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0"/>
  </p:notesMasterIdLst>
  <p:sldIdLst>
    <p:sldId id="256" r:id="rId2"/>
    <p:sldId id="257" r:id="rId3"/>
    <p:sldId id="258" r:id="rId4"/>
    <p:sldId id="259" r:id="rId5"/>
    <p:sldId id="260" r:id="rId6"/>
    <p:sldId id="261" r:id="rId7"/>
    <p:sldId id="271" r:id="rId8"/>
    <p:sldId id="262" r:id="rId9"/>
    <p:sldId id="263" r:id="rId10"/>
    <p:sldId id="264" r:id="rId11"/>
    <p:sldId id="265" r:id="rId12"/>
    <p:sldId id="272" r:id="rId13"/>
    <p:sldId id="267" r:id="rId14"/>
    <p:sldId id="266" r:id="rId15"/>
    <p:sldId id="268" r:id="rId16"/>
    <p:sldId id="269" r:id="rId17"/>
    <p:sldId id="273" r:id="rId18"/>
    <p:sldId id="27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152" y="3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66339B-58FB-46EC-92D1-7ACE71394EC0}" type="datetimeFigureOut">
              <a:rPr lang="en-US" smtClean="0"/>
              <a:t>6/20/2014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870E10-D95B-4BAD-AC53-38F343F37547}" type="slidenum">
              <a:rPr lang="en-US" smtClean="0"/>
              <a:t>‹#›</a:t>
            </a:fld>
            <a:endParaRPr lang="en-US" dirty="0"/>
          </a:p>
        </p:txBody>
      </p:sp>
    </p:spTree>
    <p:extLst>
      <p:ext uri="{BB962C8B-B14F-4D97-AF65-F5344CB8AC3E}">
        <p14:creationId xmlns:p14="http://schemas.microsoft.com/office/powerpoint/2010/main" val="4042143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2010 and later weighting for ACS estimates incorporate the 2010 Census population controls.</a:t>
            </a:r>
          </a:p>
          <a:p>
            <a:pPr marL="171450" indent="-171450">
              <a:buFont typeface="Arial" charset="0"/>
              <a:buChar char="•"/>
            </a:pPr>
            <a:r>
              <a:rPr lang="en-US" baseline="0" dirty="0" smtClean="0"/>
              <a:t>CPS weighting started incorporating the 2010 Census population controls in January 2012.</a:t>
            </a:r>
          </a:p>
          <a:p>
            <a:pPr marL="171450" indent="-171450">
              <a:buFont typeface="Arial" charset="0"/>
              <a:buChar char="•"/>
            </a:pPr>
            <a:r>
              <a:rPr lang="en-US" baseline="0" dirty="0" smtClean="0"/>
              <a:t>Decennial Census modes are mail and CAPI.</a:t>
            </a:r>
            <a:endParaRPr lang="en-US" dirty="0"/>
          </a:p>
        </p:txBody>
      </p:sp>
      <p:sp>
        <p:nvSpPr>
          <p:cNvPr id="4" name="Slide Number Placeholder 3"/>
          <p:cNvSpPr>
            <a:spLocks noGrp="1"/>
          </p:cNvSpPr>
          <p:nvPr>
            <p:ph type="sldNum" sz="quarter" idx="10"/>
          </p:nvPr>
        </p:nvSpPr>
        <p:spPr/>
        <p:txBody>
          <a:bodyPr/>
          <a:lstStyle/>
          <a:p>
            <a:fld id="{9F870E10-D95B-4BAD-AC53-38F343F37547}" type="slidenum">
              <a:rPr lang="en-US" smtClean="0"/>
              <a:t>3</a:t>
            </a:fld>
            <a:endParaRPr lang="en-US" dirty="0"/>
          </a:p>
        </p:txBody>
      </p:sp>
    </p:spTree>
    <p:extLst>
      <p:ext uri="{BB962C8B-B14F-4D97-AF65-F5344CB8AC3E}">
        <p14:creationId xmlns:p14="http://schemas.microsoft.com/office/powerpoint/2010/main" val="475394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Because there are multiple versions</a:t>
            </a:r>
            <a:r>
              <a:rPr lang="en-US" baseline="0" dirty="0" smtClean="0"/>
              <a:t> of income information on these surveys, users should be careful about which income variables they use (for instance using wage and salary earnings for employed people, but business earnings for self-employed people).</a:t>
            </a:r>
            <a:endParaRPr lang="en-US" dirty="0"/>
          </a:p>
        </p:txBody>
      </p:sp>
      <p:sp>
        <p:nvSpPr>
          <p:cNvPr id="4" name="Slide Number Placeholder 3"/>
          <p:cNvSpPr>
            <a:spLocks noGrp="1"/>
          </p:cNvSpPr>
          <p:nvPr>
            <p:ph type="sldNum" sz="quarter" idx="10"/>
          </p:nvPr>
        </p:nvSpPr>
        <p:spPr/>
        <p:txBody>
          <a:bodyPr/>
          <a:lstStyle/>
          <a:p>
            <a:fld id="{9F870E10-D95B-4BAD-AC53-38F343F37547}" type="slidenum">
              <a:rPr lang="en-US" smtClean="0"/>
              <a:t>17</a:t>
            </a:fld>
            <a:endParaRPr lang="en-US" dirty="0"/>
          </a:p>
        </p:txBody>
      </p:sp>
    </p:spTree>
    <p:extLst>
      <p:ext uri="{BB962C8B-B14F-4D97-AF65-F5344CB8AC3E}">
        <p14:creationId xmlns:p14="http://schemas.microsoft.com/office/powerpoint/2010/main" val="882934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ACS modes are mail, CATI, CAPI, and internet.</a:t>
            </a:r>
          </a:p>
          <a:p>
            <a:pPr marL="171450" indent="-171450">
              <a:buFont typeface="Arial" panose="020B0604020202020204" pitchFamily="34" charset="0"/>
              <a:buChar char="•"/>
            </a:pPr>
            <a:r>
              <a:rPr lang="en-US" baseline="0" dirty="0" smtClean="0"/>
              <a:t>The multi-year data sets allow ACS to produce reliable estimates for very small geographies, such as census tracts, legislative districts, and school districts.</a:t>
            </a:r>
          </a:p>
          <a:p>
            <a:pPr marL="171450" indent="-171450">
              <a:buFont typeface="Arial" panose="020B0604020202020204" pitchFamily="34" charset="0"/>
              <a:buChar char="•"/>
            </a:pPr>
            <a:r>
              <a:rPr lang="en-US" dirty="0" smtClean="0"/>
              <a:t>The ACS does interview people living in institutions (unlike CPS).</a:t>
            </a:r>
          </a:p>
          <a:p>
            <a:pPr marL="171450" indent="-171450">
              <a:buFont typeface="Arial" panose="020B0604020202020204" pitchFamily="34" charset="0"/>
              <a:buChar char="•"/>
            </a:pPr>
            <a:r>
              <a:rPr lang="en-US" dirty="0" smtClean="0"/>
              <a:t>The head of the household generally completes the questionnaire or interview for all members of the household (unlike SIPP).</a:t>
            </a:r>
          </a:p>
          <a:p>
            <a:pPr marL="171450" indent="-171450">
              <a:buFont typeface="Arial" panose="020B0604020202020204" pitchFamily="34" charset="0"/>
              <a:buChar char="•"/>
            </a:pPr>
            <a:r>
              <a:rPr lang="en-US" dirty="0" smtClean="0"/>
              <a:t>There are no supplements or topic modules in ACS.</a:t>
            </a:r>
          </a:p>
        </p:txBody>
      </p:sp>
      <p:sp>
        <p:nvSpPr>
          <p:cNvPr id="4" name="Slide Number Placeholder 3"/>
          <p:cNvSpPr>
            <a:spLocks noGrp="1"/>
          </p:cNvSpPr>
          <p:nvPr>
            <p:ph type="sldNum" sz="quarter" idx="10"/>
          </p:nvPr>
        </p:nvSpPr>
        <p:spPr/>
        <p:txBody>
          <a:bodyPr/>
          <a:lstStyle/>
          <a:p>
            <a:fld id="{9F870E10-D95B-4BAD-AC53-38F343F37547}" type="slidenum">
              <a:rPr lang="en-US" smtClean="0"/>
              <a:t>4</a:t>
            </a:fld>
            <a:endParaRPr lang="en-US" dirty="0"/>
          </a:p>
        </p:txBody>
      </p:sp>
    </p:spTree>
    <p:extLst>
      <p:ext uri="{BB962C8B-B14F-4D97-AF65-F5344CB8AC3E}">
        <p14:creationId xmlns:p14="http://schemas.microsoft.com/office/powerpoint/2010/main" val="3934389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The March ASEC interviews Armed Forces persons not living in barracks and has a sample size of about 99,000 households.</a:t>
            </a:r>
          </a:p>
          <a:p>
            <a:pPr marL="171450" indent="-171450">
              <a:buFont typeface="Arial" charset="0"/>
              <a:buChar char="•"/>
            </a:pPr>
            <a:r>
              <a:rPr lang="en-US" dirty="0" smtClean="0"/>
              <a:t>CPS modes are CATI and CAPI.</a:t>
            </a:r>
          </a:p>
        </p:txBody>
      </p:sp>
      <p:sp>
        <p:nvSpPr>
          <p:cNvPr id="4" name="Slide Number Placeholder 3"/>
          <p:cNvSpPr>
            <a:spLocks noGrp="1"/>
          </p:cNvSpPr>
          <p:nvPr>
            <p:ph type="sldNum" sz="quarter" idx="10"/>
          </p:nvPr>
        </p:nvSpPr>
        <p:spPr/>
        <p:txBody>
          <a:bodyPr/>
          <a:lstStyle/>
          <a:p>
            <a:fld id="{9F870E10-D95B-4BAD-AC53-38F343F37547}" type="slidenum">
              <a:rPr lang="en-US" smtClean="0"/>
              <a:t>5</a:t>
            </a:fld>
            <a:endParaRPr lang="en-US" dirty="0"/>
          </a:p>
        </p:txBody>
      </p:sp>
    </p:spTree>
    <p:extLst>
      <p:ext uri="{BB962C8B-B14F-4D97-AF65-F5344CB8AC3E}">
        <p14:creationId xmlns:p14="http://schemas.microsoft.com/office/powerpoint/2010/main" val="3253424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SIPP mode</a:t>
            </a:r>
            <a:r>
              <a:rPr lang="en-US" baseline="0" dirty="0" smtClean="0"/>
              <a:t> is </a:t>
            </a:r>
            <a:r>
              <a:rPr lang="en-US" dirty="0" smtClean="0"/>
              <a:t>primarily CAPI with some CATI.</a:t>
            </a:r>
          </a:p>
          <a:p>
            <a:pPr marL="171450" indent="-171450">
              <a:buFont typeface="Arial" charset="0"/>
              <a:buChar char="•"/>
            </a:pPr>
            <a:r>
              <a:rPr lang="en-US" dirty="0" smtClean="0"/>
              <a:t>SIPP </a:t>
            </a:r>
            <a:r>
              <a:rPr lang="en-US" baseline="0" dirty="0" smtClean="0"/>
              <a:t>wasn’t designed to be representative, or produce reliable estimates, at any sub-national level.</a:t>
            </a:r>
          </a:p>
          <a:p>
            <a:pPr marL="171450" indent="-171450">
              <a:buFont typeface="Arial" charset="0"/>
              <a:buChar char="•"/>
            </a:pPr>
            <a:r>
              <a:rPr lang="en-US" baseline="0" dirty="0" smtClean="0"/>
              <a:t>SIPP follows all original household members for the duration of the panel, even if the respondent moves away during the panel, and any people who join the original household during the panel.</a:t>
            </a:r>
          </a:p>
          <a:p>
            <a:pPr marL="171450" indent="-171450">
              <a:buFont typeface="Arial" charset="0"/>
              <a:buChar char="•"/>
            </a:pPr>
            <a:r>
              <a:rPr lang="en-US" baseline="0" dirty="0" smtClean="0"/>
              <a:t>SIPP 2014 is a re-engineered version of SIPP that uses a one year reference period and interviews respondents yearly for a 4 year period.</a:t>
            </a:r>
            <a:endParaRPr lang="en-US" dirty="0"/>
          </a:p>
        </p:txBody>
      </p:sp>
      <p:sp>
        <p:nvSpPr>
          <p:cNvPr id="4" name="Slide Number Placeholder 3"/>
          <p:cNvSpPr>
            <a:spLocks noGrp="1"/>
          </p:cNvSpPr>
          <p:nvPr>
            <p:ph type="sldNum" sz="quarter" idx="10"/>
          </p:nvPr>
        </p:nvSpPr>
        <p:spPr/>
        <p:txBody>
          <a:bodyPr/>
          <a:lstStyle/>
          <a:p>
            <a:fld id="{9F870E10-D95B-4BAD-AC53-38F343F37547}" type="slidenum">
              <a:rPr lang="en-US" smtClean="0"/>
              <a:t>6</a:t>
            </a:fld>
            <a:endParaRPr lang="en-US" dirty="0"/>
          </a:p>
        </p:txBody>
      </p:sp>
    </p:spTree>
    <p:extLst>
      <p:ext uri="{BB962C8B-B14F-4D97-AF65-F5344CB8AC3E}">
        <p14:creationId xmlns:p14="http://schemas.microsoft.com/office/powerpoint/2010/main" val="3657040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CPS collects detailed information on multiple jobs for each respondent.</a:t>
            </a:r>
            <a:endParaRPr lang="en-US" dirty="0"/>
          </a:p>
        </p:txBody>
      </p:sp>
      <p:sp>
        <p:nvSpPr>
          <p:cNvPr id="4" name="Slide Number Placeholder 3"/>
          <p:cNvSpPr>
            <a:spLocks noGrp="1"/>
          </p:cNvSpPr>
          <p:nvPr>
            <p:ph type="sldNum" sz="quarter" idx="10"/>
          </p:nvPr>
        </p:nvSpPr>
        <p:spPr/>
        <p:txBody>
          <a:bodyPr/>
          <a:lstStyle/>
          <a:p>
            <a:fld id="{9F870E10-D95B-4BAD-AC53-38F343F37547}" type="slidenum">
              <a:rPr lang="en-US" smtClean="0"/>
              <a:t>7</a:t>
            </a:fld>
            <a:endParaRPr lang="en-US" dirty="0"/>
          </a:p>
        </p:txBody>
      </p:sp>
    </p:spTree>
    <p:extLst>
      <p:ext uri="{BB962C8B-B14F-4D97-AF65-F5344CB8AC3E}">
        <p14:creationId xmlns:p14="http://schemas.microsoft.com/office/powerpoint/2010/main" val="3188178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ACS public use files include only national, state, and PUMA geographies.</a:t>
            </a:r>
          </a:p>
          <a:p>
            <a:pPr marL="171450" indent="-171450">
              <a:buFont typeface="Arial" panose="020B0604020202020204" pitchFamily="34" charset="0"/>
              <a:buChar char="•"/>
            </a:pPr>
            <a:r>
              <a:rPr lang="en-US" dirty="0" smtClean="0"/>
              <a:t>The public use CPS data includes</a:t>
            </a:r>
            <a:r>
              <a:rPr lang="en-US" baseline="0" dirty="0" smtClean="0"/>
              <a:t> national, </a:t>
            </a:r>
            <a:r>
              <a:rPr lang="en-US" dirty="0" smtClean="0"/>
              <a:t>state,</a:t>
            </a:r>
            <a:r>
              <a:rPr lang="en-US" baseline="0" dirty="0" smtClean="0"/>
              <a:t> </a:t>
            </a:r>
            <a:r>
              <a:rPr lang="en-US" dirty="0" smtClean="0"/>
              <a:t>some larger county,</a:t>
            </a:r>
            <a:r>
              <a:rPr lang="en-US" baseline="0" dirty="0" smtClean="0"/>
              <a:t> and about 200 largest MSA geographies</a:t>
            </a:r>
            <a:r>
              <a:rPr lang="en-US" dirty="0" smtClean="0"/>
              <a:t>.</a:t>
            </a:r>
          </a:p>
        </p:txBody>
      </p:sp>
      <p:sp>
        <p:nvSpPr>
          <p:cNvPr id="4" name="Slide Number Placeholder 3"/>
          <p:cNvSpPr>
            <a:spLocks noGrp="1"/>
          </p:cNvSpPr>
          <p:nvPr>
            <p:ph type="sldNum" sz="quarter" idx="10"/>
          </p:nvPr>
        </p:nvSpPr>
        <p:spPr/>
        <p:txBody>
          <a:bodyPr/>
          <a:lstStyle/>
          <a:p>
            <a:fld id="{9F870E10-D95B-4BAD-AC53-38F343F37547}" type="slidenum">
              <a:rPr lang="en-US" smtClean="0"/>
              <a:t>12</a:t>
            </a:fld>
            <a:endParaRPr lang="en-US" dirty="0"/>
          </a:p>
        </p:txBody>
      </p:sp>
    </p:spTree>
    <p:extLst>
      <p:ext uri="{BB962C8B-B14F-4D97-AF65-F5344CB8AC3E}">
        <p14:creationId xmlns:p14="http://schemas.microsoft.com/office/powerpoint/2010/main" val="1162421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Weighting in ACS, CPS, and SIPP generally involves at</a:t>
            </a:r>
            <a:r>
              <a:rPr lang="en-US" baseline="0" dirty="0" smtClean="0"/>
              <a:t> least three</a:t>
            </a:r>
            <a:r>
              <a:rPr lang="en-US" dirty="0" smtClean="0"/>
              <a:t> steps: </a:t>
            </a:r>
          </a:p>
          <a:p>
            <a:pPr marL="628650" lvl="1" indent="-171450">
              <a:buFont typeface="Arial" panose="020B0604020202020204" pitchFamily="34" charset="0"/>
              <a:buChar char="•"/>
            </a:pPr>
            <a:r>
              <a:rPr lang="en-US" dirty="0" smtClean="0"/>
              <a:t>accounting for sample selection probability,</a:t>
            </a:r>
          </a:p>
          <a:p>
            <a:pPr marL="628650" lvl="1" indent="-171450">
              <a:buFont typeface="Arial" panose="020B0604020202020204" pitchFamily="34" charset="0"/>
              <a:buChar char="•"/>
            </a:pPr>
            <a:r>
              <a:rPr lang="en-US" dirty="0" smtClean="0"/>
              <a:t>a non-response adjustment, and</a:t>
            </a:r>
          </a:p>
          <a:p>
            <a:pPr marL="628650" lvl="1" indent="-171450">
              <a:buFont typeface="Arial" panose="020B0604020202020204" pitchFamily="34" charset="0"/>
              <a:buChar char="•"/>
            </a:pPr>
            <a:r>
              <a:rPr lang="en-US" dirty="0" smtClean="0"/>
              <a:t>a ratio</a:t>
            </a:r>
            <a:r>
              <a:rPr lang="en-US" baseline="0" dirty="0" smtClean="0"/>
              <a:t>-raking adjustment to match the sample population to known demographic distributions in the population.</a:t>
            </a:r>
            <a:endParaRPr lang="en-US" dirty="0" smtClean="0"/>
          </a:p>
          <a:p>
            <a:pPr marL="171450" indent="-171450">
              <a:buFont typeface="Arial" panose="020B0604020202020204" pitchFamily="34" charset="0"/>
              <a:buChar char="•"/>
            </a:pPr>
            <a:r>
              <a:rPr lang="en-US" dirty="0" smtClean="0"/>
              <a:t>This weighting description applies only to the</a:t>
            </a:r>
            <a:r>
              <a:rPr lang="en-US" baseline="0" dirty="0" smtClean="0"/>
              <a:t> housing unit sample, not the group quarters sample and only to single year weighting for ACS.</a:t>
            </a:r>
            <a:endParaRPr lang="en-US" dirty="0"/>
          </a:p>
        </p:txBody>
      </p:sp>
      <p:sp>
        <p:nvSpPr>
          <p:cNvPr id="4" name="Slide Number Placeholder 3"/>
          <p:cNvSpPr>
            <a:spLocks noGrp="1"/>
          </p:cNvSpPr>
          <p:nvPr>
            <p:ph type="sldNum" sz="quarter" idx="10"/>
          </p:nvPr>
        </p:nvSpPr>
        <p:spPr/>
        <p:txBody>
          <a:bodyPr/>
          <a:lstStyle/>
          <a:p>
            <a:fld id="{9F870E10-D95B-4BAD-AC53-38F343F37547}" type="slidenum">
              <a:rPr lang="en-US" smtClean="0"/>
              <a:t>14</a:t>
            </a:fld>
            <a:endParaRPr lang="en-US" dirty="0"/>
          </a:p>
        </p:txBody>
      </p:sp>
    </p:spTree>
    <p:extLst>
      <p:ext uri="{BB962C8B-B14F-4D97-AF65-F5344CB8AC3E}">
        <p14:creationId xmlns:p14="http://schemas.microsoft.com/office/powerpoint/2010/main" val="1257137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Race and ethnicity are different concepts</a:t>
            </a:r>
            <a:r>
              <a:rPr lang="en-US" baseline="0" dirty="0" smtClean="0"/>
              <a:t> and treated separately in Census Bureau surveys.</a:t>
            </a:r>
          </a:p>
          <a:p>
            <a:pPr marL="171450" indent="-171450">
              <a:buFont typeface="Arial" charset="0"/>
              <a:buChar char="•"/>
            </a:pPr>
            <a:r>
              <a:rPr lang="en-US" baseline="0" dirty="0" smtClean="0"/>
              <a:t>Anyone who identifies as Hispanic or Latino can be of any race.</a:t>
            </a:r>
          </a:p>
          <a:p>
            <a:pPr marL="171450" indent="-171450">
              <a:buFont typeface="Arial" charset="0"/>
              <a:buChar char="•"/>
            </a:pPr>
            <a:r>
              <a:rPr lang="en-US" baseline="0" dirty="0" smtClean="0"/>
              <a:t>OMB requires federal agencies to use the two ethnicity groups and a minimum of five race categories (white, black, </a:t>
            </a:r>
            <a:r>
              <a:rPr lang="en-US" baseline="0" dirty="0" smtClean="0"/>
              <a:t>Asian, American Indian </a:t>
            </a:r>
            <a:r>
              <a:rPr lang="en-US" baseline="0" dirty="0" smtClean="0"/>
              <a:t>/ native </a:t>
            </a:r>
            <a:r>
              <a:rPr lang="en-US" baseline="0" dirty="0" smtClean="0"/>
              <a:t>Alaskan, </a:t>
            </a:r>
            <a:r>
              <a:rPr lang="en-US" baseline="0" dirty="0" smtClean="0"/>
              <a:t>and native </a:t>
            </a:r>
            <a:r>
              <a:rPr lang="en-US" baseline="0" dirty="0" smtClean="0"/>
              <a:t>Hawaiian </a:t>
            </a:r>
            <a:r>
              <a:rPr lang="en-US" baseline="0" dirty="0" smtClean="0"/>
              <a:t>/ pacific islander).</a:t>
            </a:r>
            <a:endParaRPr lang="en-US" dirty="0"/>
          </a:p>
        </p:txBody>
      </p:sp>
      <p:sp>
        <p:nvSpPr>
          <p:cNvPr id="4" name="Slide Number Placeholder 3"/>
          <p:cNvSpPr>
            <a:spLocks noGrp="1"/>
          </p:cNvSpPr>
          <p:nvPr>
            <p:ph type="sldNum" sz="quarter" idx="10"/>
          </p:nvPr>
        </p:nvSpPr>
        <p:spPr/>
        <p:txBody>
          <a:bodyPr/>
          <a:lstStyle/>
          <a:p>
            <a:fld id="{9F870E10-D95B-4BAD-AC53-38F343F37547}" type="slidenum">
              <a:rPr lang="en-US" smtClean="0"/>
              <a:t>15</a:t>
            </a:fld>
            <a:endParaRPr lang="en-US" dirty="0"/>
          </a:p>
        </p:txBody>
      </p:sp>
    </p:spTree>
    <p:extLst>
      <p:ext uri="{BB962C8B-B14F-4D97-AF65-F5344CB8AC3E}">
        <p14:creationId xmlns:p14="http://schemas.microsoft.com/office/powerpoint/2010/main" val="3093807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For ACS and CPS the employment status question is asked in the most expansive way possible: “Did you do any work for pay, even for an hour</a:t>
            </a:r>
            <a:r>
              <a:rPr lang="en-US" baseline="0" dirty="0" smtClean="0"/>
              <a:t>?”</a:t>
            </a:r>
            <a:endParaRPr lang="en-US" baseline="0" dirty="0" smtClean="0"/>
          </a:p>
          <a:p>
            <a:pPr marL="171450" indent="-171450">
              <a:buFont typeface="Arial" panose="020B0604020202020204" pitchFamily="34" charset="0"/>
              <a:buChar char="•"/>
            </a:pPr>
            <a:r>
              <a:rPr lang="en-US" baseline="0" dirty="0" smtClean="0"/>
              <a:t>Most employment statistics include the civilian, non-institutionalized population, so armed forces members should be screened out of the employed.</a:t>
            </a:r>
          </a:p>
          <a:p>
            <a:pPr marL="171450" indent="-171450">
              <a:buFont typeface="Arial" panose="020B0604020202020204" pitchFamily="34" charset="0"/>
              <a:buChar char="•"/>
            </a:pPr>
            <a:r>
              <a:rPr lang="en-US" baseline="0" dirty="0" smtClean="0"/>
              <a:t>When using ACS occupation / industry data for currently employed, use ESR to subset the data.</a:t>
            </a:r>
          </a:p>
          <a:p>
            <a:pPr marL="171450" indent="-171450">
              <a:buFont typeface="Arial" panose="020B0604020202020204" pitchFamily="34" charset="0"/>
              <a:buChar char="•"/>
            </a:pPr>
            <a:r>
              <a:rPr lang="en-US" baseline="0" dirty="0" smtClean="0"/>
              <a:t>ACS collects information on only the main job held in the last week.</a:t>
            </a:r>
            <a:endParaRPr lang="en-US" dirty="0"/>
          </a:p>
        </p:txBody>
      </p:sp>
      <p:sp>
        <p:nvSpPr>
          <p:cNvPr id="4" name="Slide Number Placeholder 3"/>
          <p:cNvSpPr>
            <a:spLocks noGrp="1"/>
          </p:cNvSpPr>
          <p:nvPr>
            <p:ph type="sldNum" sz="quarter" idx="10"/>
          </p:nvPr>
        </p:nvSpPr>
        <p:spPr/>
        <p:txBody>
          <a:bodyPr/>
          <a:lstStyle/>
          <a:p>
            <a:fld id="{9F870E10-D95B-4BAD-AC53-38F343F37547}" type="slidenum">
              <a:rPr lang="en-US" smtClean="0"/>
              <a:t>16</a:t>
            </a:fld>
            <a:endParaRPr lang="en-US" dirty="0"/>
          </a:p>
        </p:txBody>
      </p:sp>
    </p:spTree>
    <p:extLst>
      <p:ext uri="{BB962C8B-B14F-4D97-AF65-F5344CB8AC3E}">
        <p14:creationId xmlns:p14="http://schemas.microsoft.com/office/powerpoint/2010/main" val="3995347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7AE31E-339A-4E0B-8623-BB8DF7B3816B}" type="datetime1">
              <a:rPr lang="en-US" smtClean="0"/>
              <a:t>6/20/2014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DE6B29-C0E9-4BB3-9E9C-196D57E47962}"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66821A-29B4-479D-B106-F1237EA3A794}" type="datetime1">
              <a:rPr lang="en-US" smtClean="0"/>
              <a:t>6/20/2014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DE6B29-C0E9-4BB3-9E9C-196D57E47962}"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0B043F-6899-430F-8B66-848871272513}" type="datetime1">
              <a:rPr lang="en-US" smtClean="0"/>
              <a:t>6/20/2014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DE6B29-C0E9-4BB3-9E9C-196D57E47962}"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13BD75-DDBC-4D4F-B328-E4C3CE9A934A}" type="datetime1">
              <a:rPr lang="en-US" smtClean="0"/>
              <a:t>6/20/2014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DE6B29-C0E9-4BB3-9E9C-196D57E47962}"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42E2B9-EDAB-4306-9F40-40F915DD698A}" type="datetime1">
              <a:rPr lang="en-US" smtClean="0"/>
              <a:t>6/20/2014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DE6B29-C0E9-4BB3-9E9C-196D57E47962}"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996C8BA-A75A-4D51-8FA3-5AD0B0D5C82F}" type="datetime1">
              <a:rPr lang="en-US" smtClean="0"/>
              <a:t>6/20/2014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DDE6B29-C0E9-4BB3-9E9C-196D57E47962}"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D7454C-767A-49F7-9E76-ED4F2344AD94}" type="datetime1">
              <a:rPr lang="en-US" smtClean="0"/>
              <a:t>6/20/2014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DDE6B29-C0E9-4BB3-9E9C-196D57E47962}"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AC46B4-B734-4C31-A8B1-C1255EDA0863}" type="datetime1">
              <a:rPr lang="en-US" smtClean="0"/>
              <a:t>6/20/2014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DDE6B29-C0E9-4BB3-9E9C-196D57E47962}"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CB7CA3-DEE6-4ADC-9514-92127E023941}" type="datetime1">
              <a:rPr lang="en-US" smtClean="0"/>
              <a:t>6/20/2014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DDE6B29-C0E9-4BB3-9E9C-196D57E47962}"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A584F9-54E9-4CCC-8E5E-48412CDEF65D}" type="datetime1">
              <a:rPr lang="en-US" smtClean="0"/>
              <a:t>6/20/2014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DDE6B29-C0E9-4BB3-9E9C-196D57E47962}" type="slidenum">
              <a:rPr lang="en-US" smtClean="0"/>
              <a:t>‹#›</a:t>
            </a:fld>
            <a:endParaRPr lang="en-US" dirty="0"/>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61C80241-7E95-493B-BE67-E1938EE80BE4}" type="datetime1">
              <a:rPr lang="en-US" smtClean="0"/>
              <a:t>6/20/2014</a:t>
            </a:fld>
            <a:endParaRPr lang="en-US" dirty="0"/>
          </a:p>
        </p:txBody>
      </p:sp>
      <p:sp>
        <p:nvSpPr>
          <p:cNvPr id="9" name="Slide Number Placeholder 8"/>
          <p:cNvSpPr>
            <a:spLocks noGrp="1"/>
          </p:cNvSpPr>
          <p:nvPr>
            <p:ph type="sldNum" sz="quarter" idx="11"/>
          </p:nvPr>
        </p:nvSpPr>
        <p:spPr/>
        <p:txBody>
          <a:bodyPr/>
          <a:lstStyle/>
          <a:p>
            <a:fld id="{7DDE6B29-C0E9-4BB3-9E9C-196D57E47962}" type="slidenum">
              <a:rPr lang="en-US" smtClean="0"/>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7DDE6B29-C0E9-4BB3-9E9C-196D57E47962}" type="slidenum">
              <a:rPr lang="en-US" smtClean="0"/>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D4B57312-8310-4539-AE43-78303E039CEA}" type="datetime1">
              <a:rPr lang="en-US" smtClean="0"/>
              <a:t>6/20/2014</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dataferrett.census.gov/"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thedataweb.rm.census.gov/ftp/cps_ftp.html" TargetMode="External"/><Relationship Id="rId2" Type="http://schemas.openxmlformats.org/officeDocument/2006/relationships/hyperlink" Target="http://www2.census.gov/" TargetMode="External"/><Relationship Id="rId1" Type="http://schemas.openxmlformats.org/officeDocument/2006/relationships/slideLayout" Target="../slideLayouts/slideLayout2.xml"/><Relationship Id="rId4" Type="http://schemas.openxmlformats.org/officeDocument/2006/relationships/hyperlink" Target="https://www.ipums.org/"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census.gov/acs/www/data_documentation/pums_documentatio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cps.ipums.org/cps/repwt.shtml" TargetMode="External"/><Relationship Id="rId5" Type="http://schemas.openxmlformats.org/officeDocument/2006/relationships/hyperlink" Target="https://usa.ipums.org/usa/repwt.shtml" TargetMode="External"/><Relationship Id="rId4" Type="http://schemas.openxmlformats.org/officeDocument/2006/relationships/hyperlink" Target="http://www.census.gov/cps/methodology/techdocs.ht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census.gov/2010censu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census.gov/acs/www/"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census.gov/cp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census.gov/programs-surveys/sipp.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bls.gov/cps/home.htm" TargetMode="External"/><Relationship Id="rId2" Type="http://schemas.openxmlformats.org/officeDocument/2006/relationships/hyperlink" Target="http://factfinder2.census.gov/faces/nav/jsf/pages/index.x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Using Census Bureau Data        for Research and Analysis</a:t>
            </a:r>
            <a:r>
              <a:rPr lang="en-US" dirty="0"/>
              <a:t/>
            </a:r>
            <a:br>
              <a:rPr lang="en-US" dirty="0"/>
            </a:br>
            <a:endParaRPr lang="en-US" dirty="0"/>
          </a:p>
        </p:txBody>
      </p:sp>
      <p:sp>
        <p:nvSpPr>
          <p:cNvPr id="3" name="Subtitle 2"/>
          <p:cNvSpPr>
            <a:spLocks noGrp="1"/>
          </p:cNvSpPr>
          <p:nvPr>
            <p:ph type="subTitle" idx="1"/>
          </p:nvPr>
        </p:nvSpPr>
        <p:spPr>
          <a:xfrm>
            <a:off x="685800" y="3657600"/>
            <a:ext cx="6461760" cy="1066800"/>
          </a:xfrm>
        </p:spPr>
        <p:txBody>
          <a:bodyPr>
            <a:normAutofit lnSpcReduction="10000"/>
          </a:bodyPr>
          <a:lstStyle/>
          <a:p>
            <a:pPr algn="ctr"/>
            <a:r>
              <a:rPr lang="en-US" dirty="0" smtClean="0"/>
              <a:t>China Layne, Ph.D.</a:t>
            </a:r>
          </a:p>
          <a:p>
            <a:pPr algn="ctr"/>
            <a:r>
              <a:rPr lang="en-US" dirty="0" smtClean="0"/>
              <a:t>Summit Consulting, LLC</a:t>
            </a:r>
          </a:p>
          <a:p>
            <a:pPr algn="ctr"/>
            <a:r>
              <a:rPr lang="en-US" dirty="0" smtClean="0"/>
              <a:t>June 20, 2014</a:t>
            </a:r>
            <a:endParaRPr lang="en-US" dirty="0"/>
          </a:p>
        </p:txBody>
      </p:sp>
      <p:sp>
        <p:nvSpPr>
          <p:cNvPr id="4" name="Slide Number Placeholder 3"/>
          <p:cNvSpPr>
            <a:spLocks noGrp="1"/>
          </p:cNvSpPr>
          <p:nvPr>
            <p:ph type="sldNum" sz="quarter" idx="12"/>
          </p:nvPr>
        </p:nvSpPr>
        <p:spPr/>
        <p:txBody>
          <a:bodyPr/>
          <a:lstStyle/>
          <a:p>
            <a:r>
              <a:rPr lang="en-US" dirty="0" smtClean="0"/>
              <a:t>1</a:t>
            </a:r>
            <a:endParaRPr lang="en-US" dirty="0"/>
          </a:p>
        </p:txBody>
      </p:sp>
    </p:spTree>
    <p:extLst>
      <p:ext uri="{BB962C8B-B14F-4D97-AF65-F5344CB8AC3E}">
        <p14:creationId xmlns:p14="http://schemas.microsoft.com/office/powerpoint/2010/main" val="3125709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Accessing Census Bureau Data:</a:t>
            </a:r>
            <a:br>
              <a:rPr lang="en-US" sz="3600" dirty="0"/>
            </a:br>
            <a:r>
              <a:rPr lang="en-US" sz="3600" dirty="0"/>
              <a:t>What do you need?</a:t>
            </a:r>
          </a:p>
        </p:txBody>
      </p:sp>
      <p:sp>
        <p:nvSpPr>
          <p:cNvPr id="3" name="Content Placeholder 2"/>
          <p:cNvSpPr>
            <a:spLocks noGrp="1"/>
          </p:cNvSpPr>
          <p:nvPr>
            <p:ph idx="1"/>
          </p:nvPr>
        </p:nvSpPr>
        <p:spPr/>
        <p:txBody>
          <a:bodyPr>
            <a:normAutofit/>
          </a:bodyPr>
          <a:lstStyle/>
          <a:p>
            <a:pPr marL="114300" indent="0">
              <a:buNone/>
            </a:pPr>
            <a:r>
              <a:rPr lang="en-US" b="1" dirty="0" smtClean="0"/>
              <a:t>A tabulation that isn’t easily found in AFF, but doesn’t involve a lot of variables</a:t>
            </a:r>
          </a:p>
          <a:p>
            <a:r>
              <a:rPr lang="en-US" sz="2000" dirty="0" smtClean="0"/>
              <a:t>DataFerrett</a:t>
            </a:r>
            <a:r>
              <a:rPr lang="en-US" sz="2000" dirty="0"/>
              <a:t>: </a:t>
            </a:r>
            <a:r>
              <a:rPr lang="en-US" sz="2000" dirty="0">
                <a:hlinkClick r:id="rId2"/>
              </a:rPr>
              <a:t>http://dataferrett.census.gov</a:t>
            </a:r>
            <a:r>
              <a:rPr lang="en-US" sz="2000" dirty="0" smtClean="0">
                <a:hlinkClick r:id="rId2"/>
              </a:rPr>
              <a:t>/</a:t>
            </a:r>
            <a:endParaRPr lang="en-US" sz="2000" dirty="0" smtClean="0"/>
          </a:p>
          <a:p>
            <a:endParaRPr lang="en-US" sz="1000" dirty="0" smtClean="0"/>
          </a:p>
          <a:p>
            <a:r>
              <a:rPr lang="en-US" sz="2000" dirty="0" smtClean="0"/>
              <a:t>DataFerrett allows users to create simple tables, graphs, and maps from the micro data.</a:t>
            </a:r>
          </a:p>
          <a:p>
            <a:endParaRPr lang="en-US" sz="1000" dirty="0" smtClean="0"/>
          </a:p>
          <a:p>
            <a:r>
              <a:rPr lang="en-US" sz="2000" dirty="0" smtClean="0"/>
              <a:t>Data sets include: ACS, CPS, and SIPP.</a:t>
            </a:r>
          </a:p>
          <a:p>
            <a:endParaRPr lang="en-US" sz="1000" dirty="0" smtClean="0"/>
          </a:p>
          <a:p>
            <a:r>
              <a:rPr lang="en-US" sz="2000" dirty="0" smtClean="0"/>
              <a:t>DataFerrett uses the public use versions of each of the data sets.</a:t>
            </a:r>
          </a:p>
          <a:p>
            <a:endParaRPr lang="en-US" sz="1000" dirty="0" smtClean="0"/>
          </a:p>
          <a:p>
            <a:r>
              <a:rPr lang="en-US" sz="2000" dirty="0" smtClean="0"/>
              <a:t>DataFerrett is also a good way of checking estimates created from the PUMS data. </a:t>
            </a:r>
            <a:endParaRPr lang="en-US" sz="2000" dirty="0"/>
          </a:p>
        </p:txBody>
      </p:sp>
      <p:sp>
        <p:nvSpPr>
          <p:cNvPr id="4" name="Slide Number Placeholder 3"/>
          <p:cNvSpPr>
            <a:spLocks noGrp="1"/>
          </p:cNvSpPr>
          <p:nvPr>
            <p:ph type="sldNum" sz="quarter" idx="12"/>
          </p:nvPr>
        </p:nvSpPr>
        <p:spPr/>
        <p:txBody>
          <a:bodyPr/>
          <a:lstStyle/>
          <a:p>
            <a:fld id="{7DDE6B29-C0E9-4BB3-9E9C-196D57E47962}" type="slidenum">
              <a:rPr lang="en-US" smtClean="0"/>
              <a:t>10</a:t>
            </a:fld>
            <a:endParaRPr lang="en-US" dirty="0"/>
          </a:p>
        </p:txBody>
      </p:sp>
    </p:spTree>
    <p:extLst>
      <p:ext uri="{BB962C8B-B14F-4D97-AF65-F5344CB8AC3E}">
        <p14:creationId xmlns:p14="http://schemas.microsoft.com/office/powerpoint/2010/main" val="23418736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1066800"/>
          </a:xfrm>
        </p:spPr>
        <p:txBody>
          <a:bodyPr/>
          <a:lstStyle/>
          <a:p>
            <a:r>
              <a:rPr lang="en-US" sz="3600" dirty="0"/>
              <a:t>Accessing Census Bureau Data:</a:t>
            </a:r>
            <a:br>
              <a:rPr lang="en-US" sz="3600" dirty="0"/>
            </a:br>
            <a:r>
              <a:rPr lang="en-US" sz="3600" dirty="0"/>
              <a:t>What do you need?</a:t>
            </a:r>
          </a:p>
        </p:txBody>
      </p:sp>
      <p:sp>
        <p:nvSpPr>
          <p:cNvPr id="3" name="Content Placeholder 2"/>
          <p:cNvSpPr>
            <a:spLocks noGrp="1"/>
          </p:cNvSpPr>
          <p:nvPr>
            <p:ph idx="1"/>
          </p:nvPr>
        </p:nvSpPr>
        <p:spPr>
          <a:xfrm>
            <a:off x="457200" y="1371600"/>
            <a:ext cx="7620000" cy="5257800"/>
          </a:xfrm>
        </p:spPr>
        <p:txBody>
          <a:bodyPr>
            <a:noAutofit/>
          </a:bodyPr>
          <a:lstStyle/>
          <a:p>
            <a:pPr marL="114300" indent="0">
              <a:buNone/>
            </a:pPr>
            <a:r>
              <a:rPr lang="en-US" b="1" dirty="0" smtClean="0"/>
              <a:t>A complex statistic, custom tabulation, or modeling</a:t>
            </a:r>
          </a:p>
          <a:p>
            <a:r>
              <a:rPr lang="en-US" sz="2000" dirty="0" smtClean="0"/>
              <a:t>Public Use Micro-data Samples (PUMS)</a:t>
            </a:r>
          </a:p>
          <a:p>
            <a:endParaRPr lang="en-US" sz="1000" dirty="0" smtClean="0"/>
          </a:p>
          <a:p>
            <a:r>
              <a:rPr lang="en-US" sz="2000" dirty="0"/>
              <a:t>ACS PUMS: </a:t>
            </a:r>
            <a:r>
              <a:rPr lang="en-US" sz="2000" dirty="0">
                <a:hlinkClick r:id="rId2"/>
              </a:rPr>
              <a:t>http://www2.census.gov</a:t>
            </a:r>
            <a:r>
              <a:rPr lang="en-US" sz="2000" dirty="0" smtClean="0">
                <a:hlinkClick r:id="rId2"/>
              </a:rPr>
              <a:t>/</a:t>
            </a:r>
            <a:r>
              <a:rPr lang="en-US" sz="2000" dirty="0" smtClean="0"/>
              <a:t> </a:t>
            </a:r>
          </a:p>
          <a:p>
            <a:endParaRPr lang="en-US" sz="1000" dirty="0" smtClean="0"/>
          </a:p>
          <a:p>
            <a:r>
              <a:rPr lang="en-US" sz="2000" dirty="0"/>
              <a:t>CPS PUMS: </a:t>
            </a:r>
            <a:r>
              <a:rPr lang="en-US" sz="2000" dirty="0">
                <a:hlinkClick r:id="rId3"/>
              </a:rPr>
              <a:t>http://</a:t>
            </a:r>
            <a:r>
              <a:rPr lang="en-US" sz="2000" dirty="0" smtClean="0">
                <a:hlinkClick r:id="rId3"/>
              </a:rPr>
              <a:t>thedataweb.rm.census.gov/ftp/cps_ftp.html</a:t>
            </a:r>
            <a:r>
              <a:rPr lang="en-US" sz="2000" dirty="0" smtClean="0"/>
              <a:t> </a:t>
            </a:r>
          </a:p>
          <a:p>
            <a:endParaRPr lang="en-US" sz="1000" dirty="0" smtClean="0"/>
          </a:p>
          <a:p>
            <a:r>
              <a:rPr lang="en-US" sz="2000" dirty="0" smtClean="0"/>
              <a:t>Integrated Public Use Micro-data Series (</a:t>
            </a:r>
            <a:r>
              <a:rPr lang="en-US" sz="2000" dirty="0"/>
              <a:t>IPUMS): </a:t>
            </a:r>
            <a:r>
              <a:rPr lang="en-US" sz="2000" dirty="0">
                <a:hlinkClick r:id="rId4"/>
              </a:rPr>
              <a:t>https://www.ipums.org</a:t>
            </a:r>
            <a:r>
              <a:rPr lang="en-US" sz="2000" dirty="0" smtClean="0">
                <a:hlinkClick r:id="rId4"/>
              </a:rPr>
              <a:t>/</a:t>
            </a:r>
            <a:r>
              <a:rPr lang="en-US" sz="2000" dirty="0" smtClean="0"/>
              <a:t> </a:t>
            </a:r>
          </a:p>
          <a:p>
            <a:endParaRPr lang="en-US" sz="1000" dirty="0" smtClean="0"/>
          </a:p>
          <a:p>
            <a:r>
              <a:rPr lang="en-US" sz="2000" dirty="0" smtClean="0"/>
              <a:t>The IPUMS website provides easy access to the ACS and CPS public use micro-data samples, harmonizes many of the variables across years of the surveys, and includes extensive documentation for using the data sets.</a:t>
            </a:r>
          </a:p>
          <a:p>
            <a:endParaRPr lang="en-US" sz="1000" dirty="0" smtClean="0"/>
          </a:p>
          <a:p>
            <a:r>
              <a:rPr lang="en-US" sz="2000" dirty="0" smtClean="0"/>
              <a:t>IPUMS is maintained by the Minnesota Population Center.</a:t>
            </a:r>
            <a:endParaRPr lang="en-US" sz="2000" dirty="0"/>
          </a:p>
        </p:txBody>
      </p:sp>
      <p:sp>
        <p:nvSpPr>
          <p:cNvPr id="4" name="Slide Number Placeholder 3"/>
          <p:cNvSpPr>
            <a:spLocks noGrp="1"/>
          </p:cNvSpPr>
          <p:nvPr>
            <p:ph type="sldNum" sz="quarter" idx="12"/>
          </p:nvPr>
        </p:nvSpPr>
        <p:spPr/>
        <p:txBody>
          <a:bodyPr/>
          <a:lstStyle/>
          <a:p>
            <a:fld id="{7DDE6B29-C0E9-4BB3-9E9C-196D57E47962}" type="slidenum">
              <a:rPr lang="en-US" smtClean="0"/>
              <a:t>11</a:t>
            </a:fld>
            <a:endParaRPr lang="en-US" dirty="0"/>
          </a:p>
        </p:txBody>
      </p:sp>
    </p:spTree>
    <p:extLst>
      <p:ext uri="{BB962C8B-B14F-4D97-AF65-F5344CB8AC3E}">
        <p14:creationId xmlns:p14="http://schemas.microsoft.com/office/powerpoint/2010/main" val="41797298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Working with Census </a:t>
            </a:r>
            <a:r>
              <a:rPr lang="en-US" sz="3600" dirty="0"/>
              <a:t>Bureau </a:t>
            </a:r>
            <a:r>
              <a:rPr lang="en-US" sz="3600" dirty="0" smtClean="0"/>
              <a:t>Data:</a:t>
            </a:r>
            <a:br>
              <a:rPr lang="en-US" sz="3600" dirty="0" smtClean="0"/>
            </a:br>
            <a:r>
              <a:rPr lang="en-US" sz="3600" dirty="0" smtClean="0"/>
              <a:t>Tools and Tips</a:t>
            </a:r>
            <a:endParaRPr lang="en-US" sz="3600" dirty="0"/>
          </a:p>
        </p:txBody>
      </p:sp>
      <p:sp>
        <p:nvSpPr>
          <p:cNvPr id="3" name="Content Placeholder 2"/>
          <p:cNvSpPr>
            <a:spLocks noGrp="1"/>
          </p:cNvSpPr>
          <p:nvPr>
            <p:ph idx="1"/>
          </p:nvPr>
        </p:nvSpPr>
        <p:spPr>
          <a:xfrm>
            <a:off x="457200" y="1600200"/>
            <a:ext cx="7620000" cy="5029200"/>
          </a:xfrm>
        </p:spPr>
        <p:txBody>
          <a:bodyPr>
            <a:normAutofit/>
          </a:bodyPr>
          <a:lstStyle/>
          <a:p>
            <a:pPr marL="114300" indent="0">
              <a:buNone/>
            </a:pPr>
            <a:r>
              <a:rPr lang="en-US" b="1" dirty="0" smtClean="0"/>
              <a:t>Distinction Between Internal and Public Use Data</a:t>
            </a:r>
          </a:p>
          <a:p>
            <a:r>
              <a:rPr lang="en-US" sz="2000" dirty="0" smtClean="0"/>
              <a:t>Public use data files go through a variety of transformations to limit disclosure of personally identifiable and sensitive information, including:</a:t>
            </a:r>
          </a:p>
          <a:p>
            <a:pPr lvl="1"/>
            <a:r>
              <a:rPr lang="en-US" sz="1800" dirty="0" smtClean="0"/>
              <a:t>Limiting identifiable geographies,</a:t>
            </a:r>
          </a:p>
          <a:p>
            <a:pPr lvl="1"/>
            <a:r>
              <a:rPr lang="en-US" sz="1800" dirty="0" smtClean="0"/>
              <a:t>Aggregating and top- and bottom-coding variables,</a:t>
            </a:r>
          </a:p>
          <a:p>
            <a:pPr lvl="1"/>
            <a:r>
              <a:rPr lang="en-US" sz="1800" dirty="0" smtClean="0"/>
              <a:t>Excluding cases, and</a:t>
            </a:r>
          </a:p>
          <a:p>
            <a:pPr lvl="1"/>
            <a:r>
              <a:rPr lang="en-US" sz="1800" dirty="0" smtClean="0"/>
              <a:t>More extreme measures such as data swapping and data perturbation.</a:t>
            </a:r>
          </a:p>
          <a:p>
            <a:endParaRPr lang="en-US" sz="1000" dirty="0" smtClean="0"/>
          </a:p>
          <a:p>
            <a:r>
              <a:rPr lang="en-US" sz="2000" dirty="0" smtClean="0"/>
              <a:t>For these reasons, estimates produced from the public use data (DataFerrett and PUMS) should not be expected to match estimates from the internal data (AFF and BLS tables).</a:t>
            </a:r>
          </a:p>
          <a:p>
            <a:endParaRPr lang="en-US" dirty="0"/>
          </a:p>
        </p:txBody>
      </p:sp>
      <p:sp>
        <p:nvSpPr>
          <p:cNvPr id="4" name="Slide Number Placeholder 3"/>
          <p:cNvSpPr>
            <a:spLocks noGrp="1"/>
          </p:cNvSpPr>
          <p:nvPr>
            <p:ph type="sldNum" sz="quarter" idx="12"/>
          </p:nvPr>
        </p:nvSpPr>
        <p:spPr/>
        <p:txBody>
          <a:bodyPr/>
          <a:lstStyle/>
          <a:p>
            <a:fld id="{7DDE6B29-C0E9-4BB3-9E9C-196D57E47962}" type="slidenum">
              <a:rPr lang="en-US" smtClean="0"/>
              <a:t>12</a:t>
            </a:fld>
            <a:endParaRPr lang="en-US" dirty="0"/>
          </a:p>
        </p:txBody>
      </p:sp>
    </p:spTree>
    <p:extLst>
      <p:ext uri="{BB962C8B-B14F-4D97-AF65-F5344CB8AC3E}">
        <p14:creationId xmlns:p14="http://schemas.microsoft.com/office/powerpoint/2010/main" val="18321041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020762"/>
          </a:xfrm>
        </p:spPr>
        <p:txBody>
          <a:bodyPr/>
          <a:lstStyle/>
          <a:p>
            <a:r>
              <a:rPr lang="en-US" sz="3600" dirty="0"/>
              <a:t>Working with Census Bureau Data:</a:t>
            </a:r>
            <a:br>
              <a:rPr lang="en-US" sz="3600" dirty="0"/>
            </a:br>
            <a:r>
              <a:rPr lang="en-US" sz="3600" dirty="0"/>
              <a:t>Tools and Tips</a:t>
            </a:r>
          </a:p>
        </p:txBody>
      </p:sp>
      <p:sp>
        <p:nvSpPr>
          <p:cNvPr id="3" name="Content Placeholder 2"/>
          <p:cNvSpPr>
            <a:spLocks noGrp="1"/>
          </p:cNvSpPr>
          <p:nvPr>
            <p:ph idx="1"/>
          </p:nvPr>
        </p:nvSpPr>
        <p:spPr>
          <a:xfrm>
            <a:off x="457200" y="1447800"/>
            <a:ext cx="7620000" cy="5105400"/>
          </a:xfrm>
        </p:spPr>
        <p:txBody>
          <a:bodyPr>
            <a:normAutofit fontScale="77500" lnSpcReduction="20000"/>
          </a:bodyPr>
          <a:lstStyle/>
          <a:p>
            <a:pPr marL="114300" indent="0">
              <a:buNone/>
            </a:pPr>
            <a:r>
              <a:rPr lang="en-US" sz="2400" b="1" dirty="0" smtClean="0"/>
              <a:t>Data Structure and Unique Identifiers</a:t>
            </a:r>
          </a:p>
          <a:p>
            <a:endParaRPr lang="en-US" b="1" dirty="0" smtClean="0"/>
          </a:p>
          <a:p>
            <a:endParaRPr lang="en-US" dirty="0" smtClean="0"/>
          </a:p>
          <a:p>
            <a:pPr marL="114300" indent="0">
              <a:buNone/>
            </a:pPr>
            <a:endParaRPr lang="en-US" dirty="0"/>
          </a:p>
          <a:p>
            <a:endParaRPr lang="en-US" dirty="0" smtClean="0"/>
          </a:p>
          <a:p>
            <a:endParaRPr lang="en-US" dirty="0"/>
          </a:p>
          <a:p>
            <a:endParaRPr lang="en-US" dirty="0" smtClean="0"/>
          </a:p>
          <a:p>
            <a:endParaRPr lang="en-US" dirty="0"/>
          </a:p>
          <a:p>
            <a:endParaRPr lang="en-US" sz="2000" dirty="0" smtClean="0"/>
          </a:p>
          <a:p>
            <a:endParaRPr lang="en-US" sz="2000" dirty="0" smtClean="0"/>
          </a:p>
          <a:p>
            <a:endParaRPr lang="en-US" sz="2000" dirty="0"/>
          </a:p>
          <a:p>
            <a:endParaRPr lang="en-US" sz="2000" dirty="0" smtClean="0"/>
          </a:p>
          <a:p>
            <a:endParaRPr lang="en-US" dirty="0" smtClean="0"/>
          </a:p>
          <a:p>
            <a:endParaRPr lang="en-US" dirty="0" smtClean="0"/>
          </a:p>
          <a:p>
            <a:r>
              <a:rPr lang="en-US" sz="2600" dirty="0" smtClean="0"/>
              <a:t>ACS files </a:t>
            </a:r>
            <a:r>
              <a:rPr lang="en-US" sz="2600" dirty="0" smtClean="0"/>
              <a:t>are </a:t>
            </a:r>
            <a:r>
              <a:rPr lang="en-US" sz="2600" dirty="0" smtClean="0"/>
              <a:t>provided at</a:t>
            </a:r>
            <a:r>
              <a:rPr lang="en-US" sz="2600" dirty="0" smtClean="0"/>
              <a:t> </a:t>
            </a:r>
            <a:r>
              <a:rPr lang="en-US" sz="2600" dirty="0" smtClean="0"/>
              <a:t>the person </a:t>
            </a:r>
            <a:r>
              <a:rPr lang="en-US" sz="2600" dirty="0" smtClean="0"/>
              <a:t>and</a:t>
            </a:r>
            <a:r>
              <a:rPr lang="en-US" sz="2600" dirty="0" smtClean="0"/>
              <a:t> </a:t>
            </a:r>
            <a:r>
              <a:rPr lang="en-US" sz="2600" dirty="0" smtClean="0"/>
              <a:t>household level</a:t>
            </a:r>
            <a:r>
              <a:rPr lang="en-US" sz="2600" dirty="0" smtClean="0"/>
              <a:t>.</a:t>
            </a:r>
          </a:p>
          <a:p>
            <a:endParaRPr lang="en-US" sz="1300" dirty="0" smtClean="0"/>
          </a:p>
          <a:p>
            <a:r>
              <a:rPr lang="en-US" sz="2600" dirty="0" smtClean="0"/>
              <a:t>CPS files are provided at the person, family, and household level.</a:t>
            </a:r>
            <a:endParaRPr lang="en-US" sz="2600" dirty="0" smtClean="0"/>
          </a:p>
          <a:p>
            <a:endParaRPr lang="en-US" sz="1300" dirty="0" smtClean="0"/>
          </a:p>
          <a:p>
            <a:r>
              <a:rPr lang="en-US" sz="2600" dirty="0" smtClean="0"/>
              <a:t>Unique identifiers for households, families, and persons are provided in the Data Dictionary for ACS and CPS (see slide 14).</a:t>
            </a:r>
          </a:p>
        </p:txBody>
      </p:sp>
      <p:sp>
        <p:nvSpPr>
          <p:cNvPr id="4" name="Slide Number Placeholder 3"/>
          <p:cNvSpPr>
            <a:spLocks noGrp="1"/>
          </p:cNvSpPr>
          <p:nvPr>
            <p:ph type="sldNum" sz="quarter" idx="12"/>
          </p:nvPr>
        </p:nvSpPr>
        <p:spPr/>
        <p:txBody>
          <a:bodyPr/>
          <a:lstStyle/>
          <a:p>
            <a:fld id="{7DDE6B29-C0E9-4BB3-9E9C-196D57E47962}" type="slidenum">
              <a:rPr lang="en-US" smtClean="0"/>
              <a:t>13</a:t>
            </a:fld>
            <a:endParaRPr lang="en-US" dirty="0"/>
          </a:p>
        </p:txBody>
      </p:sp>
      <p:sp>
        <p:nvSpPr>
          <p:cNvPr id="10" name="TextBox 9"/>
          <p:cNvSpPr txBox="1"/>
          <p:nvPr/>
        </p:nvSpPr>
        <p:spPr>
          <a:xfrm>
            <a:off x="1461930" y="1916668"/>
            <a:ext cx="1301959" cy="369332"/>
          </a:xfrm>
          <a:prstGeom prst="rect">
            <a:avLst/>
          </a:prstGeom>
          <a:noFill/>
          <a:ln w="28575">
            <a:solidFill>
              <a:schemeClr val="accent1"/>
            </a:solidFill>
          </a:ln>
        </p:spPr>
        <p:txBody>
          <a:bodyPr wrap="none" rtlCol="0">
            <a:spAutoFit/>
          </a:bodyPr>
          <a:lstStyle/>
          <a:p>
            <a:r>
              <a:rPr lang="en-US" dirty="0" smtClean="0"/>
              <a:t>Households</a:t>
            </a:r>
            <a:endParaRPr lang="en-US" dirty="0"/>
          </a:p>
        </p:txBody>
      </p:sp>
      <p:sp>
        <p:nvSpPr>
          <p:cNvPr id="11" name="TextBox 10"/>
          <p:cNvSpPr txBox="1"/>
          <p:nvPr/>
        </p:nvSpPr>
        <p:spPr>
          <a:xfrm>
            <a:off x="2438400" y="2748758"/>
            <a:ext cx="1884234" cy="369332"/>
          </a:xfrm>
          <a:prstGeom prst="rect">
            <a:avLst/>
          </a:prstGeom>
          <a:noFill/>
          <a:ln w="28575">
            <a:solidFill>
              <a:schemeClr val="accent1"/>
            </a:solidFill>
          </a:ln>
        </p:spPr>
        <p:txBody>
          <a:bodyPr wrap="none" rtlCol="0">
            <a:spAutoFit/>
          </a:bodyPr>
          <a:lstStyle/>
          <a:p>
            <a:r>
              <a:rPr lang="en-US" dirty="0" smtClean="0"/>
              <a:t>Families (Possibly)</a:t>
            </a:r>
            <a:endParaRPr lang="en-US" dirty="0"/>
          </a:p>
        </p:txBody>
      </p:sp>
      <p:sp>
        <p:nvSpPr>
          <p:cNvPr id="12" name="TextBox 11"/>
          <p:cNvSpPr txBox="1"/>
          <p:nvPr/>
        </p:nvSpPr>
        <p:spPr>
          <a:xfrm>
            <a:off x="3381280" y="3550188"/>
            <a:ext cx="2304221" cy="369332"/>
          </a:xfrm>
          <a:prstGeom prst="rect">
            <a:avLst/>
          </a:prstGeom>
          <a:noFill/>
          <a:ln w="28575">
            <a:solidFill>
              <a:schemeClr val="accent1"/>
            </a:solidFill>
          </a:ln>
        </p:spPr>
        <p:txBody>
          <a:bodyPr wrap="none" rtlCol="0">
            <a:spAutoFit/>
          </a:bodyPr>
          <a:lstStyle/>
          <a:p>
            <a:r>
              <a:rPr lang="en-US" dirty="0" smtClean="0"/>
              <a:t>Sub-Families (Possibly)</a:t>
            </a:r>
            <a:endParaRPr lang="en-US" dirty="0"/>
          </a:p>
        </p:txBody>
      </p:sp>
      <p:sp>
        <p:nvSpPr>
          <p:cNvPr id="13" name="TextBox 12"/>
          <p:cNvSpPr txBox="1"/>
          <p:nvPr/>
        </p:nvSpPr>
        <p:spPr>
          <a:xfrm>
            <a:off x="4114255" y="4390451"/>
            <a:ext cx="913455" cy="369332"/>
          </a:xfrm>
          <a:prstGeom prst="rect">
            <a:avLst/>
          </a:prstGeom>
          <a:noFill/>
          <a:ln w="28575">
            <a:solidFill>
              <a:schemeClr val="accent1"/>
            </a:solidFill>
          </a:ln>
        </p:spPr>
        <p:txBody>
          <a:bodyPr wrap="none" rtlCol="0">
            <a:spAutoFit/>
          </a:bodyPr>
          <a:lstStyle/>
          <a:p>
            <a:r>
              <a:rPr lang="en-US" dirty="0" smtClean="0"/>
              <a:t>Persons</a:t>
            </a:r>
            <a:endParaRPr lang="en-US" dirty="0"/>
          </a:p>
        </p:txBody>
      </p:sp>
      <p:sp>
        <p:nvSpPr>
          <p:cNvPr id="14" name="TextBox 13"/>
          <p:cNvSpPr txBox="1"/>
          <p:nvPr/>
        </p:nvSpPr>
        <p:spPr>
          <a:xfrm>
            <a:off x="1005202" y="4399971"/>
            <a:ext cx="913455" cy="369332"/>
          </a:xfrm>
          <a:prstGeom prst="rect">
            <a:avLst/>
          </a:prstGeom>
          <a:noFill/>
          <a:ln w="28575">
            <a:solidFill>
              <a:schemeClr val="accent1"/>
            </a:solidFill>
          </a:ln>
        </p:spPr>
        <p:txBody>
          <a:bodyPr wrap="none" rtlCol="0">
            <a:spAutoFit/>
          </a:bodyPr>
          <a:lstStyle/>
          <a:p>
            <a:r>
              <a:rPr lang="en-US" dirty="0" smtClean="0"/>
              <a:t>Persons</a:t>
            </a:r>
            <a:endParaRPr lang="en-US" dirty="0"/>
          </a:p>
        </p:txBody>
      </p:sp>
      <p:cxnSp>
        <p:nvCxnSpPr>
          <p:cNvPr id="16" name="Straight Arrow Connector 15"/>
          <p:cNvCxnSpPr>
            <a:stCxn id="10" idx="2"/>
          </p:cNvCxnSpPr>
          <p:nvPr/>
        </p:nvCxnSpPr>
        <p:spPr>
          <a:xfrm flipH="1">
            <a:off x="1461929" y="2286000"/>
            <a:ext cx="650981" cy="21044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2"/>
          </p:cNvCxnSpPr>
          <p:nvPr/>
        </p:nvCxnSpPr>
        <p:spPr>
          <a:xfrm>
            <a:off x="2112910" y="2286000"/>
            <a:ext cx="1268370" cy="46275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114255" y="3118090"/>
            <a:ext cx="0" cy="43209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4533390" y="3907051"/>
            <a:ext cx="1" cy="48340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590316" y="1916668"/>
            <a:ext cx="2977738" cy="369332"/>
          </a:xfrm>
          <a:prstGeom prst="rect">
            <a:avLst/>
          </a:prstGeom>
          <a:noFill/>
        </p:spPr>
        <p:txBody>
          <a:bodyPr wrap="none" rtlCol="0">
            <a:spAutoFit/>
          </a:bodyPr>
          <a:lstStyle/>
          <a:p>
            <a:r>
              <a:rPr lang="en-US" u="sng" dirty="0" smtClean="0"/>
              <a:t>Data structure in ACS and CPS</a:t>
            </a:r>
            <a:endParaRPr lang="en-US" u="sng" dirty="0"/>
          </a:p>
        </p:txBody>
      </p:sp>
    </p:spTree>
    <p:extLst>
      <p:ext uri="{BB962C8B-B14F-4D97-AF65-F5344CB8AC3E}">
        <p14:creationId xmlns:p14="http://schemas.microsoft.com/office/powerpoint/2010/main" val="35529449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990600"/>
          </a:xfrm>
        </p:spPr>
        <p:txBody>
          <a:bodyPr/>
          <a:lstStyle/>
          <a:p>
            <a:r>
              <a:rPr lang="en-US" sz="3600" dirty="0"/>
              <a:t>Working with Census Bureau Data:</a:t>
            </a:r>
            <a:br>
              <a:rPr lang="en-US" sz="3600" dirty="0"/>
            </a:br>
            <a:r>
              <a:rPr lang="en-US" sz="3600" dirty="0"/>
              <a:t>Tools and Tips</a:t>
            </a:r>
          </a:p>
        </p:txBody>
      </p:sp>
      <p:sp>
        <p:nvSpPr>
          <p:cNvPr id="3" name="Content Placeholder 2"/>
          <p:cNvSpPr>
            <a:spLocks noGrp="1"/>
          </p:cNvSpPr>
          <p:nvPr>
            <p:ph idx="1"/>
          </p:nvPr>
        </p:nvSpPr>
        <p:spPr>
          <a:xfrm>
            <a:off x="457200" y="1295400"/>
            <a:ext cx="7620000" cy="5410200"/>
          </a:xfrm>
        </p:spPr>
        <p:txBody>
          <a:bodyPr>
            <a:normAutofit fontScale="92500" lnSpcReduction="10000"/>
          </a:bodyPr>
          <a:lstStyle/>
          <a:p>
            <a:pPr marL="114300" indent="0">
              <a:buNone/>
            </a:pPr>
            <a:r>
              <a:rPr lang="en-US" sz="2400" b="1" dirty="0" smtClean="0"/>
              <a:t>Weighting</a:t>
            </a:r>
          </a:p>
          <a:p>
            <a:r>
              <a:rPr lang="en-US" dirty="0" smtClean="0"/>
              <a:t>ACS</a:t>
            </a:r>
            <a:r>
              <a:rPr lang="en-US" dirty="0"/>
              <a:t> </a:t>
            </a:r>
            <a:r>
              <a:rPr lang="en-US" dirty="0" smtClean="0"/>
              <a:t>and CPS provide weights to calculate point estimates and replicate weights to calculate measures of error.</a:t>
            </a:r>
          </a:p>
          <a:p>
            <a:endParaRPr lang="en-US" sz="1100" dirty="0" smtClean="0"/>
          </a:p>
          <a:p>
            <a:r>
              <a:rPr lang="en-US" dirty="0" smtClean="0"/>
              <a:t>ACS includes household</a:t>
            </a:r>
            <a:r>
              <a:rPr lang="en-US" dirty="0"/>
              <a:t> </a:t>
            </a:r>
            <a:r>
              <a:rPr lang="en-US" dirty="0" smtClean="0"/>
              <a:t>and person weights: </a:t>
            </a:r>
            <a:r>
              <a:rPr lang="en-US" dirty="0" smtClean="0">
                <a:hlinkClick r:id="rId3"/>
              </a:rPr>
              <a:t>http</a:t>
            </a:r>
            <a:r>
              <a:rPr lang="en-US" dirty="0">
                <a:hlinkClick r:id="rId3"/>
              </a:rPr>
              <a:t>://www.census.gov/acs/www/data_documentation/pums_documentation</a:t>
            </a:r>
            <a:r>
              <a:rPr lang="en-US" dirty="0" smtClean="0">
                <a:hlinkClick r:id="rId3"/>
              </a:rPr>
              <a:t>/</a:t>
            </a:r>
            <a:r>
              <a:rPr lang="en-US" dirty="0" smtClean="0"/>
              <a:t> (Data Dictionary)</a:t>
            </a:r>
          </a:p>
          <a:p>
            <a:endParaRPr lang="en-US" sz="1100" dirty="0" smtClean="0"/>
          </a:p>
          <a:p>
            <a:r>
              <a:rPr lang="en-US" dirty="0" smtClean="0"/>
              <a:t>CPS includes household, family, and person (for March ASEC), person</a:t>
            </a:r>
            <a:r>
              <a:rPr lang="en-US" dirty="0"/>
              <a:t> </a:t>
            </a:r>
            <a:r>
              <a:rPr lang="en-US" dirty="0" smtClean="0"/>
              <a:t>and person for earnings and union variables (for CPS Basic) weights</a:t>
            </a:r>
            <a:r>
              <a:rPr lang="en-US" dirty="0"/>
              <a:t>: </a:t>
            </a:r>
            <a:r>
              <a:rPr lang="en-US" dirty="0">
                <a:hlinkClick r:id="rId4"/>
              </a:rPr>
              <a:t>http://</a:t>
            </a:r>
            <a:r>
              <a:rPr lang="en-US" dirty="0" smtClean="0">
                <a:hlinkClick r:id="rId4"/>
              </a:rPr>
              <a:t>www.census.gov/cps/methodology/techdocs.html</a:t>
            </a:r>
            <a:endParaRPr lang="en-US" dirty="0" smtClean="0"/>
          </a:p>
          <a:p>
            <a:endParaRPr lang="en-US" sz="1100" dirty="0" smtClean="0"/>
          </a:p>
          <a:p>
            <a:r>
              <a:rPr lang="en-US" dirty="0" smtClean="0"/>
              <a:t>IPUMS </a:t>
            </a:r>
            <a:r>
              <a:rPr lang="en-US" dirty="0"/>
              <a:t>provides Stata code for using the ACS and CPS replicate weights:</a:t>
            </a:r>
          </a:p>
          <a:p>
            <a:pPr lvl="1"/>
            <a:r>
              <a:rPr lang="en-US" sz="2200" dirty="0">
                <a:hlinkClick r:id="rId5"/>
              </a:rPr>
              <a:t>https://</a:t>
            </a:r>
            <a:r>
              <a:rPr lang="en-US" sz="2200" dirty="0" smtClean="0">
                <a:hlinkClick r:id="rId5"/>
              </a:rPr>
              <a:t>usa.ipums.org/usa/repwt.shtml</a:t>
            </a:r>
            <a:r>
              <a:rPr lang="en-US" sz="2200" dirty="0" smtClean="0"/>
              <a:t>  </a:t>
            </a:r>
            <a:endParaRPr lang="en-US" sz="2200" dirty="0"/>
          </a:p>
          <a:p>
            <a:pPr lvl="1"/>
            <a:r>
              <a:rPr lang="en-US" sz="2200" dirty="0">
                <a:hlinkClick r:id="rId6"/>
              </a:rPr>
              <a:t>https://</a:t>
            </a:r>
            <a:r>
              <a:rPr lang="en-US" sz="2200" dirty="0" smtClean="0">
                <a:hlinkClick r:id="rId6"/>
              </a:rPr>
              <a:t>cps.ipums.org/cps/repwt.shtml</a:t>
            </a:r>
            <a:r>
              <a:rPr lang="en-US" sz="2200" dirty="0" smtClean="0"/>
              <a:t>  </a:t>
            </a:r>
            <a:endParaRPr lang="en-US" dirty="0" smtClean="0"/>
          </a:p>
          <a:p>
            <a:endParaRPr lang="en-US" sz="1100" dirty="0" smtClean="0"/>
          </a:p>
          <a:p>
            <a:r>
              <a:rPr lang="en-US" dirty="0" smtClean="0"/>
              <a:t>IPUMS also provides (approximate) strata and cluster variables to analytically derive measures of error in ACS data.</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7DDE6B29-C0E9-4BB3-9E9C-196D57E47962}" type="slidenum">
              <a:rPr lang="en-US" smtClean="0"/>
              <a:t>14</a:t>
            </a:fld>
            <a:endParaRPr lang="en-US" dirty="0"/>
          </a:p>
        </p:txBody>
      </p:sp>
    </p:spTree>
    <p:extLst>
      <p:ext uri="{BB962C8B-B14F-4D97-AF65-F5344CB8AC3E}">
        <p14:creationId xmlns:p14="http://schemas.microsoft.com/office/powerpoint/2010/main" val="6011125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1066800"/>
          </a:xfrm>
        </p:spPr>
        <p:txBody>
          <a:bodyPr/>
          <a:lstStyle/>
          <a:p>
            <a:r>
              <a:rPr lang="en-US" sz="3600" dirty="0"/>
              <a:t>Working with Census Bureau Data:</a:t>
            </a:r>
            <a:br>
              <a:rPr lang="en-US" sz="3600" dirty="0"/>
            </a:br>
            <a:r>
              <a:rPr lang="en-US" sz="3600" dirty="0"/>
              <a:t>Tools and Tips</a:t>
            </a:r>
          </a:p>
        </p:txBody>
      </p:sp>
      <p:sp>
        <p:nvSpPr>
          <p:cNvPr id="3" name="Content Placeholder 2"/>
          <p:cNvSpPr>
            <a:spLocks noGrp="1"/>
          </p:cNvSpPr>
          <p:nvPr>
            <p:ph idx="1"/>
          </p:nvPr>
        </p:nvSpPr>
        <p:spPr>
          <a:xfrm>
            <a:off x="457200" y="1371600"/>
            <a:ext cx="7620000" cy="5334000"/>
          </a:xfrm>
        </p:spPr>
        <p:txBody>
          <a:bodyPr>
            <a:normAutofit/>
          </a:bodyPr>
          <a:lstStyle/>
          <a:p>
            <a:pPr marL="114300" indent="0">
              <a:buNone/>
            </a:pPr>
            <a:r>
              <a:rPr lang="en-US" b="1" dirty="0" smtClean="0"/>
              <a:t>Race and Ethnicity</a:t>
            </a:r>
          </a:p>
          <a:p>
            <a:r>
              <a:rPr lang="en-US" sz="2000" dirty="0" smtClean="0"/>
              <a:t>Census Bureau surveys adhere to self-identification for race and ethnicity. Respondents can assert any race(s) and ethnicity, in any combinations. </a:t>
            </a:r>
          </a:p>
          <a:p>
            <a:endParaRPr lang="en-US" sz="1000" dirty="0" smtClean="0"/>
          </a:p>
          <a:p>
            <a:r>
              <a:rPr lang="en-US" sz="2000" dirty="0" smtClean="0"/>
              <a:t>Census Bureau publications generally use the following race and ethnicity categories:</a:t>
            </a:r>
          </a:p>
          <a:p>
            <a:pPr lvl="1"/>
            <a:r>
              <a:rPr lang="en-US" sz="1800" dirty="0" smtClean="0"/>
              <a:t>Single race, not Hispanic</a:t>
            </a:r>
          </a:p>
          <a:p>
            <a:pPr lvl="2"/>
            <a:r>
              <a:rPr lang="en-US" dirty="0" smtClean="0"/>
              <a:t>White</a:t>
            </a:r>
          </a:p>
          <a:p>
            <a:pPr lvl="2"/>
            <a:r>
              <a:rPr lang="en-US" dirty="0" smtClean="0"/>
              <a:t>Black </a:t>
            </a:r>
          </a:p>
          <a:p>
            <a:pPr lvl="2"/>
            <a:r>
              <a:rPr lang="en-US" dirty="0" smtClean="0"/>
              <a:t>Asian</a:t>
            </a:r>
          </a:p>
          <a:p>
            <a:pPr lvl="2"/>
            <a:r>
              <a:rPr lang="en-US" dirty="0" smtClean="0"/>
              <a:t>American Indian or Native Alaskan</a:t>
            </a:r>
          </a:p>
          <a:p>
            <a:pPr lvl="2"/>
            <a:r>
              <a:rPr lang="en-US" dirty="0" smtClean="0"/>
              <a:t>Native Hawaiian or Pacific Islander</a:t>
            </a:r>
          </a:p>
          <a:p>
            <a:pPr lvl="2"/>
            <a:r>
              <a:rPr lang="en-US" dirty="0" smtClean="0"/>
              <a:t>Some other race</a:t>
            </a:r>
          </a:p>
          <a:p>
            <a:pPr lvl="1"/>
            <a:r>
              <a:rPr lang="en-US" sz="1800" dirty="0" smtClean="0"/>
              <a:t>Two or more races, not Hispanic</a:t>
            </a:r>
          </a:p>
          <a:p>
            <a:pPr lvl="1"/>
            <a:r>
              <a:rPr lang="en-US" sz="1800" dirty="0" smtClean="0"/>
              <a:t>Hispanic or Latino</a:t>
            </a:r>
          </a:p>
          <a:p>
            <a:endParaRPr lang="en-US" dirty="0"/>
          </a:p>
        </p:txBody>
      </p:sp>
      <p:sp>
        <p:nvSpPr>
          <p:cNvPr id="4" name="Slide Number Placeholder 3"/>
          <p:cNvSpPr>
            <a:spLocks noGrp="1"/>
          </p:cNvSpPr>
          <p:nvPr>
            <p:ph type="sldNum" sz="quarter" idx="12"/>
          </p:nvPr>
        </p:nvSpPr>
        <p:spPr/>
        <p:txBody>
          <a:bodyPr/>
          <a:lstStyle/>
          <a:p>
            <a:fld id="{7DDE6B29-C0E9-4BB3-9E9C-196D57E47962}" type="slidenum">
              <a:rPr lang="en-US" smtClean="0"/>
              <a:t>15</a:t>
            </a:fld>
            <a:endParaRPr lang="en-US" dirty="0"/>
          </a:p>
        </p:txBody>
      </p:sp>
    </p:spTree>
    <p:extLst>
      <p:ext uri="{BB962C8B-B14F-4D97-AF65-F5344CB8AC3E}">
        <p14:creationId xmlns:p14="http://schemas.microsoft.com/office/powerpoint/2010/main" val="133204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Working with Census Bureau Data:</a:t>
            </a:r>
            <a:br>
              <a:rPr lang="en-US" sz="3600" dirty="0"/>
            </a:br>
            <a:r>
              <a:rPr lang="en-US" sz="3600" dirty="0"/>
              <a:t>Tools and Tips</a:t>
            </a:r>
          </a:p>
        </p:txBody>
      </p:sp>
      <p:sp>
        <p:nvSpPr>
          <p:cNvPr id="3" name="Content Placeholder 2"/>
          <p:cNvSpPr>
            <a:spLocks noGrp="1"/>
          </p:cNvSpPr>
          <p:nvPr>
            <p:ph idx="1"/>
          </p:nvPr>
        </p:nvSpPr>
        <p:spPr>
          <a:xfrm>
            <a:off x="457200" y="1676400"/>
            <a:ext cx="7620000" cy="4800600"/>
          </a:xfrm>
        </p:spPr>
        <p:txBody>
          <a:bodyPr>
            <a:normAutofit lnSpcReduction="10000"/>
          </a:bodyPr>
          <a:lstStyle/>
          <a:p>
            <a:pPr marL="114300" indent="0">
              <a:buNone/>
            </a:pPr>
            <a:r>
              <a:rPr lang="en-US" b="1" dirty="0" smtClean="0"/>
              <a:t>Employment</a:t>
            </a:r>
          </a:p>
          <a:p>
            <a:r>
              <a:rPr lang="en-US" sz="2000" dirty="0" smtClean="0"/>
              <a:t>For ACS and CPS, </a:t>
            </a:r>
          </a:p>
          <a:p>
            <a:pPr lvl="1"/>
            <a:r>
              <a:rPr lang="en-US" dirty="0"/>
              <a:t>Employment questions are asked only of people 15 years and older</a:t>
            </a:r>
            <a:r>
              <a:rPr lang="en-US" dirty="0" smtClean="0"/>
              <a:t>.</a:t>
            </a:r>
          </a:p>
          <a:p>
            <a:pPr lvl="1"/>
            <a:r>
              <a:rPr lang="en-US" dirty="0" smtClean="0"/>
              <a:t>Questions about employment status refer </a:t>
            </a:r>
            <a:r>
              <a:rPr lang="en-US" dirty="0"/>
              <a:t>to </a:t>
            </a:r>
            <a:r>
              <a:rPr lang="en-US" dirty="0" smtClean="0"/>
              <a:t>the last week before the interview.</a:t>
            </a:r>
          </a:p>
          <a:p>
            <a:pPr lvl="1"/>
            <a:r>
              <a:rPr lang="en-US" dirty="0"/>
              <a:t>T</a:t>
            </a:r>
            <a:r>
              <a:rPr lang="en-US" dirty="0" smtClean="0"/>
              <a:t>he employed population includes active duty armed forces members (CPS ASEC).</a:t>
            </a:r>
            <a:endParaRPr lang="en-US" dirty="0"/>
          </a:p>
          <a:p>
            <a:endParaRPr lang="en-US" sz="1000" dirty="0" smtClean="0"/>
          </a:p>
          <a:p>
            <a:r>
              <a:rPr lang="en-US" sz="2000" dirty="0" smtClean="0"/>
              <a:t>For </a:t>
            </a:r>
            <a:r>
              <a:rPr lang="en-US" sz="2000" dirty="0" smtClean="0"/>
              <a:t>ACS, </a:t>
            </a:r>
            <a:r>
              <a:rPr lang="en-US" sz="2000" dirty="0"/>
              <a:t>questions about occupation, industry, and class of worker are asked of anyone who worked in the last 5 years</a:t>
            </a:r>
            <a:r>
              <a:rPr lang="en-US" sz="2000" dirty="0" smtClean="0"/>
              <a:t>.</a:t>
            </a:r>
          </a:p>
          <a:p>
            <a:endParaRPr lang="en-US" sz="1000" dirty="0" smtClean="0"/>
          </a:p>
          <a:p>
            <a:r>
              <a:rPr lang="en-US" sz="2000" dirty="0" smtClean="0"/>
              <a:t>CPS </a:t>
            </a:r>
            <a:r>
              <a:rPr lang="en-US" sz="2000" dirty="0" smtClean="0"/>
              <a:t>(ASEC) collects </a:t>
            </a:r>
            <a:r>
              <a:rPr lang="en-US" sz="2000" dirty="0" smtClean="0"/>
              <a:t>industry, occupation, and class of worker information on </a:t>
            </a:r>
            <a:r>
              <a:rPr lang="en-US" sz="2000" dirty="0" smtClean="0"/>
              <a:t>the current, </a:t>
            </a:r>
            <a:r>
              <a:rPr lang="en-US" sz="2000" dirty="0" smtClean="0"/>
              <a:t>main job and </a:t>
            </a:r>
            <a:r>
              <a:rPr lang="en-US" sz="2000" dirty="0" smtClean="0"/>
              <a:t>the longest job held in the year</a:t>
            </a:r>
            <a:r>
              <a:rPr lang="en-US" sz="2000" dirty="0" smtClean="0"/>
              <a:t> </a:t>
            </a:r>
            <a:r>
              <a:rPr lang="en-US" sz="2000" dirty="0" smtClean="0"/>
              <a:t>and hours </a:t>
            </a:r>
            <a:r>
              <a:rPr lang="en-US" sz="2000" dirty="0" smtClean="0"/>
              <a:t>and earnings information </a:t>
            </a:r>
            <a:r>
              <a:rPr lang="en-US" sz="2000" dirty="0" smtClean="0"/>
              <a:t>for </a:t>
            </a:r>
            <a:r>
              <a:rPr lang="en-US" sz="2000" dirty="0" smtClean="0"/>
              <a:t>all </a:t>
            </a:r>
            <a:r>
              <a:rPr lang="en-US" sz="2000" dirty="0" smtClean="0"/>
              <a:t>jobs </a:t>
            </a:r>
            <a:r>
              <a:rPr lang="en-US" sz="2000" dirty="0" smtClean="0"/>
              <a:t>held in the year</a:t>
            </a:r>
            <a:r>
              <a:rPr lang="en-US" sz="2000" dirty="0" smtClean="0"/>
              <a:t>.</a:t>
            </a:r>
            <a:endParaRPr lang="en-US" sz="2000" dirty="0" smtClean="0"/>
          </a:p>
        </p:txBody>
      </p:sp>
      <p:sp>
        <p:nvSpPr>
          <p:cNvPr id="4" name="Slide Number Placeholder 3"/>
          <p:cNvSpPr>
            <a:spLocks noGrp="1"/>
          </p:cNvSpPr>
          <p:nvPr>
            <p:ph type="sldNum" sz="quarter" idx="12"/>
          </p:nvPr>
        </p:nvSpPr>
        <p:spPr/>
        <p:txBody>
          <a:bodyPr/>
          <a:lstStyle/>
          <a:p>
            <a:fld id="{7DDE6B29-C0E9-4BB3-9E9C-196D57E47962}" type="slidenum">
              <a:rPr lang="en-US" smtClean="0"/>
              <a:t>16</a:t>
            </a:fld>
            <a:endParaRPr lang="en-US" dirty="0"/>
          </a:p>
        </p:txBody>
      </p:sp>
    </p:spTree>
    <p:extLst>
      <p:ext uri="{BB962C8B-B14F-4D97-AF65-F5344CB8AC3E}">
        <p14:creationId xmlns:p14="http://schemas.microsoft.com/office/powerpoint/2010/main" val="15568197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Working with Census Bureau Data:</a:t>
            </a:r>
            <a:br>
              <a:rPr lang="en-US" sz="3600" dirty="0"/>
            </a:br>
            <a:r>
              <a:rPr lang="en-US" sz="3600" dirty="0"/>
              <a:t>Tools and Tips</a:t>
            </a:r>
          </a:p>
        </p:txBody>
      </p:sp>
      <p:sp>
        <p:nvSpPr>
          <p:cNvPr id="3" name="Content Placeholder 2"/>
          <p:cNvSpPr>
            <a:spLocks noGrp="1"/>
          </p:cNvSpPr>
          <p:nvPr>
            <p:ph idx="1"/>
          </p:nvPr>
        </p:nvSpPr>
        <p:spPr/>
        <p:txBody>
          <a:bodyPr>
            <a:normAutofit fontScale="92500" lnSpcReduction="20000"/>
          </a:bodyPr>
          <a:lstStyle/>
          <a:p>
            <a:pPr marL="114300" indent="0">
              <a:buNone/>
            </a:pPr>
            <a:r>
              <a:rPr lang="en-US" sz="2400" b="1" dirty="0" smtClean="0"/>
              <a:t>Income</a:t>
            </a:r>
          </a:p>
          <a:p>
            <a:r>
              <a:rPr lang="en-US" dirty="0" smtClean="0"/>
              <a:t>In ACS and CPS (ASEC), income questions are asked of the 12 months prior to the interview.</a:t>
            </a:r>
          </a:p>
          <a:p>
            <a:endParaRPr lang="en-US" sz="1100" dirty="0" smtClean="0"/>
          </a:p>
          <a:p>
            <a:r>
              <a:rPr lang="en-US" dirty="0" smtClean="0"/>
              <a:t>ACS and CPS collect income information on wage and salary earnings, business earnings, a variety of other income sources (such as interest and government assistance), and total personal income.</a:t>
            </a:r>
          </a:p>
          <a:p>
            <a:endParaRPr lang="en-US" sz="1100" dirty="0" smtClean="0"/>
          </a:p>
          <a:p>
            <a:r>
              <a:rPr lang="en-US" dirty="0" smtClean="0"/>
              <a:t>The surveys use the total personal income data to generate total family income. This total family income data is used to assign poverty status to families (see slide 18).</a:t>
            </a:r>
          </a:p>
          <a:p>
            <a:endParaRPr lang="en-US" sz="1100" dirty="0" smtClean="0"/>
          </a:p>
          <a:p>
            <a:r>
              <a:rPr lang="en-US" dirty="0" smtClean="0"/>
              <a:t>Income data is reported in the reference period’s dollar amounts.</a:t>
            </a:r>
          </a:p>
          <a:p>
            <a:endParaRPr lang="en-US" sz="1100" dirty="0" smtClean="0"/>
          </a:p>
          <a:p>
            <a:r>
              <a:rPr lang="en-US" dirty="0" smtClean="0"/>
              <a:t>For the ACS multi-year files, income data is reported in the </a:t>
            </a:r>
            <a:r>
              <a:rPr lang="en-US" dirty="0" smtClean="0"/>
              <a:t>respective </a:t>
            </a:r>
            <a:r>
              <a:rPr lang="en-US" dirty="0" smtClean="0"/>
              <a:t>reference </a:t>
            </a:r>
            <a:r>
              <a:rPr lang="en-US" dirty="0" smtClean="0"/>
              <a:t>period’s dollar amounts </a:t>
            </a:r>
            <a:r>
              <a:rPr lang="en-US" dirty="0" smtClean="0"/>
              <a:t>and an adjustment factor is provided to convert income data to the last year’s  dollar amounts</a:t>
            </a:r>
            <a:r>
              <a:rPr lang="en-US" dirty="0" smtClean="0"/>
              <a:t>. </a:t>
            </a:r>
            <a:endParaRPr lang="en-US" dirty="0"/>
          </a:p>
        </p:txBody>
      </p:sp>
      <p:sp>
        <p:nvSpPr>
          <p:cNvPr id="4" name="Slide Number Placeholder 3"/>
          <p:cNvSpPr>
            <a:spLocks noGrp="1"/>
          </p:cNvSpPr>
          <p:nvPr>
            <p:ph type="sldNum" sz="quarter" idx="12"/>
          </p:nvPr>
        </p:nvSpPr>
        <p:spPr/>
        <p:txBody>
          <a:bodyPr/>
          <a:lstStyle/>
          <a:p>
            <a:fld id="{7DDE6B29-C0E9-4BB3-9E9C-196D57E47962}" type="slidenum">
              <a:rPr lang="en-US" smtClean="0"/>
              <a:t>17</a:t>
            </a:fld>
            <a:endParaRPr lang="en-US" dirty="0"/>
          </a:p>
        </p:txBody>
      </p:sp>
    </p:spTree>
    <p:extLst>
      <p:ext uri="{BB962C8B-B14F-4D97-AF65-F5344CB8AC3E}">
        <p14:creationId xmlns:p14="http://schemas.microsoft.com/office/powerpoint/2010/main" val="10793331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Working with Census Bureau Data:</a:t>
            </a:r>
            <a:br>
              <a:rPr lang="en-US" sz="3600" dirty="0"/>
            </a:br>
            <a:r>
              <a:rPr lang="en-US" sz="3600" dirty="0"/>
              <a:t>Tools and Tips</a:t>
            </a:r>
          </a:p>
        </p:txBody>
      </p:sp>
      <p:sp>
        <p:nvSpPr>
          <p:cNvPr id="3" name="Content Placeholder 2"/>
          <p:cNvSpPr>
            <a:spLocks noGrp="1"/>
          </p:cNvSpPr>
          <p:nvPr>
            <p:ph idx="1"/>
          </p:nvPr>
        </p:nvSpPr>
        <p:spPr/>
        <p:txBody>
          <a:bodyPr>
            <a:normAutofit/>
          </a:bodyPr>
          <a:lstStyle/>
          <a:p>
            <a:pPr marL="114300" indent="0">
              <a:buNone/>
            </a:pPr>
            <a:r>
              <a:rPr lang="en-US" b="1" dirty="0" smtClean="0"/>
              <a:t>Poverty</a:t>
            </a:r>
          </a:p>
          <a:p>
            <a:r>
              <a:rPr lang="en-US" sz="2000" dirty="0"/>
              <a:t>Poverty status is determined by comparing annual income to a set of </a:t>
            </a:r>
            <a:r>
              <a:rPr lang="en-US" sz="2000" dirty="0" smtClean="0"/>
              <a:t>dollar </a:t>
            </a:r>
            <a:r>
              <a:rPr lang="en-US" sz="2000" dirty="0"/>
              <a:t>values called poverty thresholds that vary </a:t>
            </a:r>
            <a:r>
              <a:rPr lang="en-US" sz="2000" dirty="0" smtClean="0"/>
              <a:t>by:</a:t>
            </a:r>
          </a:p>
          <a:p>
            <a:pPr lvl="3"/>
            <a:r>
              <a:rPr lang="en-US" sz="1800" dirty="0" smtClean="0"/>
              <a:t>family size</a:t>
            </a:r>
          </a:p>
          <a:p>
            <a:pPr lvl="3"/>
            <a:r>
              <a:rPr lang="en-US" sz="1800" dirty="0" smtClean="0"/>
              <a:t>number </a:t>
            </a:r>
            <a:r>
              <a:rPr lang="en-US" sz="1800" dirty="0"/>
              <a:t>of </a:t>
            </a:r>
            <a:r>
              <a:rPr lang="en-US" sz="1800" dirty="0" smtClean="0"/>
              <a:t>children</a:t>
            </a:r>
          </a:p>
          <a:p>
            <a:pPr lvl="3"/>
            <a:r>
              <a:rPr lang="en-US" sz="1800" dirty="0" smtClean="0"/>
              <a:t>age </a:t>
            </a:r>
            <a:r>
              <a:rPr lang="en-US" sz="1800" dirty="0"/>
              <a:t>of the </a:t>
            </a:r>
            <a:r>
              <a:rPr lang="en-US" sz="1800" dirty="0" smtClean="0"/>
              <a:t>householder (for 1 and 2 person households)</a:t>
            </a:r>
            <a:endParaRPr lang="en-US" sz="1800" dirty="0"/>
          </a:p>
          <a:p>
            <a:endParaRPr lang="en-US" sz="1000" dirty="0"/>
          </a:p>
          <a:p>
            <a:r>
              <a:rPr lang="en-US" sz="2000" dirty="0"/>
              <a:t>If a family’s before- tax money income is less than the dollar value of the threshold, then each person in family is considered to be poor. </a:t>
            </a:r>
          </a:p>
          <a:p>
            <a:endParaRPr lang="en-US" sz="1000" dirty="0"/>
          </a:p>
          <a:p>
            <a:r>
              <a:rPr lang="en-US" sz="2000" dirty="0"/>
              <a:t>The ACS uses </a:t>
            </a:r>
            <a:r>
              <a:rPr lang="en-US" sz="2000" dirty="0" smtClean="0"/>
              <a:t>thresholds </a:t>
            </a:r>
            <a:r>
              <a:rPr lang="en-US" sz="2000" dirty="0" smtClean="0"/>
              <a:t>updated </a:t>
            </a:r>
            <a:r>
              <a:rPr lang="en-US" sz="2000" dirty="0" smtClean="0"/>
              <a:t>annually to </a:t>
            </a:r>
            <a:r>
              <a:rPr lang="en-US" sz="2000" dirty="0"/>
              <a:t>allow for changes in the cost of living from the Consumer Price Index (CPI-U). They do not vary geographically.</a:t>
            </a:r>
          </a:p>
        </p:txBody>
      </p:sp>
      <p:sp>
        <p:nvSpPr>
          <p:cNvPr id="4" name="Slide Number Placeholder 3"/>
          <p:cNvSpPr>
            <a:spLocks noGrp="1"/>
          </p:cNvSpPr>
          <p:nvPr>
            <p:ph type="sldNum" sz="quarter" idx="12"/>
          </p:nvPr>
        </p:nvSpPr>
        <p:spPr/>
        <p:txBody>
          <a:bodyPr/>
          <a:lstStyle/>
          <a:p>
            <a:fld id="{7DDE6B29-C0E9-4BB3-9E9C-196D57E47962}" type="slidenum">
              <a:rPr lang="en-US" smtClean="0"/>
              <a:t>18</a:t>
            </a:fld>
            <a:endParaRPr lang="en-US" dirty="0"/>
          </a:p>
        </p:txBody>
      </p:sp>
    </p:spTree>
    <p:extLst>
      <p:ext uri="{BB962C8B-B14F-4D97-AF65-F5344CB8AC3E}">
        <p14:creationId xmlns:p14="http://schemas.microsoft.com/office/powerpoint/2010/main" val="15891884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600"/>
            <a:ext cx="7620000" cy="46038"/>
          </a:xfrm>
        </p:spPr>
        <p:txBody>
          <a:bodyPr/>
          <a:lstStyle/>
          <a:p>
            <a:endParaRPr lang="en-US" dirty="0"/>
          </a:p>
        </p:txBody>
      </p:sp>
      <p:sp>
        <p:nvSpPr>
          <p:cNvPr id="3" name="Content Placeholder 2"/>
          <p:cNvSpPr>
            <a:spLocks noGrp="1"/>
          </p:cNvSpPr>
          <p:nvPr>
            <p:ph idx="1"/>
          </p:nvPr>
        </p:nvSpPr>
        <p:spPr>
          <a:xfrm>
            <a:off x="457200" y="1447800"/>
            <a:ext cx="7620000" cy="4953000"/>
          </a:xfrm>
        </p:spPr>
        <p:txBody>
          <a:bodyPr/>
          <a:lstStyle/>
          <a:p>
            <a:pPr marL="114300" indent="0">
              <a:buNone/>
            </a:pPr>
            <a:r>
              <a:rPr lang="en-US" sz="2400" dirty="0" smtClean="0"/>
              <a:t>The objectives of this workshop are:</a:t>
            </a:r>
          </a:p>
          <a:p>
            <a:pPr marL="868680" lvl="1" indent="-457200">
              <a:buFont typeface="+mj-lt"/>
              <a:buAutoNum type="arabicPeriod"/>
            </a:pPr>
            <a:r>
              <a:rPr lang="en-US" sz="2400" dirty="0" smtClean="0"/>
              <a:t>To provide an overview of the major surveys and data collections available through the Census Bureau,</a:t>
            </a:r>
          </a:p>
          <a:p>
            <a:pPr marL="868680" lvl="1" indent="-457200">
              <a:buFont typeface="+mj-lt"/>
              <a:buAutoNum type="arabicPeriod"/>
            </a:pPr>
            <a:r>
              <a:rPr lang="en-US" sz="2400" dirty="0" smtClean="0"/>
              <a:t>To demonstrate various ways of accessing Census Bureau data, and</a:t>
            </a:r>
          </a:p>
          <a:p>
            <a:pPr marL="868680" lvl="1" indent="-457200">
              <a:buFont typeface="+mj-lt"/>
              <a:buAutoNum type="arabicPeriod"/>
            </a:pPr>
            <a:r>
              <a:rPr lang="en-US" sz="2400" dirty="0" smtClean="0"/>
              <a:t>To provide an overview of several tools tips to use when working with Census Bureau data.</a:t>
            </a:r>
          </a:p>
          <a:p>
            <a:pPr marL="114300" indent="0">
              <a:buNone/>
            </a:pPr>
            <a:endParaRPr lang="en-US" dirty="0" smtClean="0"/>
          </a:p>
          <a:p>
            <a:pPr marL="114300" indent="0">
              <a:buNone/>
            </a:pPr>
            <a:endParaRPr lang="en-US" dirty="0"/>
          </a:p>
        </p:txBody>
      </p:sp>
      <p:sp>
        <p:nvSpPr>
          <p:cNvPr id="4" name="Slide Number Placeholder 3"/>
          <p:cNvSpPr>
            <a:spLocks noGrp="1"/>
          </p:cNvSpPr>
          <p:nvPr>
            <p:ph type="sldNum" sz="quarter" idx="12"/>
          </p:nvPr>
        </p:nvSpPr>
        <p:spPr/>
        <p:txBody>
          <a:bodyPr/>
          <a:lstStyle/>
          <a:p>
            <a:fld id="{7DDE6B29-C0E9-4BB3-9E9C-196D57E47962}" type="slidenum">
              <a:rPr lang="en-US" smtClean="0"/>
              <a:t>2</a:t>
            </a:fld>
            <a:endParaRPr lang="en-US" dirty="0"/>
          </a:p>
        </p:txBody>
      </p:sp>
    </p:spTree>
    <p:extLst>
      <p:ext uri="{BB962C8B-B14F-4D97-AF65-F5344CB8AC3E}">
        <p14:creationId xmlns:p14="http://schemas.microsoft.com/office/powerpoint/2010/main" val="26372290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620000" cy="685800"/>
          </a:xfrm>
        </p:spPr>
        <p:txBody>
          <a:bodyPr/>
          <a:lstStyle/>
          <a:p>
            <a:r>
              <a:rPr lang="en-US" sz="3600" dirty="0" smtClean="0"/>
              <a:t>Census Bureau Data: Decennial Census</a:t>
            </a:r>
            <a:endParaRPr lang="en-US" sz="3600" dirty="0"/>
          </a:p>
        </p:txBody>
      </p:sp>
      <p:sp>
        <p:nvSpPr>
          <p:cNvPr id="3" name="Content Placeholder 2"/>
          <p:cNvSpPr>
            <a:spLocks noGrp="1"/>
          </p:cNvSpPr>
          <p:nvPr>
            <p:ph idx="1"/>
          </p:nvPr>
        </p:nvSpPr>
        <p:spPr>
          <a:xfrm>
            <a:off x="457200" y="1295400"/>
            <a:ext cx="7620000" cy="5334000"/>
          </a:xfrm>
        </p:spPr>
        <p:txBody>
          <a:bodyPr>
            <a:normAutofit/>
          </a:bodyPr>
          <a:lstStyle/>
          <a:p>
            <a:r>
              <a:rPr lang="en-US" sz="2000" dirty="0" smtClean="0"/>
              <a:t>The Decennial Census is a count of all U.S. residents taken every ten years: </a:t>
            </a:r>
            <a:r>
              <a:rPr lang="en-US" sz="2000" dirty="0" smtClean="0">
                <a:hlinkClick r:id="rId3"/>
              </a:rPr>
              <a:t>http</a:t>
            </a:r>
            <a:r>
              <a:rPr lang="en-US" sz="2000" dirty="0">
                <a:hlinkClick r:id="rId3"/>
              </a:rPr>
              <a:t>://www.census.gov/2010census</a:t>
            </a:r>
            <a:r>
              <a:rPr lang="en-US" sz="2000" dirty="0" smtClean="0">
                <a:hlinkClick r:id="rId3"/>
              </a:rPr>
              <a:t>/</a:t>
            </a:r>
            <a:r>
              <a:rPr lang="en-US" sz="2000" dirty="0" smtClean="0"/>
              <a:t> </a:t>
            </a:r>
          </a:p>
          <a:p>
            <a:endParaRPr lang="en-US" sz="1000" dirty="0" smtClean="0"/>
          </a:p>
          <a:p>
            <a:r>
              <a:rPr lang="en-US" sz="2000" dirty="0" smtClean="0"/>
              <a:t>Starting in 2010, the Decennial Census was stripped down to 10 questions that focus on only a few topics:</a:t>
            </a:r>
          </a:p>
          <a:p>
            <a:pPr lvl="1"/>
            <a:r>
              <a:rPr lang="en-US" sz="1800" dirty="0" smtClean="0"/>
              <a:t>a roster of people residing in each household, </a:t>
            </a:r>
          </a:p>
          <a:p>
            <a:pPr lvl="1"/>
            <a:r>
              <a:rPr lang="en-US" sz="1800" dirty="0" smtClean="0"/>
              <a:t>the ownership type for the household, and </a:t>
            </a:r>
          </a:p>
          <a:p>
            <a:pPr lvl="1"/>
            <a:r>
              <a:rPr lang="en-US" sz="1800" dirty="0" smtClean="0"/>
              <a:t>the sex, race, and ethnicity of each person in the household.</a:t>
            </a:r>
          </a:p>
          <a:p>
            <a:endParaRPr lang="en-US" sz="1000" dirty="0" smtClean="0"/>
          </a:p>
          <a:p>
            <a:r>
              <a:rPr lang="en-US" sz="2000" dirty="0" smtClean="0"/>
              <a:t>All other topics previously found in the Decennial Census have been moved to the American Community Survey.</a:t>
            </a:r>
          </a:p>
          <a:p>
            <a:endParaRPr lang="en-US" sz="1000" dirty="0" smtClean="0"/>
          </a:p>
          <a:p>
            <a:r>
              <a:rPr lang="en-US" sz="2000" dirty="0" smtClean="0"/>
              <a:t>The 2010 ACS estimates were forced to be consistent with 2010 Census counts by sex, age, race, and Hispanic origin (population controlled).</a:t>
            </a:r>
            <a:endParaRPr lang="en-US" sz="2000" dirty="0"/>
          </a:p>
        </p:txBody>
      </p:sp>
      <p:sp>
        <p:nvSpPr>
          <p:cNvPr id="4" name="Slide Number Placeholder 3"/>
          <p:cNvSpPr>
            <a:spLocks noGrp="1"/>
          </p:cNvSpPr>
          <p:nvPr>
            <p:ph type="sldNum" sz="quarter" idx="12"/>
          </p:nvPr>
        </p:nvSpPr>
        <p:spPr/>
        <p:txBody>
          <a:bodyPr/>
          <a:lstStyle/>
          <a:p>
            <a:fld id="{7DDE6B29-C0E9-4BB3-9E9C-196D57E47962}" type="slidenum">
              <a:rPr lang="en-US" smtClean="0"/>
              <a:t>3</a:t>
            </a:fld>
            <a:endParaRPr lang="en-US" dirty="0"/>
          </a:p>
        </p:txBody>
      </p:sp>
    </p:spTree>
    <p:extLst>
      <p:ext uri="{BB962C8B-B14F-4D97-AF65-F5344CB8AC3E}">
        <p14:creationId xmlns:p14="http://schemas.microsoft.com/office/powerpoint/2010/main" val="14117319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Census Bureau Data: 		        American Community Survey (ACS)</a:t>
            </a:r>
            <a:endParaRPr lang="en-US" sz="3600" dirty="0"/>
          </a:p>
        </p:txBody>
      </p:sp>
      <p:sp>
        <p:nvSpPr>
          <p:cNvPr id="3" name="Content Placeholder 2"/>
          <p:cNvSpPr>
            <a:spLocks noGrp="1"/>
          </p:cNvSpPr>
          <p:nvPr>
            <p:ph idx="1"/>
          </p:nvPr>
        </p:nvSpPr>
        <p:spPr/>
        <p:txBody>
          <a:bodyPr>
            <a:normAutofit/>
          </a:bodyPr>
          <a:lstStyle/>
          <a:p>
            <a:r>
              <a:rPr lang="en-US" sz="2000" dirty="0" smtClean="0"/>
              <a:t>The American </a:t>
            </a:r>
            <a:r>
              <a:rPr lang="en-US" sz="2000" dirty="0"/>
              <a:t>Community Survey (ACS) </a:t>
            </a:r>
            <a:r>
              <a:rPr lang="en-US" sz="2000" dirty="0" smtClean="0"/>
              <a:t>collects housing, demographic, social, and economic information for about 3.5 </a:t>
            </a:r>
            <a:r>
              <a:rPr lang="en-US" sz="2000" dirty="0"/>
              <a:t>million household addresses each year: </a:t>
            </a:r>
            <a:r>
              <a:rPr lang="en-US" sz="2000" dirty="0">
                <a:hlinkClick r:id="rId3"/>
              </a:rPr>
              <a:t>http://www.census.gov/acs/www</a:t>
            </a:r>
            <a:r>
              <a:rPr lang="en-US" sz="2000" dirty="0" smtClean="0">
                <a:hlinkClick r:id="rId3"/>
              </a:rPr>
              <a:t>/</a:t>
            </a:r>
            <a:r>
              <a:rPr lang="en-US" sz="2000" dirty="0" smtClean="0"/>
              <a:t>   </a:t>
            </a:r>
          </a:p>
          <a:p>
            <a:endParaRPr lang="en-US" sz="1000" dirty="0" smtClean="0"/>
          </a:p>
          <a:p>
            <a:r>
              <a:rPr lang="en-US" sz="2000" dirty="0" smtClean="0"/>
              <a:t>Potential respondents are heads of households or adult household members who have been living at the residence for at least two months.</a:t>
            </a:r>
          </a:p>
          <a:p>
            <a:endParaRPr lang="en-US" sz="1000" dirty="0" smtClean="0"/>
          </a:p>
          <a:p>
            <a:r>
              <a:rPr lang="en-US" sz="2000" dirty="0" smtClean="0"/>
              <a:t>The survey is fielded throughout the year, but respondents are interviewed just once.</a:t>
            </a:r>
          </a:p>
          <a:p>
            <a:endParaRPr lang="en-US" sz="1000" dirty="0" smtClean="0"/>
          </a:p>
          <a:p>
            <a:r>
              <a:rPr lang="en-US" sz="2000" dirty="0" smtClean="0"/>
              <a:t>The reference period for the survey varies from current time (most demographic questions), </a:t>
            </a:r>
            <a:r>
              <a:rPr lang="en-US" sz="2000" dirty="0"/>
              <a:t>in the last week (employment</a:t>
            </a:r>
            <a:r>
              <a:rPr lang="en-US" sz="2000" dirty="0" smtClean="0"/>
              <a:t>), in the past month (utilities expenses), and in the past year (income).</a:t>
            </a:r>
          </a:p>
          <a:p>
            <a:endParaRPr lang="en-US" sz="1000" dirty="0" smtClean="0"/>
          </a:p>
          <a:p>
            <a:r>
              <a:rPr lang="en-US" sz="2000" dirty="0" smtClean="0"/>
              <a:t>The ACS is disseminated in one, three, and five-year data sets.</a:t>
            </a:r>
            <a:endParaRPr lang="en-US" sz="2000" dirty="0"/>
          </a:p>
          <a:p>
            <a:endParaRPr lang="en-US" dirty="0"/>
          </a:p>
        </p:txBody>
      </p:sp>
      <p:sp>
        <p:nvSpPr>
          <p:cNvPr id="4" name="Slide Number Placeholder 3"/>
          <p:cNvSpPr>
            <a:spLocks noGrp="1"/>
          </p:cNvSpPr>
          <p:nvPr>
            <p:ph type="sldNum" sz="quarter" idx="12"/>
          </p:nvPr>
        </p:nvSpPr>
        <p:spPr/>
        <p:txBody>
          <a:bodyPr/>
          <a:lstStyle/>
          <a:p>
            <a:fld id="{7DDE6B29-C0E9-4BB3-9E9C-196D57E47962}" type="slidenum">
              <a:rPr lang="en-US" smtClean="0"/>
              <a:t>4</a:t>
            </a:fld>
            <a:endParaRPr lang="en-US" dirty="0"/>
          </a:p>
        </p:txBody>
      </p:sp>
    </p:spTree>
    <p:extLst>
      <p:ext uri="{BB962C8B-B14F-4D97-AF65-F5344CB8AC3E}">
        <p14:creationId xmlns:p14="http://schemas.microsoft.com/office/powerpoint/2010/main" val="29945032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620000" cy="1066800"/>
          </a:xfrm>
        </p:spPr>
        <p:txBody>
          <a:bodyPr/>
          <a:lstStyle/>
          <a:p>
            <a:r>
              <a:rPr lang="en-US" sz="3600" dirty="0" smtClean="0"/>
              <a:t>Census Bureau Data: 		        Current Population Survey (CPS)</a:t>
            </a:r>
            <a:endParaRPr lang="en-US" sz="3600" dirty="0"/>
          </a:p>
        </p:txBody>
      </p:sp>
      <p:sp>
        <p:nvSpPr>
          <p:cNvPr id="3" name="Content Placeholder 2"/>
          <p:cNvSpPr>
            <a:spLocks noGrp="1"/>
          </p:cNvSpPr>
          <p:nvPr>
            <p:ph idx="1"/>
          </p:nvPr>
        </p:nvSpPr>
        <p:spPr>
          <a:xfrm>
            <a:off x="457200" y="1447800"/>
            <a:ext cx="7620000" cy="5334000"/>
          </a:xfrm>
        </p:spPr>
        <p:txBody>
          <a:bodyPr>
            <a:normAutofit/>
          </a:bodyPr>
          <a:lstStyle/>
          <a:p>
            <a:r>
              <a:rPr lang="en-US" sz="2000" dirty="0" smtClean="0"/>
              <a:t>The Current Population Survey collects basic demographic and labor force data on about </a:t>
            </a:r>
            <a:r>
              <a:rPr lang="en-US" sz="2000" dirty="0" smtClean="0"/>
              <a:t>54</a:t>
            </a:r>
            <a:r>
              <a:rPr lang="en-US" sz="2000" dirty="0" smtClean="0"/>
              <a:t>,000 </a:t>
            </a:r>
            <a:r>
              <a:rPr lang="en-US" sz="2000" dirty="0" smtClean="0"/>
              <a:t>households monthly: </a:t>
            </a:r>
            <a:r>
              <a:rPr lang="en-US" sz="2000" dirty="0">
                <a:hlinkClick r:id="rId3"/>
              </a:rPr>
              <a:t>http://www.census.gov/cps</a:t>
            </a:r>
            <a:r>
              <a:rPr lang="en-US" sz="2000" dirty="0" smtClean="0">
                <a:hlinkClick r:id="rId3"/>
              </a:rPr>
              <a:t>/</a:t>
            </a:r>
            <a:r>
              <a:rPr lang="en-US" sz="2000" dirty="0" smtClean="0"/>
              <a:t> </a:t>
            </a:r>
          </a:p>
          <a:p>
            <a:endParaRPr lang="en-US" sz="1000" dirty="0" smtClean="0"/>
          </a:p>
          <a:p>
            <a:r>
              <a:rPr lang="en-US" sz="2000" dirty="0" smtClean="0"/>
              <a:t>Potential respondents (CPS Basic) include non-institutionalized civilians 15 years and older.</a:t>
            </a:r>
          </a:p>
          <a:p>
            <a:endParaRPr lang="en-US" sz="1000" dirty="0" smtClean="0"/>
          </a:p>
          <a:p>
            <a:r>
              <a:rPr lang="en-US" sz="2000" dirty="0" smtClean="0"/>
              <a:t>Respondents rotate in and out of sample in a 4/8/4 pattern and are then permanently out of sample.</a:t>
            </a:r>
          </a:p>
          <a:p>
            <a:endParaRPr lang="en-US" sz="1000" dirty="0" smtClean="0"/>
          </a:p>
          <a:p>
            <a:r>
              <a:rPr lang="en-US" sz="2000" dirty="0" smtClean="0"/>
              <a:t>The (CPS Basic) survey is fielded the week of the 19</a:t>
            </a:r>
            <a:r>
              <a:rPr lang="en-US" sz="2000" baseline="30000" dirty="0" smtClean="0"/>
              <a:t>th</a:t>
            </a:r>
            <a:r>
              <a:rPr lang="en-US" sz="2000" dirty="0" smtClean="0"/>
              <a:t> of each month and the survey’s reference period is the prior week.</a:t>
            </a:r>
          </a:p>
          <a:p>
            <a:endParaRPr lang="en-US" sz="1000" dirty="0" smtClean="0"/>
          </a:p>
          <a:p>
            <a:r>
              <a:rPr lang="en-US" sz="2000" dirty="0" smtClean="0"/>
              <a:t>The CPS includes 20 periodic supplemental surveys on a variety of topics, including annual work activity and income (the ASEC, which is fielded in March).</a:t>
            </a:r>
            <a:endParaRPr lang="en-US" sz="2000" dirty="0"/>
          </a:p>
        </p:txBody>
      </p:sp>
      <p:sp>
        <p:nvSpPr>
          <p:cNvPr id="4" name="Slide Number Placeholder 3"/>
          <p:cNvSpPr>
            <a:spLocks noGrp="1"/>
          </p:cNvSpPr>
          <p:nvPr>
            <p:ph type="sldNum" sz="quarter" idx="12"/>
          </p:nvPr>
        </p:nvSpPr>
        <p:spPr/>
        <p:txBody>
          <a:bodyPr/>
          <a:lstStyle/>
          <a:p>
            <a:fld id="{7DDE6B29-C0E9-4BB3-9E9C-196D57E47962}" type="slidenum">
              <a:rPr lang="en-US" smtClean="0"/>
              <a:t>5</a:t>
            </a:fld>
            <a:endParaRPr lang="en-US" dirty="0"/>
          </a:p>
        </p:txBody>
      </p:sp>
    </p:spTree>
    <p:extLst>
      <p:ext uri="{BB962C8B-B14F-4D97-AF65-F5344CB8AC3E}">
        <p14:creationId xmlns:p14="http://schemas.microsoft.com/office/powerpoint/2010/main" val="1571214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620000" cy="1066800"/>
          </a:xfrm>
        </p:spPr>
        <p:txBody>
          <a:bodyPr/>
          <a:lstStyle/>
          <a:p>
            <a:r>
              <a:rPr lang="en-US" sz="3600" dirty="0" smtClean="0"/>
              <a:t>Census Bureau Data: Survey of Income and Program Participation (SIPP)</a:t>
            </a:r>
            <a:endParaRPr lang="en-US" sz="3600" dirty="0"/>
          </a:p>
        </p:txBody>
      </p:sp>
      <p:sp>
        <p:nvSpPr>
          <p:cNvPr id="3" name="Content Placeholder 2"/>
          <p:cNvSpPr>
            <a:spLocks noGrp="1"/>
          </p:cNvSpPr>
          <p:nvPr>
            <p:ph idx="1"/>
          </p:nvPr>
        </p:nvSpPr>
        <p:spPr>
          <a:xfrm>
            <a:off x="457200" y="1371600"/>
            <a:ext cx="7620000" cy="5334000"/>
          </a:xfrm>
        </p:spPr>
        <p:txBody>
          <a:bodyPr>
            <a:normAutofit/>
          </a:bodyPr>
          <a:lstStyle/>
          <a:p>
            <a:r>
              <a:rPr lang="en-US" sz="2000" dirty="0" smtClean="0"/>
              <a:t>The Survey of Income and Program Participation is a longitudinal survey that collects demographic, labor force, income, and program participation information on about </a:t>
            </a:r>
            <a:r>
              <a:rPr lang="en-US" sz="2000" dirty="0"/>
              <a:t>52,000 </a:t>
            </a:r>
            <a:r>
              <a:rPr lang="en-US" sz="2000" dirty="0" smtClean="0"/>
              <a:t>households (for SIPP 2008): </a:t>
            </a:r>
            <a:r>
              <a:rPr lang="en-US" sz="2000" dirty="0">
                <a:hlinkClick r:id="rId3"/>
              </a:rPr>
              <a:t>https://</a:t>
            </a:r>
            <a:r>
              <a:rPr lang="en-US" sz="2000" dirty="0" smtClean="0">
                <a:hlinkClick r:id="rId3"/>
              </a:rPr>
              <a:t>www.census.gov/programs-surveys/sipp.html</a:t>
            </a:r>
            <a:r>
              <a:rPr lang="en-US" sz="2000" dirty="0" smtClean="0"/>
              <a:t> </a:t>
            </a:r>
          </a:p>
          <a:p>
            <a:endParaRPr lang="en-US" sz="1000" dirty="0" smtClean="0"/>
          </a:p>
          <a:p>
            <a:r>
              <a:rPr lang="en-US" sz="2000" dirty="0" smtClean="0"/>
              <a:t>All household members 15 years and older are potential respondents (includes Armed Forces and institutionalized persons).</a:t>
            </a:r>
          </a:p>
          <a:p>
            <a:endParaRPr lang="en-US" sz="1000" dirty="0" smtClean="0"/>
          </a:p>
          <a:p>
            <a:r>
              <a:rPr lang="en-US" sz="2000" dirty="0" smtClean="0"/>
              <a:t>SIPP 2008 interviews household members every 4 months for a period of 4 years.</a:t>
            </a:r>
          </a:p>
          <a:p>
            <a:endParaRPr lang="en-US" sz="1000" dirty="0" smtClean="0"/>
          </a:p>
          <a:p>
            <a:r>
              <a:rPr lang="en-US" sz="2000" dirty="0" smtClean="0"/>
              <a:t>The survey reference period is the 4 months prior to the interview.</a:t>
            </a:r>
          </a:p>
          <a:p>
            <a:endParaRPr lang="en-US" sz="1000" dirty="0" smtClean="0"/>
          </a:p>
          <a:p>
            <a:r>
              <a:rPr lang="en-US" sz="2000" dirty="0" smtClean="0"/>
              <a:t>SIPP includes periodic supplemental surveys that cover a variety of topics such as child care and school enrollment.</a:t>
            </a:r>
          </a:p>
          <a:p>
            <a:endParaRPr lang="en-US" dirty="0"/>
          </a:p>
        </p:txBody>
      </p:sp>
      <p:sp>
        <p:nvSpPr>
          <p:cNvPr id="4" name="Slide Number Placeholder 3"/>
          <p:cNvSpPr>
            <a:spLocks noGrp="1"/>
          </p:cNvSpPr>
          <p:nvPr>
            <p:ph type="sldNum" sz="quarter" idx="12"/>
          </p:nvPr>
        </p:nvSpPr>
        <p:spPr/>
        <p:txBody>
          <a:bodyPr/>
          <a:lstStyle/>
          <a:p>
            <a:fld id="{7DDE6B29-C0E9-4BB3-9E9C-196D57E47962}" type="slidenum">
              <a:rPr lang="en-US" smtClean="0"/>
              <a:t>6</a:t>
            </a:fld>
            <a:endParaRPr lang="en-US" dirty="0"/>
          </a:p>
        </p:txBody>
      </p:sp>
    </p:spTree>
    <p:extLst>
      <p:ext uri="{BB962C8B-B14F-4D97-AF65-F5344CB8AC3E}">
        <p14:creationId xmlns:p14="http://schemas.microsoft.com/office/powerpoint/2010/main" val="2217711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Census Bureau Data: </a:t>
            </a:r>
            <a:r>
              <a:rPr lang="en-US" sz="3600" dirty="0" smtClean="0"/>
              <a:t/>
            </a:r>
            <a:br>
              <a:rPr lang="en-US" sz="3600" dirty="0" smtClean="0"/>
            </a:br>
            <a:r>
              <a:rPr lang="en-US" sz="3600" dirty="0" smtClean="0"/>
              <a:t>What is it Good For?</a:t>
            </a:r>
            <a:endParaRPr lang="en-US" sz="3600" dirty="0"/>
          </a:p>
        </p:txBody>
      </p:sp>
      <p:sp>
        <p:nvSpPr>
          <p:cNvPr id="3" name="Content Placeholder 2"/>
          <p:cNvSpPr>
            <a:spLocks noGrp="1"/>
          </p:cNvSpPr>
          <p:nvPr>
            <p:ph idx="1"/>
          </p:nvPr>
        </p:nvSpPr>
        <p:spPr>
          <a:xfrm>
            <a:off x="457200" y="1676400"/>
            <a:ext cx="7620000" cy="4953000"/>
          </a:xfrm>
        </p:spPr>
        <p:txBody>
          <a:bodyPr>
            <a:normAutofit lnSpcReduction="10000"/>
          </a:bodyPr>
          <a:lstStyle/>
          <a:p>
            <a:r>
              <a:rPr lang="en-US" sz="2000" dirty="0" smtClean="0"/>
              <a:t>Do you want a variety of demographic and socio-economic characteristics for areas of the U.S.?</a:t>
            </a:r>
          </a:p>
          <a:p>
            <a:pPr lvl="1"/>
            <a:r>
              <a:rPr lang="en-US" dirty="0" smtClean="0"/>
              <a:t>ACS</a:t>
            </a:r>
          </a:p>
          <a:p>
            <a:r>
              <a:rPr lang="en-US" sz="2000" dirty="0" smtClean="0"/>
              <a:t>Do you want detailed unemployment, employment, and earnings information about American adults?</a:t>
            </a:r>
          </a:p>
          <a:p>
            <a:pPr lvl="1"/>
            <a:r>
              <a:rPr lang="en-US" dirty="0" smtClean="0"/>
              <a:t>CPS</a:t>
            </a:r>
          </a:p>
          <a:p>
            <a:pPr lvl="1"/>
            <a:r>
              <a:rPr lang="en-US" dirty="0" smtClean="0"/>
              <a:t>SIPP</a:t>
            </a:r>
          </a:p>
          <a:p>
            <a:r>
              <a:rPr lang="en-US" sz="2000" dirty="0" smtClean="0"/>
              <a:t>Do you want information about people’s use of government assistance and benefits programs?</a:t>
            </a:r>
          </a:p>
          <a:p>
            <a:pPr lvl="1"/>
            <a:r>
              <a:rPr lang="en-US" dirty="0" smtClean="0"/>
              <a:t>SIPP</a:t>
            </a:r>
          </a:p>
          <a:p>
            <a:pPr lvl="1"/>
            <a:r>
              <a:rPr lang="en-US" dirty="0" smtClean="0"/>
              <a:t>CPS*</a:t>
            </a:r>
            <a:endParaRPr lang="en-US" dirty="0" smtClean="0"/>
          </a:p>
          <a:p>
            <a:r>
              <a:rPr lang="en-US" sz="2000" dirty="0" smtClean="0"/>
              <a:t>Do you want to track people’s unemployment, employment, and earnings over time?</a:t>
            </a:r>
          </a:p>
          <a:p>
            <a:pPr lvl="1"/>
            <a:r>
              <a:rPr lang="en-US" dirty="0" smtClean="0"/>
              <a:t>SIPP</a:t>
            </a:r>
          </a:p>
          <a:p>
            <a:pPr lvl="1"/>
            <a:r>
              <a:rPr lang="en-US" dirty="0" smtClean="0"/>
              <a:t>CPS*</a:t>
            </a:r>
            <a:endParaRPr lang="en-US" dirty="0"/>
          </a:p>
        </p:txBody>
      </p:sp>
      <p:sp>
        <p:nvSpPr>
          <p:cNvPr id="4" name="Slide Number Placeholder 3"/>
          <p:cNvSpPr>
            <a:spLocks noGrp="1"/>
          </p:cNvSpPr>
          <p:nvPr>
            <p:ph type="sldNum" sz="quarter" idx="12"/>
          </p:nvPr>
        </p:nvSpPr>
        <p:spPr/>
        <p:txBody>
          <a:bodyPr/>
          <a:lstStyle/>
          <a:p>
            <a:fld id="{7DDE6B29-C0E9-4BB3-9E9C-196D57E47962}" type="slidenum">
              <a:rPr lang="en-US" smtClean="0"/>
              <a:t>7</a:t>
            </a:fld>
            <a:endParaRPr lang="en-US" dirty="0"/>
          </a:p>
        </p:txBody>
      </p:sp>
    </p:spTree>
    <p:extLst>
      <p:ext uri="{BB962C8B-B14F-4D97-AF65-F5344CB8AC3E}">
        <p14:creationId xmlns:p14="http://schemas.microsoft.com/office/powerpoint/2010/main" val="8986814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Accessing Census Bureau Data:</a:t>
            </a:r>
            <a:br>
              <a:rPr lang="en-US" sz="3600" dirty="0" smtClean="0"/>
            </a:br>
            <a:r>
              <a:rPr lang="en-US" sz="3600" dirty="0" smtClean="0"/>
              <a:t>What do you need?</a:t>
            </a:r>
            <a:endParaRPr lang="en-US" sz="3600" dirty="0"/>
          </a:p>
        </p:txBody>
      </p:sp>
      <p:sp>
        <p:nvSpPr>
          <p:cNvPr id="3" name="Content Placeholder 2"/>
          <p:cNvSpPr>
            <a:spLocks noGrp="1"/>
          </p:cNvSpPr>
          <p:nvPr>
            <p:ph idx="1"/>
          </p:nvPr>
        </p:nvSpPr>
        <p:spPr>
          <a:xfrm>
            <a:off x="457200" y="1600200"/>
            <a:ext cx="7620000" cy="5105400"/>
          </a:xfrm>
        </p:spPr>
        <p:txBody>
          <a:bodyPr>
            <a:normAutofit/>
          </a:bodyPr>
          <a:lstStyle/>
          <a:p>
            <a:pPr marL="114300" indent="0">
              <a:buNone/>
            </a:pPr>
            <a:r>
              <a:rPr lang="en-US" b="1" dirty="0" smtClean="0"/>
              <a:t>A simple statistic or general tabulation</a:t>
            </a:r>
          </a:p>
          <a:p>
            <a:r>
              <a:rPr lang="en-US" sz="2000" dirty="0" smtClean="0"/>
              <a:t>American Fact Finder (AFF) for ACS and Decennial Census data</a:t>
            </a:r>
          </a:p>
          <a:p>
            <a:pPr lvl="1"/>
            <a:r>
              <a:rPr lang="en-US" dirty="0">
                <a:hlinkClick r:id="rId2"/>
              </a:rPr>
              <a:t>http://</a:t>
            </a:r>
            <a:r>
              <a:rPr lang="en-US" dirty="0" smtClean="0">
                <a:hlinkClick r:id="rId2"/>
              </a:rPr>
              <a:t>factfinder2.census.gov/faces/nav/jsf/pages/index.xhtml</a:t>
            </a:r>
            <a:endParaRPr lang="en-US" dirty="0" smtClean="0"/>
          </a:p>
          <a:p>
            <a:endParaRPr lang="en-US" sz="1000" dirty="0" smtClean="0"/>
          </a:p>
          <a:p>
            <a:r>
              <a:rPr lang="en-US" sz="2000" dirty="0" smtClean="0"/>
              <a:t>Tables </a:t>
            </a:r>
            <a:r>
              <a:rPr lang="en-US" sz="2000" dirty="0"/>
              <a:t>from the Bureau of Labor Statistics (BLS) for CPS data</a:t>
            </a:r>
          </a:p>
          <a:p>
            <a:pPr lvl="1"/>
            <a:r>
              <a:rPr lang="en-US" dirty="0">
                <a:hlinkClick r:id="rId3"/>
              </a:rPr>
              <a:t>http://</a:t>
            </a:r>
            <a:r>
              <a:rPr lang="en-US" dirty="0" smtClean="0">
                <a:hlinkClick r:id="rId3"/>
              </a:rPr>
              <a:t>www.bls.gov/cps/home.htm</a:t>
            </a:r>
            <a:r>
              <a:rPr lang="en-US" dirty="0" smtClean="0"/>
              <a:t> </a:t>
            </a:r>
          </a:p>
          <a:p>
            <a:endParaRPr lang="en-US" sz="1000" dirty="0" smtClean="0"/>
          </a:p>
          <a:p>
            <a:r>
              <a:rPr lang="en-US" sz="2000" dirty="0" smtClean="0"/>
              <a:t>These tables provide easily accessible data on a variety of topics for many geographies and years.</a:t>
            </a:r>
          </a:p>
          <a:p>
            <a:endParaRPr lang="en-US" sz="1000" dirty="0" smtClean="0"/>
          </a:p>
          <a:p>
            <a:r>
              <a:rPr lang="en-US" sz="2000" dirty="0" smtClean="0"/>
              <a:t>The tables are generated from the internal ACS and CPS data.</a:t>
            </a:r>
          </a:p>
          <a:p>
            <a:endParaRPr lang="en-US" sz="1000" dirty="0" smtClean="0"/>
          </a:p>
          <a:p>
            <a:r>
              <a:rPr lang="en-US" sz="2000" dirty="0" smtClean="0"/>
              <a:t>There are many different types of tables in AFF, presenting ACS data in numerous ways.</a:t>
            </a:r>
          </a:p>
          <a:p>
            <a:endParaRPr lang="en-US" dirty="0" smtClean="0"/>
          </a:p>
          <a:p>
            <a:pPr marL="114300" indent="0">
              <a:buNone/>
            </a:pPr>
            <a:endParaRPr lang="en-US" dirty="0"/>
          </a:p>
        </p:txBody>
      </p:sp>
      <p:sp>
        <p:nvSpPr>
          <p:cNvPr id="4" name="Slide Number Placeholder 3"/>
          <p:cNvSpPr>
            <a:spLocks noGrp="1"/>
          </p:cNvSpPr>
          <p:nvPr>
            <p:ph type="sldNum" sz="quarter" idx="12"/>
          </p:nvPr>
        </p:nvSpPr>
        <p:spPr/>
        <p:txBody>
          <a:bodyPr/>
          <a:lstStyle/>
          <a:p>
            <a:fld id="{7DDE6B29-C0E9-4BB3-9E9C-196D57E47962}" type="slidenum">
              <a:rPr lang="en-US" smtClean="0"/>
              <a:t>8</a:t>
            </a:fld>
            <a:endParaRPr lang="en-US" dirty="0"/>
          </a:p>
        </p:txBody>
      </p:sp>
    </p:spTree>
    <p:extLst>
      <p:ext uri="{BB962C8B-B14F-4D97-AF65-F5344CB8AC3E}">
        <p14:creationId xmlns:p14="http://schemas.microsoft.com/office/powerpoint/2010/main" val="24991431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1066800"/>
          </a:xfrm>
        </p:spPr>
        <p:txBody>
          <a:bodyPr/>
          <a:lstStyle/>
          <a:p>
            <a:r>
              <a:rPr lang="en-US" sz="3600" dirty="0"/>
              <a:t>Accessing Census Bureau Data:</a:t>
            </a:r>
            <a:br>
              <a:rPr lang="en-US" sz="3600" dirty="0"/>
            </a:br>
            <a:r>
              <a:rPr lang="en-US" sz="3600" dirty="0"/>
              <a:t>What do you need?</a:t>
            </a:r>
          </a:p>
        </p:txBody>
      </p:sp>
      <p:sp>
        <p:nvSpPr>
          <p:cNvPr id="3" name="Content Placeholder 2"/>
          <p:cNvSpPr>
            <a:spLocks noGrp="1"/>
          </p:cNvSpPr>
          <p:nvPr>
            <p:ph idx="1"/>
          </p:nvPr>
        </p:nvSpPr>
        <p:spPr>
          <a:xfrm>
            <a:off x="457200" y="1447800"/>
            <a:ext cx="7620000" cy="5181600"/>
          </a:xfrm>
        </p:spPr>
        <p:txBody>
          <a:bodyPr>
            <a:normAutofit/>
          </a:bodyPr>
          <a:lstStyle/>
          <a:p>
            <a:pPr marL="114300" indent="0">
              <a:buNone/>
            </a:pPr>
            <a:r>
              <a:rPr lang="en-US" b="1" dirty="0"/>
              <a:t>A simple statistic or general </a:t>
            </a:r>
            <a:r>
              <a:rPr lang="en-US" b="1" dirty="0" smtClean="0"/>
              <a:t>tabulation</a:t>
            </a:r>
          </a:p>
          <a:p>
            <a:r>
              <a:rPr lang="en-US" sz="2000" dirty="0" smtClean="0"/>
              <a:t>Useful </a:t>
            </a:r>
            <a:r>
              <a:rPr lang="en-US" sz="2000" dirty="0"/>
              <a:t>ACS tables: </a:t>
            </a:r>
            <a:endParaRPr lang="en-US" sz="2000" dirty="0" smtClean="0"/>
          </a:p>
          <a:p>
            <a:pPr lvl="1"/>
            <a:r>
              <a:rPr lang="en-US" sz="1800" dirty="0" smtClean="0"/>
              <a:t>DP02 </a:t>
            </a:r>
            <a:r>
              <a:rPr lang="en-US" sz="1800" dirty="0"/>
              <a:t>(Social characteristics) </a:t>
            </a:r>
            <a:endParaRPr lang="en-US" sz="1800" dirty="0" smtClean="0"/>
          </a:p>
          <a:p>
            <a:pPr lvl="1"/>
            <a:r>
              <a:rPr lang="en-US" sz="1800" dirty="0" smtClean="0"/>
              <a:t>DP03 </a:t>
            </a:r>
            <a:r>
              <a:rPr lang="en-US" sz="1800" dirty="0"/>
              <a:t>(Economic characteristics) </a:t>
            </a:r>
            <a:endParaRPr lang="en-US" sz="1800" dirty="0" smtClean="0"/>
          </a:p>
          <a:p>
            <a:pPr lvl="1"/>
            <a:r>
              <a:rPr lang="en-US" sz="1800" dirty="0" smtClean="0"/>
              <a:t>DP04 </a:t>
            </a:r>
            <a:r>
              <a:rPr lang="en-US" sz="1800" dirty="0"/>
              <a:t>(Housing characteristics) </a:t>
            </a:r>
            <a:endParaRPr lang="en-US" sz="1800" dirty="0" smtClean="0"/>
          </a:p>
          <a:p>
            <a:pPr lvl="1"/>
            <a:r>
              <a:rPr lang="en-US" sz="1800" dirty="0" smtClean="0"/>
              <a:t>DP05 </a:t>
            </a:r>
            <a:r>
              <a:rPr lang="en-US" sz="1800" dirty="0"/>
              <a:t>(Demographic and housing estimates). </a:t>
            </a:r>
            <a:endParaRPr lang="en-US" sz="1800" dirty="0" smtClean="0"/>
          </a:p>
          <a:p>
            <a:pPr lvl="1"/>
            <a:r>
              <a:rPr lang="en-US" sz="1800" dirty="0" smtClean="0"/>
              <a:t>There </a:t>
            </a:r>
            <a:r>
              <a:rPr lang="en-US" sz="1800" dirty="0"/>
              <a:t>are also CP versions of each of these tables (multi-year comparisons of estimates). </a:t>
            </a:r>
            <a:endParaRPr lang="en-US" sz="1800" dirty="0" smtClean="0"/>
          </a:p>
          <a:p>
            <a:endParaRPr lang="en-US" sz="1000" dirty="0" smtClean="0"/>
          </a:p>
          <a:p>
            <a:r>
              <a:rPr lang="en-US" sz="2000" dirty="0" smtClean="0"/>
              <a:t>These tables are available for numerous geographies, including: nation, state, county, metro- and micropolitan statistical areas, zip codes, Census tracts, Congressional and state legislative districts, and school districts. </a:t>
            </a:r>
          </a:p>
          <a:p>
            <a:endParaRPr lang="en-US" sz="1000" dirty="0" smtClean="0"/>
          </a:p>
          <a:p>
            <a:r>
              <a:rPr lang="en-US" sz="2000" dirty="0" smtClean="0"/>
              <a:t>The tables provide estimates using 1, 3, and 5-year ACS data.</a:t>
            </a:r>
            <a:endParaRPr lang="en-US" sz="2000" dirty="0"/>
          </a:p>
          <a:p>
            <a:endParaRPr lang="en-US" dirty="0"/>
          </a:p>
        </p:txBody>
      </p:sp>
      <p:sp>
        <p:nvSpPr>
          <p:cNvPr id="4" name="Slide Number Placeholder 3"/>
          <p:cNvSpPr>
            <a:spLocks noGrp="1"/>
          </p:cNvSpPr>
          <p:nvPr>
            <p:ph type="sldNum" sz="quarter" idx="12"/>
          </p:nvPr>
        </p:nvSpPr>
        <p:spPr/>
        <p:txBody>
          <a:bodyPr/>
          <a:lstStyle/>
          <a:p>
            <a:fld id="{7DDE6B29-C0E9-4BB3-9E9C-196D57E47962}" type="slidenum">
              <a:rPr lang="en-US" smtClean="0"/>
              <a:t>9</a:t>
            </a:fld>
            <a:endParaRPr lang="en-US" dirty="0"/>
          </a:p>
        </p:txBody>
      </p:sp>
    </p:spTree>
    <p:extLst>
      <p:ext uri="{BB962C8B-B14F-4D97-AF65-F5344CB8AC3E}">
        <p14:creationId xmlns:p14="http://schemas.microsoft.com/office/powerpoint/2010/main" val="7321775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1792</TotalTime>
  <Words>2263</Words>
  <Application>Microsoft Office PowerPoint</Application>
  <PresentationFormat>On-screen Show (4:3)</PresentationFormat>
  <Paragraphs>261</Paragraphs>
  <Slides>18</Slides>
  <Notes>10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Adjacency</vt:lpstr>
      <vt:lpstr>Using Census Bureau Data        for Research and Analysis </vt:lpstr>
      <vt:lpstr>PowerPoint Presentation</vt:lpstr>
      <vt:lpstr>Census Bureau Data: Decennial Census</vt:lpstr>
      <vt:lpstr>Census Bureau Data:           American Community Survey (ACS)</vt:lpstr>
      <vt:lpstr>Census Bureau Data:           Current Population Survey (CPS)</vt:lpstr>
      <vt:lpstr>Census Bureau Data: Survey of Income and Program Participation (SIPP)</vt:lpstr>
      <vt:lpstr>Census Bureau Data:  What is it Good For?</vt:lpstr>
      <vt:lpstr>Accessing Census Bureau Data: What do you need?</vt:lpstr>
      <vt:lpstr>Accessing Census Bureau Data: What do you need?</vt:lpstr>
      <vt:lpstr>Accessing Census Bureau Data: What do you need?</vt:lpstr>
      <vt:lpstr>Accessing Census Bureau Data: What do you need?</vt:lpstr>
      <vt:lpstr>Working with Census Bureau Data: Tools and Tips</vt:lpstr>
      <vt:lpstr>Working with Census Bureau Data: Tools and Tips</vt:lpstr>
      <vt:lpstr>Working with Census Bureau Data: Tools and Tips</vt:lpstr>
      <vt:lpstr>Working with Census Bureau Data: Tools and Tips</vt:lpstr>
      <vt:lpstr>Working with Census Bureau Data: Tools and Tips</vt:lpstr>
      <vt:lpstr>Working with Census Bureau Data: Tools and Tips</vt:lpstr>
      <vt:lpstr>Working with Census Bureau Data: Tools and Tips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Census Data</dc:title>
  <dc:creator>Summit</dc:creator>
  <cp:lastModifiedBy>Summit</cp:lastModifiedBy>
  <cp:revision>100</cp:revision>
  <dcterms:created xsi:type="dcterms:W3CDTF">2014-06-15T18:12:01Z</dcterms:created>
  <dcterms:modified xsi:type="dcterms:W3CDTF">2014-06-20T14:49:22Z</dcterms:modified>
</cp:coreProperties>
</file>