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5.xml" ContentType="application/vnd.openxmlformats-officedocument.drawingml.chart+xml"/>
  <Override PartName="/ppt/drawings/drawing3.xml" ContentType="application/vnd.openxmlformats-officedocument.drawingml.chartshapes+xml"/>
  <Override PartName="/ppt/charts/chart6.xml" ContentType="application/vnd.openxmlformats-officedocument.drawingml.chart+xml"/>
  <Override PartName="/ppt/drawings/drawing4.xml" ContentType="application/vnd.openxmlformats-officedocument.drawingml.chartshapes+xml"/>
  <Override PartName="/ppt/notesSlides/notesSlide12.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drawings/drawing5.xml" ContentType="application/vnd.openxmlformats-officedocument.drawingml.chartshapes+xml"/>
  <Override PartName="/ppt/notesSlides/notesSlide13.xml" ContentType="application/vnd.openxmlformats-officedocument.presentationml.notesSlide+xml"/>
  <Override PartName="/ppt/charts/chart9.xml" ContentType="application/vnd.openxmlformats-officedocument.drawingml.chart+xml"/>
  <Override PartName="/ppt/drawings/drawing6.xml" ContentType="application/vnd.openxmlformats-officedocument.drawingml.chartshapes+xml"/>
  <Override PartName="/ppt/charts/chart10.xml" ContentType="application/vnd.openxmlformats-officedocument.drawingml.chart+xml"/>
  <Override PartName="/ppt/drawings/drawing7.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1.xml" ContentType="application/vnd.openxmlformats-officedocument.drawingml.chart+xml"/>
  <Override PartName="/ppt/drawings/drawing8.xml" ContentType="application/vnd.openxmlformats-officedocument.drawingml.chartshape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2.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258" r:id="rId3"/>
    <p:sldId id="259" r:id="rId4"/>
    <p:sldId id="271" r:id="rId5"/>
    <p:sldId id="261" r:id="rId6"/>
    <p:sldId id="260" r:id="rId7"/>
    <p:sldId id="264" r:id="rId8"/>
    <p:sldId id="267" r:id="rId9"/>
    <p:sldId id="268" r:id="rId10"/>
    <p:sldId id="278" r:id="rId11"/>
    <p:sldId id="279" r:id="rId12"/>
    <p:sldId id="280" r:id="rId13"/>
    <p:sldId id="265" r:id="rId14"/>
    <p:sldId id="284" r:id="rId15"/>
    <p:sldId id="298" r:id="rId16"/>
    <p:sldId id="288" r:id="rId17"/>
    <p:sldId id="294" r:id="rId18"/>
    <p:sldId id="295" r:id="rId19"/>
    <p:sldId id="299" r:id="rId20"/>
    <p:sldId id="296" r:id="rId21"/>
    <p:sldId id="297" r:id="rId22"/>
    <p:sldId id="292" r:id="rId23"/>
    <p:sldId id="293" r:id="rId24"/>
    <p:sldId id="300" r:id="rId25"/>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B15F"/>
    <a:srgbClr val="8BCC44"/>
    <a:srgbClr val="619428"/>
    <a:srgbClr val="EEAEAE"/>
    <a:srgbClr val="E9EB8D"/>
    <a:srgbClr val="E9F2B6"/>
    <a:srgbClr val="E4889C"/>
    <a:srgbClr val="9DB0DB"/>
    <a:srgbClr val="D375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1103" autoAdjust="0"/>
  </p:normalViewPr>
  <p:slideViewPr>
    <p:cSldViewPr>
      <p:cViewPr>
        <p:scale>
          <a:sx n="75" d="100"/>
          <a:sy n="75" d="100"/>
        </p:scale>
        <p:origin x="-1152" y="3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ASPE%20Briefs\Occupation%20paper\ESS%20paper%20tables%201%2014%2014.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C:\ASPE%20Briefs\Occupation%20paper\raw.xls"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file:///C:\ASPE%20Projects\Occupation%20paper\ESS%20paper%20tables%202%2018%2014.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ASPE%20Projects\Occupation%20paper\ESS%20paper%20tables%202%2018%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ASPE%20Briefs\Occupation%20paper\ESS%20paper%20tables%201%2014%201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ASPE%20Projects\Occupation%20paper\Copy%20of%20ESS%20paper%20tables%201%2014%2014.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ASPE%20Briefs\Occupation%20paper\raw.xls"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ASPE%20Briefs\Occupation%20paper\raw.xls"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ASPE%20Briefs\Occupation%20paper\raw.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ASPE%20Briefs\Occupation%20paper\raw.xls"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ASPE%20Briefs\Occupation%20paper\raw.xls"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C:\ASPE%20Briefs\Occupation%20paper\raw.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a:t>Poverty</a:t>
            </a:r>
            <a:r>
              <a:rPr lang="en-US" sz="2400" baseline="0"/>
              <a:t> Among Workers by Age</a:t>
            </a:r>
            <a:endParaRPr lang="en-US" sz="2400"/>
          </a:p>
        </c:rich>
      </c:tx>
      <c:layout>
        <c:manualLayout>
          <c:xMode val="edge"/>
          <c:yMode val="edge"/>
          <c:x val="0.24170157052046817"/>
          <c:y val="1.8264840182648401E-2"/>
        </c:manualLayout>
      </c:layout>
      <c:overlay val="0"/>
    </c:title>
    <c:autoTitleDeleted val="0"/>
    <c:plotArea>
      <c:layout>
        <c:manualLayout>
          <c:layoutTarget val="inner"/>
          <c:xMode val="edge"/>
          <c:yMode val="edge"/>
          <c:x val="0.17996683980935949"/>
          <c:y val="0.15006100264864153"/>
          <c:w val="0.6274532117051802"/>
          <c:h val="0.68294730282002425"/>
        </c:manualLayout>
      </c:layout>
      <c:barChart>
        <c:barDir val="bar"/>
        <c:grouping val="clustered"/>
        <c:varyColors val="0"/>
        <c:ser>
          <c:idx val="2"/>
          <c:order val="0"/>
          <c:tx>
            <c:strRef>
              <c:f>'worker character 3 pov groups'!$D$3</c:f>
              <c:strCache>
                <c:ptCount val="1"/>
                <c:pt idx="0">
                  <c:v>Non-Poor</c:v>
                </c:pt>
              </c:strCache>
            </c:strRef>
          </c:tx>
          <c:spPr>
            <a:solidFill>
              <a:srgbClr val="E9EB8D"/>
            </a:solidFill>
          </c:spPr>
          <c:invertIfNegative val="0"/>
          <c:cat>
            <c:strRef>
              <c:f>'worker character 3 pov groups'!$A$11:$A$14</c:f>
              <c:strCache>
                <c:ptCount val="4"/>
                <c:pt idx="0">
                  <c:v>Under 25 years</c:v>
                </c:pt>
                <c:pt idx="1">
                  <c:v>25 to 44 years</c:v>
                </c:pt>
                <c:pt idx="2">
                  <c:v>45 to 64 years</c:v>
                </c:pt>
                <c:pt idx="3">
                  <c:v>Over 64 years</c:v>
                </c:pt>
              </c:strCache>
            </c:strRef>
          </c:cat>
          <c:val>
            <c:numRef>
              <c:f>'worker character 3 pov groups'!$D$11:$D$14</c:f>
              <c:numCache>
                <c:formatCode>0.0%</c:formatCode>
                <c:ptCount val="4"/>
                <c:pt idx="0">
                  <c:v>9.2999999999999999E-2</c:v>
                </c:pt>
                <c:pt idx="1">
                  <c:v>0.41899999999999998</c:v>
                </c:pt>
                <c:pt idx="2">
                  <c:v>0.437</c:v>
                </c:pt>
                <c:pt idx="3">
                  <c:v>5.0999999999999997E-2</c:v>
                </c:pt>
              </c:numCache>
            </c:numRef>
          </c:val>
        </c:ser>
        <c:ser>
          <c:idx val="1"/>
          <c:order val="1"/>
          <c:tx>
            <c:strRef>
              <c:f>'worker character 3 pov groups'!$C$3</c:f>
              <c:strCache>
                <c:ptCount val="1"/>
                <c:pt idx="0">
                  <c:v>101 to 200% of Poverty</c:v>
                </c:pt>
              </c:strCache>
            </c:strRef>
          </c:tx>
          <c:invertIfNegative val="0"/>
          <c:cat>
            <c:strRef>
              <c:f>'worker character 3 pov groups'!$A$11:$A$14</c:f>
              <c:strCache>
                <c:ptCount val="4"/>
                <c:pt idx="0">
                  <c:v>Under 25 years</c:v>
                </c:pt>
                <c:pt idx="1">
                  <c:v>25 to 44 years</c:v>
                </c:pt>
                <c:pt idx="2">
                  <c:v>45 to 64 years</c:v>
                </c:pt>
                <c:pt idx="3">
                  <c:v>Over 64 years</c:v>
                </c:pt>
              </c:strCache>
            </c:strRef>
          </c:cat>
          <c:val>
            <c:numRef>
              <c:f>'worker character 3 pov groups'!$C$11:$C$14</c:f>
              <c:numCache>
                <c:formatCode>0.0%</c:formatCode>
                <c:ptCount val="4"/>
                <c:pt idx="0">
                  <c:v>0.184</c:v>
                </c:pt>
                <c:pt idx="1">
                  <c:v>0.505</c:v>
                </c:pt>
                <c:pt idx="2">
                  <c:v>0.28399999999999997</c:v>
                </c:pt>
                <c:pt idx="3">
                  <c:v>2.5999999999999999E-2</c:v>
                </c:pt>
              </c:numCache>
            </c:numRef>
          </c:val>
        </c:ser>
        <c:ser>
          <c:idx val="0"/>
          <c:order val="2"/>
          <c:tx>
            <c:strRef>
              <c:f>'worker character 3 pov groups'!$B$3</c:f>
              <c:strCache>
                <c:ptCount val="1"/>
                <c:pt idx="0">
                  <c:v>Up to 100% of Poverty</c:v>
                </c:pt>
              </c:strCache>
            </c:strRef>
          </c:tx>
          <c:invertIfNegative val="0"/>
          <c:cat>
            <c:strRef>
              <c:f>'worker character 3 pov groups'!$A$11:$A$14</c:f>
              <c:strCache>
                <c:ptCount val="4"/>
                <c:pt idx="0">
                  <c:v>Under 25 years</c:v>
                </c:pt>
                <c:pt idx="1">
                  <c:v>25 to 44 years</c:v>
                </c:pt>
                <c:pt idx="2">
                  <c:v>45 to 64 years</c:v>
                </c:pt>
                <c:pt idx="3">
                  <c:v>Over 64 years</c:v>
                </c:pt>
              </c:strCache>
            </c:strRef>
          </c:cat>
          <c:val>
            <c:numRef>
              <c:f>'worker character 3 pov groups'!$B$11:$B$14</c:f>
              <c:numCache>
                <c:formatCode>0.0%</c:formatCode>
                <c:ptCount val="4"/>
                <c:pt idx="0">
                  <c:v>0.29299999999999998</c:v>
                </c:pt>
                <c:pt idx="1">
                  <c:v>0.47799999999999998</c:v>
                </c:pt>
                <c:pt idx="2">
                  <c:v>0.217</c:v>
                </c:pt>
                <c:pt idx="3">
                  <c:v>1.0999999999999999E-2</c:v>
                </c:pt>
              </c:numCache>
            </c:numRef>
          </c:val>
        </c:ser>
        <c:dLbls>
          <c:showLegendKey val="0"/>
          <c:showVal val="0"/>
          <c:showCatName val="0"/>
          <c:showSerName val="0"/>
          <c:showPercent val="0"/>
          <c:showBubbleSize val="0"/>
        </c:dLbls>
        <c:gapWidth val="150"/>
        <c:axId val="132630016"/>
        <c:axId val="60846592"/>
      </c:barChart>
      <c:catAx>
        <c:axId val="132630016"/>
        <c:scaling>
          <c:orientation val="minMax"/>
        </c:scaling>
        <c:delete val="0"/>
        <c:axPos val="l"/>
        <c:majorTickMark val="none"/>
        <c:minorTickMark val="none"/>
        <c:tickLblPos val="nextTo"/>
        <c:txPr>
          <a:bodyPr/>
          <a:lstStyle/>
          <a:p>
            <a:pPr>
              <a:defRPr sz="1400"/>
            </a:pPr>
            <a:endParaRPr lang="en-US"/>
          </a:p>
        </c:txPr>
        <c:crossAx val="60846592"/>
        <c:crosses val="autoZero"/>
        <c:auto val="1"/>
        <c:lblAlgn val="ctr"/>
        <c:lblOffset val="100"/>
        <c:noMultiLvlLbl val="0"/>
      </c:catAx>
      <c:valAx>
        <c:axId val="60846592"/>
        <c:scaling>
          <c:orientation val="minMax"/>
        </c:scaling>
        <c:delete val="0"/>
        <c:axPos val="b"/>
        <c:majorGridlines/>
        <c:title>
          <c:tx>
            <c:rich>
              <a:bodyPr/>
              <a:lstStyle/>
              <a:p>
                <a:pPr>
                  <a:defRPr sz="1800"/>
                </a:pPr>
                <a:r>
                  <a:rPr lang="en-US" sz="1800"/>
                  <a:t>Percent</a:t>
                </a:r>
              </a:p>
            </c:rich>
          </c:tx>
          <c:layout/>
          <c:overlay val="0"/>
        </c:title>
        <c:numFmt formatCode="0%" sourceLinked="0"/>
        <c:majorTickMark val="out"/>
        <c:minorTickMark val="none"/>
        <c:tickLblPos val="nextTo"/>
        <c:txPr>
          <a:bodyPr/>
          <a:lstStyle/>
          <a:p>
            <a:pPr>
              <a:defRPr sz="1200"/>
            </a:pPr>
            <a:endParaRPr lang="en-US"/>
          </a:p>
        </c:txPr>
        <c:crossAx val="132630016"/>
        <c:crosses val="autoZero"/>
        <c:crossBetween val="between"/>
      </c:valAx>
    </c:plotArea>
    <c:legend>
      <c:legendPos val="r"/>
      <c:layout>
        <c:manualLayout>
          <c:xMode val="edge"/>
          <c:yMode val="edge"/>
          <c:x val="0.82128945420283994"/>
          <c:y val="0.31245724421433624"/>
          <c:w val="0.16938653647315061"/>
          <c:h val="0.33945397236304364"/>
        </c:manualLayout>
      </c:layout>
      <c:overlay val="0"/>
      <c:txPr>
        <a:bodyPr/>
        <a:lstStyle/>
        <a:p>
          <a:pPr>
            <a:defRPr sz="1400"/>
          </a:pPr>
          <a:endParaRPr lang="en-US"/>
        </a:p>
      </c:txPr>
    </c:legend>
    <c:plotVisOnly val="1"/>
    <c:dispBlanksAs val="gap"/>
    <c:showDLblsOverMax val="0"/>
  </c:chart>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7116959064327487"/>
          <c:y val="6.3492063492063489E-2"/>
        </c:manualLayout>
      </c:layout>
      <c:overlay val="0"/>
      <c:txPr>
        <a:bodyPr/>
        <a:lstStyle/>
        <a:p>
          <a:pPr>
            <a:defRPr sz="2400"/>
          </a:pPr>
          <a:endParaRPr lang="en-US"/>
        </a:p>
      </c:txPr>
    </c:title>
    <c:autoTitleDeleted val="0"/>
    <c:plotArea>
      <c:layout/>
      <c:pieChart>
        <c:varyColors val="1"/>
        <c:ser>
          <c:idx val="0"/>
          <c:order val="0"/>
          <c:tx>
            <c:strRef>
              <c:f>[raw.xls]raw!$H$24</c:f>
              <c:strCache>
                <c:ptCount val="1"/>
                <c:pt idx="0">
                  <c:v>U.S. Total</c:v>
                </c:pt>
              </c:strCache>
            </c:strRef>
          </c:tx>
          <c:dPt>
            <c:idx val="0"/>
            <c:bubble3D val="0"/>
            <c:spPr>
              <a:solidFill>
                <a:srgbClr val="FFC000"/>
              </a:solidFill>
            </c:spPr>
          </c:dPt>
          <c:dPt>
            <c:idx val="1"/>
            <c:bubble3D val="0"/>
            <c:spPr>
              <a:solidFill>
                <a:schemeClr val="bg1">
                  <a:lumMod val="85000"/>
                </a:schemeClr>
              </a:solidFill>
            </c:spPr>
          </c:dPt>
          <c:dPt>
            <c:idx val="2"/>
            <c:bubble3D val="0"/>
            <c:spPr>
              <a:solidFill>
                <a:schemeClr val="bg1">
                  <a:lumMod val="75000"/>
                </a:schemeClr>
              </a:solidFill>
            </c:spPr>
          </c:dPt>
          <c:dPt>
            <c:idx val="3"/>
            <c:bubble3D val="0"/>
            <c:spPr>
              <a:solidFill>
                <a:schemeClr val="bg1">
                  <a:lumMod val="65000"/>
                </a:schemeClr>
              </a:solidFill>
            </c:spPr>
          </c:dPt>
          <c:dPt>
            <c:idx val="4"/>
            <c:bubble3D val="0"/>
            <c:explosion val="12"/>
            <c:spPr>
              <a:solidFill>
                <a:srgbClr val="9DB0DB"/>
              </a:solidFill>
              <a:ln>
                <a:solidFill>
                  <a:schemeClr val="bg1">
                    <a:lumMod val="50000"/>
                  </a:schemeClr>
                </a:solidFill>
              </a:ln>
            </c:spPr>
          </c:dPt>
          <c:dPt>
            <c:idx val="6"/>
            <c:bubble3D val="0"/>
            <c:spPr>
              <a:solidFill>
                <a:schemeClr val="bg1">
                  <a:lumMod val="85000"/>
                </a:schemeClr>
              </a:solidFill>
            </c:spPr>
          </c:dPt>
          <c:dPt>
            <c:idx val="7"/>
            <c:bubble3D val="0"/>
            <c:spPr>
              <a:solidFill>
                <a:schemeClr val="bg1">
                  <a:lumMod val="75000"/>
                </a:schemeClr>
              </a:solidFill>
            </c:spPr>
          </c:dPt>
          <c:dLbls>
            <c:dLbl>
              <c:idx val="0"/>
              <c:delete val="1"/>
            </c:dLbl>
            <c:dLbl>
              <c:idx val="1"/>
              <c:layout>
                <c:manualLayout>
                  <c:x val="-0.12900273224043715"/>
                  <c:y val="-5.6531487556497201E-3"/>
                </c:manualLayout>
              </c:layout>
              <c:showLegendKey val="0"/>
              <c:showVal val="1"/>
              <c:showCatName val="1"/>
              <c:showSerName val="0"/>
              <c:showPercent val="0"/>
              <c:showBubbleSize val="0"/>
            </c:dLbl>
            <c:dLbl>
              <c:idx val="2"/>
              <c:layout>
                <c:manualLayout>
                  <c:x val="-1.5730994152046783E-2"/>
                  <c:y val="-2.4871891013623297E-2"/>
                </c:manualLayout>
              </c:layout>
              <c:showLegendKey val="0"/>
              <c:showVal val="1"/>
              <c:showCatName val="1"/>
              <c:showSerName val="0"/>
              <c:showPercent val="0"/>
              <c:showBubbleSize val="0"/>
            </c:dLbl>
            <c:dLbl>
              <c:idx val="4"/>
              <c:delete val="1"/>
            </c:dLbl>
            <c:dLbl>
              <c:idx val="5"/>
              <c:spPr/>
              <c:txPr>
                <a:bodyPr/>
                <a:lstStyle/>
                <a:p>
                  <a:pPr>
                    <a:defRPr sz="1600" b="1"/>
                  </a:pPr>
                  <a:endParaRPr lang="en-US"/>
                </a:p>
              </c:txPr>
              <c:showLegendKey val="0"/>
              <c:showVal val="1"/>
              <c:showCatName val="1"/>
              <c:showSerName val="0"/>
              <c:showPercent val="0"/>
              <c:showBubbleSize val="0"/>
            </c:dLbl>
            <c:dLbl>
              <c:idx val="7"/>
              <c:tx>
                <c:rich>
                  <a:bodyPr/>
                  <a:lstStyle/>
                  <a:p>
                    <a:r>
                      <a:rPr lang="en-US"/>
                      <a:t>Natural Resources 9.0</a:t>
                    </a:r>
                  </a:p>
                </c:rich>
              </c:tx>
              <c:showLegendKey val="0"/>
              <c:showVal val="1"/>
              <c:showCatName val="1"/>
              <c:showSerName val="0"/>
              <c:showPercent val="0"/>
              <c:showBubbleSize val="0"/>
            </c:dLbl>
            <c:showLegendKey val="0"/>
            <c:showVal val="1"/>
            <c:showCatName val="1"/>
            <c:showSerName val="0"/>
            <c:showPercent val="0"/>
            <c:showBubbleSize val="0"/>
            <c:showLeaderLines val="1"/>
          </c:dLbls>
          <c:cat>
            <c:strRef>
              <c:f>[raw.xls]raw!$G$25:$G$32</c:f>
              <c:strCache>
                <c:ptCount val="8"/>
                <c:pt idx="0">
                  <c:v>Management</c:v>
                </c:pt>
                <c:pt idx="1">
                  <c:v>Educational, Legal</c:v>
                </c:pt>
                <c:pt idx="2">
                  <c:v>Healthcare</c:v>
                </c:pt>
                <c:pt idx="3">
                  <c:v>Protective Services</c:v>
                </c:pt>
                <c:pt idx="4">
                  <c:v>Sales, office, administration</c:v>
                </c:pt>
                <c:pt idx="5">
                  <c:v>Services</c:v>
                </c:pt>
                <c:pt idx="6">
                  <c:v>Production</c:v>
                </c:pt>
                <c:pt idx="7">
                  <c:v>Natural Resources</c:v>
                </c:pt>
              </c:strCache>
            </c:strRef>
          </c:cat>
          <c:val>
            <c:numRef>
              <c:f>[raw.xls]raw!$H$25:$H$32</c:f>
              <c:numCache>
                <c:formatCode>General</c:formatCode>
                <c:ptCount val="8"/>
                <c:pt idx="0">
                  <c:v>19.5</c:v>
                </c:pt>
                <c:pt idx="1">
                  <c:v>10.8</c:v>
                </c:pt>
                <c:pt idx="2">
                  <c:v>5.6</c:v>
                </c:pt>
                <c:pt idx="3">
                  <c:v>2.2000000000000002</c:v>
                </c:pt>
                <c:pt idx="4">
                  <c:v>24.6</c:v>
                </c:pt>
                <c:pt idx="5">
                  <c:v>16.100000000000001</c:v>
                </c:pt>
                <c:pt idx="6">
                  <c:v>12.1</c:v>
                </c:pt>
                <c:pt idx="7" formatCode="0.0">
                  <c:v>9</c:v>
                </c:pt>
              </c:numCache>
            </c:numRef>
          </c:val>
        </c:ser>
        <c:ser>
          <c:idx val="1"/>
          <c:order val="1"/>
          <c:tx>
            <c:strRef>
              <c:f>[raw.xls]raw!$I$24</c:f>
              <c:strCache>
                <c:ptCount val="1"/>
                <c:pt idx="0">
                  <c:v>Cleveland, OH</c:v>
                </c:pt>
              </c:strCache>
            </c:strRef>
          </c:tx>
          <c:cat>
            <c:strRef>
              <c:f>[raw.xls]raw!$G$25:$G$32</c:f>
              <c:strCache>
                <c:ptCount val="8"/>
                <c:pt idx="0">
                  <c:v>Management</c:v>
                </c:pt>
                <c:pt idx="1">
                  <c:v>Educational, Legal</c:v>
                </c:pt>
                <c:pt idx="2">
                  <c:v>Healthcare</c:v>
                </c:pt>
                <c:pt idx="3">
                  <c:v>Protective Services</c:v>
                </c:pt>
                <c:pt idx="4">
                  <c:v>Sales, office, administration</c:v>
                </c:pt>
                <c:pt idx="5">
                  <c:v>Services</c:v>
                </c:pt>
                <c:pt idx="6">
                  <c:v>Production</c:v>
                </c:pt>
                <c:pt idx="7">
                  <c:v>Natural Resources</c:v>
                </c:pt>
              </c:strCache>
            </c:strRef>
          </c:cat>
          <c:val>
            <c:numRef>
              <c:f>[raw.xls]raw!$I$25:$I$32</c:f>
              <c:numCache>
                <c:formatCode>0.0</c:formatCode>
                <c:ptCount val="8"/>
                <c:pt idx="0">
                  <c:v>12.3353</c:v>
                </c:pt>
                <c:pt idx="1">
                  <c:v>9.3981999999999992</c:v>
                </c:pt>
                <c:pt idx="2">
                  <c:v>5.86111</c:v>
                </c:pt>
                <c:pt idx="3">
                  <c:v>2.8508100000000001</c:v>
                </c:pt>
                <c:pt idx="4">
                  <c:v>22.793399999999998</c:v>
                </c:pt>
                <c:pt idx="5">
                  <c:v>22.127099999999999</c:v>
                </c:pt>
                <c:pt idx="6">
                  <c:v>18.4222</c:v>
                </c:pt>
                <c:pt idx="7">
                  <c:v>6.2118500000000001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200"/>
      </a:pPr>
      <a:endParaRPr lang="en-US"/>
    </a:p>
  </c:txPr>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3"/>
    </mc:Choice>
    <mc:Fallback>
      <c:style val="13"/>
    </mc:Fallback>
  </mc:AlternateContent>
  <c:chart>
    <c:autoTitleDeleted val="1"/>
    <c:plotArea>
      <c:layout>
        <c:manualLayout>
          <c:layoutTarget val="inner"/>
          <c:xMode val="edge"/>
          <c:yMode val="edge"/>
          <c:x val="9.7232020452272125E-2"/>
          <c:y val="0.13206694153778981"/>
          <c:w val="0.73615587771154789"/>
          <c:h val="0.69274250926573677"/>
        </c:manualLayout>
      </c:layout>
      <c:barChart>
        <c:barDir val="col"/>
        <c:grouping val="percentStacked"/>
        <c:varyColors val="0"/>
        <c:ser>
          <c:idx val="1"/>
          <c:order val="0"/>
          <c:tx>
            <c:strRef>
              <c:f>'model icc and prv'!$C$13</c:f>
              <c:strCache>
                <c:ptCount val="1"/>
                <c:pt idx="0">
                  <c:v>Worker Characteristics</c:v>
                </c:pt>
              </c:strCache>
            </c:strRef>
          </c:tx>
          <c:spPr>
            <a:solidFill>
              <a:srgbClr val="619428"/>
            </a:solidFill>
          </c:spPr>
          <c:invertIfNegative val="0"/>
          <c:cat>
            <c:strRef>
              <c:f>'model icc and prv'!$A$14:$A$19</c:f>
              <c:strCache>
                <c:ptCount val="6"/>
                <c:pt idx="0">
                  <c:v>Model 1 - Working Poor</c:v>
                </c:pt>
                <c:pt idx="1">
                  <c:v>Model 1 - Near Poor</c:v>
                </c:pt>
                <c:pt idx="2">
                  <c:v>Model 2 - Working Poor</c:v>
                </c:pt>
                <c:pt idx="3">
                  <c:v>Model 2 - Near Poor</c:v>
                </c:pt>
                <c:pt idx="4">
                  <c:v>Model 3 - Working Poor</c:v>
                </c:pt>
                <c:pt idx="5">
                  <c:v>Model 3 - Near Poor</c:v>
                </c:pt>
              </c:strCache>
            </c:strRef>
          </c:cat>
          <c:val>
            <c:numRef>
              <c:f>'model icc and prv'!$C$14:$C$19</c:f>
              <c:numCache>
                <c:formatCode>General</c:formatCode>
                <c:ptCount val="6"/>
                <c:pt idx="0">
                  <c:v>0.93930950000000002</c:v>
                </c:pt>
                <c:pt idx="1">
                  <c:v>0.96436999999999995</c:v>
                </c:pt>
                <c:pt idx="2">
                  <c:v>0.96832759999999996</c:v>
                </c:pt>
                <c:pt idx="3">
                  <c:v>0.98205810000000004</c:v>
                </c:pt>
                <c:pt idx="4">
                  <c:v>0.97430349999999999</c:v>
                </c:pt>
                <c:pt idx="5">
                  <c:v>0.98636959999999996</c:v>
                </c:pt>
              </c:numCache>
            </c:numRef>
          </c:val>
        </c:ser>
        <c:ser>
          <c:idx val="0"/>
          <c:order val="1"/>
          <c:tx>
            <c:strRef>
              <c:f>'model icc and prv'!$B$13</c:f>
              <c:strCache>
                <c:ptCount val="1"/>
                <c:pt idx="0">
                  <c:v>PUMA Characteristics</c:v>
                </c:pt>
              </c:strCache>
            </c:strRef>
          </c:tx>
          <c:spPr>
            <a:solidFill>
              <a:srgbClr val="92D050"/>
            </a:solidFill>
          </c:spPr>
          <c:invertIfNegative val="0"/>
          <c:cat>
            <c:strRef>
              <c:f>'model icc and prv'!$A$14:$A$19</c:f>
              <c:strCache>
                <c:ptCount val="6"/>
                <c:pt idx="0">
                  <c:v>Model 1 - Working Poor</c:v>
                </c:pt>
                <c:pt idx="1">
                  <c:v>Model 1 - Near Poor</c:v>
                </c:pt>
                <c:pt idx="2">
                  <c:v>Model 2 - Working Poor</c:v>
                </c:pt>
                <c:pt idx="3">
                  <c:v>Model 2 - Near Poor</c:v>
                </c:pt>
                <c:pt idx="4">
                  <c:v>Model 3 - Working Poor</c:v>
                </c:pt>
                <c:pt idx="5">
                  <c:v>Model 3 - Near Poor</c:v>
                </c:pt>
              </c:strCache>
            </c:strRef>
          </c:cat>
          <c:val>
            <c:numRef>
              <c:f>'model icc and prv'!$B$14:$B$19</c:f>
              <c:numCache>
                <c:formatCode>General</c:formatCode>
                <c:ptCount val="6"/>
                <c:pt idx="0">
                  <c:v>6.0690500000000001E-2</c:v>
                </c:pt>
                <c:pt idx="1">
                  <c:v>3.5630000000000002E-2</c:v>
                </c:pt>
                <c:pt idx="2">
                  <c:v>3.1672400000000003E-2</c:v>
                </c:pt>
                <c:pt idx="3">
                  <c:v>1.79419E-2</c:v>
                </c:pt>
                <c:pt idx="4">
                  <c:v>2.5696500000000001E-2</c:v>
                </c:pt>
                <c:pt idx="5">
                  <c:v>1.3630400000000001E-2</c:v>
                </c:pt>
              </c:numCache>
            </c:numRef>
          </c:val>
        </c:ser>
        <c:dLbls>
          <c:showLegendKey val="0"/>
          <c:showVal val="0"/>
          <c:showCatName val="0"/>
          <c:showSerName val="0"/>
          <c:showPercent val="0"/>
          <c:showBubbleSize val="0"/>
        </c:dLbls>
        <c:gapWidth val="300"/>
        <c:overlap val="100"/>
        <c:axId val="134817280"/>
        <c:axId val="133716736"/>
      </c:barChart>
      <c:catAx>
        <c:axId val="134817280"/>
        <c:scaling>
          <c:orientation val="minMax"/>
        </c:scaling>
        <c:delete val="0"/>
        <c:axPos val="b"/>
        <c:title>
          <c:tx>
            <c:rich>
              <a:bodyPr/>
              <a:lstStyle/>
              <a:p>
                <a:pPr>
                  <a:defRPr sz="1400"/>
                </a:pPr>
                <a:r>
                  <a:rPr lang="en-US" sz="1400"/>
                  <a:t>Models</a:t>
                </a:r>
              </a:p>
            </c:rich>
          </c:tx>
          <c:layout>
            <c:manualLayout>
              <c:xMode val="edge"/>
              <c:yMode val="edge"/>
              <c:x val="0.43114588869537723"/>
              <c:y val="0.93676118462507874"/>
            </c:manualLayout>
          </c:layout>
          <c:overlay val="0"/>
        </c:title>
        <c:majorTickMark val="none"/>
        <c:minorTickMark val="none"/>
        <c:tickLblPos val="nextTo"/>
        <c:txPr>
          <a:bodyPr/>
          <a:lstStyle/>
          <a:p>
            <a:pPr>
              <a:defRPr sz="1200" b="1"/>
            </a:pPr>
            <a:endParaRPr lang="en-US"/>
          </a:p>
        </c:txPr>
        <c:crossAx val="133716736"/>
        <c:crosses val="autoZero"/>
        <c:auto val="1"/>
        <c:lblAlgn val="ctr"/>
        <c:lblOffset val="100"/>
        <c:noMultiLvlLbl val="0"/>
      </c:catAx>
      <c:valAx>
        <c:axId val="133716736"/>
        <c:scaling>
          <c:orientation val="minMax"/>
        </c:scaling>
        <c:delete val="0"/>
        <c:axPos val="l"/>
        <c:majorGridlines/>
        <c:title>
          <c:tx>
            <c:rich>
              <a:bodyPr/>
              <a:lstStyle/>
              <a:p>
                <a:pPr>
                  <a:defRPr sz="1400"/>
                </a:pPr>
                <a:r>
                  <a:rPr lang="en-US" sz="1400"/>
                  <a:t>Percent of Total Variance</a:t>
                </a:r>
              </a:p>
            </c:rich>
          </c:tx>
          <c:layout>
            <c:manualLayout>
              <c:xMode val="edge"/>
              <c:yMode val="edge"/>
              <c:x val="1.5230183454482521E-2"/>
              <c:y val="0.28545137906910978"/>
            </c:manualLayout>
          </c:layout>
          <c:overlay val="0"/>
        </c:title>
        <c:numFmt formatCode="0%" sourceLinked="1"/>
        <c:majorTickMark val="out"/>
        <c:minorTickMark val="none"/>
        <c:tickLblPos val="nextTo"/>
        <c:spPr>
          <a:ln w="6350"/>
        </c:spPr>
        <c:crossAx val="134817280"/>
        <c:crosses val="autoZero"/>
        <c:crossBetween val="between"/>
      </c:valAx>
    </c:plotArea>
    <c:legend>
      <c:legendPos val="r"/>
      <c:layout>
        <c:manualLayout>
          <c:xMode val="edge"/>
          <c:yMode val="edge"/>
          <c:x val="0.8403107088249484"/>
          <c:y val="0.38820157877240768"/>
          <c:w val="0.15138191838169762"/>
          <c:h val="0.21173808850453241"/>
        </c:manualLayout>
      </c:layout>
      <c:overlay val="0"/>
      <c:txPr>
        <a:bodyPr/>
        <a:lstStyle/>
        <a:p>
          <a:pPr>
            <a:defRPr sz="1200"/>
          </a:pPr>
          <a:endParaRPr lang="en-US"/>
        </a:p>
      </c:txPr>
    </c:legend>
    <c:plotVisOnly val="1"/>
    <c:dispBlanksAs val="gap"/>
    <c:showDLblsOverMax val="0"/>
  </c:chart>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3"/>
    </mc:Choice>
    <mc:Fallback>
      <c:style val="13"/>
    </mc:Fallback>
  </mc:AlternateContent>
  <c:chart>
    <c:title>
      <c:tx>
        <c:rich>
          <a:bodyPr/>
          <a:lstStyle/>
          <a:p>
            <a:pPr>
              <a:defRPr sz="2400"/>
            </a:pPr>
            <a:r>
              <a:rPr lang="en-US" sz="2400"/>
              <a:t>Likelihood</a:t>
            </a:r>
            <a:r>
              <a:rPr lang="en-US" sz="2400" baseline="0"/>
              <a:t> of Being Near Poor Across Regional Occupations</a:t>
            </a:r>
            <a:endParaRPr lang="en-US" sz="2400"/>
          </a:p>
        </c:rich>
      </c:tx>
      <c:layout>
        <c:manualLayout>
          <c:xMode val="edge"/>
          <c:yMode val="edge"/>
          <c:x val="0.1027956989247312"/>
          <c:y val="0"/>
        </c:manualLayout>
      </c:layout>
      <c:overlay val="0"/>
    </c:title>
    <c:autoTitleDeleted val="0"/>
    <c:plotArea>
      <c:layout>
        <c:manualLayout>
          <c:layoutTarget val="inner"/>
          <c:xMode val="edge"/>
          <c:yMode val="edge"/>
          <c:x val="0.10712882663860566"/>
          <c:y val="0.21220775507636708"/>
          <c:w val="0.66769343348210508"/>
          <c:h val="0.56629715403221659"/>
        </c:manualLayout>
      </c:layout>
      <c:barChart>
        <c:barDir val="col"/>
        <c:grouping val="clustered"/>
        <c:varyColors val="0"/>
        <c:ser>
          <c:idx val="1"/>
          <c:order val="1"/>
          <c:tx>
            <c:v>Other Occupational Employment</c:v>
          </c:tx>
          <c:spPr>
            <a:solidFill>
              <a:srgbClr val="88B15F"/>
            </a:solidFill>
          </c:spPr>
          <c:invertIfNegative val="0"/>
          <c:cat>
            <c:strRef>
              <c:f>'Model 3 200% Occ Emp'!$A$4:$A$10</c:f>
              <c:strCache>
                <c:ptCount val="7"/>
                <c:pt idx="0">
                  <c:v>Education</c:v>
                </c:pt>
                <c:pt idx="1">
                  <c:v>Healthcare</c:v>
                </c:pt>
                <c:pt idx="2">
                  <c:v>Services</c:v>
                </c:pt>
                <c:pt idx="3">
                  <c:v>Protective Services</c:v>
                </c:pt>
                <c:pt idx="4">
                  <c:v>Sales and Office</c:v>
                </c:pt>
                <c:pt idx="5">
                  <c:v>Natrual Resources</c:v>
                </c:pt>
                <c:pt idx="6">
                  <c:v>Production</c:v>
                </c:pt>
              </c:strCache>
            </c:strRef>
          </c:cat>
          <c:val>
            <c:numRef>
              <c:f>'Model 3 200% Occ Emp'!$C$4:$C$10</c:f>
              <c:numCache>
                <c:formatCode>General</c:formatCode>
                <c:ptCount val="7"/>
                <c:pt idx="0">
                  <c:v>6.5041664654855183E-2</c:v>
                </c:pt>
                <c:pt idx="1">
                  <c:v>6.437985800861129E-2</c:v>
                </c:pt>
                <c:pt idx="2">
                  <c:v>6.5181460494378493E-2</c:v>
                </c:pt>
                <c:pt idx="3">
                  <c:v>6.1947064030200789E-2</c:v>
                </c:pt>
                <c:pt idx="4">
                  <c:v>6.4195146409240608E-2</c:v>
                </c:pt>
                <c:pt idx="5">
                  <c:v>6.4611147543365555E-2</c:v>
                </c:pt>
                <c:pt idx="6">
                  <c:v>6.4976034191074256E-2</c:v>
                </c:pt>
              </c:numCache>
            </c:numRef>
          </c:val>
        </c:ser>
        <c:dLbls>
          <c:showLegendKey val="0"/>
          <c:showVal val="0"/>
          <c:showCatName val="0"/>
          <c:showSerName val="0"/>
          <c:showPercent val="0"/>
          <c:showBubbleSize val="0"/>
        </c:dLbls>
        <c:gapWidth val="150"/>
        <c:axId val="134561280"/>
        <c:axId val="107881024"/>
      </c:barChart>
      <c:lineChart>
        <c:grouping val="standard"/>
        <c:varyColors val="0"/>
        <c:ser>
          <c:idx val="0"/>
          <c:order val="0"/>
          <c:tx>
            <c:strRef>
              <c:f>'Model 3 200% Occ Emp'!$A$3</c:f>
              <c:strCache>
                <c:ptCount val="1"/>
                <c:pt idx="0">
                  <c:v>Management Occupational Employment</c:v>
                </c:pt>
              </c:strCache>
            </c:strRef>
          </c:tx>
          <c:spPr>
            <a:ln w="50800">
              <a:solidFill>
                <a:srgbClr val="8BCC44"/>
              </a:solidFill>
            </a:ln>
          </c:spPr>
          <c:marker>
            <c:symbol val="none"/>
          </c:marker>
          <c:cat>
            <c:strRef>
              <c:f>'Model 3 200% Occ Emp'!$A$4:$A$10</c:f>
              <c:strCache>
                <c:ptCount val="7"/>
                <c:pt idx="0">
                  <c:v>Education</c:v>
                </c:pt>
                <c:pt idx="1">
                  <c:v>Healthcare</c:v>
                </c:pt>
                <c:pt idx="2">
                  <c:v>Services</c:v>
                </c:pt>
                <c:pt idx="3">
                  <c:v>Protective Services</c:v>
                </c:pt>
                <c:pt idx="4">
                  <c:v>Sales and Office</c:v>
                </c:pt>
                <c:pt idx="5">
                  <c:v>Natrual Resources</c:v>
                </c:pt>
                <c:pt idx="6">
                  <c:v>Production</c:v>
                </c:pt>
              </c:strCache>
            </c:strRef>
          </c:cat>
          <c:val>
            <c:numRef>
              <c:f>'Model 3 200% Occ Emp'!$B$4:$B$10</c:f>
              <c:numCache>
                <c:formatCode>General</c:formatCode>
                <c:ptCount val="7"/>
                <c:pt idx="0">
                  <c:v>6.3296344467149102E-2</c:v>
                </c:pt>
                <c:pt idx="1">
                  <c:v>6.3296344467149102E-2</c:v>
                </c:pt>
                <c:pt idx="2">
                  <c:v>6.3296344467149102E-2</c:v>
                </c:pt>
                <c:pt idx="3">
                  <c:v>6.3296344467149102E-2</c:v>
                </c:pt>
                <c:pt idx="4">
                  <c:v>6.3296344467149102E-2</c:v>
                </c:pt>
                <c:pt idx="5">
                  <c:v>6.3296344467149102E-2</c:v>
                </c:pt>
                <c:pt idx="6">
                  <c:v>6.3296344467149102E-2</c:v>
                </c:pt>
              </c:numCache>
            </c:numRef>
          </c:val>
          <c:smooth val="0"/>
        </c:ser>
        <c:dLbls>
          <c:showLegendKey val="0"/>
          <c:showVal val="0"/>
          <c:showCatName val="0"/>
          <c:showSerName val="0"/>
          <c:showPercent val="0"/>
          <c:showBubbleSize val="0"/>
        </c:dLbls>
        <c:marker val="1"/>
        <c:smooth val="0"/>
        <c:axId val="134561280"/>
        <c:axId val="107881024"/>
      </c:lineChart>
      <c:catAx>
        <c:axId val="134561280"/>
        <c:scaling>
          <c:orientation val="minMax"/>
        </c:scaling>
        <c:delete val="0"/>
        <c:axPos val="b"/>
        <c:title>
          <c:tx>
            <c:rich>
              <a:bodyPr/>
              <a:lstStyle/>
              <a:p>
                <a:pPr>
                  <a:defRPr sz="1400"/>
                </a:pPr>
                <a:r>
                  <a:rPr lang="en-US" sz="1400"/>
                  <a:t>Occupational</a:t>
                </a:r>
                <a:r>
                  <a:rPr lang="en-US" sz="1400" baseline="0"/>
                  <a:t> Employment</a:t>
                </a:r>
                <a:endParaRPr lang="en-US" sz="1400"/>
              </a:p>
            </c:rich>
          </c:tx>
          <c:layout>
            <c:manualLayout>
              <c:xMode val="edge"/>
              <c:yMode val="edge"/>
              <c:x val="0.33592171946248656"/>
              <c:y val="0.92711692084241104"/>
            </c:manualLayout>
          </c:layout>
          <c:overlay val="0"/>
        </c:title>
        <c:majorTickMark val="none"/>
        <c:minorTickMark val="none"/>
        <c:tickLblPos val="nextTo"/>
        <c:txPr>
          <a:bodyPr/>
          <a:lstStyle/>
          <a:p>
            <a:pPr>
              <a:defRPr sz="1200" b="1"/>
            </a:pPr>
            <a:endParaRPr lang="en-US"/>
          </a:p>
        </c:txPr>
        <c:crossAx val="107881024"/>
        <c:crosses val="autoZero"/>
        <c:auto val="1"/>
        <c:lblAlgn val="ctr"/>
        <c:lblOffset val="100"/>
        <c:noMultiLvlLbl val="0"/>
      </c:catAx>
      <c:valAx>
        <c:axId val="107881024"/>
        <c:scaling>
          <c:orientation val="minMax"/>
        </c:scaling>
        <c:delete val="0"/>
        <c:axPos val="l"/>
        <c:majorGridlines/>
        <c:title>
          <c:tx>
            <c:rich>
              <a:bodyPr/>
              <a:lstStyle/>
              <a:p>
                <a:pPr>
                  <a:defRPr sz="1400"/>
                </a:pPr>
                <a:r>
                  <a:rPr lang="en-US" sz="1400"/>
                  <a:t>Predicted</a:t>
                </a:r>
                <a:r>
                  <a:rPr lang="en-US" sz="1400" baseline="0"/>
                  <a:t> Probability</a:t>
                </a:r>
                <a:endParaRPr lang="en-US" sz="1400"/>
              </a:p>
            </c:rich>
          </c:tx>
          <c:layout>
            <c:manualLayout>
              <c:xMode val="edge"/>
              <c:yMode val="edge"/>
              <c:x val="1.2288786482334869E-2"/>
              <c:y val="0.30933594085053095"/>
            </c:manualLayout>
          </c:layout>
          <c:overlay val="0"/>
        </c:title>
        <c:numFmt formatCode="General" sourceLinked="1"/>
        <c:majorTickMark val="out"/>
        <c:minorTickMark val="none"/>
        <c:tickLblPos val="nextTo"/>
        <c:crossAx val="134561280"/>
        <c:crosses val="autoZero"/>
        <c:crossBetween val="between"/>
      </c:valAx>
    </c:plotArea>
    <c:legend>
      <c:legendPos val="r"/>
      <c:layout>
        <c:manualLayout>
          <c:xMode val="edge"/>
          <c:yMode val="edge"/>
          <c:x val="0.79632763646479687"/>
          <c:y val="0.32684701993950105"/>
          <c:w val="0.1944557736734521"/>
          <c:h val="0.30258773208904444"/>
        </c:manualLayout>
      </c:layout>
      <c:overlay val="0"/>
      <c:txPr>
        <a:bodyPr/>
        <a:lstStyle/>
        <a:p>
          <a:pPr>
            <a:defRPr sz="12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a:t>Poverty</a:t>
            </a:r>
            <a:r>
              <a:rPr lang="en-US" sz="2400" baseline="0"/>
              <a:t> Among Workers by Education Level</a:t>
            </a:r>
            <a:endParaRPr lang="en-US" sz="2400"/>
          </a:p>
        </c:rich>
      </c:tx>
      <c:layout/>
      <c:overlay val="0"/>
    </c:title>
    <c:autoTitleDeleted val="0"/>
    <c:plotArea>
      <c:layout>
        <c:manualLayout>
          <c:layoutTarget val="inner"/>
          <c:xMode val="edge"/>
          <c:yMode val="edge"/>
          <c:x val="0.28541629017684272"/>
          <c:y val="0.1319813359513991"/>
          <c:w val="0.52890814877648495"/>
          <c:h val="0.72114648174925811"/>
        </c:manualLayout>
      </c:layout>
      <c:barChart>
        <c:barDir val="bar"/>
        <c:grouping val="clustered"/>
        <c:varyColors val="0"/>
        <c:ser>
          <c:idx val="2"/>
          <c:order val="0"/>
          <c:tx>
            <c:strRef>
              <c:f>'worker character 3 pov groups'!$D$3</c:f>
              <c:strCache>
                <c:ptCount val="1"/>
                <c:pt idx="0">
                  <c:v>Non-Poor</c:v>
                </c:pt>
              </c:strCache>
            </c:strRef>
          </c:tx>
          <c:spPr>
            <a:solidFill>
              <a:srgbClr val="E9EB8D"/>
            </a:solidFill>
          </c:spPr>
          <c:invertIfNegative val="0"/>
          <c:cat>
            <c:strRef>
              <c:f>'worker character 3 pov groups'!$A$23:$A$26</c:f>
              <c:strCache>
                <c:ptCount val="4"/>
                <c:pt idx="0">
                  <c:v>Less than high school graduate</c:v>
                </c:pt>
                <c:pt idx="1">
                  <c:v>High school graduate</c:v>
                </c:pt>
                <c:pt idx="2">
                  <c:v>Some college, no degree</c:v>
                </c:pt>
                <c:pt idx="3">
                  <c:v>Bachelor's degree or higher</c:v>
                </c:pt>
              </c:strCache>
            </c:strRef>
          </c:cat>
          <c:val>
            <c:numRef>
              <c:f>'worker character 3 pov groups'!$D$23:$D$26</c:f>
              <c:numCache>
                <c:formatCode>0.0%</c:formatCode>
                <c:ptCount val="4"/>
                <c:pt idx="0">
                  <c:v>6.6000000000000003E-2</c:v>
                </c:pt>
                <c:pt idx="1">
                  <c:v>0.29699999999999999</c:v>
                </c:pt>
                <c:pt idx="2">
                  <c:v>0.25900000000000001</c:v>
                </c:pt>
                <c:pt idx="3">
                  <c:v>0.378</c:v>
                </c:pt>
              </c:numCache>
            </c:numRef>
          </c:val>
        </c:ser>
        <c:ser>
          <c:idx val="1"/>
          <c:order val="1"/>
          <c:tx>
            <c:strRef>
              <c:f>'worker character 3 pov groups'!$C$3</c:f>
              <c:strCache>
                <c:ptCount val="1"/>
                <c:pt idx="0">
                  <c:v>101 to 200% of Poverty</c:v>
                </c:pt>
              </c:strCache>
            </c:strRef>
          </c:tx>
          <c:invertIfNegative val="0"/>
          <c:cat>
            <c:strRef>
              <c:f>'worker character 3 pov groups'!$A$23:$A$26</c:f>
              <c:strCache>
                <c:ptCount val="4"/>
                <c:pt idx="0">
                  <c:v>Less than high school graduate</c:v>
                </c:pt>
                <c:pt idx="1">
                  <c:v>High school graduate</c:v>
                </c:pt>
                <c:pt idx="2">
                  <c:v>Some college, no degree</c:v>
                </c:pt>
                <c:pt idx="3">
                  <c:v>Bachelor's degree or higher</c:v>
                </c:pt>
              </c:strCache>
            </c:strRef>
          </c:cat>
          <c:val>
            <c:numRef>
              <c:f>'worker character 3 pov groups'!$C$23:$C$26</c:f>
              <c:numCache>
                <c:formatCode>0.0%</c:formatCode>
                <c:ptCount val="4"/>
                <c:pt idx="0">
                  <c:v>0.20399999999999999</c:v>
                </c:pt>
                <c:pt idx="1">
                  <c:v>0.40500000000000003</c:v>
                </c:pt>
                <c:pt idx="2">
                  <c:v>0.26100000000000001</c:v>
                </c:pt>
                <c:pt idx="3">
                  <c:v>0.13</c:v>
                </c:pt>
              </c:numCache>
            </c:numRef>
          </c:val>
        </c:ser>
        <c:ser>
          <c:idx val="0"/>
          <c:order val="2"/>
          <c:tx>
            <c:strRef>
              <c:f>'worker character 3 pov groups'!$B$3</c:f>
              <c:strCache>
                <c:ptCount val="1"/>
                <c:pt idx="0">
                  <c:v>Up to 100% of Poverty</c:v>
                </c:pt>
              </c:strCache>
            </c:strRef>
          </c:tx>
          <c:spPr>
            <a:solidFill>
              <a:schemeClr val="accent6">
                <a:lumMod val="75000"/>
              </a:schemeClr>
            </a:solidFill>
          </c:spPr>
          <c:invertIfNegative val="0"/>
          <c:cat>
            <c:strRef>
              <c:f>'worker character 3 pov groups'!$A$23:$A$26</c:f>
              <c:strCache>
                <c:ptCount val="4"/>
                <c:pt idx="0">
                  <c:v>Less than high school graduate</c:v>
                </c:pt>
                <c:pt idx="1">
                  <c:v>High school graduate</c:v>
                </c:pt>
                <c:pt idx="2">
                  <c:v>Some college, no degree</c:v>
                </c:pt>
                <c:pt idx="3">
                  <c:v>Bachelor's degree or higher</c:v>
                </c:pt>
              </c:strCache>
            </c:strRef>
          </c:cat>
          <c:val>
            <c:numRef>
              <c:f>'worker character 3 pov groups'!$B$23:$B$26</c:f>
              <c:numCache>
                <c:formatCode>0.0%</c:formatCode>
                <c:ptCount val="4"/>
                <c:pt idx="0">
                  <c:v>0.246</c:v>
                </c:pt>
                <c:pt idx="1">
                  <c:v>0.36499999999999999</c:v>
                </c:pt>
                <c:pt idx="2">
                  <c:v>0.27500000000000002</c:v>
                </c:pt>
                <c:pt idx="3">
                  <c:v>0.113</c:v>
                </c:pt>
              </c:numCache>
            </c:numRef>
          </c:val>
        </c:ser>
        <c:dLbls>
          <c:showLegendKey val="0"/>
          <c:showVal val="0"/>
          <c:showCatName val="0"/>
          <c:showSerName val="0"/>
          <c:showPercent val="0"/>
          <c:showBubbleSize val="0"/>
        </c:dLbls>
        <c:gapWidth val="150"/>
        <c:axId val="133651968"/>
        <c:axId val="60848896"/>
      </c:barChart>
      <c:catAx>
        <c:axId val="133651968"/>
        <c:scaling>
          <c:orientation val="minMax"/>
        </c:scaling>
        <c:delete val="0"/>
        <c:axPos val="l"/>
        <c:title>
          <c:tx>
            <c:rich>
              <a:bodyPr/>
              <a:lstStyle/>
              <a:p>
                <a:pPr>
                  <a:defRPr sz="1800"/>
                </a:pPr>
                <a:r>
                  <a:rPr lang="en-US" sz="1800"/>
                  <a:t>Education</a:t>
                </a:r>
              </a:p>
            </c:rich>
          </c:tx>
          <c:layout>
            <c:manualLayout>
              <c:xMode val="edge"/>
              <c:yMode val="edge"/>
              <c:x val="0"/>
              <c:y val="0.41283571813011238"/>
            </c:manualLayout>
          </c:layout>
          <c:overlay val="0"/>
        </c:title>
        <c:majorTickMark val="none"/>
        <c:minorTickMark val="none"/>
        <c:tickLblPos val="nextTo"/>
        <c:txPr>
          <a:bodyPr/>
          <a:lstStyle/>
          <a:p>
            <a:pPr>
              <a:defRPr sz="1400"/>
            </a:pPr>
            <a:endParaRPr lang="en-US"/>
          </a:p>
        </c:txPr>
        <c:crossAx val="60848896"/>
        <c:crosses val="autoZero"/>
        <c:auto val="1"/>
        <c:lblAlgn val="ctr"/>
        <c:lblOffset val="100"/>
        <c:noMultiLvlLbl val="0"/>
      </c:catAx>
      <c:valAx>
        <c:axId val="60848896"/>
        <c:scaling>
          <c:orientation val="minMax"/>
        </c:scaling>
        <c:delete val="0"/>
        <c:axPos val="b"/>
        <c:majorGridlines/>
        <c:title>
          <c:tx>
            <c:rich>
              <a:bodyPr/>
              <a:lstStyle/>
              <a:p>
                <a:pPr>
                  <a:defRPr sz="1800"/>
                </a:pPr>
                <a:r>
                  <a:rPr lang="en-US" sz="1800"/>
                  <a:t>Percent</a:t>
                </a:r>
              </a:p>
            </c:rich>
          </c:tx>
          <c:layout>
            <c:manualLayout>
              <c:xMode val="edge"/>
              <c:yMode val="edge"/>
              <c:x val="0.48656450730543926"/>
              <c:y val="0.92983926681228501"/>
            </c:manualLayout>
          </c:layout>
          <c:overlay val="0"/>
        </c:title>
        <c:numFmt formatCode="0%" sourceLinked="0"/>
        <c:majorTickMark val="out"/>
        <c:minorTickMark val="none"/>
        <c:tickLblPos val="nextTo"/>
        <c:txPr>
          <a:bodyPr/>
          <a:lstStyle/>
          <a:p>
            <a:pPr>
              <a:defRPr sz="1200"/>
            </a:pPr>
            <a:endParaRPr lang="en-US"/>
          </a:p>
        </c:txPr>
        <c:crossAx val="133651968"/>
        <c:crosses val="autoZero"/>
        <c:crossBetween val="between"/>
      </c:valAx>
    </c:plotArea>
    <c:legend>
      <c:legendPos val="r"/>
      <c:layout>
        <c:manualLayout>
          <c:xMode val="edge"/>
          <c:yMode val="edge"/>
          <c:x val="0.8313813642147192"/>
          <c:y val="0.33237531071787185"/>
          <c:w val="0.15925095428645192"/>
          <c:h val="0.3012332160699035"/>
        </c:manualLayout>
      </c:layout>
      <c:overlay val="0"/>
      <c:txPr>
        <a:bodyPr/>
        <a:lstStyle/>
        <a:p>
          <a:pPr>
            <a:defRPr sz="14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a:t>Poverty</a:t>
            </a:r>
            <a:r>
              <a:rPr lang="en-US" sz="2400" baseline="0"/>
              <a:t> Among Workers by Social and Employment Characteristics</a:t>
            </a:r>
            <a:endParaRPr lang="en-US" sz="2400"/>
          </a:p>
        </c:rich>
      </c:tx>
      <c:layout/>
      <c:overlay val="0"/>
    </c:title>
    <c:autoTitleDeleted val="0"/>
    <c:plotArea>
      <c:layout>
        <c:manualLayout>
          <c:layoutTarget val="inner"/>
          <c:xMode val="edge"/>
          <c:yMode val="edge"/>
          <c:x val="0.40580113817548508"/>
          <c:y val="0.20957328932844319"/>
          <c:w val="0.40895712218215713"/>
          <c:h val="0.64414201697805418"/>
        </c:manualLayout>
      </c:layout>
      <c:barChart>
        <c:barDir val="bar"/>
        <c:grouping val="clustered"/>
        <c:varyColors val="0"/>
        <c:ser>
          <c:idx val="2"/>
          <c:order val="0"/>
          <c:tx>
            <c:strRef>
              <c:f>'worker character 3 pov groups'!$D$3</c:f>
              <c:strCache>
                <c:ptCount val="1"/>
                <c:pt idx="0">
                  <c:v>Non-Poor</c:v>
                </c:pt>
              </c:strCache>
            </c:strRef>
          </c:tx>
          <c:spPr>
            <a:solidFill>
              <a:srgbClr val="E9EB8D"/>
            </a:solidFill>
          </c:spPr>
          <c:invertIfNegative val="0"/>
          <c:cat>
            <c:strRef>
              <c:f>('worker character 3 pov groups'!$A$17:$A$18,'worker character 3 pov groups'!$A$29:$A$30)</c:f>
              <c:strCache>
                <c:ptCount val="4"/>
                <c:pt idx="0">
                  <c:v>Married</c:v>
                </c:pt>
                <c:pt idx="1">
                  <c:v>Has minor child in household</c:v>
                </c:pt>
                <c:pt idx="2">
                  <c:v>Worked fewer than 50 weeks last year</c:v>
                </c:pt>
                <c:pt idx="3">
                  <c:v>Management Occupations</c:v>
                </c:pt>
              </c:strCache>
            </c:strRef>
          </c:cat>
          <c:val>
            <c:numRef>
              <c:f>('worker character 3 pov groups'!$D$17:$D$18,'worker character 3 pov groups'!$D$29:$D$30)</c:f>
              <c:numCache>
                <c:formatCode>0.0%</c:formatCode>
                <c:ptCount val="4"/>
                <c:pt idx="0">
                  <c:v>0.60099999999999998</c:v>
                </c:pt>
                <c:pt idx="1">
                  <c:v>0.307</c:v>
                </c:pt>
                <c:pt idx="2">
                  <c:v>0.14899999999999999</c:v>
                </c:pt>
                <c:pt idx="3">
                  <c:v>0.23300000000000001</c:v>
                </c:pt>
              </c:numCache>
            </c:numRef>
          </c:val>
        </c:ser>
        <c:ser>
          <c:idx val="1"/>
          <c:order val="1"/>
          <c:tx>
            <c:strRef>
              <c:f>'worker character 3 pov groups'!$C$3</c:f>
              <c:strCache>
                <c:ptCount val="1"/>
                <c:pt idx="0">
                  <c:v>101 to 200% of Poverty</c:v>
                </c:pt>
              </c:strCache>
            </c:strRef>
          </c:tx>
          <c:spPr>
            <a:solidFill>
              <a:srgbClr val="9CD6A6"/>
            </a:solidFill>
          </c:spPr>
          <c:invertIfNegative val="0"/>
          <c:cat>
            <c:strRef>
              <c:f>('worker character 3 pov groups'!$A$17:$A$18,'worker character 3 pov groups'!$A$29:$A$30)</c:f>
              <c:strCache>
                <c:ptCount val="4"/>
                <c:pt idx="0">
                  <c:v>Married</c:v>
                </c:pt>
                <c:pt idx="1">
                  <c:v>Has minor child in household</c:v>
                </c:pt>
                <c:pt idx="2">
                  <c:v>Worked fewer than 50 weeks last year</c:v>
                </c:pt>
                <c:pt idx="3">
                  <c:v>Management Occupations</c:v>
                </c:pt>
              </c:strCache>
            </c:strRef>
          </c:cat>
          <c:val>
            <c:numRef>
              <c:f>('worker character 3 pov groups'!$C$17:$C$18,'worker character 3 pov groups'!$C$29:$C$30)</c:f>
              <c:numCache>
                <c:formatCode>0.0%</c:formatCode>
                <c:ptCount val="4"/>
                <c:pt idx="0">
                  <c:v>0.38500000000000001</c:v>
                </c:pt>
                <c:pt idx="1">
                  <c:v>0.39900000000000002</c:v>
                </c:pt>
                <c:pt idx="2">
                  <c:v>0.247</c:v>
                </c:pt>
                <c:pt idx="3">
                  <c:v>7.0000000000000007E-2</c:v>
                </c:pt>
              </c:numCache>
            </c:numRef>
          </c:val>
        </c:ser>
        <c:ser>
          <c:idx val="0"/>
          <c:order val="2"/>
          <c:tx>
            <c:strRef>
              <c:f>'worker character 3 pov groups'!$B$3</c:f>
              <c:strCache>
                <c:ptCount val="1"/>
                <c:pt idx="0">
                  <c:v>Up to 100% of Poverty</c:v>
                </c:pt>
              </c:strCache>
            </c:strRef>
          </c:tx>
          <c:spPr>
            <a:solidFill>
              <a:schemeClr val="bg2">
                <a:lumMod val="50000"/>
              </a:schemeClr>
            </a:solidFill>
          </c:spPr>
          <c:invertIfNegative val="0"/>
          <c:cat>
            <c:strRef>
              <c:f>('worker character 3 pov groups'!$A$17:$A$18,'worker character 3 pov groups'!$A$29:$A$30)</c:f>
              <c:strCache>
                <c:ptCount val="4"/>
                <c:pt idx="0">
                  <c:v>Married</c:v>
                </c:pt>
                <c:pt idx="1">
                  <c:v>Has minor child in household</c:v>
                </c:pt>
                <c:pt idx="2">
                  <c:v>Worked fewer than 50 weeks last year</c:v>
                </c:pt>
                <c:pt idx="3">
                  <c:v>Management Occupations</c:v>
                </c:pt>
              </c:strCache>
            </c:strRef>
          </c:cat>
          <c:val>
            <c:numRef>
              <c:f>('worker character 3 pov groups'!$B$17:$B$18,'worker character 3 pov groups'!$B$29:$B$30)</c:f>
              <c:numCache>
                <c:formatCode>0.0%</c:formatCode>
                <c:ptCount val="4"/>
                <c:pt idx="0">
                  <c:v>0.27100000000000002</c:v>
                </c:pt>
                <c:pt idx="1">
                  <c:v>0.40600000000000003</c:v>
                </c:pt>
                <c:pt idx="2">
                  <c:v>0.47599999999999998</c:v>
                </c:pt>
                <c:pt idx="3">
                  <c:v>5.8000000000000003E-2</c:v>
                </c:pt>
              </c:numCache>
            </c:numRef>
          </c:val>
        </c:ser>
        <c:dLbls>
          <c:showLegendKey val="0"/>
          <c:showVal val="0"/>
          <c:showCatName val="0"/>
          <c:showSerName val="0"/>
          <c:showPercent val="0"/>
          <c:showBubbleSize val="0"/>
        </c:dLbls>
        <c:gapWidth val="150"/>
        <c:axId val="133505024"/>
        <c:axId val="99370112"/>
      </c:barChart>
      <c:catAx>
        <c:axId val="133505024"/>
        <c:scaling>
          <c:orientation val="minMax"/>
        </c:scaling>
        <c:delete val="0"/>
        <c:axPos val="l"/>
        <c:title>
          <c:tx>
            <c:rich>
              <a:bodyPr/>
              <a:lstStyle/>
              <a:p>
                <a:pPr>
                  <a:defRPr sz="1800"/>
                </a:pPr>
                <a:r>
                  <a:rPr lang="en-US" sz="1800"/>
                  <a:t>Social</a:t>
                </a:r>
                <a:r>
                  <a:rPr lang="en-US" sz="1800" baseline="0"/>
                  <a:t> and Employment Characteristics</a:t>
                </a:r>
                <a:endParaRPr lang="en-US" sz="1800"/>
              </a:p>
            </c:rich>
          </c:tx>
          <c:layout>
            <c:manualLayout>
              <c:xMode val="edge"/>
              <c:yMode val="edge"/>
              <c:x val="3.1152647975077881E-3"/>
              <c:y val="0.13541666666666666"/>
            </c:manualLayout>
          </c:layout>
          <c:overlay val="0"/>
        </c:title>
        <c:majorTickMark val="none"/>
        <c:minorTickMark val="none"/>
        <c:tickLblPos val="nextTo"/>
        <c:txPr>
          <a:bodyPr/>
          <a:lstStyle/>
          <a:p>
            <a:pPr>
              <a:defRPr sz="1400"/>
            </a:pPr>
            <a:endParaRPr lang="en-US"/>
          </a:p>
        </c:txPr>
        <c:crossAx val="99370112"/>
        <c:crosses val="autoZero"/>
        <c:auto val="1"/>
        <c:lblAlgn val="ctr"/>
        <c:lblOffset val="100"/>
        <c:noMultiLvlLbl val="0"/>
      </c:catAx>
      <c:valAx>
        <c:axId val="99370112"/>
        <c:scaling>
          <c:orientation val="minMax"/>
        </c:scaling>
        <c:delete val="0"/>
        <c:axPos val="b"/>
        <c:majorGridlines/>
        <c:title>
          <c:tx>
            <c:rich>
              <a:bodyPr/>
              <a:lstStyle/>
              <a:p>
                <a:pPr>
                  <a:defRPr sz="1800"/>
                </a:pPr>
                <a:r>
                  <a:rPr lang="en-US" sz="1800"/>
                  <a:t>Percent</a:t>
                </a:r>
              </a:p>
            </c:rich>
          </c:tx>
          <c:layout/>
          <c:overlay val="0"/>
        </c:title>
        <c:numFmt formatCode="0%" sourceLinked="0"/>
        <c:majorTickMark val="out"/>
        <c:minorTickMark val="none"/>
        <c:tickLblPos val="nextTo"/>
        <c:txPr>
          <a:bodyPr/>
          <a:lstStyle/>
          <a:p>
            <a:pPr>
              <a:defRPr sz="1200"/>
            </a:pPr>
            <a:endParaRPr lang="en-US"/>
          </a:p>
        </c:txPr>
        <c:crossAx val="133505024"/>
        <c:crosses val="autoZero"/>
        <c:crossBetween val="between"/>
      </c:valAx>
    </c:plotArea>
    <c:legend>
      <c:legendPos val="r"/>
      <c:layout>
        <c:manualLayout>
          <c:xMode val="edge"/>
          <c:yMode val="edge"/>
          <c:x val="0.83514828169843258"/>
          <c:y val="0.38178826629117762"/>
          <c:w val="0.15550592390904408"/>
          <c:h val="0.28066324815469856"/>
        </c:manualLayout>
      </c:layout>
      <c:overlay val="0"/>
      <c:txPr>
        <a:bodyPr/>
        <a:lstStyle/>
        <a:p>
          <a:pPr>
            <a:defRPr sz="1400"/>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manualLayout>
          <c:layoutTarget val="inner"/>
          <c:xMode val="edge"/>
          <c:yMode val="edge"/>
          <c:x val="0.12476618547681539"/>
          <c:y val="0.17410214348206474"/>
          <c:w val="0.84467825896762905"/>
          <c:h val="0.70991797900262466"/>
        </c:manualLayout>
      </c:layout>
      <c:barChart>
        <c:barDir val="col"/>
        <c:grouping val="stacked"/>
        <c:varyColors val="0"/>
        <c:ser>
          <c:idx val="0"/>
          <c:order val="0"/>
          <c:tx>
            <c:strRef>
              <c:f>[raw.xls]raw!$A$20</c:f>
              <c:strCache>
                <c:ptCount val="1"/>
                <c:pt idx="0">
                  <c:v>100% Poverty</c:v>
                </c:pt>
              </c:strCache>
            </c:strRef>
          </c:tx>
          <c:invertIfNegative val="0"/>
          <c:dLbls>
            <c:showLegendKey val="0"/>
            <c:showVal val="1"/>
            <c:showCatName val="0"/>
            <c:showSerName val="0"/>
            <c:showPercent val="0"/>
            <c:showBubbleSize val="0"/>
            <c:showLeaderLines val="0"/>
          </c:dLbls>
          <c:cat>
            <c:strRef>
              <c:f>[raw.xls]raw!$B$19:$E$19</c:f>
              <c:strCache>
                <c:ptCount val="4"/>
                <c:pt idx="0">
                  <c:v>U.S. Total</c:v>
                </c:pt>
                <c:pt idx="1">
                  <c:v>Cleveland, OH</c:v>
                </c:pt>
                <c:pt idx="2">
                  <c:v>Denver, CO</c:v>
                </c:pt>
                <c:pt idx="3">
                  <c:v>Greensboro, NC</c:v>
                </c:pt>
              </c:strCache>
            </c:strRef>
          </c:cat>
          <c:val>
            <c:numRef>
              <c:f>[raw.xls]raw!$B$20:$E$20</c:f>
              <c:numCache>
                <c:formatCode>0.0</c:formatCode>
                <c:ptCount val="4"/>
                <c:pt idx="0" formatCode="General">
                  <c:v>7.4</c:v>
                </c:pt>
                <c:pt idx="1">
                  <c:v>12.8939</c:v>
                </c:pt>
                <c:pt idx="2">
                  <c:v>10.237</c:v>
                </c:pt>
                <c:pt idx="3">
                  <c:v>12.2128</c:v>
                </c:pt>
              </c:numCache>
            </c:numRef>
          </c:val>
        </c:ser>
        <c:ser>
          <c:idx val="1"/>
          <c:order val="1"/>
          <c:tx>
            <c:strRef>
              <c:f>[raw.xls]raw!$A$21</c:f>
              <c:strCache>
                <c:ptCount val="1"/>
                <c:pt idx="0">
                  <c:v>101% to 200% Poverty</c:v>
                </c:pt>
              </c:strCache>
            </c:strRef>
          </c:tx>
          <c:invertIfNegative val="0"/>
          <c:dLbls>
            <c:showLegendKey val="0"/>
            <c:showVal val="1"/>
            <c:showCatName val="0"/>
            <c:showSerName val="0"/>
            <c:showPercent val="0"/>
            <c:showBubbleSize val="0"/>
            <c:showLeaderLines val="0"/>
          </c:dLbls>
          <c:cat>
            <c:strRef>
              <c:f>[raw.xls]raw!$B$19:$E$19</c:f>
              <c:strCache>
                <c:ptCount val="4"/>
                <c:pt idx="0">
                  <c:v>U.S. Total</c:v>
                </c:pt>
                <c:pt idx="1">
                  <c:v>Cleveland, OH</c:v>
                </c:pt>
                <c:pt idx="2">
                  <c:v>Denver, CO</c:v>
                </c:pt>
                <c:pt idx="3">
                  <c:v>Greensboro, NC</c:v>
                </c:pt>
              </c:strCache>
            </c:strRef>
          </c:cat>
          <c:val>
            <c:numRef>
              <c:f>[raw.xls]raw!$B$21:$E$21</c:f>
              <c:numCache>
                <c:formatCode>0.0</c:formatCode>
                <c:ptCount val="4"/>
                <c:pt idx="0" formatCode="General">
                  <c:v>14.8</c:v>
                </c:pt>
                <c:pt idx="1">
                  <c:v>20.567399999999999</c:v>
                </c:pt>
                <c:pt idx="2">
                  <c:v>15.3499</c:v>
                </c:pt>
                <c:pt idx="3">
                  <c:v>21.043299999999999</c:v>
                </c:pt>
              </c:numCache>
            </c:numRef>
          </c:val>
        </c:ser>
        <c:dLbls>
          <c:showLegendKey val="0"/>
          <c:showVal val="0"/>
          <c:showCatName val="0"/>
          <c:showSerName val="0"/>
          <c:showPercent val="0"/>
          <c:showBubbleSize val="0"/>
        </c:dLbls>
        <c:gapWidth val="150"/>
        <c:overlap val="100"/>
        <c:axId val="133559808"/>
        <c:axId val="99372416"/>
      </c:barChart>
      <c:catAx>
        <c:axId val="133559808"/>
        <c:scaling>
          <c:orientation val="minMax"/>
        </c:scaling>
        <c:delete val="0"/>
        <c:axPos val="b"/>
        <c:majorTickMark val="out"/>
        <c:minorTickMark val="none"/>
        <c:tickLblPos val="nextTo"/>
        <c:txPr>
          <a:bodyPr/>
          <a:lstStyle/>
          <a:p>
            <a:pPr>
              <a:defRPr b="1"/>
            </a:pPr>
            <a:endParaRPr lang="en-US"/>
          </a:p>
        </c:txPr>
        <c:crossAx val="99372416"/>
        <c:crosses val="autoZero"/>
        <c:auto val="1"/>
        <c:lblAlgn val="ctr"/>
        <c:lblOffset val="100"/>
        <c:noMultiLvlLbl val="0"/>
      </c:catAx>
      <c:valAx>
        <c:axId val="99372416"/>
        <c:scaling>
          <c:orientation val="minMax"/>
          <c:max val="50"/>
        </c:scaling>
        <c:delete val="0"/>
        <c:axPos val="l"/>
        <c:numFmt formatCode="0" sourceLinked="0"/>
        <c:majorTickMark val="none"/>
        <c:minorTickMark val="none"/>
        <c:tickLblPos val="nextTo"/>
        <c:crossAx val="133559808"/>
        <c:crosses val="autoZero"/>
        <c:crossBetween val="between"/>
        <c:minorUnit val="10"/>
      </c:valAx>
    </c:plotArea>
    <c:legend>
      <c:legendPos val="t"/>
      <c:layout>
        <c:manualLayout>
          <c:xMode val="edge"/>
          <c:yMode val="edge"/>
          <c:x val="0.34839807524059491"/>
          <c:y val="2.7777777777777776E-2"/>
          <c:w val="0.43375940507436572"/>
          <c:h val="0.1994579323417906"/>
        </c:manualLayout>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7116959064327487"/>
          <c:y val="6.3492063492063489E-2"/>
        </c:manualLayout>
      </c:layout>
      <c:overlay val="0"/>
      <c:txPr>
        <a:bodyPr/>
        <a:lstStyle/>
        <a:p>
          <a:pPr>
            <a:defRPr sz="2400"/>
          </a:pPr>
          <a:endParaRPr lang="en-US"/>
        </a:p>
      </c:txPr>
    </c:title>
    <c:autoTitleDeleted val="0"/>
    <c:plotArea>
      <c:layout/>
      <c:pieChart>
        <c:varyColors val="1"/>
        <c:ser>
          <c:idx val="0"/>
          <c:order val="0"/>
          <c:tx>
            <c:strRef>
              <c:f>[raw.xls]raw!$H$24</c:f>
              <c:strCache>
                <c:ptCount val="1"/>
                <c:pt idx="0">
                  <c:v>U.S. Total</c:v>
                </c:pt>
              </c:strCache>
            </c:strRef>
          </c:tx>
          <c:dPt>
            <c:idx val="0"/>
            <c:bubble3D val="0"/>
            <c:explosion val="1"/>
            <c:spPr>
              <a:solidFill>
                <a:srgbClr val="FFC000"/>
              </a:solidFill>
            </c:spPr>
          </c:dPt>
          <c:dPt>
            <c:idx val="1"/>
            <c:bubble3D val="0"/>
            <c:spPr>
              <a:solidFill>
                <a:schemeClr val="bg1">
                  <a:lumMod val="85000"/>
                </a:schemeClr>
              </a:solidFill>
              <a:ln>
                <a:solidFill>
                  <a:schemeClr val="bg1">
                    <a:lumMod val="50000"/>
                  </a:schemeClr>
                </a:solidFill>
              </a:ln>
            </c:spPr>
          </c:dPt>
          <c:dPt>
            <c:idx val="2"/>
            <c:bubble3D val="0"/>
            <c:spPr>
              <a:solidFill>
                <a:schemeClr val="bg1">
                  <a:lumMod val="75000"/>
                </a:schemeClr>
              </a:solidFill>
            </c:spPr>
          </c:dPt>
          <c:dPt>
            <c:idx val="3"/>
            <c:bubble3D val="0"/>
            <c:spPr>
              <a:solidFill>
                <a:schemeClr val="bg1">
                  <a:lumMod val="65000"/>
                </a:schemeClr>
              </a:solidFill>
            </c:spPr>
          </c:dPt>
          <c:dPt>
            <c:idx val="4"/>
            <c:bubble3D val="0"/>
            <c:spPr>
              <a:solidFill>
                <a:schemeClr val="tx2">
                  <a:lumMod val="40000"/>
                  <a:lumOff val="60000"/>
                </a:schemeClr>
              </a:solidFill>
              <a:ln>
                <a:solidFill>
                  <a:schemeClr val="bg1">
                    <a:lumMod val="50000"/>
                  </a:schemeClr>
                </a:solidFill>
              </a:ln>
            </c:spPr>
          </c:dPt>
          <c:dPt>
            <c:idx val="5"/>
            <c:bubble3D val="0"/>
            <c:explosion val="12"/>
          </c:dPt>
          <c:dPt>
            <c:idx val="6"/>
            <c:bubble3D val="0"/>
            <c:spPr>
              <a:solidFill>
                <a:schemeClr val="bg1">
                  <a:lumMod val="85000"/>
                </a:schemeClr>
              </a:solidFill>
            </c:spPr>
          </c:dPt>
          <c:dPt>
            <c:idx val="7"/>
            <c:bubble3D val="0"/>
            <c:spPr>
              <a:solidFill>
                <a:schemeClr val="bg1">
                  <a:lumMod val="75000"/>
                </a:schemeClr>
              </a:solidFill>
              <a:ln>
                <a:solidFill>
                  <a:schemeClr val="bg1">
                    <a:lumMod val="50000"/>
                  </a:schemeClr>
                </a:solidFill>
              </a:ln>
            </c:spPr>
          </c:dPt>
          <c:dLbls>
            <c:dLbl>
              <c:idx val="0"/>
              <c:delete val="1"/>
            </c:dLbl>
            <c:dLbl>
              <c:idx val="2"/>
              <c:layout>
                <c:manualLayout>
                  <c:x val="-0.1117761021397749"/>
                  <c:y val="-7.1025641025641031E-2"/>
                </c:manualLayout>
              </c:layout>
              <c:showLegendKey val="0"/>
              <c:showVal val="1"/>
              <c:showCatName val="1"/>
              <c:showSerName val="0"/>
              <c:showPercent val="0"/>
              <c:showBubbleSize val="0"/>
            </c:dLbl>
            <c:dLbl>
              <c:idx val="4"/>
              <c:delete val="1"/>
            </c:dLbl>
            <c:dLbl>
              <c:idx val="5"/>
              <c:spPr/>
              <c:txPr>
                <a:bodyPr/>
                <a:lstStyle/>
                <a:p>
                  <a:pPr>
                    <a:defRPr sz="1600" b="1"/>
                  </a:pPr>
                  <a:endParaRPr lang="en-US"/>
                </a:p>
              </c:txPr>
              <c:showLegendKey val="0"/>
              <c:showVal val="1"/>
              <c:showCatName val="1"/>
              <c:showSerName val="0"/>
              <c:showPercent val="0"/>
              <c:showBubbleSize val="0"/>
            </c:dLbl>
            <c:dLbl>
              <c:idx val="7"/>
              <c:tx>
                <c:rich>
                  <a:bodyPr/>
                  <a:lstStyle/>
                  <a:p>
                    <a:r>
                      <a:rPr lang="en-US"/>
                      <a:t>Natural Resources 9.0</a:t>
                    </a:r>
                  </a:p>
                </c:rich>
              </c:tx>
              <c:showLegendKey val="0"/>
              <c:showVal val="1"/>
              <c:showCatName val="1"/>
              <c:showSerName val="0"/>
              <c:showPercent val="0"/>
              <c:showBubbleSize val="0"/>
            </c:dLbl>
            <c:showLegendKey val="0"/>
            <c:showVal val="1"/>
            <c:showCatName val="1"/>
            <c:showSerName val="0"/>
            <c:showPercent val="0"/>
            <c:showBubbleSize val="0"/>
            <c:showLeaderLines val="1"/>
          </c:dLbls>
          <c:cat>
            <c:strRef>
              <c:f>[raw.xls]raw!$G$25:$G$32</c:f>
              <c:strCache>
                <c:ptCount val="8"/>
                <c:pt idx="0">
                  <c:v>Management</c:v>
                </c:pt>
                <c:pt idx="1">
                  <c:v>Educational, Legal</c:v>
                </c:pt>
                <c:pt idx="2">
                  <c:v>Healthcare</c:v>
                </c:pt>
                <c:pt idx="3">
                  <c:v>Protective Services</c:v>
                </c:pt>
                <c:pt idx="4">
                  <c:v>Sales, office, administration</c:v>
                </c:pt>
                <c:pt idx="5">
                  <c:v>Services</c:v>
                </c:pt>
                <c:pt idx="6">
                  <c:v>Production</c:v>
                </c:pt>
                <c:pt idx="7">
                  <c:v>Natural Resources</c:v>
                </c:pt>
              </c:strCache>
            </c:strRef>
          </c:cat>
          <c:val>
            <c:numRef>
              <c:f>[raw.xls]raw!$H$25:$H$32</c:f>
              <c:numCache>
                <c:formatCode>General</c:formatCode>
                <c:ptCount val="8"/>
                <c:pt idx="0">
                  <c:v>19.5</c:v>
                </c:pt>
                <c:pt idx="1">
                  <c:v>10.8</c:v>
                </c:pt>
                <c:pt idx="2">
                  <c:v>5.6</c:v>
                </c:pt>
                <c:pt idx="3">
                  <c:v>2.2000000000000002</c:v>
                </c:pt>
                <c:pt idx="4">
                  <c:v>24.6</c:v>
                </c:pt>
                <c:pt idx="5">
                  <c:v>16.100000000000001</c:v>
                </c:pt>
                <c:pt idx="6">
                  <c:v>12.1</c:v>
                </c:pt>
                <c:pt idx="7" formatCode="0.0">
                  <c:v>9</c:v>
                </c:pt>
              </c:numCache>
            </c:numRef>
          </c:val>
        </c:ser>
        <c:ser>
          <c:idx val="1"/>
          <c:order val="1"/>
          <c:tx>
            <c:strRef>
              <c:f>[raw.xls]raw!$I$24</c:f>
              <c:strCache>
                <c:ptCount val="1"/>
                <c:pt idx="0">
                  <c:v>Cleveland, OH</c:v>
                </c:pt>
              </c:strCache>
            </c:strRef>
          </c:tx>
          <c:cat>
            <c:strRef>
              <c:f>[raw.xls]raw!$G$25:$G$32</c:f>
              <c:strCache>
                <c:ptCount val="8"/>
                <c:pt idx="0">
                  <c:v>Management</c:v>
                </c:pt>
                <c:pt idx="1">
                  <c:v>Educational, Legal</c:v>
                </c:pt>
                <c:pt idx="2">
                  <c:v>Healthcare</c:v>
                </c:pt>
                <c:pt idx="3">
                  <c:v>Protective Services</c:v>
                </c:pt>
                <c:pt idx="4">
                  <c:v>Sales, office, administration</c:v>
                </c:pt>
                <c:pt idx="5">
                  <c:v>Services</c:v>
                </c:pt>
                <c:pt idx="6">
                  <c:v>Production</c:v>
                </c:pt>
                <c:pt idx="7">
                  <c:v>Natural Resources</c:v>
                </c:pt>
              </c:strCache>
            </c:strRef>
          </c:cat>
          <c:val>
            <c:numRef>
              <c:f>[raw.xls]raw!$I$25:$I$32</c:f>
              <c:numCache>
                <c:formatCode>0.0</c:formatCode>
                <c:ptCount val="8"/>
                <c:pt idx="0">
                  <c:v>12.3353</c:v>
                </c:pt>
                <c:pt idx="1">
                  <c:v>9.3981999999999992</c:v>
                </c:pt>
                <c:pt idx="2">
                  <c:v>5.86111</c:v>
                </c:pt>
                <c:pt idx="3">
                  <c:v>2.8508100000000001</c:v>
                </c:pt>
                <c:pt idx="4">
                  <c:v>22.793399999999998</c:v>
                </c:pt>
                <c:pt idx="5">
                  <c:v>22.127099999999999</c:v>
                </c:pt>
                <c:pt idx="6">
                  <c:v>18.4222</c:v>
                </c:pt>
                <c:pt idx="7">
                  <c:v>6.2118500000000001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200"/>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196126346275682"/>
          <c:y val="9.7250194077852944E-2"/>
        </c:manualLayout>
      </c:layout>
      <c:overlay val="0"/>
      <c:txPr>
        <a:bodyPr/>
        <a:lstStyle/>
        <a:p>
          <a:pPr>
            <a:defRPr sz="2400"/>
          </a:pPr>
          <a:endParaRPr lang="en-US"/>
        </a:p>
      </c:txPr>
    </c:title>
    <c:autoTitleDeleted val="0"/>
    <c:plotArea>
      <c:layout/>
      <c:pieChart>
        <c:varyColors val="1"/>
        <c:ser>
          <c:idx val="0"/>
          <c:order val="0"/>
          <c:tx>
            <c:strRef>
              <c:f>[raw.xls]raw!$H$35</c:f>
              <c:strCache>
                <c:ptCount val="1"/>
                <c:pt idx="0">
                  <c:v>Cleveland, OH</c:v>
                </c:pt>
              </c:strCache>
            </c:strRef>
          </c:tx>
          <c:dPt>
            <c:idx val="0"/>
            <c:bubble3D val="0"/>
            <c:spPr>
              <a:solidFill>
                <a:srgbClr val="FFC000"/>
              </a:solidFill>
            </c:spPr>
          </c:dPt>
          <c:dPt>
            <c:idx val="1"/>
            <c:bubble3D val="0"/>
            <c:spPr>
              <a:solidFill>
                <a:schemeClr val="bg1">
                  <a:lumMod val="85000"/>
                </a:schemeClr>
              </a:solidFill>
            </c:spPr>
          </c:dPt>
          <c:dPt>
            <c:idx val="2"/>
            <c:bubble3D val="0"/>
            <c:spPr>
              <a:solidFill>
                <a:schemeClr val="bg1">
                  <a:lumMod val="75000"/>
                </a:schemeClr>
              </a:solidFill>
            </c:spPr>
          </c:dPt>
          <c:dPt>
            <c:idx val="3"/>
            <c:bubble3D val="0"/>
            <c:spPr>
              <a:solidFill>
                <a:schemeClr val="bg1">
                  <a:lumMod val="65000"/>
                </a:schemeClr>
              </a:solidFill>
            </c:spPr>
          </c:dPt>
          <c:dPt>
            <c:idx val="4"/>
            <c:bubble3D val="0"/>
            <c:spPr>
              <a:solidFill>
                <a:schemeClr val="tx2">
                  <a:lumMod val="40000"/>
                  <a:lumOff val="60000"/>
                </a:schemeClr>
              </a:solidFill>
              <a:ln>
                <a:solidFill>
                  <a:schemeClr val="bg1">
                    <a:lumMod val="50000"/>
                  </a:schemeClr>
                </a:solidFill>
              </a:ln>
            </c:spPr>
          </c:dPt>
          <c:dPt>
            <c:idx val="5"/>
            <c:bubble3D val="0"/>
            <c:explosion val="13"/>
          </c:dPt>
          <c:dPt>
            <c:idx val="6"/>
            <c:bubble3D val="0"/>
            <c:spPr>
              <a:solidFill>
                <a:schemeClr val="bg1">
                  <a:lumMod val="85000"/>
                </a:schemeClr>
              </a:solidFill>
            </c:spPr>
          </c:dPt>
          <c:dPt>
            <c:idx val="7"/>
            <c:bubble3D val="0"/>
            <c:spPr>
              <a:solidFill>
                <a:schemeClr val="bg1">
                  <a:lumMod val="75000"/>
                </a:schemeClr>
              </a:solidFill>
              <a:ln>
                <a:solidFill>
                  <a:schemeClr val="bg1">
                    <a:lumMod val="50000"/>
                  </a:schemeClr>
                </a:solidFill>
              </a:ln>
            </c:spPr>
          </c:dPt>
          <c:dLbls>
            <c:dLbl>
              <c:idx val="0"/>
              <c:delete val="1"/>
            </c:dLbl>
            <c:dLbl>
              <c:idx val="2"/>
              <c:layout>
                <c:manualLayout>
                  <c:x val="-0.14893141945773525"/>
                  <c:y val="7.2080512493308884E-3"/>
                </c:manualLayout>
              </c:layout>
              <c:showLegendKey val="0"/>
              <c:showVal val="1"/>
              <c:showCatName val="1"/>
              <c:showSerName val="0"/>
              <c:showPercent val="0"/>
              <c:showBubbleSize val="0"/>
            </c:dLbl>
            <c:dLbl>
              <c:idx val="3"/>
              <c:layout>
                <c:manualLayout>
                  <c:x val="-0.10007919268712101"/>
                  <c:y val="0.22622712653876012"/>
                </c:manualLayout>
              </c:layout>
              <c:showLegendKey val="0"/>
              <c:showVal val="1"/>
              <c:showCatName val="1"/>
              <c:showSerName val="0"/>
              <c:showPercent val="0"/>
              <c:showBubbleSize val="0"/>
            </c:dLbl>
            <c:dLbl>
              <c:idx val="4"/>
              <c:delete val="1"/>
            </c:dLbl>
            <c:dLbl>
              <c:idx val="5"/>
              <c:layout>
                <c:manualLayout>
                  <c:x val="0.13772185265634898"/>
                  <c:y val="-0.14852587176602924"/>
                </c:manualLayout>
              </c:layout>
              <c:spPr/>
              <c:txPr>
                <a:bodyPr/>
                <a:lstStyle/>
                <a:p>
                  <a:pPr>
                    <a:defRPr sz="1600" b="1"/>
                  </a:pPr>
                  <a:endParaRPr lang="en-US"/>
                </a:p>
              </c:txPr>
              <c:showLegendKey val="0"/>
              <c:showVal val="1"/>
              <c:showCatName val="1"/>
              <c:showSerName val="0"/>
              <c:showPercent val="0"/>
              <c:showBubbleSize val="0"/>
            </c:dLbl>
            <c:dLbl>
              <c:idx val="7"/>
              <c:layout>
                <c:manualLayout>
                  <c:x val="6.3721151235405921E-2"/>
                  <c:y val="0.14101424821897263"/>
                </c:manualLayout>
              </c:layout>
              <c:showLegendKey val="0"/>
              <c:showVal val="1"/>
              <c:showCatName val="1"/>
              <c:showSerName val="0"/>
              <c:showPercent val="0"/>
              <c:showBubbleSize val="0"/>
            </c:dLbl>
            <c:txPr>
              <a:bodyPr/>
              <a:lstStyle/>
              <a:p>
                <a:pPr>
                  <a:defRPr sz="1200"/>
                </a:pPr>
                <a:endParaRPr lang="en-US"/>
              </a:p>
            </c:txPr>
            <c:showLegendKey val="0"/>
            <c:showVal val="1"/>
            <c:showCatName val="1"/>
            <c:showSerName val="0"/>
            <c:showPercent val="0"/>
            <c:showBubbleSize val="0"/>
            <c:showLeaderLines val="1"/>
          </c:dLbls>
          <c:cat>
            <c:strRef>
              <c:f>[raw.xls]raw!$G$36:$G$43</c:f>
              <c:strCache>
                <c:ptCount val="8"/>
                <c:pt idx="0">
                  <c:v>Management</c:v>
                </c:pt>
                <c:pt idx="1">
                  <c:v>Educational, Legal</c:v>
                </c:pt>
                <c:pt idx="2">
                  <c:v>Healthcare</c:v>
                </c:pt>
                <c:pt idx="3">
                  <c:v>Protective Services</c:v>
                </c:pt>
                <c:pt idx="4">
                  <c:v>Sales, office, administration</c:v>
                </c:pt>
                <c:pt idx="5">
                  <c:v>Services</c:v>
                </c:pt>
                <c:pt idx="6">
                  <c:v>Production</c:v>
                </c:pt>
                <c:pt idx="7">
                  <c:v>Natural Resources</c:v>
                </c:pt>
              </c:strCache>
            </c:strRef>
          </c:cat>
          <c:val>
            <c:numRef>
              <c:f>[raw.xls]raw!$H$36:$H$43</c:f>
              <c:numCache>
                <c:formatCode>0.0</c:formatCode>
                <c:ptCount val="8"/>
                <c:pt idx="0">
                  <c:v>12.3353</c:v>
                </c:pt>
                <c:pt idx="1">
                  <c:v>9.3981999999999992</c:v>
                </c:pt>
                <c:pt idx="2">
                  <c:v>5.86111</c:v>
                </c:pt>
                <c:pt idx="3">
                  <c:v>2.8508100000000001</c:v>
                </c:pt>
                <c:pt idx="4">
                  <c:v>22.793399999999998</c:v>
                </c:pt>
                <c:pt idx="5">
                  <c:v>22.127099999999999</c:v>
                </c:pt>
                <c:pt idx="6">
                  <c:v>18.4222</c:v>
                </c:pt>
                <c:pt idx="7">
                  <c:v>6.2118500000000001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465793210274945"/>
          <c:y val="3.2752440210998178E-2"/>
        </c:manualLayout>
      </c:layout>
      <c:overlay val="0"/>
      <c:txPr>
        <a:bodyPr/>
        <a:lstStyle/>
        <a:p>
          <a:pPr>
            <a:defRPr sz="2400"/>
          </a:pPr>
          <a:endParaRPr lang="en-US"/>
        </a:p>
      </c:txPr>
    </c:title>
    <c:autoTitleDeleted val="0"/>
    <c:plotArea>
      <c:layout/>
      <c:pieChart>
        <c:varyColors val="1"/>
        <c:ser>
          <c:idx val="0"/>
          <c:order val="0"/>
          <c:tx>
            <c:strRef>
              <c:f>[raw.xls]raw!$H$24</c:f>
              <c:strCache>
                <c:ptCount val="1"/>
                <c:pt idx="0">
                  <c:v>U.S. Total</c:v>
                </c:pt>
              </c:strCache>
            </c:strRef>
          </c:tx>
          <c:dPt>
            <c:idx val="0"/>
            <c:bubble3D val="0"/>
            <c:explosion val="16"/>
            <c:spPr>
              <a:solidFill>
                <a:srgbClr val="FFC000"/>
              </a:solidFill>
            </c:spPr>
          </c:dPt>
          <c:dPt>
            <c:idx val="1"/>
            <c:bubble3D val="0"/>
            <c:spPr>
              <a:solidFill>
                <a:schemeClr val="bg1">
                  <a:lumMod val="85000"/>
                </a:schemeClr>
              </a:solidFill>
            </c:spPr>
          </c:dPt>
          <c:dPt>
            <c:idx val="2"/>
            <c:bubble3D val="0"/>
            <c:spPr>
              <a:solidFill>
                <a:schemeClr val="bg1">
                  <a:lumMod val="75000"/>
                </a:schemeClr>
              </a:solidFill>
            </c:spPr>
          </c:dPt>
          <c:dPt>
            <c:idx val="3"/>
            <c:bubble3D val="0"/>
            <c:spPr>
              <a:solidFill>
                <a:schemeClr val="bg1">
                  <a:lumMod val="65000"/>
                </a:schemeClr>
              </a:solidFill>
            </c:spPr>
          </c:dPt>
          <c:dPt>
            <c:idx val="4"/>
            <c:bubble3D val="0"/>
            <c:spPr>
              <a:solidFill>
                <a:schemeClr val="tx2">
                  <a:lumMod val="40000"/>
                  <a:lumOff val="60000"/>
                </a:schemeClr>
              </a:solidFill>
              <a:ln>
                <a:solidFill>
                  <a:schemeClr val="bg1">
                    <a:lumMod val="50000"/>
                  </a:schemeClr>
                </a:solidFill>
              </a:ln>
            </c:spPr>
          </c:dPt>
          <c:dPt>
            <c:idx val="6"/>
            <c:bubble3D val="0"/>
            <c:spPr>
              <a:solidFill>
                <a:schemeClr val="bg1">
                  <a:lumMod val="85000"/>
                </a:schemeClr>
              </a:solidFill>
            </c:spPr>
          </c:dPt>
          <c:dPt>
            <c:idx val="7"/>
            <c:bubble3D val="0"/>
            <c:spPr>
              <a:solidFill>
                <a:schemeClr val="bg1">
                  <a:lumMod val="75000"/>
                </a:schemeClr>
              </a:solidFill>
            </c:spPr>
          </c:dPt>
          <c:dLbls>
            <c:dLbl>
              <c:idx val="0"/>
              <c:delete val="1"/>
            </c:dLbl>
            <c:dLbl>
              <c:idx val="1"/>
              <c:layout>
                <c:manualLayout>
                  <c:x val="-0.13719945355191257"/>
                  <c:y val="-1.5899695185414082E-2"/>
                </c:manualLayout>
              </c:layout>
              <c:showLegendKey val="0"/>
              <c:showVal val="1"/>
              <c:showCatName val="1"/>
              <c:showSerName val="0"/>
              <c:showPercent val="0"/>
              <c:showBubbleSize val="0"/>
            </c:dLbl>
            <c:dLbl>
              <c:idx val="2"/>
              <c:layout>
                <c:manualLayout>
                  <c:x val="-0.11135966610731035"/>
                  <c:y val="-5.3049880510745967E-2"/>
                </c:manualLayout>
              </c:layout>
              <c:tx>
                <c:rich>
                  <a:bodyPr/>
                  <a:lstStyle/>
                  <a:p>
                    <a:r>
                      <a:rPr lang="en-US" dirty="0" smtClean="0"/>
                      <a:t>Healthcare </a:t>
                    </a:r>
                    <a:r>
                      <a:rPr lang="en-US" dirty="0"/>
                      <a:t>5.6</a:t>
                    </a:r>
                  </a:p>
                </c:rich>
              </c:tx>
              <c:showLegendKey val="0"/>
              <c:showVal val="1"/>
              <c:showCatName val="1"/>
              <c:showSerName val="0"/>
              <c:showPercent val="0"/>
              <c:showBubbleSize val="0"/>
            </c:dLbl>
            <c:dLbl>
              <c:idx val="4"/>
              <c:delete val="1"/>
            </c:dLbl>
            <c:dLbl>
              <c:idx val="5"/>
              <c:spPr/>
              <c:txPr>
                <a:bodyPr/>
                <a:lstStyle/>
                <a:p>
                  <a:pPr>
                    <a:defRPr sz="1600" b="1"/>
                  </a:pPr>
                  <a:endParaRPr lang="en-US"/>
                </a:p>
              </c:txPr>
              <c:showLegendKey val="0"/>
              <c:showVal val="1"/>
              <c:showCatName val="1"/>
              <c:showSerName val="0"/>
              <c:showPercent val="0"/>
              <c:showBubbleSize val="0"/>
            </c:dLbl>
            <c:dLbl>
              <c:idx val="7"/>
              <c:tx>
                <c:rich>
                  <a:bodyPr/>
                  <a:lstStyle/>
                  <a:p>
                    <a:r>
                      <a:rPr lang="en-US"/>
                      <a:t>Natural Resources 9.0</a:t>
                    </a:r>
                  </a:p>
                </c:rich>
              </c:tx>
              <c:showLegendKey val="0"/>
              <c:showVal val="1"/>
              <c:showCatName val="1"/>
              <c:showSerName val="0"/>
              <c:showPercent val="0"/>
              <c:showBubbleSize val="0"/>
            </c:dLbl>
            <c:showLegendKey val="0"/>
            <c:showVal val="1"/>
            <c:showCatName val="1"/>
            <c:showSerName val="0"/>
            <c:showPercent val="0"/>
            <c:showBubbleSize val="0"/>
            <c:showLeaderLines val="1"/>
          </c:dLbls>
          <c:cat>
            <c:strRef>
              <c:f>[raw.xls]raw!$G$25:$G$32</c:f>
              <c:strCache>
                <c:ptCount val="8"/>
                <c:pt idx="0">
                  <c:v>Management</c:v>
                </c:pt>
                <c:pt idx="1">
                  <c:v>Educational, Legal</c:v>
                </c:pt>
                <c:pt idx="2">
                  <c:v>Healthcare</c:v>
                </c:pt>
                <c:pt idx="3">
                  <c:v>Protective Services</c:v>
                </c:pt>
                <c:pt idx="4">
                  <c:v>Sales, office, administration</c:v>
                </c:pt>
                <c:pt idx="5">
                  <c:v>Services</c:v>
                </c:pt>
                <c:pt idx="6">
                  <c:v>Production</c:v>
                </c:pt>
                <c:pt idx="7">
                  <c:v>Natural Resources</c:v>
                </c:pt>
              </c:strCache>
            </c:strRef>
          </c:cat>
          <c:val>
            <c:numRef>
              <c:f>[raw.xls]raw!$H$25:$H$32</c:f>
              <c:numCache>
                <c:formatCode>General</c:formatCode>
                <c:ptCount val="8"/>
                <c:pt idx="0">
                  <c:v>19.5</c:v>
                </c:pt>
                <c:pt idx="1">
                  <c:v>10.8</c:v>
                </c:pt>
                <c:pt idx="2">
                  <c:v>5.6</c:v>
                </c:pt>
                <c:pt idx="3">
                  <c:v>2.2000000000000002</c:v>
                </c:pt>
                <c:pt idx="4">
                  <c:v>24.6</c:v>
                </c:pt>
                <c:pt idx="5">
                  <c:v>16.100000000000001</c:v>
                </c:pt>
                <c:pt idx="6">
                  <c:v>12.1</c:v>
                </c:pt>
                <c:pt idx="7" formatCode="0.0">
                  <c:v>9</c:v>
                </c:pt>
              </c:numCache>
            </c:numRef>
          </c:val>
        </c:ser>
        <c:ser>
          <c:idx val="1"/>
          <c:order val="1"/>
          <c:tx>
            <c:strRef>
              <c:f>[raw.xls]raw!$I$24</c:f>
              <c:strCache>
                <c:ptCount val="1"/>
                <c:pt idx="0">
                  <c:v>Cleveland, OH</c:v>
                </c:pt>
              </c:strCache>
            </c:strRef>
          </c:tx>
          <c:cat>
            <c:strRef>
              <c:f>[raw.xls]raw!$G$25:$G$32</c:f>
              <c:strCache>
                <c:ptCount val="8"/>
                <c:pt idx="0">
                  <c:v>Management</c:v>
                </c:pt>
                <c:pt idx="1">
                  <c:v>Educational, Legal</c:v>
                </c:pt>
                <c:pt idx="2">
                  <c:v>Healthcare</c:v>
                </c:pt>
                <c:pt idx="3">
                  <c:v>Protective Services</c:v>
                </c:pt>
                <c:pt idx="4">
                  <c:v>Sales, office, administration</c:v>
                </c:pt>
                <c:pt idx="5">
                  <c:v>Services</c:v>
                </c:pt>
                <c:pt idx="6">
                  <c:v>Production</c:v>
                </c:pt>
                <c:pt idx="7">
                  <c:v>Natural Resources</c:v>
                </c:pt>
              </c:strCache>
            </c:strRef>
          </c:cat>
          <c:val>
            <c:numRef>
              <c:f>[raw.xls]raw!$I$25:$I$32</c:f>
              <c:numCache>
                <c:formatCode>0.0</c:formatCode>
                <c:ptCount val="8"/>
                <c:pt idx="0">
                  <c:v>12.3353</c:v>
                </c:pt>
                <c:pt idx="1">
                  <c:v>9.3981999999999992</c:v>
                </c:pt>
                <c:pt idx="2">
                  <c:v>5.86111</c:v>
                </c:pt>
                <c:pt idx="3">
                  <c:v>2.8508100000000001</c:v>
                </c:pt>
                <c:pt idx="4">
                  <c:v>22.793399999999998</c:v>
                </c:pt>
                <c:pt idx="5">
                  <c:v>22.127099999999999</c:v>
                </c:pt>
                <c:pt idx="6">
                  <c:v>18.4222</c:v>
                </c:pt>
                <c:pt idx="7">
                  <c:v>6.2118500000000001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8735175052271009"/>
          <c:y val="4.6153846153846156E-2"/>
        </c:manualLayout>
      </c:layout>
      <c:overlay val="0"/>
      <c:txPr>
        <a:bodyPr/>
        <a:lstStyle/>
        <a:p>
          <a:pPr>
            <a:defRPr sz="2400"/>
          </a:pPr>
          <a:endParaRPr lang="en-US"/>
        </a:p>
      </c:txPr>
    </c:title>
    <c:autoTitleDeleted val="0"/>
    <c:plotArea>
      <c:layout/>
      <c:pieChart>
        <c:varyColors val="1"/>
        <c:ser>
          <c:idx val="0"/>
          <c:order val="0"/>
          <c:tx>
            <c:strRef>
              <c:f>[raw.xls]raw!$H$35</c:f>
              <c:strCache>
                <c:ptCount val="1"/>
                <c:pt idx="0">
                  <c:v>Denver, CO</c:v>
                </c:pt>
              </c:strCache>
            </c:strRef>
          </c:tx>
          <c:dPt>
            <c:idx val="0"/>
            <c:bubble3D val="0"/>
            <c:explosion val="13"/>
            <c:spPr>
              <a:solidFill>
                <a:srgbClr val="FFC000"/>
              </a:solidFill>
            </c:spPr>
          </c:dPt>
          <c:dPt>
            <c:idx val="1"/>
            <c:bubble3D val="0"/>
            <c:spPr>
              <a:solidFill>
                <a:schemeClr val="bg1">
                  <a:lumMod val="85000"/>
                </a:schemeClr>
              </a:solidFill>
            </c:spPr>
          </c:dPt>
          <c:dPt>
            <c:idx val="2"/>
            <c:bubble3D val="0"/>
            <c:spPr>
              <a:solidFill>
                <a:schemeClr val="bg1">
                  <a:lumMod val="75000"/>
                </a:schemeClr>
              </a:solidFill>
            </c:spPr>
          </c:dPt>
          <c:dPt>
            <c:idx val="3"/>
            <c:bubble3D val="0"/>
            <c:spPr>
              <a:solidFill>
                <a:schemeClr val="bg1">
                  <a:lumMod val="65000"/>
                </a:schemeClr>
              </a:solidFill>
            </c:spPr>
          </c:dPt>
          <c:dPt>
            <c:idx val="4"/>
            <c:bubble3D val="0"/>
            <c:spPr>
              <a:solidFill>
                <a:schemeClr val="tx2">
                  <a:lumMod val="40000"/>
                  <a:lumOff val="60000"/>
                </a:schemeClr>
              </a:solidFill>
              <a:ln>
                <a:solidFill>
                  <a:schemeClr val="bg1">
                    <a:lumMod val="50000"/>
                  </a:schemeClr>
                </a:solidFill>
              </a:ln>
            </c:spPr>
          </c:dPt>
          <c:dPt>
            <c:idx val="6"/>
            <c:bubble3D val="0"/>
            <c:spPr>
              <a:solidFill>
                <a:schemeClr val="bg1">
                  <a:lumMod val="85000"/>
                </a:schemeClr>
              </a:solidFill>
            </c:spPr>
          </c:dPt>
          <c:dPt>
            <c:idx val="7"/>
            <c:bubble3D val="0"/>
            <c:spPr>
              <a:solidFill>
                <a:schemeClr val="bg1">
                  <a:lumMod val="75000"/>
                </a:schemeClr>
              </a:solidFill>
            </c:spPr>
          </c:dPt>
          <c:dLbls>
            <c:dLbl>
              <c:idx val="0"/>
              <c:delete val="1"/>
            </c:dLbl>
            <c:dLbl>
              <c:idx val="1"/>
              <c:layout>
                <c:manualLayout>
                  <c:x val="-0.13584745762711864"/>
                  <c:y val="-0.11800706642438925"/>
                </c:manualLayout>
              </c:layout>
              <c:showLegendKey val="0"/>
              <c:showVal val="1"/>
              <c:showCatName val="1"/>
              <c:showSerName val="0"/>
              <c:showPercent val="0"/>
              <c:showBubbleSize val="0"/>
            </c:dLbl>
            <c:dLbl>
              <c:idx val="2"/>
              <c:layout>
                <c:manualLayout>
                  <c:x val="-0.14107856221362161"/>
                  <c:y val="-0.10476438522107813"/>
                </c:manualLayout>
              </c:layout>
              <c:showLegendKey val="0"/>
              <c:showVal val="1"/>
              <c:showCatName val="1"/>
              <c:showSerName val="0"/>
              <c:showPercent val="0"/>
              <c:showBubbleSize val="0"/>
            </c:dLbl>
            <c:dLbl>
              <c:idx val="3"/>
              <c:layout>
                <c:manualLayout>
                  <c:x val="-6.66706853030931E-2"/>
                  <c:y val="-1.1824590891908853E-2"/>
                </c:manualLayout>
              </c:layout>
              <c:showLegendKey val="0"/>
              <c:showVal val="1"/>
              <c:showCatName val="1"/>
              <c:showSerName val="0"/>
              <c:showPercent val="0"/>
              <c:showBubbleSize val="0"/>
            </c:dLbl>
            <c:dLbl>
              <c:idx val="4"/>
              <c:delete val="1"/>
            </c:dLbl>
            <c:dLbl>
              <c:idx val="5"/>
              <c:spPr/>
              <c:txPr>
                <a:bodyPr/>
                <a:lstStyle/>
                <a:p>
                  <a:pPr>
                    <a:defRPr sz="1600" b="1"/>
                  </a:pPr>
                  <a:endParaRPr lang="en-US"/>
                </a:p>
              </c:txPr>
              <c:showLegendKey val="0"/>
              <c:showVal val="1"/>
              <c:showCatName val="1"/>
              <c:showSerName val="0"/>
              <c:showPercent val="0"/>
              <c:showBubbleSize val="0"/>
            </c:dLbl>
            <c:dLbl>
              <c:idx val="7"/>
              <c:layout>
                <c:manualLayout>
                  <c:x val="7.5117887806397082E-2"/>
                  <c:y val="0.13808378760347267"/>
                </c:manualLayout>
              </c:layout>
              <c:tx>
                <c:rich>
                  <a:bodyPr/>
                  <a:lstStyle/>
                  <a:p>
                    <a:r>
                      <a:rPr lang="en-US" dirty="0"/>
                      <a:t>Natural </a:t>
                    </a:r>
                    <a:r>
                      <a:rPr lang="en-US" dirty="0" smtClean="0"/>
                      <a:t>Resources </a:t>
                    </a:r>
                    <a:r>
                      <a:rPr lang="en-US" dirty="0"/>
                      <a:t>7.5</a:t>
                    </a:r>
                  </a:p>
                </c:rich>
              </c:tx>
              <c:showLegendKey val="0"/>
              <c:showVal val="1"/>
              <c:showCatName val="1"/>
              <c:showSerName val="0"/>
              <c:showPercent val="0"/>
              <c:showBubbleSize val="0"/>
            </c:dLbl>
            <c:txPr>
              <a:bodyPr/>
              <a:lstStyle/>
              <a:p>
                <a:pPr>
                  <a:defRPr sz="1200"/>
                </a:pPr>
                <a:endParaRPr lang="en-US"/>
              </a:p>
            </c:txPr>
            <c:showLegendKey val="0"/>
            <c:showVal val="1"/>
            <c:showCatName val="1"/>
            <c:showSerName val="0"/>
            <c:showPercent val="0"/>
            <c:showBubbleSize val="0"/>
            <c:showLeaderLines val="1"/>
          </c:dLbls>
          <c:cat>
            <c:strRef>
              <c:f>[raw.xls]raw!$G$36:$G$43</c:f>
              <c:strCache>
                <c:ptCount val="8"/>
                <c:pt idx="0">
                  <c:v>Management</c:v>
                </c:pt>
                <c:pt idx="1">
                  <c:v>Educational, Legal</c:v>
                </c:pt>
                <c:pt idx="2">
                  <c:v>Healthcare</c:v>
                </c:pt>
                <c:pt idx="3">
                  <c:v>Protective Services</c:v>
                </c:pt>
                <c:pt idx="4">
                  <c:v>Sales, office, administration</c:v>
                </c:pt>
                <c:pt idx="5">
                  <c:v>Services</c:v>
                </c:pt>
                <c:pt idx="6">
                  <c:v>Production</c:v>
                </c:pt>
                <c:pt idx="7">
                  <c:v>Natural Resources</c:v>
                </c:pt>
              </c:strCache>
            </c:strRef>
          </c:cat>
          <c:val>
            <c:numRef>
              <c:f>[raw.xls]raw!$H$36:$H$43</c:f>
              <c:numCache>
                <c:formatCode>0.0</c:formatCode>
                <c:ptCount val="8"/>
                <c:pt idx="0">
                  <c:v>25.545000000000002</c:v>
                </c:pt>
                <c:pt idx="1">
                  <c:v>13.147500000000001</c:v>
                </c:pt>
                <c:pt idx="2">
                  <c:v>5.7018599999999999</c:v>
                </c:pt>
                <c:pt idx="3">
                  <c:v>2.1120100000000002</c:v>
                </c:pt>
                <c:pt idx="4">
                  <c:v>22.0687</c:v>
                </c:pt>
                <c:pt idx="5">
                  <c:v>16.104700000000001</c:v>
                </c:pt>
                <c:pt idx="6">
                  <c:v>7.8164999999999996</c:v>
                </c:pt>
                <c:pt idx="7">
                  <c:v>7.5036300000000002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6599850665218572"/>
          <c:y val="1.5625E-2"/>
        </c:manualLayout>
      </c:layout>
      <c:overlay val="0"/>
      <c:txPr>
        <a:bodyPr/>
        <a:lstStyle/>
        <a:p>
          <a:pPr>
            <a:defRPr sz="2400"/>
          </a:pPr>
          <a:endParaRPr lang="en-US"/>
        </a:p>
      </c:txPr>
    </c:title>
    <c:autoTitleDeleted val="0"/>
    <c:plotArea>
      <c:layout>
        <c:manualLayout>
          <c:layoutTarget val="inner"/>
          <c:xMode val="edge"/>
          <c:yMode val="edge"/>
          <c:x val="0.10558738347361753"/>
          <c:y val="0.11315752967437542"/>
          <c:w val="0.84629672368540143"/>
          <c:h val="0.79948755579676056"/>
        </c:manualLayout>
      </c:layout>
      <c:pieChart>
        <c:varyColors val="1"/>
        <c:ser>
          <c:idx val="0"/>
          <c:order val="0"/>
          <c:tx>
            <c:strRef>
              <c:f>[raw.xls]raw!$H$35</c:f>
              <c:strCache>
                <c:ptCount val="1"/>
                <c:pt idx="0">
                  <c:v>Greensboro, NC</c:v>
                </c:pt>
              </c:strCache>
            </c:strRef>
          </c:tx>
          <c:dPt>
            <c:idx val="0"/>
            <c:bubble3D val="0"/>
            <c:spPr>
              <a:solidFill>
                <a:srgbClr val="FFC000"/>
              </a:solidFill>
            </c:spPr>
          </c:dPt>
          <c:dPt>
            <c:idx val="1"/>
            <c:bubble3D val="0"/>
            <c:spPr>
              <a:solidFill>
                <a:schemeClr val="bg1">
                  <a:lumMod val="85000"/>
                </a:schemeClr>
              </a:solidFill>
            </c:spPr>
          </c:dPt>
          <c:dPt>
            <c:idx val="2"/>
            <c:bubble3D val="0"/>
            <c:spPr>
              <a:solidFill>
                <a:schemeClr val="bg1">
                  <a:lumMod val="75000"/>
                </a:schemeClr>
              </a:solidFill>
            </c:spPr>
          </c:dPt>
          <c:dPt>
            <c:idx val="3"/>
            <c:bubble3D val="0"/>
            <c:spPr>
              <a:solidFill>
                <a:schemeClr val="bg1">
                  <a:lumMod val="65000"/>
                </a:schemeClr>
              </a:solidFill>
            </c:spPr>
          </c:dPt>
          <c:dPt>
            <c:idx val="4"/>
            <c:bubble3D val="0"/>
            <c:explosion val="5"/>
            <c:spPr>
              <a:solidFill>
                <a:srgbClr val="9DB0DB"/>
              </a:solidFill>
              <a:ln>
                <a:solidFill>
                  <a:schemeClr val="bg1">
                    <a:lumMod val="50000"/>
                  </a:schemeClr>
                </a:solidFill>
              </a:ln>
            </c:spPr>
          </c:dPt>
          <c:dPt>
            <c:idx val="6"/>
            <c:bubble3D val="0"/>
            <c:spPr>
              <a:solidFill>
                <a:schemeClr val="bg1">
                  <a:lumMod val="85000"/>
                </a:schemeClr>
              </a:solidFill>
            </c:spPr>
          </c:dPt>
          <c:dPt>
            <c:idx val="7"/>
            <c:bubble3D val="0"/>
            <c:spPr>
              <a:solidFill>
                <a:schemeClr val="bg1">
                  <a:lumMod val="75000"/>
                </a:schemeClr>
              </a:solidFill>
            </c:spPr>
          </c:dPt>
          <c:dLbls>
            <c:dLbl>
              <c:idx val="0"/>
              <c:delete val="1"/>
            </c:dLbl>
            <c:dLbl>
              <c:idx val="1"/>
              <c:layout>
                <c:manualLayout>
                  <c:x val="-8.214080459770115E-2"/>
                  <c:y val="1.6104137280497473E-2"/>
                </c:manualLayout>
              </c:layout>
              <c:tx>
                <c:rich>
                  <a:bodyPr/>
                  <a:lstStyle/>
                  <a:p>
                    <a:r>
                      <a:rPr lang="en-US" smtClean="0"/>
                      <a:t>Education, </a:t>
                    </a:r>
                    <a:r>
                      <a:rPr lang="en-US"/>
                      <a:t>Legal, 12.6</a:t>
                    </a:r>
                  </a:p>
                </c:rich>
              </c:tx>
              <c:showLegendKey val="0"/>
              <c:showVal val="1"/>
              <c:showCatName val="1"/>
              <c:showSerName val="0"/>
              <c:showPercent val="0"/>
              <c:showBubbleSize val="0"/>
            </c:dLbl>
            <c:dLbl>
              <c:idx val="2"/>
              <c:layout>
                <c:manualLayout>
                  <c:x val="-3.090909090909091E-2"/>
                  <c:y val="-5.6046222542848023E-2"/>
                </c:manualLayout>
              </c:layout>
              <c:tx>
                <c:rich>
                  <a:bodyPr/>
                  <a:lstStyle/>
                  <a:p>
                    <a:r>
                      <a:rPr lang="en-US" dirty="0" smtClean="0"/>
                      <a:t>Healthcare </a:t>
                    </a:r>
                    <a:r>
                      <a:rPr lang="en-US" dirty="0"/>
                      <a:t>5.5</a:t>
                    </a:r>
                  </a:p>
                </c:rich>
              </c:tx>
              <c:showLegendKey val="0"/>
              <c:showVal val="1"/>
              <c:showCatName val="1"/>
              <c:showSerName val="0"/>
              <c:showPercent val="0"/>
              <c:showBubbleSize val="0"/>
            </c:dLbl>
            <c:dLbl>
              <c:idx val="3"/>
              <c:layout>
                <c:manualLayout>
                  <c:x val="-6.3259118472259934E-3"/>
                  <c:y val="-9.1100241687102953E-3"/>
                </c:manualLayout>
              </c:layout>
              <c:showLegendKey val="0"/>
              <c:showVal val="1"/>
              <c:showCatName val="1"/>
              <c:showSerName val="0"/>
              <c:showPercent val="0"/>
              <c:showBubbleSize val="0"/>
            </c:dLbl>
            <c:dLbl>
              <c:idx val="4"/>
              <c:delete val="1"/>
            </c:dLbl>
            <c:dLbl>
              <c:idx val="5"/>
              <c:layout>
                <c:manualLayout>
                  <c:x val="0.13691091954022988"/>
                  <c:y val="3.5424784267488437E-3"/>
                </c:manualLayout>
              </c:layout>
              <c:spPr/>
              <c:txPr>
                <a:bodyPr/>
                <a:lstStyle/>
                <a:p>
                  <a:pPr>
                    <a:defRPr sz="1600" b="1"/>
                  </a:pPr>
                  <a:endParaRPr lang="en-US"/>
                </a:p>
              </c:txPr>
              <c:showLegendKey val="0"/>
              <c:showVal val="1"/>
              <c:showCatName val="1"/>
              <c:showSerName val="0"/>
              <c:showPercent val="0"/>
              <c:showBubbleSize val="0"/>
            </c:dLbl>
            <c:dLbl>
              <c:idx val="6"/>
              <c:tx>
                <c:rich>
                  <a:bodyPr/>
                  <a:lstStyle/>
                  <a:p>
                    <a:r>
                      <a:rPr lang="en-US" smtClean="0"/>
                      <a:t>Production </a:t>
                    </a:r>
                    <a:r>
                      <a:rPr lang="en-US"/>
                      <a:t>11.9</a:t>
                    </a:r>
                  </a:p>
                </c:rich>
              </c:tx>
              <c:showLegendKey val="0"/>
              <c:showVal val="1"/>
              <c:showCatName val="1"/>
              <c:showSerName val="0"/>
              <c:showPercent val="0"/>
              <c:showBubbleSize val="0"/>
            </c:dLbl>
            <c:dLbl>
              <c:idx val="7"/>
              <c:layout>
                <c:manualLayout>
                  <c:x val="7.5215404108969139E-2"/>
                  <c:y val="0.13340179032708663"/>
                </c:manualLayout>
              </c:layout>
              <c:tx>
                <c:rich>
                  <a:bodyPr/>
                  <a:lstStyle/>
                  <a:p>
                    <a:pPr>
                      <a:defRPr sz="1200"/>
                    </a:pPr>
                    <a:r>
                      <a:rPr lang="en-US" sz="1200" dirty="0"/>
                      <a:t>Natural </a:t>
                    </a:r>
                    <a:r>
                      <a:rPr lang="en-US" sz="1200" dirty="0" smtClean="0"/>
                      <a:t>Resources </a:t>
                    </a:r>
                    <a:r>
                      <a:rPr lang="en-US" sz="1200" dirty="0"/>
                      <a:t>6.1</a:t>
                    </a:r>
                  </a:p>
                </c:rich>
              </c:tx>
              <c:spPr/>
              <c:showLegendKey val="0"/>
              <c:showVal val="1"/>
              <c:showCatName val="1"/>
              <c:showSerName val="0"/>
              <c:showPercent val="0"/>
              <c:showBubbleSize val="0"/>
            </c:dLbl>
            <c:showLegendKey val="0"/>
            <c:showVal val="1"/>
            <c:showCatName val="1"/>
            <c:showSerName val="0"/>
            <c:showPercent val="0"/>
            <c:showBubbleSize val="0"/>
            <c:showLeaderLines val="1"/>
          </c:dLbls>
          <c:cat>
            <c:strRef>
              <c:f>[raw.xls]raw!$G$36:$G$43</c:f>
              <c:strCache>
                <c:ptCount val="8"/>
                <c:pt idx="0">
                  <c:v>Management</c:v>
                </c:pt>
                <c:pt idx="1">
                  <c:v>Educational, Legal</c:v>
                </c:pt>
                <c:pt idx="2">
                  <c:v>Healthcare</c:v>
                </c:pt>
                <c:pt idx="3">
                  <c:v>Protective Services</c:v>
                </c:pt>
                <c:pt idx="4">
                  <c:v>Sales, office, administration</c:v>
                </c:pt>
                <c:pt idx="5">
                  <c:v>Services</c:v>
                </c:pt>
                <c:pt idx="6">
                  <c:v>Production</c:v>
                </c:pt>
                <c:pt idx="7">
                  <c:v>Natural Resources</c:v>
                </c:pt>
              </c:strCache>
            </c:strRef>
          </c:cat>
          <c:val>
            <c:numRef>
              <c:f>[raw.xls]raw!$H$36:$H$43</c:f>
              <c:numCache>
                <c:formatCode>0.0</c:formatCode>
                <c:ptCount val="8"/>
                <c:pt idx="0">
                  <c:v>17.920200000000001</c:v>
                </c:pt>
                <c:pt idx="1">
                  <c:v>12.5777</c:v>
                </c:pt>
                <c:pt idx="2">
                  <c:v>5.5084999999999997</c:v>
                </c:pt>
                <c:pt idx="3">
                  <c:v>0.65161000000000002</c:v>
                </c:pt>
                <c:pt idx="4">
                  <c:v>28.3628</c:v>
                </c:pt>
                <c:pt idx="5">
                  <c:v>17.025300000000001</c:v>
                </c:pt>
                <c:pt idx="6">
                  <c:v>11.857699999999999</c:v>
                </c:pt>
                <c:pt idx="7">
                  <c:v>6.0961999999999996</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4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0.61905</cdr:x>
      <cdr:y>0.93787</cdr:y>
    </cdr:from>
    <cdr:to>
      <cdr:x>0.85448</cdr:x>
      <cdr:y>1</cdr:y>
    </cdr:to>
    <cdr:sp macro="" textlink="">
      <cdr:nvSpPr>
        <cdr:cNvPr id="3" name="TextBox 1"/>
        <cdr:cNvSpPr txBox="1"/>
      </cdr:nvSpPr>
      <cdr:spPr>
        <a:xfrm xmlns:a="http://schemas.openxmlformats.org/drawingml/2006/main">
          <a:off x="4953000" y="4457673"/>
          <a:ext cx="1883676" cy="29530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Source:</a:t>
          </a:r>
          <a:r>
            <a:rPr lang="en-US" sz="1100" baseline="0" dirty="0"/>
            <a:t> </a:t>
          </a:r>
          <a:r>
            <a:rPr lang="en-US" sz="1100" dirty="0"/>
            <a:t>American Community Survey, 2011</a:t>
          </a:r>
        </a:p>
      </cdr:txBody>
    </cdr:sp>
  </cdr:relSizeAnchor>
</c:userShapes>
</file>

<file path=ppt/drawings/drawing2.xml><?xml version="1.0" encoding="utf-8"?>
<c:userShapes xmlns:c="http://schemas.openxmlformats.org/drawingml/2006/chart">
  <cdr:relSizeAnchor xmlns:cdr="http://schemas.openxmlformats.org/drawingml/2006/chartDrawing">
    <cdr:from>
      <cdr:x>0.01633</cdr:x>
      <cdr:y>0.4209</cdr:y>
    </cdr:from>
    <cdr:to>
      <cdr:x>0.04861</cdr:x>
      <cdr:y>0.65029</cdr:y>
    </cdr:to>
    <cdr:sp macro="" textlink="">
      <cdr:nvSpPr>
        <cdr:cNvPr id="2" name="TextBox 4"/>
        <cdr:cNvSpPr txBox="1"/>
      </cdr:nvSpPr>
      <cdr:spPr>
        <a:xfrm xmlns:a="http://schemas.openxmlformats.org/drawingml/2006/main">
          <a:off x="130629" y="1905000"/>
          <a:ext cx="258300" cy="1038210"/>
        </a:xfrm>
        <a:prstGeom xmlns:a="http://schemas.openxmlformats.org/drawingml/2006/main" prst="rect">
          <a:avLst/>
        </a:prstGeom>
        <a:solidFill xmlns:a="http://schemas.openxmlformats.org/drawingml/2006/main">
          <a:schemeClr val="lt1"/>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vert="vert270" wrap="square" rtlCol="0" anchor="ct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r"/>
          <a:r>
            <a:rPr lang="en-US" sz="1800" b="1" dirty="0"/>
            <a:t>P</a:t>
          </a:r>
          <a:r>
            <a:rPr lang="en-US" sz="1800" b="1" dirty="0" smtClean="0"/>
            <a:t>ercent</a:t>
          </a:r>
          <a:endParaRPr lang="en-US" sz="1800" b="1" dirty="0"/>
        </a:p>
      </cdr:txBody>
    </cdr:sp>
  </cdr:relSizeAnchor>
</c:userShapes>
</file>

<file path=ppt/drawings/drawing3.xml><?xml version="1.0" encoding="utf-8"?>
<c:userShapes xmlns:c="http://schemas.openxmlformats.org/drawingml/2006/chart">
  <cdr:relSizeAnchor xmlns:cdr="http://schemas.openxmlformats.org/drawingml/2006/chartDrawing">
    <cdr:from>
      <cdr:x>0.37288</cdr:x>
      <cdr:y>0.69231</cdr:y>
    </cdr:from>
    <cdr:to>
      <cdr:x>0.62954</cdr:x>
      <cdr:y>0.86008</cdr:y>
    </cdr:to>
    <cdr:sp macro="" textlink="">
      <cdr:nvSpPr>
        <cdr:cNvPr id="2" name="TextBox 1"/>
        <cdr:cNvSpPr txBox="1"/>
      </cdr:nvSpPr>
      <cdr:spPr>
        <a:xfrm xmlns:a="http://schemas.openxmlformats.org/drawingml/2006/main">
          <a:off x="1676400" y="3429000"/>
          <a:ext cx="1153886" cy="83099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1200" dirty="0"/>
            <a:t>Sales, office, administration  24.6</a:t>
          </a:r>
        </a:p>
        <a:p xmlns:a="http://schemas.openxmlformats.org/drawingml/2006/main">
          <a:pPr algn="ctr"/>
          <a:endParaRPr lang="en-US" sz="1200" dirty="0"/>
        </a:p>
      </cdr:txBody>
    </cdr:sp>
  </cdr:relSizeAnchor>
</c:userShapes>
</file>

<file path=ppt/drawings/drawing4.xml><?xml version="1.0" encoding="utf-8"?>
<c:userShapes xmlns:c="http://schemas.openxmlformats.org/drawingml/2006/chart">
  <cdr:relSizeAnchor xmlns:cdr="http://schemas.openxmlformats.org/drawingml/2006/chartDrawing">
    <cdr:from>
      <cdr:x>0.5</cdr:x>
      <cdr:y>0.25405</cdr:y>
    </cdr:from>
    <cdr:to>
      <cdr:x>0.78572</cdr:x>
      <cdr:y>0.45006</cdr:y>
    </cdr:to>
    <cdr:sp macro="" textlink="">
      <cdr:nvSpPr>
        <cdr:cNvPr id="2" name="TextBox 6"/>
        <cdr:cNvSpPr txBox="1"/>
      </cdr:nvSpPr>
      <cdr:spPr>
        <a:xfrm xmlns:a="http://schemas.openxmlformats.org/drawingml/2006/main">
          <a:off x="2209800" y="1374448"/>
          <a:ext cx="1262768" cy="106045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Management, business, </a:t>
          </a:r>
          <a:r>
            <a:rPr lang="en-US" sz="1200" b="1" dirty="0" smtClean="0"/>
            <a:t>science, </a:t>
          </a:r>
          <a:r>
            <a:rPr lang="en-US" sz="1200" b="1" dirty="0"/>
            <a:t>arts </a:t>
          </a:r>
          <a:r>
            <a:rPr lang="en-US" sz="1200" b="1" dirty="0" smtClean="0"/>
            <a:t>12.3</a:t>
          </a:r>
          <a:endParaRPr lang="en-US" sz="1200" b="1" dirty="0"/>
        </a:p>
        <a:p xmlns:a="http://schemas.openxmlformats.org/drawingml/2006/main">
          <a:endParaRPr lang="en-US" sz="1200" b="1" dirty="0"/>
        </a:p>
      </cdr:txBody>
    </cdr:sp>
  </cdr:relSizeAnchor>
  <cdr:relSizeAnchor xmlns:cdr="http://schemas.openxmlformats.org/drawingml/2006/chartDrawing">
    <cdr:from>
      <cdr:x>0.5</cdr:x>
      <cdr:y>0.66197</cdr:y>
    </cdr:from>
    <cdr:to>
      <cdr:x>0.76109</cdr:x>
      <cdr:y>0.81556</cdr:y>
    </cdr:to>
    <cdr:sp macro="" textlink="">
      <cdr:nvSpPr>
        <cdr:cNvPr id="3" name="TextBox 1"/>
        <cdr:cNvSpPr txBox="1"/>
      </cdr:nvSpPr>
      <cdr:spPr>
        <a:xfrm xmlns:a="http://schemas.openxmlformats.org/drawingml/2006/main">
          <a:off x="2209800" y="3581400"/>
          <a:ext cx="1153892" cy="8309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200" dirty="0"/>
            <a:t>Sales, office, administration  </a:t>
          </a:r>
          <a:r>
            <a:rPr lang="en-US" sz="1200" dirty="0" smtClean="0"/>
            <a:t>22.8</a:t>
          </a:r>
          <a:endParaRPr lang="en-US" sz="1200" dirty="0"/>
        </a:p>
        <a:p xmlns:a="http://schemas.openxmlformats.org/drawingml/2006/main">
          <a:pPr algn="ctr"/>
          <a:endParaRPr lang="en-US" sz="1200" dirty="0"/>
        </a:p>
      </cdr:txBody>
    </cdr:sp>
  </cdr:relSizeAnchor>
</c:userShapes>
</file>

<file path=ppt/drawings/drawing5.xml><?xml version="1.0" encoding="utf-8"?>
<c:userShapes xmlns:c="http://schemas.openxmlformats.org/drawingml/2006/chart">
  <cdr:relSizeAnchor xmlns:cdr="http://schemas.openxmlformats.org/drawingml/2006/chartDrawing">
    <cdr:from>
      <cdr:x>0.55932</cdr:x>
      <cdr:y>0.27596</cdr:y>
    </cdr:from>
    <cdr:to>
      <cdr:x>0.83051</cdr:x>
      <cdr:y>0.51209</cdr:y>
    </cdr:to>
    <cdr:sp macro="" textlink="">
      <cdr:nvSpPr>
        <cdr:cNvPr id="2" name="TextBox 6"/>
        <cdr:cNvSpPr txBox="1"/>
      </cdr:nvSpPr>
      <cdr:spPr>
        <a:xfrm xmlns:a="http://schemas.openxmlformats.org/drawingml/2006/main">
          <a:off x="2514600" y="1366832"/>
          <a:ext cx="1219200" cy="116955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400" b="1" dirty="0"/>
            <a:t>Management, business, </a:t>
          </a:r>
          <a:r>
            <a:rPr lang="en-US" sz="1400" b="1" dirty="0" smtClean="0"/>
            <a:t>science, </a:t>
          </a:r>
          <a:r>
            <a:rPr lang="en-US" sz="1400" b="1" dirty="0"/>
            <a:t>arts </a:t>
          </a:r>
          <a:r>
            <a:rPr lang="en-US" sz="1400" b="1" dirty="0" smtClean="0"/>
            <a:t>25.5</a:t>
          </a:r>
          <a:endParaRPr lang="en-US" sz="1400" b="1" dirty="0"/>
        </a:p>
        <a:p xmlns:a="http://schemas.openxmlformats.org/drawingml/2006/main">
          <a:endParaRPr lang="en-US" sz="1400" b="1" dirty="0"/>
        </a:p>
      </cdr:txBody>
    </cdr:sp>
  </cdr:relSizeAnchor>
  <cdr:relSizeAnchor xmlns:cdr="http://schemas.openxmlformats.org/drawingml/2006/chartDrawing">
    <cdr:from>
      <cdr:x>0.25424</cdr:x>
      <cdr:y>0.67596</cdr:y>
    </cdr:from>
    <cdr:to>
      <cdr:x>0.5109</cdr:x>
      <cdr:y>0.84374</cdr:y>
    </cdr:to>
    <cdr:sp macro="" textlink="">
      <cdr:nvSpPr>
        <cdr:cNvPr id="3" name="TextBox 1"/>
        <cdr:cNvSpPr txBox="1"/>
      </cdr:nvSpPr>
      <cdr:spPr>
        <a:xfrm xmlns:a="http://schemas.openxmlformats.org/drawingml/2006/main">
          <a:off x="1143000" y="3348032"/>
          <a:ext cx="1153886" cy="83099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1200" dirty="0"/>
            <a:t>Sales, office, administration  </a:t>
          </a:r>
          <a:r>
            <a:rPr lang="en-US" sz="1200" dirty="0" smtClean="0"/>
            <a:t>22.1</a:t>
          </a:r>
          <a:endParaRPr lang="en-US" sz="1200" dirty="0"/>
        </a:p>
        <a:p xmlns:a="http://schemas.openxmlformats.org/drawingml/2006/main">
          <a:pPr algn="ctr"/>
          <a:endParaRPr lang="en-US" sz="1200" dirty="0"/>
        </a:p>
      </cdr:txBody>
    </cdr:sp>
  </cdr:relSizeAnchor>
</c:userShapes>
</file>

<file path=ppt/drawings/drawing6.xml><?xml version="1.0" encoding="utf-8"?>
<c:userShapes xmlns:c="http://schemas.openxmlformats.org/drawingml/2006/chart">
  <cdr:relSizeAnchor xmlns:cdr="http://schemas.openxmlformats.org/drawingml/2006/chartDrawing">
    <cdr:from>
      <cdr:x>0.55172</cdr:x>
      <cdr:y>0.19545</cdr:y>
    </cdr:from>
    <cdr:to>
      <cdr:x>0.82759</cdr:x>
      <cdr:y>0.41255</cdr:y>
    </cdr:to>
    <cdr:sp macro="" textlink="">
      <cdr:nvSpPr>
        <cdr:cNvPr id="2" name="TextBox 6"/>
        <cdr:cNvSpPr txBox="1"/>
      </cdr:nvSpPr>
      <cdr:spPr>
        <a:xfrm xmlns:a="http://schemas.openxmlformats.org/drawingml/2006/main">
          <a:off x="2438400" y="914400"/>
          <a:ext cx="1219200" cy="10156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Management, business, </a:t>
          </a:r>
          <a:r>
            <a:rPr lang="en-US" sz="1200" b="1" dirty="0" smtClean="0"/>
            <a:t>science, </a:t>
          </a:r>
          <a:r>
            <a:rPr lang="en-US" sz="1200" b="1" dirty="0"/>
            <a:t>arts </a:t>
          </a:r>
          <a:r>
            <a:rPr lang="en-US" sz="1200" b="1" dirty="0" smtClean="0"/>
            <a:t>17.9</a:t>
          </a:r>
          <a:endParaRPr lang="en-US" sz="1200" b="1" dirty="0"/>
        </a:p>
        <a:p xmlns:a="http://schemas.openxmlformats.org/drawingml/2006/main">
          <a:endParaRPr lang="en-US" sz="1200" b="1" dirty="0"/>
        </a:p>
      </cdr:txBody>
    </cdr:sp>
  </cdr:relSizeAnchor>
  <cdr:relSizeAnchor xmlns:cdr="http://schemas.openxmlformats.org/drawingml/2006/chartDrawing">
    <cdr:from>
      <cdr:x>0.37931</cdr:x>
      <cdr:y>0.6678</cdr:y>
    </cdr:from>
    <cdr:to>
      <cdr:x>0.68966</cdr:x>
      <cdr:y>0.87174</cdr:y>
    </cdr:to>
    <cdr:sp macro="" textlink="">
      <cdr:nvSpPr>
        <cdr:cNvPr id="3" name="TextBox 1"/>
        <cdr:cNvSpPr txBox="1"/>
      </cdr:nvSpPr>
      <cdr:spPr>
        <a:xfrm xmlns:a="http://schemas.openxmlformats.org/drawingml/2006/main">
          <a:off x="1676400" y="3124200"/>
          <a:ext cx="1371600" cy="95410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1400" dirty="0"/>
            <a:t>Sales, office, administration  </a:t>
          </a:r>
          <a:r>
            <a:rPr lang="en-US" sz="1400" dirty="0" smtClean="0"/>
            <a:t>28.4</a:t>
          </a:r>
          <a:endParaRPr lang="en-US" sz="1400" dirty="0"/>
        </a:p>
        <a:p xmlns:a="http://schemas.openxmlformats.org/drawingml/2006/main">
          <a:pPr algn="ctr"/>
          <a:endParaRPr lang="en-US" sz="1400" dirty="0"/>
        </a:p>
      </cdr:txBody>
    </cdr:sp>
  </cdr:relSizeAnchor>
</c:userShapes>
</file>

<file path=ppt/drawings/drawing7.xml><?xml version="1.0" encoding="utf-8"?>
<c:userShapes xmlns:c="http://schemas.openxmlformats.org/drawingml/2006/chart">
  <cdr:relSizeAnchor xmlns:cdr="http://schemas.openxmlformats.org/drawingml/2006/chartDrawing">
    <cdr:from>
      <cdr:x>0.4918</cdr:x>
      <cdr:y>0.23007</cdr:y>
    </cdr:from>
    <cdr:to>
      <cdr:x>0.7541</cdr:x>
      <cdr:y>0.43493</cdr:y>
    </cdr:to>
    <cdr:sp macro="" textlink="">
      <cdr:nvSpPr>
        <cdr:cNvPr id="2" name="TextBox 6"/>
        <cdr:cNvSpPr txBox="1"/>
      </cdr:nvSpPr>
      <cdr:spPr>
        <a:xfrm xmlns:a="http://schemas.openxmlformats.org/drawingml/2006/main">
          <a:off x="2286000" y="1140616"/>
          <a:ext cx="1219200" cy="101566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t>Management, business, </a:t>
          </a:r>
          <a:r>
            <a:rPr lang="en-US" sz="1200" b="1" dirty="0" smtClean="0"/>
            <a:t>science, </a:t>
          </a:r>
          <a:r>
            <a:rPr lang="en-US" sz="1200" b="1" dirty="0"/>
            <a:t>arts 19.5</a:t>
          </a:r>
        </a:p>
        <a:p xmlns:a="http://schemas.openxmlformats.org/drawingml/2006/main">
          <a:endParaRPr lang="en-US" sz="1200" b="1" dirty="0"/>
        </a:p>
      </cdr:txBody>
    </cdr:sp>
  </cdr:relSizeAnchor>
  <cdr:relSizeAnchor xmlns:cdr="http://schemas.openxmlformats.org/drawingml/2006/chartDrawing">
    <cdr:from>
      <cdr:x>0.36066</cdr:x>
      <cdr:y>0.67579</cdr:y>
    </cdr:from>
    <cdr:to>
      <cdr:x>0.6089</cdr:x>
      <cdr:y>0.84341</cdr:y>
    </cdr:to>
    <cdr:sp macro="" textlink="">
      <cdr:nvSpPr>
        <cdr:cNvPr id="3" name="TextBox 1"/>
        <cdr:cNvSpPr txBox="1"/>
      </cdr:nvSpPr>
      <cdr:spPr>
        <a:xfrm xmlns:a="http://schemas.openxmlformats.org/drawingml/2006/main">
          <a:off x="1676400" y="3350416"/>
          <a:ext cx="1153886" cy="83099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1200" dirty="0"/>
            <a:t>Sales, office, administration  24.6</a:t>
          </a:r>
        </a:p>
        <a:p xmlns:a="http://schemas.openxmlformats.org/drawingml/2006/main">
          <a:pPr algn="ctr"/>
          <a:endParaRPr lang="en-US" sz="1200" dirty="0"/>
        </a:p>
      </cdr:txBody>
    </cdr:sp>
  </cdr:relSizeAnchor>
</c:userShapes>
</file>

<file path=ppt/drawings/drawing8.xml><?xml version="1.0" encoding="utf-8"?>
<c:userShapes xmlns:c="http://schemas.openxmlformats.org/drawingml/2006/chart">
  <cdr:relSizeAnchor xmlns:cdr="http://schemas.openxmlformats.org/drawingml/2006/chartDrawing">
    <cdr:from>
      <cdr:x>0.22949</cdr:x>
      <cdr:y>0.16446</cdr:y>
    </cdr:from>
    <cdr:to>
      <cdr:x>0.32918</cdr:x>
      <cdr:y>0.34594</cdr:y>
    </cdr:to>
    <cdr:sp macro="" textlink="">
      <cdr:nvSpPr>
        <cdr:cNvPr id="2" name="TextBox 1"/>
        <cdr:cNvSpPr txBox="1"/>
      </cdr:nvSpPr>
      <cdr:spPr>
        <a:xfrm xmlns:a="http://schemas.openxmlformats.org/drawingml/2006/main">
          <a:off x="2105026" y="828676"/>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0.09821</cdr:x>
      <cdr:y>0.13611</cdr:y>
    </cdr:from>
    <cdr:to>
      <cdr:x>0.33929</cdr:x>
      <cdr:y>0.93763</cdr:y>
    </cdr:to>
    <cdr:sp macro="" textlink="">
      <cdr:nvSpPr>
        <cdr:cNvPr id="3" name="TextBox 2"/>
        <cdr:cNvSpPr txBox="1"/>
      </cdr:nvSpPr>
      <cdr:spPr>
        <a:xfrm xmlns:a="http://schemas.openxmlformats.org/drawingml/2006/main">
          <a:off x="838199" y="685800"/>
          <a:ext cx="2057473" cy="4038639"/>
        </a:xfrm>
        <a:prstGeom xmlns:a="http://schemas.openxmlformats.org/drawingml/2006/main" prst="rect">
          <a:avLst/>
        </a:prstGeom>
        <a:ln xmlns:a="http://schemas.openxmlformats.org/drawingml/2006/main" w="25400">
          <a:solidFill>
            <a:schemeClr val="accent1"/>
          </a:solidFill>
        </a:ln>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0.41964</cdr:x>
      <cdr:y>0.3327</cdr:y>
    </cdr:from>
    <cdr:to>
      <cdr:x>0.51659</cdr:x>
      <cdr:y>0.47575</cdr:y>
    </cdr:to>
    <cdr:sp macro="" textlink="">
      <cdr:nvSpPr>
        <cdr:cNvPr id="4" name="TextBox 1"/>
        <cdr:cNvSpPr txBox="1"/>
      </cdr:nvSpPr>
      <cdr:spPr>
        <a:xfrm xmlns:a="http://schemas.openxmlformats.org/drawingml/2006/main">
          <a:off x="3581399" y="1676400"/>
          <a:ext cx="827385" cy="720749"/>
        </a:xfrm>
        <a:prstGeom xmlns:a="http://schemas.openxmlformats.org/drawingml/2006/main" prst="rect">
          <a:avLst/>
        </a:prstGeom>
        <a:solidFill xmlns:a="http://schemas.openxmlformats.org/drawingml/2006/main">
          <a:schemeClr val="lt1"/>
        </a:solidFill>
        <a:ln xmlns:a="http://schemas.openxmlformats.org/drawingml/2006/main" w="9525" cmpd="sng">
          <a:solidFill>
            <a:schemeClr val="lt1">
              <a:shade val="50000"/>
            </a:schemeClr>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US" dirty="0"/>
            <a:t>w</a:t>
          </a:r>
          <a:r>
            <a:rPr lang="en-US" sz="1100" dirty="0" smtClean="0"/>
            <a:t>ith </a:t>
          </a:r>
          <a:r>
            <a:rPr lang="en-US" sz="1100" baseline="0" dirty="0" smtClean="0"/>
            <a:t>PUMA control variables </a:t>
          </a:r>
          <a:endParaRPr lang="en-US" sz="1100" dirty="0"/>
        </a:p>
      </cdr:txBody>
    </cdr:sp>
  </cdr:relSizeAnchor>
  <cdr:relSizeAnchor xmlns:cdr="http://schemas.openxmlformats.org/drawingml/2006/chartDrawing">
    <cdr:from>
      <cdr:x>0.66071</cdr:x>
      <cdr:y>0.3327</cdr:y>
    </cdr:from>
    <cdr:to>
      <cdr:x>0.75893</cdr:x>
      <cdr:y>0.51418</cdr:y>
    </cdr:to>
    <cdr:sp macro="" textlink="">
      <cdr:nvSpPr>
        <cdr:cNvPr id="6" name="TextBox 1"/>
        <cdr:cNvSpPr txBox="1"/>
      </cdr:nvSpPr>
      <cdr:spPr>
        <a:xfrm xmlns:a="http://schemas.openxmlformats.org/drawingml/2006/main">
          <a:off x="5638799" y="1676400"/>
          <a:ext cx="838200" cy="914400"/>
        </a:xfrm>
        <a:prstGeom xmlns:a="http://schemas.openxmlformats.org/drawingml/2006/main" prst="rect">
          <a:avLst/>
        </a:prstGeom>
        <a:solidFill xmlns:a="http://schemas.openxmlformats.org/drawingml/2006/main">
          <a:schemeClr val="lt1"/>
        </a:solidFill>
        <a:ln xmlns:a="http://schemas.openxmlformats.org/drawingml/2006/main" w="9525" cmpd="sng">
          <a:solidFill>
            <a:schemeClr val="lt1">
              <a:shade val="50000"/>
            </a:schemeClr>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US" sz="1100" dirty="0" smtClean="0"/>
            <a:t>with </a:t>
          </a:r>
          <a:r>
            <a:rPr lang="en-US" sz="1100" baseline="0" dirty="0" smtClean="0"/>
            <a:t>PUMA and Occupation control variables </a:t>
          </a:r>
          <a:endParaRPr lang="en-US" sz="1100" dirty="0"/>
        </a:p>
      </cdr:txBody>
    </cdr:sp>
  </cdr:relSizeAnchor>
  <cdr:relSizeAnchor xmlns:cdr="http://schemas.openxmlformats.org/drawingml/2006/chartDrawing">
    <cdr:from>
      <cdr:x>0.72321</cdr:x>
      <cdr:y>0.28013</cdr:y>
    </cdr:from>
    <cdr:to>
      <cdr:x>0.74107</cdr:x>
      <cdr:y>0.3255</cdr:y>
    </cdr:to>
    <cdr:cxnSp macro="">
      <cdr:nvCxnSpPr>
        <cdr:cNvPr id="7" name="Straight Arrow Connector 6"/>
        <cdr:cNvCxnSpPr/>
      </cdr:nvCxnSpPr>
      <cdr:spPr>
        <a:xfrm xmlns:a="http://schemas.openxmlformats.org/drawingml/2006/main" flipV="1">
          <a:off x="6172199" y="1411514"/>
          <a:ext cx="152400" cy="228600"/>
        </a:xfrm>
        <a:prstGeom xmlns:a="http://schemas.openxmlformats.org/drawingml/2006/main" prst="straightConnector1">
          <a:avLst/>
        </a:prstGeom>
        <a:ln xmlns:a="http://schemas.openxmlformats.org/drawingml/2006/main">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0.67857</cdr:x>
      <cdr:y>0.28265</cdr:y>
    </cdr:from>
    <cdr:to>
      <cdr:x>0.69643</cdr:x>
      <cdr:y>0.32802</cdr:y>
    </cdr:to>
    <cdr:cxnSp macro="">
      <cdr:nvCxnSpPr>
        <cdr:cNvPr id="8" name="Straight Arrow Connector 7"/>
        <cdr:cNvCxnSpPr/>
      </cdr:nvCxnSpPr>
      <cdr:spPr>
        <a:xfrm xmlns:a="http://schemas.openxmlformats.org/drawingml/2006/main" flipH="1" flipV="1">
          <a:off x="5791199" y="1424214"/>
          <a:ext cx="152400" cy="228600"/>
        </a:xfrm>
        <a:prstGeom xmlns:a="http://schemas.openxmlformats.org/drawingml/2006/main" prst="straightConnector1">
          <a:avLst/>
        </a:prstGeom>
        <a:ln xmlns:a="http://schemas.openxmlformats.org/drawingml/2006/main">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0.16964</cdr:x>
      <cdr:y>0.54442</cdr:y>
    </cdr:from>
    <cdr:to>
      <cdr:x>0.26659</cdr:x>
      <cdr:y>0.68747</cdr:y>
    </cdr:to>
    <cdr:sp macro="" textlink="">
      <cdr:nvSpPr>
        <cdr:cNvPr id="10" name="TextBox 1"/>
        <cdr:cNvSpPr txBox="1"/>
      </cdr:nvSpPr>
      <cdr:spPr>
        <a:xfrm xmlns:a="http://schemas.openxmlformats.org/drawingml/2006/main">
          <a:off x="1447799" y="2743200"/>
          <a:ext cx="827385" cy="720749"/>
        </a:xfrm>
        <a:prstGeom xmlns:a="http://schemas.openxmlformats.org/drawingml/2006/main" prst="rect">
          <a:avLst/>
        </a:prstGeom>
        <a:solidFill xmlns:a="http://schemas.openxmlformats.org/drawingml/2006/main">
          <a:schemeClr val="lt1"/>
        </a:solidFill>
        <a:ln xmlns:a="http://schemas.openxmlformats.org/drawingml/2006/main" w="9525" cmpd="sng">
          <a:solidFill>
            <a:schemeClr val="lt1">
              <a:shade val="50000"/>
            </a:schemeClr>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US" sz="1100" baseline="0" dirty="0" smtClean="0"/>
            <a:t>No geo-graphic</a:t>
          </a:r>
          <a:r>
            <a:rPr lang="en-US" sz="1100" dirty="0" smtClean="0"/>
            <a:t> </a:t>
          </a:r>
          <a:r>
            <a:rPr lang="en-US" sz="1100" baseline="0" dirty="0" smtClean="0"/>
            <a:t>control variables </a:t>
          </a:r>
          <a:endParaRPr lang="en-US" sz="1100" dirty="0"/>
        </a:p>
      </cdr:txBody>
    </cdr:sp>
  </cdr:relSizeAnchor>
  <cdr:relSizeAnchor xmlns:cdr="http://schemas.openxmlformats.org/drawingml/2006/chartDrawing">
    <cdr:from>
      <cdr:x>0.24107</cdr:x>
      <cdr:y>0.48393</cdr:y>
    </cdr:from>
    <cdr:to>
      <cdr:x>0.25893</cdr:x>
      <cdr:y>0.5293</cdr:y>
    </cdr:to>
    <cdr:cxnSp macro="">
      <cdr:nvCxnSpPr>
        <cdr:cNvPr id="11" name="Straight Arrow Connector 10"/>
        <cdr:cNvCxnSpPr/>
      </cdr:nvCxnSpPr>
      <cdr:spPr>
        <a:xfrm xmlns:a="http://schemas.openxmlformats.org/drawingml/2006/main" flipV="1">
          <a:off x="2057399" y="2438400"/>
          <a:ext cx="152400" cy="228600"/>
        </a:xfrm>
        <a:prstGeom xmlns:a="http://schemas.openxmlformats.org/drawingml/2006/main" prst="straightConnector1">
          <a:avLst/>
        </a:prstGeom>
        <a:ln xmlns:a="http://schemas.openxmlformats.org/drawingml/2006/main">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0.1875</cdr:x>
      <cdr:y>0.48393</cdr:y>
    </cdr:from>
    <cdr:to>
      <cdr:x>0.20536</cdr:x>
      <cdr:y>0.5293</cdr:y>
    </cdr:to>
    <cdr:cxnSp macro="">
      <cdr:nvCxnSpPr>
        <cdr:cNvPr id="12" name="Straight Arrow Connector 11"/>
        <cdr:cNvCxnSpPr/>
      </cdr:nvCxnSpPr>
      <cdr:spPr>
        <a:xfrm xmlns:a="http://schemas.openxmlformats.org/drawingml/2006/main" flipH="1" flipV="1">
          <a:off x="1600199" y="2438400"/>
          <a:ext cx="152400" cy="228600"/>
        </a:xfrm>
        <a:prstGeom xmlns:a="http://schemas.openxmlformats.org/drawingml/2006/main" prst="straightConnector1">
          <a:avLst/>
        </a:prstGeom>
        <a:ln xmlns:a="http://schemas.openxmlformats.org/drawingml/2006/main">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98103" y="0"/>
            <a:ext cx="2982119" cy="464820"/>
          </a:xfrm>
          <a:prstGeom prst="rect">
            <a:avLst/>
          </a:prstGeom>
        </p:spPr>
        <p:txBody>
          <a:bodyPr vert="horz" lIns="93177" tIns="46589" rIns="93177" bIns="46589" rtlCol="0"/>
          <a:lstStyle>
            <a:lvl1pPr algn="r">
              <a:defRPr sz="1200"/>
            </a:lvl1pPr>
          </a:lstStyle>
          <a:p>
            <a:fld id="{A884815C-7599-4787-924A-B634CDA32027}" type="datetimeFigureOut">
              <a:rPr lang="en-US" smtClean="0"/>
              <a:t>7/23/2014</a:t>
            </a:fld>
            <a:endParaRPr lang="en-US"/>
          </a:p>
        </p:txBody>
      </p:sp>
      <p:sp>
        <p:nvSpPr>
          <p:cNvPr id="4" name="Footer Placeholder 3"/>
          <p:cNvSpPr>
            <a:spLocks noGrp="1"/>
          </p:cNvSpPr>
          <p:nvPr>
            <p:ph type="ftr" sz="quarter" idx="2"/>
          </p:nvPr>
        </p:nvSpPr>
        <p:spPr>
          <a:xfrm>
            <a:off x="1" y="8829967"/>
            <a:ext cx="2982119"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3177" tIns="46589" rIns="93177" bIns="46589" rtlCol="0" anchor="b"/>
          <a:lstStyle>
            <a:lvl1pPr algn="r">
              <a:defRPr sz="1200"/>
            </a:lvl1pPr>
          </a:lstStyle>
          <a:p>
            <a:fld id="{F0FC4272-4719-4D69-A05A-D9381C762153}" type="slidenum">
              <a:rPr lang="en-US" smtClean="0"/>
              <a:t>‹#›</a:t>
            </a:fld>
            <a:endParaRPr lang="en-US"/>
          </a:p>
        </p:txBody>
      </p:sp>
    </p:spTree>
    <p:extLst>
      <p:ext uri="{BB962C8B-B14F-4D97-AF65-F5344CB8AC3E}">
        <p14:creationId xmlns:p14="http://schemas.microsoft.com/office/powerpoint/2010/main" val="584540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5138"/>
          </a:xfrm>
          <a:prstGeom prst="rect">
            <a:avLst/>
          </a:prstGeom>
        </p:spPr>
        <p:txBody>
          <a:bodyPr vert="horz" lIns="91440" tIns="45720" rIns="91440" bIns="45720" rtlCol="0"/>
          <a:lstStyle>
            <a:lvl1pPr algn="r">
              <a:defRPr sz="1200"/>
            </a:lvl1pPr>
          </a:lstStyle>
          <a:p>
            <a:fld id="{64D9FE21-9952-4064-854C-666F6EDE6E38}" type="datetimeFigureOut">
              <a:rPr lang="en-US" smtClean="0"/>
              <a:t>7/23/2014</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16427"/>
            <a:ext cx="55054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5138"/>
          </a:xfrm>
          <a:prstGeom prst="rect">
            <a:avLst/>
          </a:prstGeom>
        </p:spPr>
        <p:txBody>
          <a:bodyPr vert="horz" lIns="91440" tIns="45720" rIns="91440" bIns="45720" rtlCol="0" anchor="b"/>
          <a:lstStyle>
            <a:lvl1pPr algn="r">
              <a:defRPr sz="1200"/>
            </a:lvl1pPr>
          </a:lstStyle>
          <a:p>
            <a:fld id="{5305CC77-BBEE-4191-A2F7-24D6CFC987D8}" type="slidenum">
              <a:rPr lang="en-US" smtClean="0"/>
              <a:t>‹#›</a:t>
            </a:fld>
            <a:endParaRPr lang="en-US"/>
          </a:p>
        </p:txBody>
      </p:sp>
    </p:spTree>
    <p:extLst>
      <p:ext uri="{BB962C8B-B14F-4D97-AF65-F5344CB8AC3E}">
        <p14:creationId xmlns:p14="http://schemas.microsoft.com/office/powerpoint/2010/main" val="236131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1</a:t>
            </a:fld>
            <a:endParaRPr lang="en-US"/>
          </a:p>
        </p:txBody>
      </p:sp>
    </p:spTree>
    <p:extLst>
      <p:ext uri="{BB962C8B-B14F-4D97-AF65-F5344CB8AC3E}">
        <p14:creationId xmlns:p14="http://schemas.microsoft.com/office/powerpoint/2010/main" val="1289394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10</a:t>
            </a:fld>
            <a:endParaRPr lang="en-US"/>
          </a:p>
        </p:txBody>
      </p:sp>
    </p:spTree>
    <p:extLst>
      <p:ext uri="{BB962C8B-B14F-4D97-AF65-F5344CB8AC3E}">
        <p14:creationId xmlns:p14="http://schemas.microsoft.com/office/powerpoint/2010/main" val="3310548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11</a:t>
            </a:fld>
            <a:endParaRPr lang="en-US"/>
          </a:p>
        </p:txBody>
      </p:sp>
    </p:spTree>
    <p:extLst>
      <p:ext uri="{BB962C8B-B14F-4D97-AF65-F5344CB8AC3E}">
        <p14:creationId xmlns:p14="http://schemas.microsoft.com/office/powerpoint/2010/main" val="585942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12</a:t>
            </a:fld>
            <a:endParaRPr lang="en-US"/>
          </a:p>
        </p:txBody>
      </p:sp>
    </p:spTree>
    <p:extLst>
      <p:ext uri="{BB962C8B-B14F-4D97-AF65-F5344CB8AC3E}">
        <p14:creationId xmlns:p14="http://schemas.microsoft.com/office/powerpoint/2010/main" val="225514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13</a:t>
            </a:fld>
            <a:endParaRPr lang="en-US"/>
          </a:p>
        </p:txBody>
      </p:sp>
    </p:spTree>
    <p:extLst>
      <p:ext uri="{BB962C8B-B14F-4D97-AF65-F5344CB8AC3E}">
        <p14:creationId xmlns:p14="http://schemas.microsoft.com/office/powerpoint/2010/main" val="4204986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14</a:t>
            </a:fld>
            <a:endParaRPr lang="en-US"/>
          </a:p>
        </p:txBody>
      </p:sp>
    </p:spTree>
    <p:extLst>
      <p:ext uri="{BB962C8B-B14F-4D97-AF65-F5344CB8AC3E}">
        <p14:creationId xmlns:p14="http://schemas.microsoft.com/office/powerpoint/2010/main" val="1281782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For 95% of PUMAs,</a:t>
            </a:r>
            <a:r>
              <a:rPr lang="en-US" baseline="0" dirty="0" smtClean="0"/>
              <a:t> the probability of a management worker being working poor falls between 1% and 5%.</a:t>
            </a:r>
          </a:p>
          <a:p>
            <a:pPr marL="171450" indent="-171450">
              <a:buFontTx/>
              <a:buChar char="-"/>
            </a:pPr>
            <a:r>
              <a:rPr lang="en-US" baseline="0" dirty="0" smtClean="0"/>
              <a:t>For 95% of PUMAs, the probability of a management worker having a near poor income falls between 3% and 12%.</a:t>
            </a:r>
            <a:endParaRPr lang="en-US" dirty="0" smtClean="0"/>
          </a:p>
          <a:p>
            <a:r>
              <a:rPr lang="en-US" dirty="0" smtClean="0"/>
              <a:t>- The LR test suggests that the multilevel logistic model is an improvement</a:t>
            </a:r>
            <a:r>
              <a:rPr lang="en-US" baseline="0" dirty="0" smtClean="0"/>
              <a:t> over the simple logistic regression (for both dependent variables).</a:t>
            </a:r>
            <a:endParaRPr lang="en-US" dirty="0"/>
          </a:p>
        </p:txBody>
      </p:sp>
      <p:sp>
        <p:nvSpPr>
          <p:cNvPr id="4" name="Slide Number Placeholder 3"/>
          <p:cNvSpPr>
            <a:spLocks noGrp="1"/>
          </p:cNvSpPr>
          <p:nvPr>
            <p:ph type="sldNum" sz="quarter" idx="10"/>
          </p:nvPr>
        </p:nvSpPr>
        <p:spPr/>
        <p:txBody>
          <a:bodyPr/>
          <a:lstStyle/>
          <a:p>
            <a:fld id="{5305CC77-BBEE-4191-A2F7-24D6CFC987D8}" type="slidenum">
              <a:rPr lang="en-US" smtClean="0"/>
              <a:t>15</a:t>
            </a:fld>
            <a:endParaRPr lang="en-US"/>
          </a:p>
        </p:txBody>
      </p:sp>
    </p:spTree>
    <p:extLst>
      <p:ext uri="{BB962C8B-B14F-4D97-AF65-F5344CB8AC3E}">
        <p14:creationId xmlns:p14="http://schemas.microsoft.com/office/powerpoint/2010/main" val="697163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probability of being working poor for the</a:t>
            </a:r>
            <a:r>
              <a:rPr lang="en-US" baseline="0" dirty="0" smtClean="0"/>
              <a:t> reference</a:t>
            </a:r>
            <a:r>
              <a:rPr lang="en-US" dirty="0" smtClean="0"/>
              <a:t> worker in a management occupation is very low, 2%.</a:t>
            </a:r>
          </a:p>
          <a:p>
            <a:pPr marL="171450" indent="-171450">
              <a:buFontTx/>
              <a:buChar char="-"/>
            </a:pPr>
            <a:r>
              <a:rPr lang="en-US" dirty="0" smtClean="0"/>
              <a:t>The other worker characteristics have the expected effects on the likelihood of being working poor and near poor.</a:t>
            </a:r>
          </a:p>
          <a:p>
            <a:pPr marL="171450" indent="-171450">
              <a:buFontTx/>
              <a:buChar char="-"/>
            </a:pPr>
            <a:r>
              <a:rPr lang="en-US" dirty="0" smtClean="0"/>
              <a:t>Married (negative) and having a dependent</a:t>
            </a:r>
            <a:r>
              <a:rPr lang="en-US" baseline="0" dirty="0" smtClean="0"/>
              <a:t> minor child (positive) have the largest effects of all worker characteristics.</a:t>
            </a:r>
          </a:p>
          <a:p>
            <a:pPr marL="171450" indent="-171450">
              <a:buFontTx/>
              <a:buChar char="-"/>
            </a:pPr>
            <a:r>
              <a:rPr lang="en-US" baseline="0" dirty="0" smtClean="0"/>
              <a:t>Reference worker is male, 42 years old, HS grad, citizen, </a:t>
            </a:r>
            <a:r>
              <a:rPr lang="en-US" baseline="0" dirty="0" err="1" smtClean="0"/>
              <a:t>english</a:t>
            </a:r>
            <a:r>
              <a:rPr lang="en-US" baseline="0" dirty="0" smtClean="0"/>
              <a:t> proficient, single, no children, not disabled, FTFY worker.</a:t>
            </a:r>
          </a:p>
          <a:p>
            <a:pPr marL="171450" indent="-171450">
              <a:buFontTx/>
              <a:buChar char="-"/>
            </a:pPr>
            <a:r>
              <a:rPr lang="en-US" baseline="0" dirty="0" smtClean="0"/>
              <a:t>For reference worker in Healthcare, all in sample work in one of three middle skill / middle income jobs: clinical lab technologists, health support technologists, and misc. health technologists.</a:t>
            </a:r>
          </a:p>
          <a:p>
            <a:pPr marL="171450" indent="-171450">
              <a:buFontTx/>
              <a:buChar char="-"/>
            </a:pPr>
            <a:r>
              <a:rPr lang="en-US" baseline="0" dirty="0" smtClean="0"/>
              <a:t>For reference worker in Management, the range of occupations is much larger including higher skill / higher pay (managers, all other $79k) and relatively lower skill / lower pay </a:t>
            </a:r>
            <a:r>
              <a:rPr lang="en-US" baseline="0" dirty="0" err="1" smtClean="0"/>
              <a:t>occs</a:t>
            </a:r>
            <a:r>
              <a:rPr lang="en-US" baseline="0" dirty="0" smtClean="0"/>
              <a:t> (food </a:t>
            </a:r>
            <a:r>
              <a:rPr lang="en-US" baseline="0" smtClean="0"/>
              <a:t>service managers - $36k).</a:t>
            </a:r>
            <a:endParaRPr lang="en-US" baseline="0" dirty="0" smtClean="0"/>
          </a:p>
          <a:p>
            <a:pPr marL="171450" indent="-171450">
              <a:buFontTx/>
              <a:buChar char="-"/>
            </a:pPr>
            <a:r>
              <a:rPr lang="en-US" baseline="0" dirty="0" smtClean="0"/>
              <a:t>For reference worker in Services, 51% work as either janitors or grounds maintenance workers.</a:t>
            </a:r>
            <a:endParaRPr lang="en-US" dirty="0"/>
          </a:p>
        </p:txBody>
      </p:sp>
      <p:sp>
        <p:nvSpPr>
          <p:cNvPr id="4" name="Slide Number Placeholder 3"/>
          <p:cNvSpPr>
            <a:spLocks noGrp="1"/>
          </p:cNvSpPr>
          <p:nvPr>
            <p:ph type="sldNum" sz="quarter" idx="10"/>
          </p:nvPr>
        </p:nvSpPr>
        <p:spPr/>
        <p:txBody>
          <a:bodyPr/>
          <a:lstStyle/>
          <a:p>
            <a:fld id="{5305CC77-BBEE-4191-A2F7-24D6CFC987D8}" type="slidenum">
              <a:rPr lang="en-US" smtClean="0"/>
              <a:t>16</a:t>
            </a:fld>
            <a:endParaRPr lang="en-US"/>
          </a:p>
        </p:txBody>
      </p:sp>
    </p:spTree>
    <p:extLst>
      <p:ext uri="{BB962C8B-B14F-4D97-AF65-F5344CB8AC3E}">
        <p14:creationId xmlns:p14="http://schemas.microsoft.com/office/powerpoint/2010/main" val="3282170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probability of having</a:t>
            </a:r>
            <a:r>
              <a:rPr lang="en-US" baseline="0" dirty="0" smtClean="0"/>
              <a:t> a near poor income for the reference worker in a management occupation is much higher, nearly 8%.</a:t>
            </a:r>
          </a:p>
          <a:p>
            <a:pPr marL="171450" indent="-171450">
              <a:buFontTx/>
              <a:buChar char="-"/>
            </a:pPr>
            <a:r>
              <a:rPr lang="en-US" baseline="0" dirty="0" smtClean="0"/>
              <a:t>For these workers in services occupations, the probability of having a near poor income is more than 18%.</a:t>
            </a:r>
          </a:p>
          <a:p>
            <a:pPr marL="171450" indent="-171450">
              <a:buFontTx/>
              <a:buChar char="-"/>
            </a:pPr>
            <a:r>
              <a:rPr lang="en-US" baseline="0" dirty="0" smtClean="0"/>
              <a:t>The effects of occupation are stronger for a worker’s probability of having near poor income than for being working poor.</a:t>
            </a:r>
            <a:endParaRPr lang="en-US" dirty="0"/>
          </a:p>
        </p:txBody>
      </p:sp>
      <p:sp>
        <p:nvSpPr>
          <p:cNvPr id="4" name="Slide Number Placeholder 3"/>
          <p:cNvSpPr>
            <a:spLocks noGrp="1"/>
          </p:cNvSpPr>
          <p:nvPr>
            <p:ph type="sldNum" sz="quarter" idx="10"/>
          </p:nvPr>
        </p:nvSpPr>
        <p:spPr/>
        <p:txBody>
          <a:bodyPr/>
          <a:lstStyle/>
          <a:p>
            <a:fld id="{5305CC77-BBEE-4191-A2F7-24D6CFC987D8}" type="slidenum">
              <a:rPr lang="en-US" smtClean="0"/>
              <a:t>17</a:t>
            </a:fld>
            <a:endParaRPr lang="en-US"/>
          </a:p>
        </p:txBody>
      </p:sp>
    </p:spTree>
    <p:extLst>
      <p:ext uri="{BB962C8B-B14F-4D97-AF65-F5344CB8AC3E}">
        <p14:creationId xmlns:p14="http://schemas.microsoft.com/office/powerpoint/2010/main" val="2312423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Region accounts for a larger share of a</a:t>
            </a:r>
            <a:r>
              <a:rPr lang="en-US" baseline="0" dirty="0" smtClean="0"/>
              <a:t> worker’s overall likelihood of being working poor than having a near poor income.</a:t>
            </a:r>
            <a:endParaRPr lang="en-US" dirty="0"/>
          </a:p>
        </p:txBody>
      </p:sp>
      <p:sp>
        <p:nvSpPr>
          <p:cNvPr id="4" name="Slide Number Placeholder 3"/>
          <p:cNvSpPr>
            <a:spLocks noGrp="1"/>
          </p:cNvSpPr>
          <p:nvPr>
            <p:ph type="sldNum" sz="quarter" idx="10"/>
          </p:nvPr>
        </p:nvSpPr>
        <p:spPr/>
        <p:txBody>
          <a:bodyPr/>
          <a:lstStyle/>
          <a:p>
            <a:fld id="{5305CC77-BBEE-4191-A2F7-24D6CFC987D8}" type="slidenum">
              <a:rPr lang="en-US" smtClean="0"/>
              <a:t>18</a:t>
            </a:fld>
            <a:endParaRPr lang="en-US"/>
          </a:p>
        </p:txBody>
      </p:sp>
    </p:spTree>
    <p:extLst>
      <p:ext uri="{BB962C8B-B14F-4D97-AF65-F5344CB8AC3E}">
        <p14:creationId xmlns:p14="http://schemas.microsoft.com/office/powerpoint/2010/main" val="3869002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reduction in BIC from model 1 to model 3 for each</a:t>
            </a:r>
            <a:r>
              <a:rPr lang="en-US" baseline="0" dirty="0" smtClean="0"/>
              <a:t> dependent variable suggests that adding the regional characteristics, including occupational employment, improve the model fit.</a:t>
            </a:r>
            <a:endParaRPr lang="en-US" dirty="0"/>
          </a:p>
        </p:txBody>
      </p:sp>
      <p:sp>
        <p:nvSpPr>
          <p:cNvPr id="4" name="Slide Number Placeholder 3"/>
          <p:cNvSpPr>
            <a:spLocks noGrp="1"/>
          </p:cNvSpPr>
          <p:nvPr>
            <p:ph type="sldNum" sz="quarter" idx="10"/>
          </p:nvPr>
        </p:nvSpPr>
        <p:spPr/>
        <p:txBody>
          <a:bodyPr/>
          <a:lstStyle/>
          <a:p>
            <a:fld id="{5305CC77-BBEE-4191-A2F7-24D6CFC987D8}" type="slidenum">
              <a:rPr lang="en-US" smtClean="0"/>
              <a:t>19</a:t>
            </a:fld>
            <a:endParaRPr lang="en-US"/>
          </a:p>
        </p:txBody>
      </p:sp>
    </p:spTree>
    <p:extLst>
      <p:ext uri="{BB962C8B-B14F-4D97-AF65-F5344CB8AC3E}">
        <p14:creationId xmlns:p14="http://schemas.microsoft.com/office/powerpoint/2010/main" val="404993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2</a:t>
            </a:fld>
            <a:endParaRPr lang="en-US"/>
          </a:p>
        </p:txBody>
      </p:sp>
    </p:spTree>
    <p:extLst>
      <p:ext uri="{BB962C8B-B14F-4D97-AF65-F5344CB8AC3E}">
        <p14:creationId xmlns:p14="http://schemas.microsoft.com/office/powerpoint/2010/main" val="835665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Occupational employment affects workers’ likelihood of being working poor regardless</a:t>
            </a:r>
            <a:r>
              <a:rPr lang="en-US" baseline="0" dirty="0" smtClean="0"/>
              <a:t> of which occupation they work in.</a:t>
            </a:r>
          </a:p>
          <a:p>
            <a:pPr marL="171450" indent="-171450">
              <a:buFontTx/>
              <a:buChar char="-"/>
            </a:pPr>
            <a:r>
              <a:rPr lang="en-US" baseline="0" dirty="0" smtClean="0"/>
              <a:t>Many of the occupational employment variables have the expected effects on the likelihood of being working poor.</a:t>
            </a:r>
          </a:p>
          <a:p>
            <a:pPr marL="171450" indent="-171450">
              <a:buFontTx/>
              <a:buChar char="-"/>
            </a:pPr>
            <a:r>
              <a:rPr lang="en-US" baseline="0" dirty="0" smtClean="0"/>
              <a:t>Protective services group has a small number of occupations, that are mostly middle skill, unionized, and middle pay work (police officers, firefighters, correctional officers), exception is security guards.</a:t>
            </a:r>
          </a:p>
          <a:p>
            <a:pPr marL="171450" indent="-171450">
              <a:buFontTx/>
              <a:buChar char="-"/>
            </a:pPr>
            <a:r>
              <a:rPr lang="en-US" baseline="0" dirty="0" smtClean="0"/>
              <a:t>Management group includes a much larger variety of occupations including higher skill / pay (managers, all others - $79k) and relatively lower skill / pay </a:t>
            </a:r>
            <a:r>
              <a:rPr lang="en-US" baseline="0" dirty="0" err="1" smtClean="0"/>
              <a:t>occs</a:t>
            </a:r>
            <a:r>
              <a:rPr lang="en-US" baseline="0" dirty="0" smtClean="0"/>
              <a:t> (food service managers – $36k).</a:t>
            </a:r>
            <a:endParaRPr lang="en-US" dirty="0"/>
          </a:p>
        </p:txBody>
      </p:sp>
      <p:sp>
        <p:nvSpPr>
          <p:cNvPr id="4" name="Slide Number Placeholder 3"/>
          <p:cNvSpPr>
            <a:spLocks noGrp="1"/>
          </p:cNvSpPr>
          <p:nvPr>
            <p:ph type="sldNum" sz="quarter" idx="10"/>
          </p:nvPr>
        </p:nvSpPr>
        <p:spPr/>
        <p:txBody>
          <a:bodyPr/>
          <a:lstStyle/>
          <a:p>
            <a:fld id="{5305CC77-BBEE-4191-A2F7-24D6CFC987D8}" type="slidenum">
              <a:rPr lang="en-US" smtClean="0"/>
              <a:t>20</a:t>
            </a:fld>
            <a:endParaRPr lang="en-US"/>
          </a:p>
        </p:txBody>
      </p:sp>
    </p:spTree>
    <p:extLst>
      <p:ext uri="{BB962C8B-B14F-4D97-AF65-F5344CB8AC3E}">
        <p14:creationId xmlns:p14="http://schemas.microsoft.com/office/powerpoint/2010/main" val="1136809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a:t>
            </a:r>
            <a:r>
              <a:rPr lang="en-US" baseline="0" dirty="0" smtClean="0"/>
              <a:t> size of the effects of occupational employment are similar for being working poor and having near poor income.</a:t>
            </a:r>
            <a:endParaRPr lang="en-US" dirty="0"/>
          </a:p>
        </p:txBody>
      </p:sp>
      <p:sp>
        <p:nvSpPr>
          <p:cNvPr id="4" name="Slide Number Placeholder 3"/>
          <p:cNvSpPr>
            <a:spLocks noGrp="1"/>
          </p:cNvSpPr>
          <p:nvPr>
            <p:ph type="sldNum" sz="quarter" idx="10"/>
          </p:nvPr>
        </p:nvSpPr>
        <p:spPr/>
        <p:txBody>
          <a:bodyPr/>
          <a:lstStyle/>
          <a:p>
            <a:fld id="{5305CC77-BBEE-4191-A2F7-24D6CFC987D8}" type="slidenum">
              <a:rPr lang="en-US" smtClean="0"/>
              <a:t>21</a:t>
            </a:fld>
            <a:endParaRPr lang="en-US"/>
          </a:p>
        </p:txBody>
      </p:sp>
    </p:spTree>
    <p:extLst>
      <p:ext uri="{BB962C8B-B14F-4D97-AF65-F5344CB8AC3E}">
        <p14:creationId xmlns:p14="http://schemas.microsoft.com/office/powerpoint/2010/main" val="3486293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For both dependent variables, economic</a:t>
            </a:r>
            <a:r>
              <a:rPr lang="en-US" baseline="0" dirty="0" smtClean="0"/>
              <a:t> and occupational </a:t>
            </a:r>
            <a:r>
              <a:rPr lang="en-US" dirty="0" smtClean="0"/>
              <a:t>characteristics reduce the variance</a:t>
            </a:r>
            <a:r>
              <a:rPr lang="en-US" baseline="0" dirty="0" smtClean="0"/>
              <a:t> at the regional level by more than half.</a:t>
            </a:r>
            <a:endParaRPr lang="en-US" dirty="0"/>
          </a:p>
        </p:txBody>
      </p:sp>
      <p:sp>
        <p:nvSpPr>
          <p:cNvPr id="4" name="Slide Number Placeholder 3"/>
          <p:cNvSpPr>
            <a:spLocks noGrp="1"/>
          </p:cNvSpPr>
          <p:nvPr>
            <p:ph type="sldNum" sz="quarter" idx="10"/>
          </p:nvPr>
        </p:nvSpPr>
        <p:spPr/>
        <p:txBody>
          <a:bodyPr/>
          <a:lstStyle/>
          <a:p>
            <a:fld id="{5305CC77-BBEE-4191-A2F7-24D6CFC987D8}" type="slidenum">
              <a:rPr lang="en-US" smtClean="0"/>
              <a:t>22</a:t>
            </a:fld>
            <a:endParaRPr lang="en-US"/>
          </a:p>
        </p:txBody>
      </p:sp>
    </p:spTree>
    <p:extLst>
      <p:ext uri="{BB962C8B-B14F-4D97-AF65-F5344CB8AC3E}">
        <p14:creationId xmlns:p14="http://schemas.microsoft.com/office/powerpoint/2010/main" val="1017758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23</a:t>
            </a:fld>
            <a:endParaRPr lang="en-US"/>
          </a:p>
        </p:txBody>
      </p:sp>
    </p:spTree>
    <p:extLst>
      <p:ext uri="{BB962C8B-B14F-4D97-AF65-F5344CB8AC3E}">
        <p14:creationId xmlns:p14="http://schemas.microsoft.com/office/powerpoint/2010/main" val="1717370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24</a:t>
            </a:fld>
            <a:endParaRPr lang="en-US"/>
          </a:p>
        </p:txBody>
      </p:sp>
    </p:spTree>
    <p:extLst>
      <p:ext uri="{BB962C8B-B14F-4D97-AF65-F5344CB8AC3E}">
        <p14:creationId xmlns:p14="http://schemas.microsoft.com/office/powerpoint/2010/main" val="215438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For ACS,</a:t>
            </a:r>
            <a:r>
              <a:rPr lang="en-US" baseline="0" dirty="0" smtClean="0"/>
              <a:t> </a:t>
            </a:r>
            <a:r>
              <a:rPr lang="en-US" dirty="0" smtClean="0"/>
              <a:t>the employment status question is asked in the most expansive way possible: “Did you do any work for pay, even for an hour?”</a:t>
            </a:r>
          </a:p>
          <a:p>
            <a:pPr marL="171450" indent="-171450">
              <a:buFontTx/>
              <a:buChar char="-"/>
            </a:pPr>
            <a:r>
              <a:rPr lang="en-US" dirty="0" smtClean="0"/>
              <a:t>ACS collects information on only the main job held in the last week.</a:t>
            </a:r>
          </a:p>
          <a:p>
            <a:pPr marL="171450" indent="-171450">
              <a:buFontTx/>
              <a:buChar char="-"/>
            </a:pPr>
            <a:endParaRPr lang="en-US" dirty="0" smtClean="0"/>
          </a:p>
          <a:p>
            <a:pPr marL="171450" indent="-171450">
              <a:buFontTx/>
              <a:buChar char="-"/>
            </a:pPr>
            <a:r>
              <a:rPr lang="en-US" dirty="0" smtClean="0"/>
              <a:t>Income </a:t>
            </a:r>
            <a:r>
              <a:rPr lang="en-US" dirty="0" smtClean="0"/>
              <a:t>information is collected on eight different sources,</a:t>
            </a:r>
            <a:r>
              <a:rPr lang="en-US" baseline="0" dirty="0" smtClean="0"/>
              <a:t> including wages (including over time pay, bonuses, commissions and tips) on all jobs, self-employment / business income, social security, cash public assistance, and interest and dividends.</a:t>
            </a:r>
          </a:p>
          <a:p>
            <a:pPr marL="171450" indent="-171450">
              <a:buFontTx/>
              <a:buChar char="-"/>
            </a:pPr>
            <a:r>
              <a:rPr lang="en-US" baseline="0" dirty="0" smtClean="0"/>
              <a:t>Income sources are asked about separately to help ensure accuracy of the information.</a:t>
            </a:r>
          </a:p>
          <a:p>
            <a:pPr marL="171450" indent="-171450">
              <a:buFontTx/>
              <a:buChar char="-"/>
            </a:pPr>
            <a:r>
              <a:rPr lang="en-US" baseline="0" dirty="0" smtClean="0"/>
              <a:t>ACS also asks respondents to give their total money income in the last year from all sources</a:t>
            </a:r>
            <a:r>
              <a:rPr lang="en-US" baseline="0" dirty="0" smtClean="0"/>
              <a:t>.</a:t>
            </a:r>
          </a:p>
          <a:p>
            <a:pPr marL="171450" indent="-171450">
              <a:buFontTx/>
              <a:buChar char="-"/>
            </a:pPr>
            <a:endParaRPr lang="en-US" baseline="0" dirty="0" smtClean="0"/>
          </a:p>
          <a:p>
            <a:pPr marL="171450" indent="-171450">
              <a:buFontTx/>
              <a:buChar char="-"/>
            </a:pPr>
            <a:r>
              <a:rPr lang="en-US" baseline="0" dirty="0" smtClean="0"/>
              <a:t>For disclosure limitation reasons, ACS won’t identify any geography with fewer than 100,000 persons. Some counties and many metropolitan areas aren’t large enough to meet this threshold. So ACS provides only state and PUMAs as identifiable sub-national geographies.</a:t>
            </a:r>
          </a:p>
          <a:p>
            <a:pPr marL="171450" indent="-171450">
              <a:buFontTx/>
              <a:buChar char="-"/>
            </a:pPr>
            <a:r>
              <a:rPr lang="en-US" baseline="0" dirty="0" smtClean="0"/>
              <a:t>Other surveys, such as the CPS, will identify counties and metropolitan areas as long as the individual geography meets the population threshold.</a:t>
            </a:r>
            <a:endParaRPr lang="en-US" dirty="0"/>
          </a:p>
        </p:txBody>
      </p:sp>
      <p:sp>
        <p:nvSpPr>
          <p:cNvPr id="4" name="Slide Number Placeholder 3"/>
          <p:cNvSpPr>
            <a:spLocks noGrp="1"/>
          </p:cNvSpPr>
          <p:nvPr>
            <p:ph type="sldNum" sz="quarter" idx="10"/>
          </p:nvPr>
        </p:nvSpPr>
        <p:spPr/>
        <p:txBody>
          <a:bodyPr/>
          <a:lstStyle/>
          <a:p>
            <a:fld id="{5305CC77-BBEE-4191-A2F7-24D6CFC987D8}" type="slidenum">
              <a:rPr lang="en-US" smtClean="0"/>
              <a:t>3</a:t>
            </a:fld>
            <a:endParaRPr lang="en-US"/>
          </a:p>
        </p:txBody>
      </p:sp>
    </p:spTree>
    <p:extLst>
      <p:ext uri="{BB962C8B-B14F-4D97-AF65-F5344CB8AC3E}">
        <p14:creationId xmlns:p14="http://schemas.microsoft.com/office/powerpoint/2010/main" val="4162505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Poverty thresholds:</a:t>
            </a:r>
            <a:r>
              <a:rPr lang="en-US" baseline="0" dirty="0" smtClean="0"/>
              <a:t> $11,702 for one person &lt; 65 years, $15,063 for two adults both &lt; 65 years, $18,123 for one adult and two children, $22,811 for two adults and two children.</a:t>
            </a:r>
          </a:p>
          <a:p>
            <a:pPr marL="0" indent="0">
              <a:buFontTx/>
              <a:buNone/>
            </a:pPr>
            <a:endParaRPr lang="en-US" dirty="0" smtClean="0"/>
          </a:p>
          <a:p>
            <a:pPr marL="171450" indent="-171450">
              <a:buFontTx/>
              <a:buChar char="-"/>
            </a:pPr>
            <a:r>
              <a:rPr lang="en-US" dirty="0" smtClean="0"/>
              <a:t>Income sources included in the poverty measure are: wages,</a:t>
            </a:r>
            <a:r>
              <a:rPr lang="en-US" baseline="0" dirty="0" smtClean="0"/>
              <a:t> self-employment income, interest and dividends, cash public assistance, and income from programs such as social security and disability. Capital gains and “in-kind” benefits such as SNAP and housing and utility assistance are not included.</a:t>
            </a:r>
          </a:p>
          <a:p>
            <a:pPr marL="171450" indent="-171450">
              <a:buFontTx/>
              <a:buChar char="-"/>
            </a:pPr>
            <a:r>
              <a:rPr lang="en-US" dirty="0" smtClean="0"/>
              <a:t>Income is reported for the previous 12 months. So the correct poverty threshold for each family is determined by multiplying the base year poverty threshold (1982) by the average monthly CPI values for the 12 months prior to the interview. </a:t>
            </a:r>
          </a:p>
          <a:p>
            <a:endParaRPr lang="en-US" dirty="0"/>
          </a:p>
        </p:txBody>
      </p:sp>
      <p:sp>
        <p:nvSpPr>
          <p:cNvPr id="4" name="Slide Number Placeholder 3"/>
          <p:cNvSpPr>
            <a:spLocks noGrp="1"/>
          </p:cNvSpPr>
          <p:nvPr>
            <p:ph type="sldNum" sz="quarter" idx="10"/>
          </p:nvPr>
        </p:nvSpPr>
        <p:spPr/>
        <p:txBody>
          <a:bodyPr/>
          <a:lstStyle/>
          <a:p>
            <a:fld id="{5305CC77-BBEE-4191-A2F7-24D6CFC987D8}" type="slidenum">
              <a:rPr lang="en-US" smtClean="0"/>
              <a:t>4</a:t>
            </a:fld>
            <a:endParaRPr lang="en-US"/>
          </a:p>
        </p:txBody>
      </p:sp>
    </p:spTree>
    <p:extLst>
      <p:ext uri="{BB962C8B-B14F-4D97-AF65-F5344CB8AC3E}">
        <p14:creationId xmlns:p14="http://schemas.microsoft.com/office/powerpoint/2010/main" val="224446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study</a:t>
            </a:r>
            <a:r>
              <a:rPr lang="en-US" baseline="0" dirty="0" smtClean="0"/>
              <a:t> uses the 5 major occupation categories from the 2010 Census occupational classification, with a few changes:</a:t>
            </a:r>
            <a:endParaRPr lang="en-US" dirty="0" smtClean="0"/>
          </a:p>
          <a:p>
            <a:pPr marL="171450" indent="-171450">
              <a:buFontTx/>
              <a:buChar char="-"/>
            </a:pPr>
            <a:r>
              <a:rPr lang="en-US" dirty="0" smtClean="0"/>
              <a:t>Separated Education and Healthcare from Management because their median</a:t>
            </a:r>
            <a:r>
              <a:rPr lang="en-US" baseline="0" dirty="0" smtClean="0"/>
              <a:t> earnings are lower.</a:t>
            </a:r>
          </a:p>
          <a:p>
            <a:pPr marL="171450" indent="-171450">
              <a:buFontTx/>
              <a:buChar char="-"/>
            </a:pPr>
            <a:r>
              <a:rPr lang="en-US" baseline="0" dirty="0" smtClean="0"/>
              <a:t>Separated Protective Services from Services because its median earnings are higher.</a:t>
            </a:r>
          </a:p>
          <a:p>
            <a:pPr marL="171450" indent="-171450">
              <a:buFontTx/>
              <a:buChar char="-"/>
            </a:pPr>
            <a:endParaRPr lang="en-US" baseline="0" dirty="0" smtClean="0"/>
          </a:p>
          <a:p>
            <a:pPr marL="171450" indent="-171450">
              <a:buFontTx/>
              <a:buChar char="-"/>
            </a:pPr>
            <a:r>
              <a:rPr lang="en-US" baseline="0" dirty="0" smtClean="0"/>
              <a:t>In 2010 Census occupation codes, first line supervisors are included with their respective occupations, but higher level managers are included in the management occupation group. For example: a fast food supervisor is coded as “first-line supervisors of food preparation and serving workers” but the restaurant manager is coded as “food service manager”.</a:t>
            </a:r>
          </a:p>
          <a:p>
            <a:pPr marL="171450" indent="-171450">
              <a:buFontTx/>
              <a:buChar char="-"/>
            </a:pPr>
            <a:endParaRPr lang="en-US" baseline="0" dirty="0" smtClean="0"/>
          </a:p>
          <a:p>
            <a:pPr marL="171450" indent="-171450">
              <a:buFontTx/>
              <a:buChar char="-"/>
            </a:pPr>
            <a:r>
              <a:rPr lang="en-US" baseline="0" dirty="0" smtClean="0"/>
              <a:t>I chose to use the 2011 single year file partly because of the complexity of occupation codes on the public use file.</a:t>
            </a:r>
          </a:p>
          <a:p>
            <a:pPr marL="171450" indent="-171450">
              <a:buFontTx/>
              <a:buChar char="-"/>
            </a:pPr>
            <a:r>
              <a:rPr lang="en-US" baseline="0" dirty="0" smtClean="0"/>
              <a:t>In 2010, the Census occupation codes were updated to reflect the 2010 SOC. </a:t>
            </a:r>
          </a:p>
          <a:p>
            <a:pPr marL="171450" indent="-171450">
              <a:buFontTx/>
              <a:buChar char="-"/>
            </a:pPr>
            <a:r>
              <a:rPr lang="en-US" baseline="0" dirty="0" smtClean="0"/>
              <a:t>For the public use file, every occupation code must have at least 1,000 weighted persons for every PUMA (disclosure limitation threshold). When PUMA boundaries change, for instance in 2012, occupation codes must be re-assessed and revised if any code fails to meet the disclosure limitation threshold.</a:t>
            </a:r>
          </a:p>
          <a:p>
            <a:pPr marL="171450" indent="-171450">
              <a:buFontTx/>
              <a:buChar char="-"/>
            </a:pPr>
            <a:r>
              <a:rPr lang="en-US" baseline="0" dirty="0" smtClean="0"/>
              <a:t>This means that post-2009, multi-year, public use files will include at least two, possibly three, different sets of occupational codes.</a:t>
            </a:r>
          </a:p>
        </p:txBody>
      </p:sp>
      <p:sp>
        <p:nvSpPr>
          <p:cNvPr id="4" name="Slide Number Placeholder 3"/>
          <p:cNvSpPr>
            <a:spLocks noGrp="1"/>
          </p:cNvSpPr>
          <p:nvPr>
            <p:ph type="sldNum" sz="quarter" idx="10"/>
          </p:nvPr>
        </p:nvSpPr>
        <p:spPr/>
        <p:txBody>
          <a:bodyPr/>
          <a:lstStyle/>
          <a:p>
            <a:fld id="{5305CC77-BBEE-4191-A2F7-24D6CFC987D8}" type="slidenum">
              <a:rPr lang="en-US" smtClean="0"/>
              <a:t>5</a:t>
            </a:fld>
            <a:endParaRPr lang="en-US"/>
          </a:p>
        </p:txBody>
      </p:sp>
    </p:spTree>
    <p:extLst>
      <p:ext uri="{BB962C8B-B14F-4D97-AF65-F5344CB8AC3E}">
        <p14:creationId xmlns:p14="http://schemas.microsoft.com/office/powerpoint/2010/main" val="1474308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Individual characteristics include basic demographics, human capital characteristics, work experience, and measures of family resources and needs.</a:t>
            </a:r>
            <a:endParaRPr lang="en-US" baseline="0" dirty="0"/>
          </a:p>
          <a:p>
            <a:pPr marL="171450" indent="-171450">
              <a:buFontTx/>
              <a:buChar char="-"/>
            </a:pPr>
            <a:r>
              <a:rPr lang="en-US" baseline="0" dirty="0" smtClean="0"/>
              <a:t>Regional characteristics include composition of workforce, employment policies, economic growth, and in-migration measure.</a:t>
            </a:r>
          </a:p>
        </p:txBody>
      </p:sp>
      <p:sp>
        <p:nvSpPr>
          <p:cNvPr id="4" name="Slide Number Placeholder 3"/>
          <p:cNvSpPr>
            <a:spLocks noGrp="1"/>
          </p:cNvSpPr>
          <p:nvPr>
            <p:ph type="sldNum" sz="quarter" idx="10"/>
          </p:nvPr>
        </p:nvSpPr>
        <p:spPr/>
        <p:txBody>
          <a:bodyPr/>
          <a:lstStyle/>
          <a:p>
            <a:fld id="{5305CC77-BBEE-4191-A2F7-24D6CFC987D8}" type="slidenum">
              <a:rPr lang="en-US" smtClean="0"/>
              <a:t>6</a:t>
            </a:fld>
            <a:endParaRPr lang="en-US"/>
          </a:p>
        </p:txBody>
      </p:sp>
    </p:spTree>
    <p:extLst>
      <p:ext uri="{BB962C8B-B14F-4D97-AF65-F5344CB8AC3E}">
        <p14:creationId xmlns:p14="http://schemas.microsoft.com/office/powerpoint/2010/main" val="3594587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7</a:t>
            </a:fld>
            <a:endParaRPr lang="en-US"/>
          </a:p>
        </p:txBody>
      </p:sp>
    </p:spTree>
    <p:extLst>
      <p:ext uri="{BB962C8B-B14F-4D97-AF65-F5344CB8AC3E}">
        <p14:creationId xmlns:p14="http://schemas.microsoft.com/office/powerpoint/2010/main" val="305160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8</a:t>
            </a:fld>
            <a:endParaRPr lang="en-US"/>
          </a:p>
        </p:txBody>
      </p:sp>
    </p:spTree>
    <p:extLst>
      <p:ext uri="{BB962C8B-B14F-4D97-AF65-F5344CB8AC3E}">
        <p14:creationId xmlns:p14="http://schemas.microsoft.com/office/powerpoint/2010/main" val="1619194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5CC77-BBEE-4191-A2F7-24D6CFC987D8}" type="slidenum">
              <a:rPr lang="en-US" smtClean="0"/>
              <a:t>9</a:t>
            </a:fld>
            <a:endParaRPr lang="en-US"/>
          </a:p>
        </p:txBody>
      </p:sp>
    </p:spTree>
    <p:extLst>
      <p:ext uri="{BB962C8B-B14F-4D97-AF65-F5344CB8AC3E}">
        <p14:creationId xmlns:p14="http://schemas.microsoft.com/office/powerpoint/2010/main" val="62256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6F3820-89DE-4E95-B9C6-4799B283C314}" type="datetime1">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E9E94-995A-4291-B147-E366D08222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E83F6B-3B25-46F8-8C8A-8BD42654A198}" type="datetime1">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E9E94-995A-4291-B147-E366D08222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10DF8-2513-4B47-B8C4-C2E9AAD1B17D}" type="datetime1">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E9E94-995A-4291-B147-E366D08222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78B7E3-2508-43AD-831B-0C8B7E55ED8C}" type="datetime1">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E9E94-995A-4291-B147-E366D08222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11F10-02EB-40D7-9F86-C4B006A56CC1}" type="datetime1">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E9E94-995A-4291-B147-E366D08222F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DA8F90-D326-4659-B6D0-172DEF235607}" type="datetime1">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E9E94-995A-4291-B147-E366D08222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88BD50-B1F8-45C7-ABD5-111D8C631C6D}" type="datetime1">
              <a:rPr lang="en-US" smtClean="0"/>
              <a:t>7/23/2014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E9E94-995A-4291-B147-E366D08222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0676DD-EE10-44BE-9D39-4ED74848EB10}" type="datetime1">
              <a:rPr lang="en-US" smtClean="0"/>
              <a:t>7/23/2014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E9E94-995A-4291-B147-E366D08222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2B27E-029C-4230-8FA3-7B4CCFAE5F32}" type="datetime1">
              <a:rPr lang="en-US" smtClean="0"/>
              <a:t>7/23/2014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E9E94-995A-4291-B147-E366D08222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08099-30EC-4D39-BB8C-DDD37156A9BC}" type="datetime1">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E9E94-995A-4291-B147-E366D08222F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8D3A413-053B-4F7D-9EFF-E513528B4B83}" type="datetime1">
              <a:rPr lang="en-US" smtClean="0"/>
              <a:t>7/23/2014</a:t>
            </a:fld>
            <a:endParaRPr lang="en-US"/>
          </a:p>
        </p:txBody>
      </p:sp>
      <p:sp>
        <p:nvSpPr>
          <p:cNvPr id="9" name="Slide Number Placeholder 8"/>
          <p:cNvSpPr>
            <a:spLocks noGrp="1"/>
          </p:cNvSpPr>
          <p:nvPr>
            <p:ph type="sldNum" sz="quarter" idx="11"/>
          </p:nvPr>
        </p:nvSpPr>
        <p:spPr/>
        <p:txBody>
          <a:bodyPr/>
          <a:lstStyle/>
          <a:p>
            <a:fld id="{135E9E94-995A-4291-B147-E366D08222F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35E9E94-995A-4291-B147-E366D08222F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7EC21C3-E073-448A-9BD2-B21065C3AC4E}" type="datetime1">
              <a:rPr lang="en-US" smtClean="0"/>
              <a:t>7/23/2014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1"/>
            <a:ext cx="7772400" cy="2133599"/>
          </a:xfrm>
        </p:spPr>
        <p:txBody>
          <a:bodyPr>
            <a:noAutofit/>
          </a:bodyPr>
          <a:lstStyle/>
          <a:p>
            <a:r>
              <a:rPr lang="en-US" sz="4400" dirty="0" smtClean="0"/>
              <a:t>Working but Still Poor: The Role of Regional Occupational Structure in Low Income Work </a:t>
            </a:r>
            <a:endParaRPr lang="en-US" sz="4400" dirty="0"/>
          </a:p>
        </p:txBody>
      </p:sp>
      <p:sp>
        <p:nvSpPr>
          <p:cNvPr id="3" name="Subtitle 2"/>
          <p:cNvSpPr>
            <a:spLocks noGrp="1"/>
          </p:cNvSpPr>
          <p:nvPr>
            <p:ph type="subTitle" idx="1"/>
          </p:nvPr>
        </p:nvSpPr>
        <p:spPr>
          <a:xfrm>
            <a:off x="685800" y="3276600"/>
            <a:ext cx="7239000" cy="3276600"/>
          </a:xfrm>
        </p:spPr>
        <p:txBody>
          <a:bodyPr>
            <a:normAutofit/>
          </a:bodyPr>
          <a:lstStyle/>
          <a:p>
            <a:r>
              <a:rPr lang="en-US" dirty="0" smtClean="0"/>
              <a:t>China Layne, Ph.D.</a:t>
            </a:r>
          </a:p>
          <a:p>
            <a:r>
              <a:rPr lang="en-US" dirty="0" smtClean="0"/>
              <a:t>Summit Consulting, LLC</a:t>
            </a:r>
          </a:p>
          <a:p>
            <a:endParaRPr lang="en-US" dirty="0" smtClean="0"/>
          </a:p>
          <a:p>
            <a:r>
              <a:rPr lang="en-US" dirty="0" smtClean="0"/>
              <a:t>Suzanne </a:t>
            </a:r>
            <a:r>
              <a:rPr lang="en-US" dirty="0" err="1" smtClean="0"/>
              <a:t>Macartney</a:t>
            </a:r>
            <a:r>
              <a:rPr lang="en-US" dirty="0" smtClean="0"/>
              <a:t>, Ph.D.</a:t>
            </a:r>
          </a:p>
          <a:p>
            <a:r>
              <a:rPr lang="en-US" dirty="0" smtClean="0"/>
              <a:t>Office of Assistant Secretary for Planning &amp; Evaluation, </a:t>
            </a:r>
            <a:r>
              <a:rPr lang="en-US" dirty="0"/>
              <a:t> </a:t>
            </a:r>
            <a:r>
              <a:rPr lang="en-US" dirty="0" smtClean="0"/>
              <a:t>               Department of Health and Human Services</a:t>
            </a:r>
          </a:p>
          <a:p>
            <a:endParaRPr lang="en-US" dirty="0"/>
          </a:p>
          <a:p>
            <a:r>
              <a:rPr lang="en-US" dirty="0" smtClean="0"/>
              <a:t>Prepared for Annual Conference of the Eastern Sociological Society, Baltimore, Maryland.  February 22, 2014</a:t>
            </a:r>
          </a:p>
        </p:txBody>
      </p:sp>
    </p:spTree>
    <p:extLst>
      <p:ext uri="{BB962C8B-B14F-4D97-AF65-F5344CB8AC3E}">
        <p14:creationId xmlns:p14="http://schemas.microsoft.com/office/powerpoint/2010/main" val="2536109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52400"/>
            <a:ext cx="8001000" cy="1295400"/>
          </a:xfrm>
        </p:spPr>
        <p:txBody>
          <a:bodyPr>
            <a:noAutofit/>
          </a:bodyPr>
          <a:lstStyle/>
          <a:p>
            <a:r>
              <a:rPr lang="en-US" sz="2800" dirty="0"/>
              <a:t>Regions vary substantially by demographic and economic characteristics, especially the percentage of working poor </a:t>
            </a:r>
            <a:r>
              <a:rPr lang="en-US" sz="2800" dirty="0" smtClean="0"/>
              <a:t>and near poor residents</a:t>
            </a:r>
            <a:r>
              <a:rPr lang="en-US" sz="2800" dirty="0"/>
              <a:t>.</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940996569"/>
              </p:ext>
            </p:extLst>
          </p:nvPr>
        </p:nvGraphicFramePr>
        <p:xfrm>
          <a:off x="152400" y="1600200"/>
          <a:ext cx="80010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p:cNvSpPr>
            <a:spLocks noGrp="1"/>
          </p:cNvSpPr>
          <p:nvPr>
            <p:ph type="sldNum" sz="quarter" idx="12"/>
          </p:nvPr>
        </p:nvSpPr>
        <p:spPr/>
        <p:txBody>
          <a:bodyPr/>
          <a:lstStyle/>
          <a:p>
            <a:fld id="{135E9E94-995A-4291-B147-E366D08222F6}" type="slidenum">
              <a:rPr lang="en-US" smtClean="0"/>
              <a:t>10</a:t>
            </a:fld>
            <a:endParaRPr lang="en-US"/>
          </a:p>
        </p:txBody>
      </p:sp>
      <p:sp>
        <p:nvSpPr>
          <p:cNvPr id="3" name="TextBox 2"/>
          <p:cNvSpPr txBox="1"/>
          <p:nvPr/>
        </p:nvSpPr>
        <p:spPr>
          <a:xfrm>
            <a:off x="5791200" y="6253609"/>
            <a:ext cx="2514600" cy="276999"/>
          </a:xfrm>
          <a:prstGeom prst="rect">
            <a:avLst/>
          </a:prstGeom>
          <a:noFill/>
        </p:spPr>
        <p:txBody>
          <a:bodyPr wrap="square" rtlCol="0">
            <a:spAutoFit/>
          </a:bodyPr>
          <a:lstStyle/>
          <a:p>
            <a:r>
              <a:rPr lang="en-US" sz="1200" dirty="0" smtClean="0"/>
              <a:t>American Community Survey, 2011</a:t>
            </a:r>
            <a:endParaRPr lang="en-US" sz="1200" dirty="0"/>
          </a:p>
        </p:txBody>
      </p:sp>
    </p:spTree>
    <p:extLst>
      <p:ext uri="{BB962C8B-B14F-4D97-AF65-F5344CB8AC3E}">
        <p14:creationId xmlns:p14="http://schemas.microsoft.com/office/powerpoint/2010/main" val="3076312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3400" y="152400"/>
            <a:ext cx="8229600" cy="1143000"/>
          </a:xfrm>
        </p:spPr>
        <p:txBody>
          <a:bodyPr>
            <a:noAutofit/>
          </a:bodyPr>
          <a:lstStyle/>
          <a:p>
            <a:pPr algn="l"/>
            <a:r>
              <a:rPr lang="en-US" sz="2800" dirty="0" smtClean="0"/>
              <a:t>Occupational structure varies substantially by region, especially for service occupations and management, business, science, and arts occupations.</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091127"/>
              </p:ext>
            </p:extLst>
          </p:nvPr>
        </p:nvGraphicFramePr>
        <p:xfrm>
          <a:off x="0" y="1219200"/>
          <a:ext cx="44958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p:cNvSpPr>
            <a:spLocks noGrp="1"/>
          </p:cNvSpPr>
          <p:nvPr>
            <p:ph type="sldNum" sz="quarter" idx="12"/>
          </p:nvPr>
        </p:nvSpPr>
        <p:spPr/>
        <p:txBody>
          <a:bodyPr/>
          <a:lstStyle/>
          <a:p>
            <a:fld id="{135E9E94-995A-4291-B147-E366D08222F6}" type="slidenum">
              <a:rPr lang="en-US" smtClean="0"/>
              <a:t>11</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067192711"/>
              </p:ext>
            </p:extLst>
          </p:nvPr>
        </p:nvGraphicFramePr>
        <p:xfrm>
          <a:off x="4191000" y="986505"/>
          <a:ext cx="4419600" cy="54102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2369457" y="2438400"/>
            <a:ext cx="1219200" cy="1015663"/>
          </a:xfrm>
          <a:prstGeom prst="rect">
            <a:avLst/>
          </a:prstGeom>
          <a:noFill/>
        </p:spPr>
        <p:txBody>
          <a:bodyPr wrap="square" rtlCol="0">
            <a:spAutoFit/>
          </a:bodyPr>
          <a:lstStyle/>
          <a:p>
            <a:r>
              <a:rPr lang="en-US" sz="1200" b="1" dirty="0"/>
              <a:t>Management, business, </a:t>
            </a:r>
            <a:r>
              <a:rPr lang="en-US" sz="1200" b="1" dirty="0" smtClean="0"/>
              <a:t>science, </a:t>
            </a:r>
            <a:r>
              <a:rPr lang="en-US" sz="1200" b="1" dirty="0"/>
              <a:t>arts 19.5</a:t>
            </a:r>
          </a:p>
          <a:p>
            <a:endParaRPr lang="en-US" sz="1200" b="1" dirty="0"/>
          </a:p>
        </p:txBody>
      </p:sp>
      <p:sp>
        <p:nvSpPr>
          <p:cNvPr id="8" name="TextBox 7"/>
          <p:cNvSpPr txBox="1"/>
          <p:nvPr/>
        </p:nvSpPr>
        <p:spPr>
          <a:xfrm>
            <a:off x="5562600" y="6119706"/>
            <a:ext cx="2514600" cy="276999"/>
          </a:xfrm>
          <a:prstGeom prst="rect">
            <a:avLst/>
          </a:prstGeom>
          <a:noFill/>
        </p:spPr>
        <p:txBody>
          <a:bodyPr wrap="square" rtlCol="0">
            <a:spAutoFit/>
          </a:bodyPr>
          <a:lstStyle/>
          <a:p>
            <a:r>
              <a:rPr lang="en-US" sz="1200" dirty="0" smtClean="0"/>
              <a:t>American Community Survey, 2011</a:t>
            </a:r>
            <a:endParaRPr lang="en-US" sz="1200" dirty="0"/>
          </a:p>
        </p:txBody>
      </p:sp>
    </p:spTree>
    <p:extLst>
      <p:ext uri="{BB962C8B-B14F-4D97-AF65-F5344CB8AC3E}">
        <p14:creationId xmlns:p14="http://schemas.microsoft.com/office/powerpoint/2010/main" val="1405193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70915264"/>
              </p:ext>
            </p:extLst>
          </p:nvPr>
        </p:nvGraphicFramePr>
        <p:xfrm>
          <a:off x="-228600" y="1441483"/>
          <a:ext cx="4648200" cy="4957768"/>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135E9E94-995A-4291-B147-E366D08222F6}" type="slidenum">
              <a:rPr lang="en-US" smtClean="0"/>
              <a:t>12</a:t>
            </a:fld>
            <a:endParaRPr lang="en-US"/>
          </a:p>
        </p:txBody>
      </p:sp>
      <p:sp>
        <p:nvSpPr>
          <p:cNvPr id="7" name="TextBox 6"/>
          <p:cNvSpPr txBox="1"/>
          <p:nvPr/>
        </p:nvSpPr>
        <p:spPr>
          <a:xfrm>
            <a:off x="2242457" y="2362200"/>
            <a:ext cx="1219200" cy="1169551"/>
          </a:xfrm>
          <a:prstGeom prst="rect">
            <a:avLst/>
          </a:prstGeom>
          <a:noFill/>
        </p:spPr>
        <p:txBody>
          <a:bodyPr wrap="square" rtlCol="0">
            <a:spAutoFit/>
          </a:bodyPr>
          <a:lstStyle/>
          <a:p>
            <a:r>
              <a:rPr lang="en-US" sz="1400" b="1" dirty="0"/>
              <a:t>Management, business, </a:t>
            </a:r>
            <a:r>
              <a:rPr lang="en-US" sz="1400" b="1" dirty="0" smtClean="0"/>
              <a:t>science, </a:t>
            </a:r>
            <a:r>
              <a:rPr lang="en-US" sz="1400" b="1" dirty="0"/>
              <a:t>arts 19.5</a:t>
            </a:r>
          </a:p>
          <a:p>
            <a:endParaRPr lang="en-US" sz="1400" b="1" dirty="0"/>
          </a:p>
        </p:txBody>
      </p:sp>
      <p:graphicFrame>
        <p:nvGraphicFramePr>
          <p:cNvPr id="8" name="Chart 7"/>
          <p:cNvGraphicFramePr>
            <a:graphicFrameLocks/>
          </p:cNvGraphicFramePr>
          <p:nvPr>
            <p:extLst>
              <p:ext uri="{D42A27DB-BD31-4B8C-83A1-F6EECF244321}">
                <p14:modId xmlns:p14="http://schemas.microsoft.com/office/powerpoint/2010/main" val="3083110075"/>
              </p:ext>
            </p:extLst>
          </p:nvPr>
        </p:nvGraphicFramePr>
        <p:xfrm>
          <a:off x="3886200" y="1446251"/>
          <a:ext cx="4495800" cy="4953000"/>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1665514" y="4687669"/>
            <a:ext cx="1153886" cy="830997"/>
          </a:xfrm>
          <a:prstGeom prst="rect">
            <a:avLst/>
          </a:prstGeom>
          <a:noFill/>
        </p:spPr>
        <p:txBody>
          <a:bodyPr wrap="square" rtlCol="0">
            <a:spAutoFit/>
          </a:bodyPr>
          <a:lstStyle/>
          <a:p>
            <a:pPr algn="ctr"/>
            <a:r>
              <a:rPr lang="en-US" sz="1200" dirty="0"/>
              <a:t>Sales, office, administration  24.6</a:t>
            </a:r>
          </a:p>
          <a:p>
            <a:pPr algn="ctr"/>
            <a:endParaRPr lang="en-US" sz="1200" dirty="0"/>
          </a:p>
        </p:txBody>
      </p:sp>
      <p:sp>
        <p:nvSpPr>
          <p:cNvPr id="9" name="TextBox 8"/>
          <p:cNvSpPr txBox="1"/>
          <p:nvPr/>
        </p:nvSpPr>
        <p:spPr>
          <a:xfrm>
            <a:off x="4648200" y="6399251"/>
            <a:ext cx="2514600" cy="276999"/>
          </a:xfrm>
          <a:prstGeom prst="rect">
            <a:avLst/>
          </a:prstGeom>
          <a:noFill/>
        </p:spPr>
        <p:txBody>
          <a:bodyPr wrap="square" rtlCol="0">
            <a:spAutoFit/>
          </a:bodyPr>
          <a:lstStyle/>
          <a:p>
            <a:r>
              <a:rPr lang="en-US" sz="1200" dirty="0" smtClean="0"/>
              <a:t>American Community Survey, 2011</a:t>
            </a:r>
            <a:endParaRPr lang="en-US" sz="1200" dirty="0"/>
          </a:p>
        </p:txBody>
      </p:sp>
      <p:sp>
        <p:nvSpPr>
          <p:cNvPr id="10" name="Title 1"/>
          <p:cNvSpPr>
            <a:spLocks noGrp="1"/>
          </p:cNvSpPr>
          <p:nvPr>
            <p:ph type="title"/>
          </p:nvPr>
        </p:nvSpPr>
        <p:spPr>
          <a:xfrm>
            <a:off x="47170" y="0"/>
            <a:ext cx="8487230" cy="1143000"/>
          </a:xfrm>
        </p:spPr>
        <p:txBody>
          <a:bodyPr>
            <a:noAutofit/>
          </a:bodyPr>
          <a:lstStyle/>
          <a:p>
            <a:r>
              <a:rPr lang="en-US" sz="2800" dirty="0" smtClean="0"/>
              <a:t>Denver has a larger share of its workforce in management, business, science, and arts occupations than the U.S. overall.</a:t>
            </a:r>
            <a:endParaRPr lang="en-US" sz="2800" dirty="0"/>
          </a:p>
        </p:txBody>
      </p:sp>
    </p:spTree>
    <p:extLst>
      <p:ext uri="{BB962C8B-B14F-4D97-AF65-F5344CB8AC3E}">
        <p14:creationId xmlns:p14="http://schemas.microsoft.com/office/powerpoint/2010/main" val="3202298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33400" y="228600"/>
            <a:ext cx="8229600" cy="4571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8702504"/>
              </p:ext>
            </p:extLst>
          </p:nvPr>
        </p:nvGraphicFramePr>
        <p:xfrm>
          <a:off x="4076700" y="1724799"/>
          <a:ext cx="441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p:cNvSpPr>
            <a:spLocks noGrp="1"/>
          </p:cNvSpPr>
          <p:nvPr>
            <p:ph type="sldNum" sz="quarter" idx="12"/>
          </p:nvPr>
        </p:nvSpPr>
        <p:spPr/>
        <p:txBody>
          <a:bodyPr/>
          <a:lstStyle/>
          <a:p>
            <a:fld id="{135E9E94-995A-4291-B147-E366D08222F6}" type="slidenum">
              <a:rPr lang="en-US" smtClean="0"/>
              <a:t>13</a:t>
            </a:fld>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079865496"/>
              </p:ext>
            </p:extLst>
          </p:nvPr>
        </p:nvGraphicFramePr>
        <p:xfrm>
          <a:off x="-36286" y="1487188"/>
          <a:ext cx="4648200" cy="4957768"/>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5029200" y="6324600"/>
            <a:ext cx="2514600" cy="276999"/>
          </a:xfrm>
          <a:prstGeom prst="rect">
            <a:avLst/>
          </a:prstGeom>
          <a:noFill/>
        </p:spPr>
        <p:txBody>
          <a:bodyPr wrap="square" rtlCol="0">
            <a:spAutoFit/>
          </a:bodyPr>
          <a:lstStyle/>
          <a:p>
            <a:r>
              <a:rPr lang="en-US" sz="1200" dirty="0" smtClean="0"/>
              <a:t>American Community Survey, 2011</a:t>
            </a:r>
            <a:endParaRPr lang="en-US" sz="1200" dirty="0"/>
          </a:p>
        </p:txBody>
      </p:sp>
      <p:sp>
        <p:nvSpPr>
          <p:cNvPr id="9" name="Title 1"/>
          <p:cNvSpPr>
            <a:spLocks noGrp="1"/>
          </p:cNvSpPr>
          <p:nvPr>
            <p:ph type="title"/>
          </p:nvPr>
        </p:nvSpPr>
        <p:spPr>
          <a:xfrm>
            <a:off x="-10886" y="-21771"/>
            <a:ext cx="8534400" cy="1621971"/>
          </a:xfrm>
        </p:spPr>
        <p:txBody>
          <a:bodyPr>
            <a:noAutofit/>
          </a:bodyPr>
          <a:lstStyle/>
          <a:p>
            <a:r>
              <a:rPr lang="en-US" sz="2800" dirty="0" smtClean="0"/>
              <a:t>Greensboro, North Carolina has a larger share of its workforce in sales and office administration occupations than the U.S. overall.</a:t>
            </a:r>
            <a:endParaRPr lang="en-US" sz="2800" dirty="0"/>
          </a:p>
        </p:txBody>
      </p:sp>
    </p:spTree>
    <p:extLst>
      <p:ext uri="{BB962C8B-B14F-4D97-AF65-F5344CB8AC3E}">
        <p14:creationId xmlns:p14="http://schemas.microsoft.com/office/powerpoint/2010/main" val="116230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35E9E94-995A-4291-B147-E366D08222F6}" type="slidenum">
              <a:rPr lang="en-US" smtClean="0"/>
              <a:t>14</a:t>
            </a:fld>
            <a:endParaRPr lang="en-US"/>
          </a:p>
        </p:txBody>
      </p:sp>
      <p:sp>
        <p:nvSpPr>
          <p:cNvPr id="9" name="TextBox 8"/>
          <p:cNvSpPr txBox="1"/>
          <p:nvPr/>
        </p:nvSpPr>
        <p:spPr>
          <a:xfrm>
            <a:off x="5341257" y="6533883"/>
            <a:ext cx="2514600" cy="276999"/>
          </a:xfrm>
          <a:prstGeom prst="rect">
            <a:avLst/>
          </a:prstGeom>
          <a:noFill/>
        </p:spPr>
        <p:txBody>
          <a:bodyPr wrap="square" rtlCol="0">
            <a:spAutoFit/>
          </a:bodyPr>
          <a:lstStyle/>
          <a:p>
            <a:r>
              <a:rPr lang="en-US" sz="1200" dirty="0" smtClean="0"/>
              <a:t>American Community Survey, 2011</a:t>
            </a:r>
            <a:endParaRPr lang="en-US" sz="1200" dirty="0"/>
          </a:p>
        </p:txBody>
      </p:sp>
      <p:sp>
        <p:nvSpPr>
          <p:cNvPr id="7" name="Title 1"/>
          <p:cNvSpPr txBox="1">
            <a:spLocks/>
          </p:cNvSpPr>
          <p:nvPr/>
        </p:nvSpPr>
        <p:spPr>
          <a:xfrm>
            <a:off x="228600" y="228600"/>
            <a:ext cx="8419643" cy="1295400"/>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smtClean="0"/>
              <a:t>Poverty rates vary substantially across occupations, particularly service occupations, </a:t>
            </a:r>
            <a:r>
              <a:rPr lang="en-US" sz="3200" dirty="0"/>
              <a:t>and </a:t>
            </a:r>
            <a:r>
              <a:rPr lang="en-US" sz="3200" dirty="0" smtClean="0"/>
              <a:t>management</a:t>
            </a:r>
            <a:r>
              <a:rPr lang="en-US" sz="3200" dirty="0"/>
              <a:t>, </a:t>
            </a:r>
            <a:r>
              <a:rPr lang="en-US" sz="3200" dirty="0" smtClean="0"/>
              <a:t>business</a:t>
            </a:r>
            <a:r>
              <a:rPr lang="en-US" sz="3200" dirty="0"/>
              <a:t>, </a:t>
            </a:r>
            <a:r>
              <a:rPr lang="en-US" sz="3200" dirty="0" smtClean="0"/>
              <a:t>science </a:t>
            </a:r>
            <a:r>
              <a:rPr lang="en-US" sz="3200" dirty="0"/>
              <a:t>and </a:t>
            </a:r>
            <a:r>
              <a:rPr lang="en-US" sz="3200" dirty="0" smtClean="0"/>
              <a:t>arts occupations.</a:t>
            </a:r>
            <a:endParaRPr lang="en-US" sz="32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2057400"/>
            <a:ext cx="7997747" cy="4001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248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943" y="-12019"/>
            <a:ext cx="7620000" cy="697819"/>
          </a:xfrm>
        </p:spPr>
        <p:txBody>
          <a:bodyPr/>
          <a:lstStyle/>
          <a:p>
            <a:r>
              <a:rPr lang="en-US" sz="2400" dirty="0" smtClean="0"/>
              <a:t>Model One Results – Worker Characteristics</a:t>
            </a:r>
            <a:endParaRPr lang="en-US" sz="2400" dirty="0"/>
          </a:p>
        </p:txBody>
      </p:sp>
      <p:sp>
        <p:nvSpPr>
          <p:cNvPr id="4" name="Slide Number Placeholder 3"/>
          <p:cNvSpPr>
            <a:spLocks noGrp="1"/>
          </p:cNvSpPr>
          <p:nvPr>
            <p:ph type="sldNum" sz="quarter" idx="12"/>
          </p:nvPr>
        </p:nvSpPr>
        <p:spPr/>
        <p:txBody>
          <a:bodyPr/>
          <a:lstStyle/>
          <a:p>
            <a:fld id="{135E9E94-995A-4291-B147-E366D08222F6}" type="slidenum">
              <a:rPr lang="en-US" smtClean="0"/>
              <a:t>15</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85800"/>
            <a:ext cx="6973887"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286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Workers in services occupations are much more likely to be working poor compared with workers in management occupations.</a:t>
            </a:r>
            <a:endParaRPr lang="en-US" sz="2800" dirty="0"/>
          </a:p>
        </p:txBody>
      </p:sp>
      <p:sp>
        <p:nvSpPr>
          <p:cNvPr id="4" name="Slide Number Placeholder 3"/>
          <p:cNvSpPr>
            <a:spLocks noGrp="1"/>
          </p:cNvSpPr>
          <p:nvPr>
            <p:ph type="sldNum" sz="quarter" idx="12"/>
          </p:nvPr>
        </p:nvSpPr>
        <p:spPr/>
        <p:txBody>
          <a:bodyPr/>
          <a:lstStyle/>
          <a:p>
            <a:fld id="{135E9E94-995A-4291-B147-E366D08222F6}" type="slidenum">
              <a:rPr lang="en-US" smtClean="0"/>
              <a:t>16</a:t>
            </a:fld>
            <a:endParaRPr lang="en-US"/>
          </a:p>
        </p:txBody>
      </p:sp>
      <p:sp>
        <p:nvSpPr>
          <p:cNvPr id="6" name="TextBox 5"/>
          <p:cNvSpPr txBox="1"/>
          <p:nvPr/>
        </p:nvSpPr>
        <p:spPr>
          <a:xfrm>
            <a:off x="3276600" y="6395384"/>
            <a:ext cx="5105400" cy="276999"/>
          </a:xfrm>
          <a:prstGeom prst="rect">
            <a:avLst/>
          </a:prstGeom>
          <a:noFill/>
        </p:spPr>
        <p:txBody>
          <a:bodyPr wrap="square" rtlCol="0">
            <a:spAutoFit/>
          </a:bodyPr>
          <a:lstStyle/>
          <a:p>
            <a:r>
              <a:rPr lang="en-US" sz="1200" dirty="0" smtClean="0"/>
              <a:t>Model results based on data from the American Community Survey, 2011</a:t>
            </a:r>
            <a:endParaRPr 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52600"/>
            <a:ext cx="8153400" cy="4321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62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Workers in services occupations are also much more likely to have a near poor level of income compared with workers in management occupations.</a:t>
            </a:r>
            <a:endParaRPr lang="en-US" sz="2800" dirty="0"/>
          </a:p>
        </p:txBody>
      </p:sp>
      <p:sp>
        <p:nvSpPr>
          <p:cNvPr id="4" name="Slide Number Placeholder 3"/>
          <p:cNvSpPr>
            <a:spLocks noGrp="1"/>
          </p:cNvSpPr>
          <p:nvPr>
            <p:ph type="sldNum" sz="quarter" idx="12"/>
          </p:nvPr>
        </p:nvSpPr>
        <p:spPr/>
        <p:txBody>
          <a:bodyPr/>
          <a:lstStyle/>
          <a:p>
            <a:fld id="{135E9E94-995A-4291-B147-E366D08222F6}" type="slidenum">
              <a:rPr lang="en-US" smtClean="0"/>
              <a:t>17</a:t>
            </a:fld>
            <a:endParaRPr lang="en-US"/>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022" y="1981200"/>
            <a:ext cx="7996421" cy="3857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5630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Where workers live accounts for a small, but significant, share of their overall likelihood of being working poor or near poor.</a:t>
            </a:r>
            <a:endParaRPr lang="en-US" dirty="0"/>
          </a:p>
        </p:txBody>
      </p:sp>
      <p:sp>
        <p:nvSpPr>
          <p:cNvPr id="4" name="Slide Number Placeholder 3"/>
          <p:cNvSpPr>
            <a:spLocks noGrp="1"/>
          </p:cNvSpPr>
          <p:nvPr>
            <p:ph type="sldNum" sz="quarter" idx="12"/>
          </p:nvPr>
        </p:nvSpPr>
        <p:spPr/>
        <p:txBody>
          <a:bodyPr/>
          <a:lstStyle/>
          <a:p>
            <a:fld id="{135E9E94-995A-4291-B147-E366D08222F6}" type="slidenum">
              <a:rPr lang="en-US" smtClean="0"/>
              <a:t>18</a:t>
            </a:fld>
            <a:endParaRPr lang="en-US"/>
          </a:p>
        </p:txBody>
      </p:sp>
      <p:graphicFrame>
        <p:nvGraphicFramePr>
          <p:cNvPr id="6" name="Chart 5"/>
          <p:cNvGraphicFramePr>
            <a:graphicFrameLocks/>
          </p:cNvGraphicFramePr>
          <p:nvPr>
            <p:extLst>
              <p:ext uri="{D42A27DB-BD31-4B8C-83A1-F6EECF244321}">
                <p14:modId xmlns:p14="http://schemas.microsoft.com/office/powerpoint/2010/main" val="1663522349"/>
              </p:ext>
            </p:extLst>
          </p:nvPr>
        </p:nvGraphicFramePr>
        <p:xfrm>
          <a:off x="1" y="1447800"/>
          <a:ext cx="8534399" cy="5038725"/>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Arrow Connector 6"/>
          <p:cNvCxnSpPr/>
          <p:nvPr/>
        </p:nvCxnSpPr>
        <p:spPr>
          <a:xfrm flipV="1">
            <a:off x="4114800" y="2895600"/>
            <a:ext cx="152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733800" y="2895600"/>
            <a:ext cx="152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012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 y="0"/>
            <a:ext cx="7924800" cy="609600"/>
          </a:xfrm>
        </p:spPr>
        <p:txBody>
          <a:bodyPr/>
          <a:lstStyle/>
          <a:p>
            <a:r>
              <a:rPr lang="en-US" sz="2800" dirty="0" smtClean="0"/>
              <a:t>Model Three Results – Regional Occupational Structure</a:t>
            </a:r>
            <a:endParaRPr lang="en-US" sz="2800" dirty="0"/>
          </a:p>
        </p:txBody>
      </p:sp>
      <p:sp>
        <p:nvSpPr>
          <p:cNvPr id="4" name="Slide Number Placeholder 3"/>
          <p:cNvSpPr>
            <a:spLocks noGrp="1"/>
          </p:cNvSpPr>
          <p:nvPr>
            <p:ph type="sldNum" sz="quarter" idx="12"/>
          </p:nvPr>
        </p:nvSpPr>
        <p:spPr/>
        <p:txBody>
          <a:bodyPr/>
          <a:lstStyle/>
          <a:p>
            <a:fld id="{135E9E94-995A-4291-B147-E366D08222F6}" type="slidenum">
              <a:rPr lang="en-US" smtClean="0"/>
              <a:t>19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52462"/>
            <a:ext cx="7045345"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908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Research Questions</a:t>
            </a:r>
            <a:endParaRPr lang="en-US" dirty="0"/>
          </a:p>
        </p:txBody>
      </p:sp>
      <p:sp>
        <p:nvSpPr>
          <p:cNvPr id="3" name="Content Placeholder 2"/>
          <p:cNvSpPr>
            <a:spLocks noGrp="1"/>
          </p:cNvSpPr>
          <p:nvPr>
            <p:ph idx="1"/>
          </p:nvPr>
        </p:nvSpPr>
        <p:spPr>
          <a:xfrm>
            <a:off x="381000" y="1219200"/>
            <a:ext cx="7620000" cy="4800600"/>
          </a:xfrm>
        </p:spPr>
        <p:txBody>
          <a:bodyPr>
            <a:normAutofit/>
          </a:bodyPr>
          <a:lstStyle/>
          <a:p>
            <a:pPr marL="514350" indent="-514350">
              <a:buFont typeface="+mj-lt"/>
              <a:buAutoNum type="arabicPeriod"/>
            </a:pPr>
            <a:r>
              <a:rPr lang="en-US" sz="2800" dirty="0" smtClean="0"/>
              <a:t>How much does a person’s likelihood of being working poor or near poor vary across occupations?</a:t>
            </a:r>
          </a:p>
          <a:p>
            <a:pPr marL="514350" indent="-514350">
              <a:buFont typeface="+mj-lt"/>
              <a:buAutoNum type="arabicPeriod"/>
            </a:pPr>
            <a:endParaRPr lang="en-US" sz="2800" dirty="0" smtClean="0"/>
          </a:p>
          <a:p>
            <a:pPr marL="514350" indent="-514350">
              <a:buFont typeface="+mj-lt"/>
              <a:buAutoNum type="arabicPeriod"/>
            </a:pPr>
            <a:r>
              <a:rPr lang="en-US" sz="2800" dirty="0" smtClean="0"/>
              <a:t>Does a person’s likelihood of being working poor or near poor vary across regions?</a:t>
            </a:r>
          </a:p>
          <a:p>
            <a:pPr marL="514350" indent="-514350">
              <a:buFont typeface="+mj-lt"/>
              <a:buAutoNum type="arabicPeriod"/>
            </a:pPr>
            <a:endParaRPr lang="en-US" sz="2800" dirty="0" smtClean="0"/>
          </a:p>
          <a:p>
            <a:pPr marL="514350" indent="-514350">
              <a:buFont typeface="+mj-lt"/>
              <a:buAutoNum type="arabicPeriod"/>
            </a:pPr>
            <a:r>
              <a:rPr lang="en-US" sz="2800" dirty="0" smtClean="0"/>
              <a:t>Does a region’s occupational structure affect a person’s likelihood of being working poor or near poor?</a:t>
            </a:r>
          </a:p>
          <a:p>
            <a:pPr marL="514350" indent="-514350">
              <a:buFont typeface="+mj-lt"/>
              <a:buAutoNum type="arabicPeriod"/>
            </a:pPr>
            <a:endParaRPr lang="en-US" sz="2800" dirty="0" smtClean="0"/>
          </a:p>
          <a:p>
            <a:pPr marL="514350" indent="-514350">
              <a:buFont typeface="+mj-lt"/>
              <a:buAutoNum type="arabicPeriod"/>
            </a:pPr>
            <a:endParaRPr lang="en-US" sz="2800" dirty="0"/>
          </a:p>
        </p:txBody>
      </p:sp>
      <p:sp>
        <p:nvSpPr>
          <p:cNvPr id="4" name="Slide Number Placeholder 3"/>
          <p:cNvSpPr>
            <a:spLocks noGrp="1"/>
          </p:cNvSpPr>
          <p:nvPr>
            <p:ph type="sldNum" sz="quarter" idx="12"/>
          </p:nvPr>
        </p:nvSpPr>
        <p:spPr/>
        <p:txBody>
          <a:bodyPr/>
          <a:lstStyle/>
          <a:p>
            <a:fld id="{135E9E94-995A-4291-B147-E366D08222F6}" type="slidenum">
              <a:rPr lang="en-US" smtClean="0"/>
              <a:t>2</a:t>
            </a:fld>
            <a:endParaRPr lang="en-US"/>
          </a:p>
        </p:txBody>
      </p:sp>
    </p:spTree>
    <p:extLst>
      <p:ext uri="{BB962C8B-B14F-4D97-AF65-F5344CB8AC3E}">
        <p14:creationId xmlns:p14="http://schemas.microsoft.com/office/powerpoint/2010/main" val="802132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077200" cy="1600200"/>
          </a:xfrm>
        </p:spPr>
        <p:txBody>
          <a:bodyPr/>
          <a:lstStyle/>
          <a:p>
            <a:r>
              <a:rPr lang="en-US" sz="2800" dirty="0"/>
              <a:t>W</a:t>
            </a:r>
            <a:r>
              <a:rPr lang="en-US" sz="2800" dirty="0" smtClean="0"/>
              <a:t>orkers in regions with more people in services or education employment are more likely to be working poor than in regions with more workers in management employment.</a:t>
            </a:r>
            <a:endParaRPr lang="en-US" sz="2800" dirty="0"/>
          </a:p>
        </p:txBody>
      </p:sp>
      <p:sp>
        <p:nvSpPr>
          <p:cNvPr id="4" name="Slide Number Placeholder 3"/>
          <p:cNvSpPr>
            <a:spLocks noGrp="1"/>
          </p:cNvSpPr>
          <p:nvPr>
            <p:ph type="sldNum" sz="quarter" idx="12"/>
          </p:nvPr>
        </p:nvSpPr>
        <p:spPr/>
        <p:txBody>
          <a:bodyPr/>
          <a:lstStyle/>
          <a:p>
            <a:fld id="{135E9E94-995A-4291-B147-E366D08222F6}" type="slidenum">
              <a:rPr lang="en-US" smtClean="0"/>
              <a:t>20</a:t>
            </a:fld>
            <a:endParaRPr lang="en-US"/>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2286000"/>
            <a:ext cx="7848600" cy="4155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902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848600" cy="1752600"/>
          </a:xfrm>
        </p:spPr>
        <p:txBody>
          <a:bodyPr/>
          <a:lstStyle/>
          <a:p>
            <a:r>
              <a:rPr lang="en-US" sz="2800" dirty="0"/>
              <a:t>W</a:t>
            </a:r>
            <a:r>
              <a:rPr lang="en-US" sz="2800" dirty="0" smtClean="0"/>
              <a:t>orkers in regions with more people in services or education employment are more likely to be near poor than in regions with more people in management employment.</a:t>
            </a:r>
            <a:endParaRPr lang="en-US" sz="2800" dirty="0"/>
          </a:p>
        </p:txBody>
      </p:sp>
      <p:sp>
        <p:nvSpPr>
          <p:cNvPr id="4" name="Slide Number Placeholder 3"/>
          <p:cNvSpPr>
            <a:spLocks noGrp="1"/>
          </p:cNvSpPr>
          <p:nvPr>
            <p:ph type="sldNum" sz="quarter" idx="12"/>
          </p:nvPr>
        </p:nvSpPr>
        <p:spPr/>
        <p:txBody>
          <a:bodyPr/>
          <a:lstStyle/>
          <a:p>
            <a:fld id="{135E9E94-995A-4291-B147-E366D08222F6}" type="slidenum">
              <a:rPr lang="en-US" smtClean="0"/>
              <a:t>21</a:t>
            </a:fld>
            <a:endParaRPr lang="en-US"/>
          </a:p>
        </p:txBody>
      </p:sp>
      <p:graphicFrame>
        <p:nvGraphicFramePr>
          <p:cNvPr id="6" name="Chart 5"/>
          <p:cNvGraphicFramePr>
            <a:graphicFrameLocks/>
          </p:cNvGraphicFramePr>
          <p:nvPr>
            <p:extLst>
              <p:ext uri="{D42A27DB-BD31-4B8C-83A1-F6EECF244321}">
                <p14:modId xmlns:p14="http://schemas.microsoft.com/office/powerpoint/2010/main" val="3552236418"/>
              </p:ext>
            </p:extLst>
          </p:nvPr>
        </p:nvGraphicFramePr>
        <p:xfrm>
          <a:off x="152400" y="2133600"/>
          <a:ext cx="8267700" cy="4371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30805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Regional characteristics, including occupational structure, help explain some of a worker’s overall likelihood of being working poor or near poor.</a:t>
            </a:r>
            <a:endParaRPr lang="en-US" sz="2800" dirty="0"/>
          </a:p>
        </p:txBody>
      </p:sp>
      <p:sp>
        <p:nvSpPr>
          <p:cNvPr id="4" name="Slide Number Placeholder 3"/>
          <p:cNvSpPr>
            <a:spLocks noGrp="1"/>
          </p:cNvSpPr>
          <p:nvPr>
            <p:ph type="sldNum" sz="quarter" idx="12"/>
          </p:nvPr>
        </p:nvSpPr>
        <p:spPr/>
        <p:txBody>
          <a:bodyPr/>
          <a:lstStyle/>
          <a:p>
            <a:fld id="{135E9E94-995A-4291-B147-E366D08222F6}" type="slidenum">
              <a:rPr lang="en-US" smtClean="0"/>
              <a:t>22</a:t>
            </a:fld>
            <a:endParaRPr lang="en-US"/>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7924800" cy="4359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p:nvSpPr>
        <p:spPr>
          <a:xfrm>
            <a:off x="3624942" y="3182926"/>
            <a:ext cx="827385" cy="627074"/>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dirty="0"/>
              <a:t>w</a:t>
            </a:r>
            <a:r>
              <a:rPr lang="en-US" sz="1100" dirty="0" smtClean="0"/>
              <a:t>ith </a:t>
            </a:r>
            <a:r>
              <a:rPr lang="en-US" sz="1100" baseline="0" dirty="0" smtClean="0"/>
              <a:t>PUMA control variables </a:t>
            </a:r>
            <a:endParaRPr lang="en-US" sz="1100" dirty="0"/>
          </a:p>
        </p:txBody>
      </p:sp>
      <p:sp>
        <p:nvSpPr>
          <p:cNvPr id="6" name="TextBox 1"/>
          <p:cNvSpPr txBox="1"/>
          <p:nvPr/>
        </p:nvSpPr>
        <p:spPr>
          <a:xfrm>
            <a:off x="5562600" y="3068625"/>
            <a:ext cx="838200" cy="91440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dirty="0" smtClean="0"/>
              <a:t>with </a:t>
            </a:r>
            <a:r>
              <a:rPr lang="en-US" sz="1100" baseline="0" dirty="0" smtClean="0"/>
              <a:t>PUMA and Occupation control variables </a:t>
            </a:r>
            <a:endParaRPr lang="en-US" sz="1100" dirty="0"/>
          </a:p>
        </p:txBody>
      </p:sp>
      <p:cxnSp>
        <p:nvCxnSpPr>
          <p:cNvPr id="7" name="Straight Arrow Connector 6"/>
          <p:cNvCxnSpPr/>
          <p:nvPr/>
        </p:nvCxnSpPr>
        <p:spPr>
          <a:xfrm flipH="1" flipV="1">
            <a:off x="3733800" y="2954325"/>
            <a:ext cx="152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715000" y="2829139"/>
            <a:ext cx="152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074920" y="2943439"/>
            <a:ext cx="152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096000" y="2789225"/>
            <a:ext cx="152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927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3800" dirty="0" smtClean="0"/>
              <a:t>Conclusions:</a:t>
            </a:r>
            <a:br>
              <a:rPr lang="en-US" sz="3800" dirty="0" smtClean="0"/>
            </a:br>
            <a:r>
              <a:rPr lang="en-US" sz="3800" dirty="0" smtClean="0"/>
              <a:t>For the Working Poor and Near Poor</a:t>
            </a:r>
            <a:endParaRPr lang="en-US" sz="3800" dirty="0"/>
          </a:p>
        </p:txBody>
      </p:sp>
      <p:sp>
        <p:nvSpPr>
          <p:cNvPr id="3" name="Content Placeholder 2"/>
          <p:cNvSpPr>
            <a:spLocks noGrp="1"/>
          </p:cNvSpPr>
          <p:nvPr>
            <p:ph idx="1"/>
          </p:nvPr>
        </p:nvSpPr>
        <p:spPr>
          <a:xfrm>
            <a:off x="533400" y="1600200"/>
            <a:ext cx="7620000" cy="4648200"/>
          </a:xfrm>
        </p:spPr>
        <p:txBody>
          <a:bodyPr>
            <a:normAutofit/>
          </a:bodyPr>
          <a:lstStyle/>
          <a:p>
            <a:pPr>
              <a:buFont typeface="Wingdings" panose="05000000000000000000" pitchFamily="2" charset="2"/>
              <a:buChar char="Ø"/>
            </a:pPr>
            <a:r>
              <a:rPr lang="en-US" sz="2800" dirty="0" smtClean="0"/>
              <a:t>Their occupation matters…</a:t>
            </a:r>
          </a:p>
          <a:p>
            <a:pPr lvl="1">
              <a:buFont typeface="Wingdings" panose="05000000000000000000" pitchFamily="2" charset="2"/>
              <a:buChar char="Ø"/>
            </a:pPr>
            <a:r>
              <a:rPr lang="en-US" sz="2200" dirty="0" smtClean="0"/>
              <a:t>Workers in certain occupations are more likely to be working poor or near poor.</a:t>
            </a:r>
          </a:p>
          <a:p>
            <a:pPr lvl="1">
              <a:buFont typeface="Wingdings" panose="05000000000000000000" pitchFamily="2" charset="2"/>
              <a:buChar char="Ø"/>
            </a:pPr>
            <a:endParaRPr lang="en-US" sz="2200" dirty="0" smtClean="0"/>
          </a:p>
          <a:p>
            <a:pPr>
              <a:buFont typeface="Wingdings" panose="05000000000000000000" pitchFamily="2" charset="2"/>
              <a:buChar char="Ø"/>
            </a:pPr>
            <a:r>
              <a:rPr lang="en-US" sz="2800" dirty="0" smtClean="0"/>
              <a:t>Where they live also matters…</a:t>
            </a:r>
          </a:p>
          <a:p>
            <a:pPr lvl="1">
              <a:buFont typeface="Wingdings" panose="05000000000000000000" pitchFamily="2" charset="2"/>
              <a:buChar char="Ø"/>
            </a:pPr>
            <a:r>
              <a:rPr lang="en-US" sz="2200" dirty="0" smtClean="0"/>
              <a:t>Workers in some regions are more likely to be working poor or near poor.</a:t>
            </a:r>
          </a:p>
          <a:p>
            <a:pPr lvl="1">
              <a:buFont typeface="Wingdings" panose="05000000000000000000" pitchFamily="2" charset="2"/>
              <a:buChar char="Ø"/>
            </a:pPr>
            <a:endParaRPr lang="en-US" sz="800" dirty="0" smtClean="0"/>
          </a:p>
          <a:p>
            <a:pPr lvl="1">
              <a:buFont typeface="Wingdings" panose="05000000000000000000" pitchFamily="2" charset="2"/>
              <a:buChar char="Ø"/>
            </a:pPr>
            <a:r>
              <a:rPr lang="en-US" sz="2200" dirty="0" smtClean="0"/>
              <a:t>A small share of a worker’s overall likelihood of being working poor or near poor is dependent on where the worker lives.</a:t>
            </a:r>
          </a:p>
          <a:p>
            <a:pPr lvl="1">
              <a:buFont typeface="Wingdings" panose="05000000000000000000" pitchFamily="2" charset="2"/>
              <a:buChar char="Ø"/>
            </a:pPr>
            <a:endParaRPr lang="en-US" sz="800" dirty="0" smtClean="0"/>
          </a:p>
        </p:txBody>
      </p:sp>
      <p:sp>
        <p:nvSpPr>
          <p:cNvPr id="4" name="Slide Number Placeholder 3"/>
          <p:cNvSpPr>
            <a:spLocks noGrp="1"/>
          </p:cNvSpPr>
          <p:nvPr>
            <p:ph type="sldNum" sz="quarter" idx="12"/>
          </p:nvPr>
        </p:nvSpPr>
        <p:spPr/>
        <p:txBody>
          <a:bodyPr/>
          <a:lstStyle/>
          <a:p>
            <a:fld id="{135E9E94-995A-4291-B147-E366D08222F6}" type="slidenum">
              <a:rPr lang="en-US" smtClean="0"/>
              <a:t>23</a:t>
            </a:fld>
            <a:endParaRPr lang="en-US"/>
          </a:p>
        </p:txBody>
      </p:sp>
    </p:spTree>
    <p:extLst>
      <p:ext uri="{BB962C8B-B14F-4D97-AF65-F5344CB8AC3E}">
        <p14:creationId xmlns:p14="http://schemas.microsoft.com/office/powerpoint/2010/main" val="1494881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3800" dirty="0" smtClean="0"/>
              <a:t>For the Working Poor and Near Poor</a:t>
            </a:r>
            <a:endParaRPr lang="en-US" sz="3800" dirty="0"/>
          </a:p>
        </p:txBody>
      </p:sp>
      <p:sp>
        <p:nvSpPr>
          <p:cNvPr id="3" name="Content Placeholder 2"/>
          <p:cNvSpPr>
            <a:spLocks noGrp="1"/>
          </p:cNvSpPr>
          <p:nvPr>
            <p:ph idx="1"/>
          </p:nvPr>
        </p:nvSpPr>
        <p:spPr>
          <a:xfrm>
            <a:off x="457200" y="1219200"/>
            <a:ext cx="7620000" cy="5410200"/>
          </a:xfrm>
        </p:spPr>
        <p:txBody>
          <a:bodyPr>
            <a:normAutofit/>
          </a:bodyPr>
          <a:lstStyle/>
          <a:p>
            <a:pPr lvl="1">
              <a:buFont typeface="Wingdings" panose="05000000000000000000" pitchFamily="2" charset="2"/>
              <a:buChar char="Ø"/>
            </a:pPr>
            <a:endParaRPr lang="en-US" sz="800" dirty="0" smtClean="0"/>
          </a:p>
          <a:p>
            <a:pPr>
              <a:buFont typeface="Wingdings" panose="05000000000000000000" pitchFamily="2" charset="2"/>
              <a:buChar char="Ø"/>
            </a:pPr>
            <a:r>
              <a:rPr lang="en-US" sz="2800" dirty="0" smtClean="0"/>
              <a:t>Because the occupational mix of where they live matters…</a:t>
            </a:r>
          </a:p>
          <a:p>
            <a:pPr lvl="1">
              <a:buFont typeface="Wingdings" panose="05000000000000000000" pitchFamily="2" charset="2"/>
              <a:buChar char="Ø"/>
            </a:pPr>
            <a:r>
              <a:rPr lang="en-US" sz="2200" dirty="0"/>
              <a:t>W</a:t>
            </a:r>
            <a:r>
              <a:rPr lang="en-US" sz="2200" dirty="0" smtClean="0"/>
              <a:t>orkers in regions with greater employment in certain occupations are more likely to be working poor or near poor.</a:t>
            </a:r>
          </a:p>
          <a:p>
            <a:pPr lvl="1">
              <a:buFont typeface="Wingdings" panose="05000000000000000000" pitchFamily="2" charset="2"/>
              <a:buChar char="Ø"/>
            </a:pPr>
            <a:endParaRPr lang="en-US" sz="800" dirty="0" smtClean="0"/>
          </a:p>
          <a:p>
            <a:pPr lvl="1">
              <a:buFont typeface="Wingdings" panose="05000000000000000000" pitchFamily="2" charset="2"/>
              <a:buChar char="Ø"/>
            </a:pPr>
            <a:r>
              <a:rPr lang="en-US" sz="2200" dirty="0" smtClean="0"/>
              <a:t>A region’s occupational mix helps explain a worker’s overall likelihood of being working poor or near poor.</a:t>
            </a:r>
            <a:endParaRPr lang="en-US" sz="2200" dirty="0"/>
          </a:p>
        </p:txBody>
      </p:sp>
      <p:sp>
        <p:nvSpPr>
          <p:cNvPr id="4" name="Slide Number Placeholder 3"/>
          <p:cNvSpPr>
            <a:spLocks noGrp="1"/>
          </p:cNvSpPr>
          <p:nvPr>
            <p:ph type="sldNum" sz="quarter" idx="12"/>
          </p:nvPr>
        </p:nvSpPr>
        <p:spPr/>
        <p:txBody>
          <a:bodyPr/>
          <a:lstStyle/>
          <a:p>
            <a:fld id="{135E9E94-995A-4291-B147-E366D08222F6}" type="slidenum">
              <a:rPr lang="en-US" smtClean="0"/>
              <a:t>24</a:t>
            </a:fld>
            <a:endParaRPr lang="en-US"/>
          </a:p>
        </p:txBody>
      </p:sp>
    </p:spTree>
    <p:extLst>
      <p:ext uri="{BB962C8B-B14F-4D97-AF65-F5344CB8AC3E}">
        <p14:creationId xmlns:p14="http://schemas.microsoft.com/office/powerpoint/2010/main" val="1281904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Data</a:t>
            </a:r>
            <a:endParaRPr lang="en-US" dirty="0"/>
          </a:p>
        </p:txBody>
      </p:sp>
      <p:sp>
        <p:nvSpPr>
          <p:cNvPr id="3" name="Content Placeholder 2"/>
          <p:cNvSpPr>
            <a:spLocks noGrp="1"/>
          </p:cNvSpPr>
          <p:nvPr>
            <p:ph idx="1"/>
          </p:nvPr>
        </p:nvSpPr>
        <p:spPr>
          <a:xfrm>
            <a:off x="533400" y="990600"/>
            <a:ext cx="7467600" cy="5638800"/>
          </a:xfrm>
        </p:spPr>
        <p:txBody>
          <a:bodyPr>
            <a:normAutofit fontScale="40000" lnSpcReduction="20000"/>
          </a:bodyPr>
          <a:lstStyle/>
          <a:p>
            <a:endParaRPr lang="en-US" dirty="0"/>
          </a:p>
          <a:p>
            <a:r>
              <a:rPr lang="en-US" sz="5500" dirty="0" smtClean="0"/>
              <a:t>American </a:t>
            </a:r>
            <a:r>
              <a:rPr lang="en-US" sz="5500" dirty="0"/>
              <a:t>Community Survey (ACS) </a:t>
            </a:r>
            <a:r>
              <a:rPr lang="en-US" sz="5500" dirty="0" smtClean="0"/>
              <a:t>1-year 2011 Public Use Micro Sample (PUMS) file </a:t>
            </a:r>
          </a:p>
          <a:p>
            <a:pPr lvl="1"/>
            <a:r>
              <a:rPr lang="en-US" sz="4500" dirty="0" smtClean="0"/>
              <a:t>The ACS is a </a:t>
            </a:r>
            <a:r>
              <a:rPr lang="en-US" sz="4500" dirty="0"/>
              <a:t>nationally representative survey of 3 million household addresses each </a:t>
            </a:r>
            <a:r>
              <a:rPr lang="en-US" sz="4500" dirty="0" smtClean="0"/>
              <a:t>year, </a:t>
            </a:r>
            <a:endParaRPr lang="en-US" sz="4500" dirty="0"/>
          </a:p>
          <a:p>
            <a:pPr lvl="1"/>
            <a:r>
              <a:rPr lang="en-US" sz="4500" dirty="0" smtClean="0"/>
              <a:t>Which collects </a:t>
            </a:r>
            <a:r>
              <a:rPr lang="en-US" sz="4500" dirty="0"/>
              <a:t>housing, social, demographic, and economic </a:t>
            </a:r>
            <a:r>
              <a:rPr lang="en-US" sz="4500" dirty="0" smtClean="0"/>
              <a:t>information </a:t>
            </a:r>
          </a:p>
          <a:p>
            <a:pPr marL="0" indent="0">
              <a:buNone/>
            </a:pPr>
            <a:endParaRPr lang="en-US" sz="2500" dirty="0"/>
          </a:p>
          <a:p>
            <a:r>
              <a:rPr lang="en-US" sz="5500" dirty="0"/>
              <a:t>Questions on work status </a:t>
            </a:r>
            <a:r>
              <a:rPr lang="en-US" sz="5500" dirty="0" smtClean="0"/>
              <a:t>refer to the last week before the interview.</a:t>
            </a:r>
          </a:p>
          <a:p>
            <a:endParaRPr lang="en-US" sz="2500" dirty="0" smtClean="0"/>
          </a:p>
          <a:p>
            <a:r>
              <a:rPr lang="en-US" sz="5500" dirty="0" smtClean="0"/>
              <a:t>Questions on income refer </a:t>
            </a:r>
            <a:r>
              <a:rPr lang="en-US" sz="5500" dirty="0"/>
              <a:t>to the 12 month period preceding the interview date.</a:t>
            </a:r>
            <a:r>
              <a:rPr lang="en-US" sz="4500" dirty="0"/>
              <a:t> </a:t>
            </a:r>
            <a:endParaRPr lang="en-US" sz="4500" dirty="0" smtClean="0"/>
          </a:p>
          <a:p>
            <a:endParaRPr lang="en-US" sz="2500" dirty="0"/>
          </a:p>
          <a:p>
            <a:r>
              <a:rPr lang="en-US" sz="5500" dirty="0"/>
              <a:t>The </a:t>
            </a:r>
            <a:r>
              <a:rPr lang="en-US" sz="5500" dirty="0" smtClean="0"/>
              <a:t>2011 </a:t>
            </a:r>
            <a:r>
              <a:rPr lang="en-US" sz="5500" dirty="0"/>
              <a:t>survey period covers a</a:t>
            </a:r>
            <a:r>
              <a:rPr lang="en-US" sz="5500" dirty="0" smtClean="0"/>
              <a:t> year in the early recovery period after the end of the Great Recession. </a:t>
            </a:r>
            <a:r>
              <a:rPr lang="en-US" sz="3000" dirty="0" smtClean="0"/>
              <a:t>(National Bureau of Economic Research, 2013) </a:t>
            </a:r>
          </a:p>
          <a:p>
            <a:endParaRPr lang="en-US" sz="2500" dirty="0"/>
          </a:p>
          <a:p>
            <a:r>
              <a:rPr lang="en-US" sz="5500" dirty="0" smtClean="0"/>
              <a:t>Regions: Public Use Micro Areas (PUMA) are contiguous geographies of at least 100,000 people that do not cross state boundaries. </a:t>
            </a:r>
            <a:endParaRPr lang="en-US" sz="5500" dirty="0"/>
          </a:p>
          <a:p>
            <a:endParaRPr lang="en-US" dirty="0"/>
          </a:p>
        </p:txBody>
      </p:sp>
      <p:sp>
        <p:nvSpPr>
          <p:cNvPr id="4" name="Slide Number Placeholder 3"/>
          <p:cNvSpPr>
            <a:spLocks noGrp="1"/>
          </p:cNvSpPr>
          <p:nvPr>
            <p:ph type="sldNum" sz="quarter" idx="12"/>
          </p:nvPr>
        </p:nvSpPr>
        <p:spPr/>
        <p:txBody>
          <a:bodyPr/>
          <a:lstStyle/>
          <a:p>
            <a:fld id="{135E9E94-995A-4291-B147-E366D08222F6}" type="slidenum">
              <a:rPr lang="en-US" smtClean="0"/>
              <a:t>3</a:t>
            </a:fld>
            <a:endParaRPr lang="en-US"/>
          </a:p>
        </p:txBody>
      </p:sp>
    </p:spTree>
    <p:extLst>
      <p:ext uri="{BB962C8B-B14F-4D97-AF65-F5344CB8AC3E}">
        <p14:creationId xmlns:p14="http://schemas.microsoft.com/office/powerpoint/2010/main" val="1247180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Poverty is Measured</a:t>
            </a:r>
            <a:endParaRPr lang="en-US" dirty="0"/>
          </a:p>
        </p:txBody>
      </p:sp>
      <p:sp>
        <p:nvSpPr>
          <p:cNvPr id="3" name="Slide Number Placeholder 2"/>
          <p:cNvSpPr>
            <a:spLocks noGrp="1"/>
          </p:cNvSpPr>
          <p:nvPr>
            <p:ph type="sldNum" sz="quarter" idx="12"/>
          </p:nvPr>
        </p:nvSpPr>
        <p:spPr/>
        <p:txBody>
          <a:bodyPr/>
          <a:lstStyle/>
          <a:p>
            <a:fld id="{135E9E94-995A-4291-B147-E366D08222F6}" type="slidenum">
              <a:rPr lang="en-US" smtClean="0"/>
              <a:t>4</a:t>
            </a:fld>
            <a:endParaRPr lang="en-US"/>
          </a:p>
        </p:txBody>
      </p:sp>
      <p:sp>
        <p:nvSpPr>
          <p:cNvPr id="5" name="TextBox 4"/>
          <p:cNvSpPr txBox="1"/>
          <p:nvPr/>
        </p:nvSpPr>
        <p:spPr>
          <a:xfrm>
            <a:off x="381000" y="1219200"/>
            <a:ext cx="7543800" cy="5324535"/>
          </a:xfrm>
          <a:prstGeom prst="rect">
            <a:avLst/>
          </a:prstGeom>
          <a:noFill/>
        </p:spPr>
        <p:txBody>
          <a:bodyPr wrap="square" rtlCol="0">
            <a:spAutoFit/>
          </a:bodyPr>
          <a:lstStyle/>
          <a:p>
            <a:r>
              <a:rPr lang="en-US" sz="2000" dirty="0"/>
              <a:t>Poverty status is determined by comparing annual income to a set of </a:t>
            </a:r>
          </a:p>
          <a:p>
            <a:r>
              <a:rPr lang="en-US" sz="2000" dirty="0"/>
              <a:t>dollar values called poverty thresholds that vary </a:t>
            </a:r>
            <a:r>
              <a:rPr lang="en-US" sz="2000" dirty="0" smtClean="0"/>
              <a:t>by:</a:t>
            </a:r>
          </a:p>
          <a:p>
            <a:r>
              <a:rPr lang="en-US" sz="2000" dirty="0" smtClean="0"/>
              <a:t> </a:t>
            </a:r>
            <a:r>
              <a:rPr lang="en-US" sz="2000" dirty="0"/>
              <a:t>	</a:t>
            </a:r>
            <a:r>
              <a:rPr lang="en-US" sz="2000" dirty="0" smtClean="0"/>
              <a:t>- family size</a:t>
            </a:r>
          </a:p>
          <a:p>
            <a:r>
              <a:rPr lang="en-US" sz="2000" dirty="0"/>
              <a:t>	</a:t>
            </a:r>
            <a:r>
              <a:rPr lang="en-US" sz="2000" dirty="0" smtClean="0"/>
              <a:t>- number </a:t>
            </a:r>
            <a:r>
              <a:rPr lang="en-US" sz="2000" dirty="0"/>
              <a:t>of </a:t>
            </a:r>
            <a:r>
              <a:rPr lang="en-US" sz="2000" dirty="0" smtClean="0"/>
              <a:t>children</a:t>
            </a:r>
          </a:p>
          <a:p>
            <a:r>
              <a:rPr lang="en-US" sz="2000" dirty="0"/>
              <a:t>	</a:t>
            </a:r>
            <a:r>
              <a:rPr lang="en-US" sz="2000" dirty="0" smtClean="0"/>
              <a:t>- age </a:t>
            </a:r>
            <a:r>
              <a:rPr lang="en-US" sz="2000" dirty="0"/>
              <a:t>of the </a:t>
            </a:r>
            <a:r>
              <a:rPr lang="en-US" sz="2000" dirty="0" smtClean="0"/>
              <a:t>householder (for 1 and 2 person households)</a:t>
            </a:r>
          </a:p>
          <a:p>
            <a:endParaRPr lang="en-US" sz="2000" dirty="0"/>
          </a:p>
          <a:p>
            <a:r>
              <a:rPr lang="en-US" sz="2000" dirty="0" smtClean="0"/>
              <a:t>If </a:t>
            </a:r>
            <a:r>
              <a:rPr lang="en-US" sz="2000" dirty="0"/>
              <a:t>a family’s before- tax money income is less than the dollar value of </a:t>
            </a:r>
            <a:r>
              <a:rPr lang="en-US" sz="2000" dirty="0" smtClean="0"/>
              <a:t>the </a:t>
            </a:r>
            <a:r>
              <a:rPr lang="en-US" sz="2000" dirty="0"/>
              <a:t>threshold, then </a:t>
            </a:r>
            <a:r>
              <a:rPr lang="en-US" sz="2000" dirty="0" smtClean="0"/>
              <a:t>each person in family is </a:t>
            </a:r>
            <a:r>
              <a:rPr lang="en-US" sz="2000" dirty="0"/>
              <a:t>considered to be </a:t>
            </a:r>
            <a:r>
              <a:rPr lang="en-US" sz="2000" dirty="0" smtClean="0"/>
              <a:t>poor. </a:t>
            </a:r>
            <a:endParaRPr lang="en-US" sz="2000" dirty="0"/>
          </a:p>
          <a:p>
            <a:endParaRPr lang="en-US" sz="2000" dirty="0" smtClean="0"/>
          </a:p>
          <a:p>
            <a:r>
              <a:rPr lang="en-US" sz="2000" dirty="0" smtClean="0"/>
              <a:t>The </a:t>
            </a:r>
            <a:r>
              <a:rPr lang="en-US" sz="2000" b="1" dirty="0" smtClean="0"/>
              <a:t>ACS </a:t>
            </a:r>
            <a:r>
              <a:rPr lang="en-US" sz="2000" dirty="0" smtClean="0"/>
              <a:t>uses thresholds updated annually to </a:t>
            </a:r>
            <a:r>
              <a:rPr lang="en-US" sz="2000" dirty="0"/>
              <a:t>allow for </a:t>
            </a:r>
            <a:r>
              <a:rPr lang="en-US" sz="2000" dirty="0" smtClean="0"/>
              <a:t>changes in </a:t>
            </a:r>
            <a:r>
              <a:rPr lang="en-US" sz="2000" dirty="0"/>
              <a:t>the cost of living </a:t>
            </a:r>
            <a:r>
              <a:rPr lang="en-US" sz="2000" dirty="0" smtClean="0"/>
              <a:t>from the </a:t>
            </a:r>
            <a:r>
              <a:rPr lang="en-US" sz="2000" dirty="0"/>
              <a:t>Consumer Price Index (CPI-U). </a:t>
            </a:r>
            <a:r>
              <a:rPr lang="en-US" sz="2000" dirty="0" smtClean="0"/>
              <a:t>They do </a:t>
            </a:r>
            <a:r>
              <a:rPr lang="en-US" sz="2000" dirty="0"/>
              <a:t>not vary geographically. </a:t>
            </a:r>
            <a:endParaRPr lang="en-US" sz="2000" dirty="0" smtClean="0"/>
          </a:p>
          <a:p>
            <a:endParaRPr lang="en-US" sz="2000" dirty="0"/>
          </a:p>
          <a:p>
            <a:r>
              <a:rPr lang="en-US" sz="2000" dirty="0" smtClean="0"/>
              <a:t>In this research, we consider </a:t>
            </a:r>
            <a:r>
              <a:rPr lang="en-US" sz="2000" b="1" dirty="0" smtClean="0"/>
              <a:t>workers who are poor </a:t>
            </a:r>
            <a:r>
              <a:rPr lang="en-US" sz="2000" dirty="0" smtClean="0"/>
              <a:t>(with income up to 100% of the poverty threshold) and </a:t>
            </a:r>
            <a:r>
              <a:rPr lang="en-US" sz="2000" b="1" dirty="0" smtClean="0"/>
              <a:t>those who are “near poor” </a:t>
            </a:r>
            <a:r>
              <a:rPr lang="en-US" sz="2000" dirty="0" smtClean="0"/>
              <a:t>(with income from 101% to 200% of the poverty threshold).</a:t>
            </a:r>
            <a:endParaRPr lang="en-US" sz="2000" dirty="0"/>
          </a:p>
          <a:p>
            <a:endParaRPr lang="en-US" sz="2000" dirty="0" smtClean="0"/>
          </a:p>
        </p:txBody>
      </p:sp>
    </p:spTree>
    <p:extLst>
      <p:ext uri="{BB962C8B-B14F-4D97-AF65-F5344CB8AC3E}">
        <p14:creationId xmlns:p14="http://schemas.microsoft.com/office/powerpoint/2010/main" val="3090429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772400" cy="1143000"/>
          </a:xfrm>
        </p:spPr>
        <p:txBody>
          <a:bodyPr>
            <a:noAutofit/>
          </a:bodyPr>
          <a:lstStyle/>
          <a:p>
            <a:pPr algn="l"/>
            <a:r>
              <a:rPr lang="en-US" sz="2800" dirty="0" smtClean="0"/>
              <a:t>Regional occupational structure is measured by the percent of a region’s workforce employed in each of eight occupation groups.</a:t>
            </a:r>
            <a:endParaRPr lang="en-US" sz="2800" dirty="0"/>
          </a:p>
        </p:txBody>
      </p:sp>
      <p:sp>
        <p:nvSpPr>
          <p:cNvPr id="3" name="Slide Number Placeholder 2"/>
          <p:cNvSpPr>
            <a:spLocks noGrp="1"/>
          </p:cNvSpPr>
          <p:nvPr>
            <p:ph type="sldNum" sz="quarter" idx="12"/>
          </p:nvPr>
        </p:nvSpPr>
        <p:spPr/>
        <p:txBody>
          <a:bodyPr/>
          <a:lstStyle/>
          <a:p>
            <a:fld id="{135E9E94-995A-4291-B147-E366D08222F6}" type="slidenum">
              <a:rPr lang="en-US" smtClean="0"/>
              <a:t>5</a:t>
            </a:fld>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2590800"/>
            <a:ext cx="7885108" cy="1873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17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Analysis Sample and Models</a:t>
            </a:r>
            <a:endParaRPr lang="en-US" dirty="0"/>
          </a:p>
        </p:txBody>
      </p:sp>
      <p:sp>
        <p:nvSpPr>
          <p:cNvPr id="3" name="Content Placeholder 2"/>
          <p:cNvSpPr>
            <a:spLocks noGrp="1"/>
          </p:cNvSpPr>
          <p:nvPr>
            <p:ph idx="1"/>
          </p:nvPr>
        </p:nvSpPr>
        <p:spPr>
          <a:xfrm>
            <a:off x="228600" y="1066800"/>
            <a:ext cx="8077200" cy="5562600"/>
          </a:xfrm>
        </p:spPr>
        <p:txBody>
          <a:bodyPr>
            <a:normAutofit fontScale="47500" lnSpcReduction="20000"/>
          </a:bodyPr>
          <a:lstStyle/>
          <a:p>
            <a:endParaRPr lang="en-US" dirty="0"/>
          </a:p>
          <a:p>
            <a:r>
              <a:rPr lang="en-US" sz="5300" dirty="0" smtClean="0"/>
              <a:t>The </a:t>
            </a:r>
            <a:r>
              <a:rPr lang="en-US" sz="5300" dirty="0"/>
              <a:t>analysis sample includes residents of all </a:t>
            </a:r>
            <a:r>
              <a:rPr lang="en-US" sz="5300" dirty="0" smtClean="0"/>
              <a:t>2,069 </a:t>
            </a:r>
          </a:p>
          <a:p>
            <a:pPr marL="114300" indent="0">
              <a:buNone/>
            </a:pPr>
            <a:r>
              <a:rPr lang="en-US" sz="5300" dirty="0"/>
              <a:t> </a:t>
            </a:r>
            <a:r>
              <a:rPr lang="en-US" sz="5300" dirty="0" smtClean="0"/>
              <a:t>   PUMAs </a:t>
            </a:r>
            <a:r>
              <a:rPr lang="en-US" sz="5300" dirty="0"/>
              <a:t>in the United </a:t>
            </a:r>
            <a:r>
              <a:rPr lang="en-US" sz="5300" dirty="0" smtClean="0"/>
              <a:t>States who are: </a:t>
            </a:r>
          </a:p>
          <a:p>
            <a:pPr lvl="1"/>
            <a:r>
              <a:rPr lang="en-US" sz="4400" dirty="0"/>
              <a:t>At least 16 years of </a:t>
            </a:r>
            <a:r>
              <a:rPr lang="en-US" sz="4400" dirty="0" smtClean="0"/>
              <a:t>age, </a:t>
            </a:r>
            <a:endParaRPr lang="en-US" sz="4400" dirty="0"/>
          </a:p>
          <a:p>
            <a:pPr lvl="1"/>
            <a:r>
              <a:rPr lang="en-US" sz="4400" dirty="0" smtClean="0"/>
              <a:t>White</a:t>
            </a:r>
            <a:r>
              <a:rPr lang="en-US" sz="4400" dirty="0"/>
              <a:t>, </a:t>
            </a:r>
            <a:r>
              <a:rPr lang="en-US" sz="4400" dirty="0" smtClean="0"/>
              <a:t>Black </a:t>
            </a:r>
            <a:r>
              <a:rPr lang="en-US" sz="4400" dirty="0"/>
              <a:t>or African American, Asian, or </a:t>
            </a:r>
            <a:r>
              <a:rPr lang="en-US" sz="4400" dirty="0" smtClean="0"/>
              <a:t>Hispanic, and </a:t>
            </a:r>
            <a:endParaRPr lang="en-US" sz="4400" dirty="0"/>
          </a:p>
          <a:p>
            <a:pPr lvl="1"/>
            <a:r>
              <a:rPr lang="en-US" sz="4400" dirty="0" smtClean="0"/>
              <a:t>Employed.</a:t>
            </a:r>
            <a:endParaRPr lang="en-US" sz="4400" dirty="0"/>
          </a:p>
          <a:p>
            <a:endParaRPr lang="en-US" dirty="0"/>
          </a:p>
          <a:p>
            <a:r>
              <a:rPr lang="en-US" sz="5300" dirty="0"/>
              <a:t>To model a person’s likelihood of being </a:t>
            </a:r>
            <a:r>
              <a:rPr lang="en-US" sz="5300" dirty="0" smtClean="0"/>
              <a:t>working poor or near poor, </a:t>
            </a:r>
            <a:r>
              <a:rPr lang="en-US" sz="5300" dirty="0"/>
              <a:t>we use a two-level, logistic, random-intercept </a:t>
            </a:r>
            <a:r>
              <a:rPr lang="en-US" sz="5300" dirty="0" smtClean="0"/>
              <a:t>model. </a:t>
            </a:r>
          </a:p>
          <a:p>
            <a:pPr lvl="1"/>
            <a:r>
              <a:rPr lang="en-US" sz="4400" dirty="0" smtClean="0"/>
              <a:t>1,351,228 </a:t>
            </a:r>
            <a:r>
              <a:rPr lang="en-US" sz="4400" dirty="0"/>
              <a:t>people are nested within </a:t>
            </a:r>
            <a:r>
              <a:rPr lang="en-US" sz="4400" dirty="0" smtClean="0"/>
              <a:t>2,069 PUMAs.</a:t>
            </a:r>
            <a:endParaRPr lang="en-US" sz="4400" dirty="0"/>
          </a:p>
          <a:p>
            <a:pPr lvl="1"/>
            <a:r>
              <a:rPr lang="en-US" sz="4400" dirty="0" smtClean="0"/>
              <a:t>A </a:t>
            </a:r>
            <a:r>
              <a:rPr lang="en-US" sz="4400" dirty="0"/>
              <a:t>person’s likelihood of being </a:t>
            </a:r>
            <a:r>
              <a:rPr lang="en-US" sz="4400" dirty="0" smtClean="0"/>
              <a:t>working poor or near poor varies </a:t>
            </a:r>
            <a:r>
              <a:rPr lang="en-US" sz="4400" dirty="0"/>
              <a:t>randomly </a:t>
            </a:r>
            <a:r>
              <a:rPr lang="en-US" sz="4400" dirty="0" smtClean="0"/>
              <a:t>across PUMAs.</a:t>
            </a:r>
          </a:p>
          <a:p>
            <a:pPr lvl="1"/>
            <a:endParaRPr lang="en-US" sz="3200" dirty="0" smtClean="0"/>
          </a:p>
          <a:p>
            <a:pPr marL="339725" lvl="1" indent="-339725">
              <a:buFont typeface="Arial" panose="020B0604020202020204" pitchFamily="34" charset="0"/>
              <a:buChar char="•"/>
            </a:pPr>
            <a:r>
              <a:rPr lang="en-US" sz="5300" dirty="0" smtClean="0"/>
              <a:t>Models separately test the effects of individual and regional characteristics on the likelihood of being working poor or near poor. </a:t>
            </a:r>
            <a:endParaRPr lang="en-US" sz="5300" dirty="0"/>
          </a:p>
          <a:p>
            <a:endParaRPr lang="en-US" dirty="0"/>
          </a:p>
          <a:p>
            <a:endParaRPr lang="en-US" dirty="0"/>
          </a:p>
        </p:txBody>
      </p:sp>
      <p:sp>
        <p:nvSpPr>
          <p:cNvPr id="4" name="Slide Number Placeholder 3"/>
          <p:cNvSpPr>
            <a:spLocks noGrp="1"/>
          </p:cNvSpPr>
          <p:nvPr>
            <p:ph type="sldNum" sz="quarter" idx="12"/>
          </p:nvPr>
        </p:nvSpPr>
        <p:spPr/>
        <p:txBody>
          <a:bodyPr/>
          <a:lstStyle/>
          <a:p>
            <a:fld id="{135E9E94-995A-4291-B147-E366D08222F6}" type="slidenum">
              <a:rPr lang="en-US" smtClean="0"/>
              <a:t>6</a:t>
            </a:fld>
            <a:endParaRPr lang="en-US"/>
          </a:p>
        </p:txBody>
      </p:sp>
    </p:spTree>
    <p:extLst>
      <p:ext uri="{BB962C8B-B14F-4D97-AF65-F5344CB8AC3E}">
        <p14:creationId xmlns:p14="http://schemas.microsoft.com/office/powerpoint/2010/main" val="4150351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924800" cy="1295400"/>
          </a:xfrm>
        </p:spPr>
        <p:txBody>
          <a:bodyPr>
            <a:noAutofit/>
          </a:bodyPr>
          <a:lstStyle/>
          <a:p>
            <a:pPr algn="l"/>
            <a:r>
              <a:rPr lang="en-US" sz="2400" dirty="0" smtClean="0"/>
              <a:t>Many worker characteristics are strongly related to poverty status, including: age, education level, and fertility.</a:t>
            </a:r>
            <a:br>
              <a:rPr lang="en-US" sz="2400" dirty="0" smtClean="0"/>
            </a:br>
            <a:r>
              <a:rPr lang="en-US" sz="2400" dirty="0" smtClean="0"/>
              <a:t/>
            </a:r>
            <a:br>
              <a:rPr lang="en-US" sz="2400" dirty="0" smtClean="0"/>
            </a:br>
            <a:r>
              <a:rPr lang="en-US" sz="2400" dirty="0" smtClean="0"/>
              <a:t>Young </a:t>
            </a:r>
            <a:r>
              <a:rPr lang="en-US" sz="2400" dirty="0"/>
              <a:t>adults account for fully 29% of workers with poverty level </a:t>
            </a:r>
            <a:r>
              <a:rPr lang="en-US" sz="2400" dirty="0" smtClean="0"/>
              <a:t>income, but less than 10% of non-poor workers.</a:t>
            </a:r>
            <a:endParaRPr lang="en-US" sz="2400" dirty="0">
              <a:solidFill>
                <a:srgbClr val="FF0000"/>
              </a:solidFill>
            </a:endParaRPr>
          </a:p>
        </p:txBody>
      </p:sp>
      <p:sp>
        <p:nvSpPr>
          <p:cNvPr id="3" name="Slide Number Placeholder 2"/>
          <p:cNvSpPr>
            <a:spLocks noGrp="1"/>
          </p:cNvSpPr>
          <p:nvPr>
            <p:ph type="sldNum" sz="quarter" idx="12"/>
          </p:nvPr>
        </p:nvSpPr>
        <p:spPr/>
        <p:txBody>
          <a:bodyPr/>
          <a:lstStyle/>
          <a:p>
            <a:fld id="{135E9E94-995A-4291-B147-E366D08222F6}" type="slidenum">
              <a:rPr lang="en-US" smtClean="0"/>
              <a:t>7</a:t>
            </a:fld>
            <a:endParaRPr lang="en-US"/>
          </a:p>
        </p:txBody>
      </p:sp>
      <p:graphicFrame>
        <p:nvGraphicFramePr>
          <p:cNvPr id="6" name="Chart 5"/>
          <p:cNvGraphicFramePr>
            <a:graphicFrameLocks/>
          </p:cNvGraphicFramePr>
          <p:nvPr>
            <p:extLst>
              <p:ext uri="{D42A27DB-BD31-4B8C-83A1-F6EECF244321}">
                <p14:modId xmlns:p14="http://schemas.microsoft.com/office/powerpoint/2010/main" val="4011402304"/>
              </p:ext>
            </p:extLst>
          </p:nvPr>
        </p:nvGraphicFramePr>
        <p:xfrm>
          <a:off x="282730" y="2105025"/>
          <a:ext cx="8001000" cy="475297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0207" y="3581400"/>
            <a:ext cx="461665" cy="581799"/>
          </a:xfrm>
          <a:prstGeom prst="rect">
            <a:avLst/>
          </a:prstGeom>
          <a:noFill/>
        </p:spPr>
        <p:txBody>
          <a:bodyPr vert="vert270" wrap="square" rtlCol="0">
            <a:spAutoFit/>
          </a:bodyPr>
          <a:lstStyle/>
          <a:p>
            <a:r>
              <a:rPr lang="en-US" b="1" dirty="0" smtClean="0"/>
              <a:t>Age</a:t>
            </a:r>
            <a:endParaRPr lang="en-US" b="1" dirty="0"/>
          </a:p>
        </p:txBody>
      </p:sp>
    </p:spTree>
    <p:extLst>
      <p:ext uri="{BB962C8B-B14F-4D97-AF65-F5344CB8AC3E}">
        <p14:creationId xmlns:p14="http://schemas.microsoft.com/office/powerpoint/2010/main" val="3245617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01000" cy="1143000"/>
          </a:xfrm>
        </p:spPr>
        <p:txBody>
          <a:bodyPr>
            <a:noAutofit/>
          </a:bodyPr>
          <a:lstStyle/>
          <a:p>
            <a:pPr algn="l"/>
            <a:r>
              <a:rPr lang="en-US" sz="2400" dirty="0" smtClean="0"/>
              <a:t>Individuals with only a high school diploma or GED represent 40% of workers with near poverty level income but 30% of </a:t>
            </a:r>
            <a:br>
              <a:rPr lang="en-US" sz="2400" dirty="0" smtClean="0"/>
            </a:br>
            <a:r>
              <a:rPr lang="en-US" sz="2400" dirty="0" smtClean="0"/>
              <a:t>non-poor workers. </a:t>
            </a:r>
            <a:endParaRPr lang="en-US" sz="2400" dirty="0"/>
          </a:p>
        </p:txBody>
      </p:sp>
      <p:sp>
        <p:nvSpPr>
          <p:cNvPr id="3" name="Slide Number Placeholder 2"/>
          <p:cNvSpPr>
            <a:spLocks noGrp="1"/>
          </p:cNvSpPr>
          <p:nvPr>
            <p:ph type="sldNum" sz="quarter" idx="12"/>
          </p:nvPr>
        </p:nvSpPr>
        <p:spPr/>
        <p:txBody>
          <a:bodyPr/>
          <a:lstStyle/>
          <a:p>
            <a:fld id="{135E9E94-995A-4291-B147-E366D08222F6}" type="slidenum">
              <a:rPr lang="en-US" smtClean="0"/>
              <a:t>8</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229625547"/>
              </p:ext>
            </p:extLst>
          </p:nvPr>
        </p:nvGraphicFramePr>
        <p:xfrm>
          <a:off x="228600" y="1504949"/>
          <a:ext cx="8134350" cy="474345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1"/>
          <p:cNvSpPr txBox="1"/>
          <p:nvPr/>
        </p:nvSpPr>
        <p:spPr>
          <a:xfrm>
            <a:off x="5505021" y="6388783"/>
            <a:ext cx="1924099" cy="29528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Source:</a:t>
            </a:r>
            <a:r>
              <a:rPr lang="en-US" sz="1100" baseline="0" dirty="0"/>
              <a:t> </a:t>
            </a:r>
            <a:r>
              <a:rPr lang="en-US" sz="1100" dirty="0"/>
              <a:t>American Community Survey, 2011</a:t>
            </a:r>
          </a:p>
        </p:txBody>
      </p:sp>
    </p:spTree>
    <p:extLst>
      <p:ext uri="{BB962C8B-B14F-4D97-AF65-F5344CB8AC3E}">
        <p14:creationId xmlns:p14="http://schemas.microsoft.com/office/powerpoint/2010/main" val="3467696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01000" cy="1371600"/>
          </a:xfrm>
        </p:spPr>
        <p:txBody>
          <a:bodyPr>
            <a:normAutofit/>
          </a:bodyPr>
          <a:lstStyle/>
          <a:p>
            <a:pPr algn="l"/>
            <a:r>
              <a:rPr lang="en-US" sz="2400" dirty="0" smtClean="0"/>
              <a:t>About 40% of workers with near poverty and poverty level incomes have minor children in the household, compared with 31% of non-poor workers. </a:t>
            </a:r>
            <a:endParaRPr lang="en-US" sz="2400" dirty="0"/>
          </a:p>
        </p:txBody>
      </p:sp>
      <p:sp>
        <p:nvSpPr>
          <p:cNvPr id="3" name="Slide Number Placeholder 2"/>
          <p:cNvSpPr>
            <a:spLocks noGrp="1"/>
          </p:cNvSpPr>
          <p:nvPr>
            <p:ph type="sldNum" sz="quarter" idx="12"/>
          </p:nvPr>
        </p:nvSpPr>
        <p:spPr/>
        <p:txBody>
          <a:bodyPr/>
          <a:lstStyle/>
          <a:p>
            <a:fld id="{135E9E94-995A-4291-B147-E366D08222F6}" type="slidenum">
              <a:rPr lang="en-US" smtClean="0"/>
              <a:t>9</a:t>
            </a:fld>
            <a:endParaRPr lang="en-US"/>
          </a:p>
        </p:txBody>
      </p:sp>
      <p:sp>
        <p:nvSpPr>
          <p:cNvPr id="7" name="TextBox 1"/>
          <p:cNvSpPr txBox="1"/>
          <p:nvPr/>
        </p:nvSpPr>
        <p:spPr>
          <a:xfrm>
            <a:off x="5508620" y="6477000"/>
            <a:ext cx="1924039" cy="295275"/>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Source:</a:t>
            </a:r>
            <a:r>
              <a:rPr lang="en-US" sz="1100" baseline="0" dirty="0"/>
              <a:t> </a:t>
            </a:r>
            <a:r>
              <a:rPr lang="en-US" sz="1100" dirty="0"/>
              <a:t>American Community Survey, 2011</a:t>
            </a:r>
          </a:p>
        </p:txBody>
      </p:sp>
      <p:graphicFrame>
        <p:nvGraphicFramePr>
          <p:cNvPr id="8" name="Chart 7"/>
          <p:cNvGraphicFramePr>
            <a:graphicFrameLocks/>
          </p:cNvGraphicFramePr>
          <p:nvPr>
            <p:extLst>
              <p:ext uri="{D42A27DB-BD31-4B8C-83A1-F6EECF244321}">
                <p14:modId xmlns:p14="http://schemas.microsoft.com/office/powerpoint/2010/main" val="194143157"/>
              </p:ext>
            </p:extLst>
          </p:nvPr>
        </p:nvGraphicFramePr>
        <p:xfrm>
          <a:off x="152400" y="1600200"/>
          <a:ext cx="8153400" cy="487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53312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5177</TotalTime>
  <Words>2254</Words>
  <Application>Microsoft Office PowerPoint</Application>
  <PresentationFormat>On-screen Show (4:3)</PresentationFormat>
  <Paragraphs>232</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Adjacency</vt:lpstr>
      <vt:lpstr>Working but Still Poor: The Role of Regional Occupational Structure in Low Income Work </vt:lpstr>
      <vt:lpstr>Research Questions</vt:lpstr>
      <vt:lpstr>Data</vt:lpstr>
      <vt:lpstr>How Poverty is Measured</vt:lpstr>
      <vt:lpstr>Regional occupational structure is measured by the percent of a region’s workforce employed in each of eight occupation groups.</vt:lpstr>
      <vt:lpstr>Analysis Sample and Models</vt:lpstr>
      <vt:lpstr>Many worker characteristics are strongly related to poverty status, including: age, education level, and fertility.  Young adults account for fully 29% of workers with poverty level income, but less than 10% of non-poor workers.</vt:lpstr>
      <vt:lpstr>Individuals with only a high school diploma or GED represent 40% of workers with near poverty level income but 30% of  non-poor workers. </vt:lpstr>
      <vt:lpstr>About 40% of workers with near poverty and poverty level incomes have minor children in the household, compared with 31% of non-poor workers. </vt:lpstr>
      <vt:lpstr>Regions vary substantially by demographic and economic characteristics, especially the percentage of working poor and near poor residents.</vt:lpstr>
      <vt:lpstr>Occupational structure varies substantially by region, especially for service occupations and management, business, science, and arts occupations.</vt:lpstr>
      <vt:lpstr>Denver has a larger share of its workforce in management, business, science, and arts occupations than the U.S. overall.</vt:lpstr>
      <vt:lpstr>Greensboro, North Carolina has a larger share of its workforce in sales and office administration occupations than the U.S. overall.</vt:lpstr>
      <vt:lpstr>PowerPoint Presentation</vt:lpstr>
      <vt:lpstr>Model One Results – Worker Characteristics</vt:lpstr>
      <vt:lpstr>Workers in services occupations are much more likely to be working poor compared with workers in management occupations.</vt:lpstr>
      <vt:lpstr>Workers in services occupations are also much more likely to have a near poor level of income compared with workers in management occupations.</vt:lpstr>
      <vt:lpstr>Where workers live accounts for a small, but significant, share of their overall likelihood of being working poor or near poor.</vt:lpstr>
      <vt:lpstr>Model Three Results – Regional Occupational Structure</vt:lpstr>
      <vt:lpstr>Workers in regions with more people in services or education employment are more likely to be working poor than in regions with more workers in management employment.</vt:lpstr>
      <vt:lpstr>Workers in regions with more people in services or education employment are more likely to be near poor than in regions with more people in management employment.</vt:lpstr>
      <vt:lpstr>Regional characteristics, including occupational structure, help explain some of a worker’s overall likelihood of being working poor or near poor.</vt:lpstr>
      <vt:lpstr>Conclusions: For the Working Poor and Near Poor</vt:lpstr>
      <vt:lpstr>For the Working Poor and Near Poor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but Still Poor: The Role of Regional Occupational Structure in Low Income Work</dc:title>
  <dc:creator>Summit</dc:creator>
  <cp:lastModifiedBy>Summit</cp:lastModifiedBy>
  <cp:revision>171</cp:revision>
  <cp:lastPrinted>2014-02-19T20:33:37Z</cp:lastPrinted>
  <dcterms:created xsi:type="dcterms:W3CDTF">2014-01-14T16:12:33Z</dcterms:created>
  <dcterms:modified xsi:type="dcterms:W3CDTF">2014-07-24T01:09:52Z</dcterms:modified>
</cp:coreProperties>
</file>