
<file path=[Content_Types].xml><?xml version="1.0" encoding="utf-8"?>
<Types xmlns="http://schemas.openxmlformats.org/package/2006/content-types">
  <Default Extension="mp3" ContentType="audio/mpeg"/>
  <Default Extension="png" ContentType="image/png"/>
  <Default Extension="mpeg" ContentType="video/m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D9D099B-3648-4823-9751-A375A698B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949D42C8-5A52-45D2-9A57-6F5D575A8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81097281-0C0D-444B-8D53-67E7F10E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396761-60DC-4EFF-97D4-CF5F308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B4F7376-A113-4A53-A9E2-B2D2512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7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16201CC-59BD-494B-B9A8-64B291B6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625293FB-6385-48C7-B046-FF4DEA840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146486B-9720-4B16-A300-E2183FCE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F61795A-0B75-40AB-A88C-A39CD5CA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D27797D-F4F1-4058-9D0F-9E15577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889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0FC2F797-8D09-4C57-8CE9-F7BD569A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AC4D018C-CF63-46AE-9890-EC60F2B2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3B0F723-8D61-407C-A6E8-BAD61F8A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DC3DBC5-7580-43AD-917A-B69EF546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21BFBA1D-6082-4110-8505-A779C3DF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69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A2C88FD-AC70-4042-A2ED-1BF09A34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B7CE7C9-7F4F-4827-9CEC-2466CD09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1C4945E-C4DA-4DE6-9DEF-BE64CFC9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1E0F2C53-ADE5-43AE-A523-E3867943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35EE7849-AE71-46B2-B65D-3AB755CD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930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7DFA8A0-F2F5-4196-9777-864CE383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7D970E3-1A50-4EF9-9CD8-CD4E58C0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EFED83B-544B-40F4-B0FE-18E276E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B9BC6A2-0EDE-4BC2-A92F-A800DFAF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E78B257-E788-4488-9BF5-A1425A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041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84F1429-AC37-4C9B-BFE0-5CCDC4BC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B627B52-84CF-43E3-A3B3-73CFCCA82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92DFF9D6-DDCA-42B5-AA7D-843B97C12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5202DA90-E7A6-47F3-BEB9-F9147948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70375EAD-2A0A-42AF-BB1D-FC59E772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20FBD964-D423-4B33-99AB-3460099F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43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A82D706-112F-42FA-9C9B-461A1A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A932BD25-18EC-4CF6-A0C1-006A9EFCD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BADD4B8D-C1F4-4EC9-9063-B47EAF51D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B74B3945-6E97-45BE-B0B4-2DBA835A8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127123C7-B090-4527-9F02-FDD02B41A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08EB2B28-4FB8-4F43-9A8B-A5FDECB4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4F3FA6D-DDFA-469A-BFCC-4D7BD637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4D6B7744-BABB-40F1-838D-FA83A38D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098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089C038-386E-43AF-896E-C8116F16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AC038F23-5134-4869-851C-27DE3482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DEDFF60-F6CB-4BD9-9BC9-600AE9EE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5346DA20-6174-40F0-A6F3-A52091EE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49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8A898D19-3320-4AC8-AC8E-9B6172A5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7B2C33AC-8FC2-4DD4-A9AD-F33F2568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4F289B2E-A48E-4612-80F1-AF028078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0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9137DDB9-DD33-4E5C-A2D1-7400F71E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0E0F53B2-4774-43B7-BC00-AC6FC121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9F6EF091-C0DB-462F-A3EF-A6C58AF1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F1DDBEC2-47A0-4B18-8C39-CFDBA865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29B68FD9-4BC0-4901-A280-6F58FB3B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8783EF8-EE7D-47E3-BBB4-2B0E63C4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27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C7A20F5-CA33-41F3-84FA-3D3847A8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73027346-43B5-4186-8283-C4563A57D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B2901FDD-F9F1-4BFA-B735-92FFE06B9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718C78A9-0AFC-488A-AB42-7871014D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AB2DB1D5-97B7-4E8F-9EF5-47884F28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DDE4918-4C15-4358-BE21-0D4B5D53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551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AA747751-3AD5-482A-B539-8FE70E1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6419686-E252-4581-AF30-1C289299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CA36E6F7-413B-4781-87C2-F4562D6B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F116C-7072-40EF-9E06-8322F5F7FBAE}" type="datetimeFigureOut">
              <a:rPr lang="it-IT" smtClean="0"/>
              <a:pPr/>
              <a:t>10/04/2025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C1B82FA-9FD1-46CA-A73C-AB7828FF9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22B60EB-D36F-4CD7-9B51-ECD6457F3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8422-8CE2-4139-BF7A-933FC0A78744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645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jpe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jpeg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0" Type="http://schemas.openxmlformats.org/officeDocument/2006/relationships/image" Target="../media/image3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3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image" Target="../media/image3.pn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7.jpeg"/><Relationship Id="rId2" Type="http://schemas.openxmlformats.org/officeDocument/2006/relationships/audio" Target="../media/media8.mpeg"/><Relationship Id="rId1" Type="http://schemas.microsoft.com/office/2007/relationships/media" Target="../media/media8.mpeg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10" Type="http://schemas.openxmlformats.org/officeDocument/2006/relationships/image" Target="../media/image3.pn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6A7B47-3779-432B-9ED0-B378CBF1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2659"/>
            <a:ext cx="9144000" cy="2326341"/>
          </a:xfrm>
        </p:spPr>
        <p:txBody>
          <a:bodyPr>
            <a:prstTxWarp prst="textArchUp">
              <a:avLst/>
            </a:prstTxWarp>
            <a:norm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LA PRIMA GUERRA MONDIALE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4AA2472-4583-4583-B396-348EA241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940" y="4325938"/>
            <a:ext cx="9144000" cy="1655762"/>
          </a:xfrm>
        </p:spPr>
        <p:txBody>
          <a:bodyPr/>
          <a:lstStyle/>
          <a:p>
            <a:r>
              <a:rPr lang="it-IT" b="1" dirty="0">
                <a:ln w="95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RIASSUNTO DEGLI EVENTI</a:t>
            </a:r>
          </a:p>
          <a:p>
            <a:r>
              <a:rPr lang="it-IT" b="1" dirty="0">
                <a:ln w="95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Dalle grandi alleanze</a:t>
            </a:r>
          </a:p>
          <a:p>
            <a:r>
              <a:rPr lang="it-IT" b="1" dirty="0">
                <a:ln w="95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 primo grande conflitto mondiale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BCF47B19-9FEA-439F-8CCB-8149341AEC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630" b="11628"/>
          <a:stretch/>
        </p:blipFill>
        <p:spPr>
          <a:xfrm>
            <a:off x="4114800" y="1801719"/>
            <a:ext cx="3510280" cy="1988324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5" name="ttsMP3.com_VoiceText_2025-4-9_10-0-16">
            <a:hlinkClick r:id="" action="ppaction://media"/>
            <a:extLst>
              <a:ext uri="{FF2B5EF4-FFF2-40B4-BE49-F238E27FC236}">
                <a16:creationId xmlns:a16="http://schemas.microsoft.com/office/drawing/2014/main" xmlns="" id="{C4C4361A-9FC2-4451-AD76-06E65F31E8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" y="59817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xmlns="" id="{BA6A4072-5301-4C84-837B-36CC72D330C4}"/>
              </a:ext>
            </a:extLst>
          </p:cNvPr>
          <p:cNvSpPr/>
          <p:nvPr/>
        </p:nvSpPr>
        <p:spPr>
          <a:xfrm>
            <a:off x="5112541" y="2442418"/>
            <a:ext cx="983459" cy="92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400" b="1" dirty="0"/>
              <a:t>ITALIA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xmlns="" id="{B2980D31-47BC-4998-B5B1-5FF487DB3825}"/>
              </a:ext>
            </a:extLst>
          </p:cNvPr>
          <p:cNvSpPr/>
          <p:nvPr/>
        </p:nvSpPr>
        <p:spPr>
          <a:xfrm>
            <a:off x="5112541" y="1278996"/>
            <a:ext cx="983459" cy="92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400" b="1" dirty="0"/>
              <a:t>AUSTRIA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xmlns="" id="{DCF01173-D20B-47CB-82B6-152A382226D3}"/>
              </a:ext>
            </a:extLst>
          </p:cNvPr>
          <p:cNvSpPr/>
          <p:nvPr/>
        </p:nvSpPr>
        <p:spPr>
          <a:xfrm>
            <a:off x="5112541" y="156270"/>
            <a:ext cx="983459" cy="92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200" b="1" dirty="0"/>
              <a:t>GERMANIA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67109B0B-BD21-449F-9CAF-825DF8EAA276}"/>
              </a:ext>
            </a:extLst>
          </p:cNvPr>
          <p:cNvSpPr txBox="1"/>
          <p:nvPr/>
        </p:nvSpPr>
        <p:spPr>
          <a:xfrm>
            <a:off x="115882" y="2092293"/>
            <a:ext cx="3312045" cy="2856428"/>
          </a:xfrm>
          <a:prstGeom prst="rightArrowCallou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ln w="13462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LE GRANDI ALLEANZE</a:t>
            </a:r>
          </a:p>
          <a:p>
            <a:pPr algn="ctr"/>
            <a:r>
              <a:rPr lang="it-IT" dirty="0"/>
              <a:t>le maggiori potenze mondiali erano divise in due grandi alleanze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164139C-27B3-440D-B124-BE2201A6FD55}"/>
              </a:ext>
            </a:extLst>
          </p:cNvPr>
          <p:cNvSpPr txBox="1"/>
          <p:nvPr/>
        </p:nvSpPr>
        <p:spPr>
          <a:xfrm>
            <a:off x="2456306" y="1445962"/>
            <a:ext cx="2440428" cy="646331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LA TRIPLICE ALLEANZA</a:t>
            </a:r>
          </a:p>
          <a:p>
            <a:pPr algn="ctr"/>
            <a:r>
              <a:rPr lang="it-IT" dirty="0"/>
              <a:t>ne facevano parte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58DF0BA0-DDAD-4A5F-A51E-013907184438}"/>
              </a:ext>
            </a:extLst>
          </p:cNvPr>
          <p:cNvSpPr txBox="1"/>
          <p:nvPr/>
        </p:nvSpPr>
        <p:spPr>
          <a:xfrm>
            <a:off x="2579917" y="5052061"/>
            <a:ext cx="2146280" cy="646331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LA TRIPLICE INTESA</a:t>
            </a:r>
          </a:p>
          <a:p>
            <a:pPr algn="ctr"/>
            <a:r>
              <a:rPr lang="it-IT" dirty="0"/>
              <a:t>ne facevano parte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xmlns="" id="{D67F96D1-A484-4EC7-B92F-5BBB1882C7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7488" y="198837"/>
            <a:ext cx="526790" cy="5267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8895D4DD-1F12-42F7-A7A4-D1ACDB8924D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7488" y="1311383"/>
            <a:ext cx="526790" cy="5267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xmlns="" id="{9800A013-A05A-42BA-9E6B-79A006B2C82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7488" y="2519872"/>
            <a:ext cx="526790" cy="5267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01829C6A-5BBC-4D0A-9938-A61924019FE7}"/>
              </a:ext>
            </a:extLst>
          </p:cNvPr>
          <p:cNvSpPr/>
          <p:nvPr/>
        </p:nvSpPr>
        <p:spPr>
          <a:xfrm>
            <a:off x="5112541" y="3804962"/>
            <a:ext cx="983459" cy="924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800" b="1" dirty="0"/>
          </a:p>
          <a:p>
            <a:pPr algn="ctr"/>
            <a:endParaRPr lang="it-IT" sz="800" b="1" dirty="0"/>
          </a:p>
          <a:p>
            <a:pPr algn="ctr"/>
            <a:endParaRPr lang="it-IT" sz="800" b="1" dirty="0"/>
          </a:p>
          <a:p>
            <a:pPr algn="ctr"/>
            <a:endParaRPr lang="it-IT" sz="800" b="1" dirty="0"/>
          </a:p>
          <a:p>
            <a:pPr algn="ctr"/>
            <a:endParaRPr lang="it-IT" sz="800" b="1" dirty="0"/>
          </a:p>
          <a:p>
            <a:pPr algn="ctr"/>
            <a:r>
              <a:rPr lang="it-IT" sz="1050" b="1" dirty="0"/>
              <a:t>GRAN BRETAGNA</a:t>
            </a:r>
            <a:endParaRPr lang="it-IT" sz="2800" b="1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xmlns="" id="{09848773-1FC7-4367-8A07-447859FF7F1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18639" y="3851006"/>
            <a:ext cx="576953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A6C62800-E029-4BC4-8529-61EBF6BEDAE7}"/>
              </a:ext>
            </a:extLst>
          </p:cNvPr>
          <p:cNvSpPr/>
          <p:nvPr/>
        </p:nvSpPr>
        <p:spPr>
          <a:xfrm>
            <a:off x="5079774" y="4867532"/>
            <a:ext cx="983459" cy="924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sz="1400" b="1" dirty="0"/>
          </a:p>
          <a:p>
            <a:pPr algn="ctr"/>
            <a:r>
              <a:rPr lang="it-IT" sz="1400" b="1" dirty="0"/>
              <a:t>FRANCIA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xmlns="" id="{2535E939-CF76-4097-98D9-F2C9AAF30B53}"/>
              </a:ext>
            </a:extLst>
          </p:cNvPr>
          <p:cNvSpPr/>
          <p:nvPr/>
        </p:nvSpPr>
        <p:spPr>
          <a:xfrm>
            <a:off x="5079773" y="5908308"/>
            <a:ext cx="983459" cy="924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400" b="1" dirty="0"/>
              <a:t>RUSSIA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xmlns="" id="{A0F01B5A-52A9-43BD-B83A-44294176EDB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11806" t="12598" r="11984" b="12896"/>
          <a:stretch/>
        </p:blipFill>
        <p:spPr>
          <a:xfrm>
            <a:off x="5311925" y="4912037"/>
            <a:ext cx="552353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xmlns="" id="{DFAB797F-EA7A-49BF-8D2D-D742F8799B9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24464" t="6202" r="24506" b="6613"/>
          <a:stretch/>
        </p:blipFill>
        <p:spPr>
          <a:xfrm>
            <a:off x="5290600" y="5990258"/>
            <a:ext cx="561804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EB8AD4C-545F-4019-ADFE-CB5FF9D3E8BC}"/>
              </a:ext>
            </a:extLst>
          </p:cNvPr>
          <p:cNvSpPr txBox="1"/>
          <p:nvPr/>
        </p:nvSpPr>
        <p:spPr>
          <a:xfrm>
            <a:off x="6389176" y="1422969"/>
            <a:ext cx="1845592" cy="923330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wrap="square" rtlCol="0" anchor="ctr" anchorCtr="0">
            <a:spAutoFit/>
          </a:bodyPr>
          <a:lstStyle/>
          <a:p>
            <a:pPr algn="ctr" defTabSz="554400"/>
            <a:r>
              <a:rPr lang="it-IT" dirty="0"/>
              <a:t>QUESTA</a:t>
            </a:r>
          </a:p>
          <a:p>
            <a:pPr algn="ctr" defTabSz="554400"/>
            <a:r>
              <a:rPr lang="it-IT" dirty="0"/>
              <a:t>ALLEANZA</a:t>
            </a:r>
          </a:p>
          <a:p>
            <a:pPr algn="ctr" defTabSz="554400"/>
            <a:r>
              <a:rPr lang="it-IT" dirty="0"/>
              <a:t>ERA NATA PER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EB38705C-CDD5-4C3F-B2EC-2FE361427DDC}"/>
              </a:ext>
            </a:extLst>
          </p:cNvPr>
          <p:cNvSpPr txBox="1"/>
          <p:nvPr/>
        </p:nvSpPr>
        <p:spPr>
          <a:xfrm>
            <a:off x="6295383" y="4868270"/>
            <a:ext cx="1986688" cy="923330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vert="horz" wrap="square" rtlCol="0" anchor="ctr" anchorCtr="0">
            <a:spAutoFit/>
          </a:bodyPr>
          <a:lstStyle/>
          <a:p>
            <a:pPr algn="ctr"/>
            <a:r>
              <a:rPr lang="it-IT" dirty="0"/>
              <a:t>QUESTA</a:t>
            </a:r>
          </a:p>
          <a:p>
            <a:pPr algn="ctr"/>
            <a:r>
              <a:rPr lang="it-IT" dirty="0"/>
              <a:t>ALLEANZA</a:t>
            </a:r>
          </a:p>
          <a:p>
            <a:pPr algn="ctr"/>
            <a:r>
              <a:rPr lang="it-IT" dirty="0"/>
              <a:t>ERA NATA PER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601AE1D8-D05B-44E0-9C81-A032D492C13C}"/>
              </a:ext>
            </a:extLst>
          </p:cNvPr>
          <p:cNvSpPr txBox="1"/>
          <p:nvPr/>
        </p:nvSpPr>
        <p:spPr>
          <a:xfrm>
            <a:off x="8390964" y="386517"/>
            <a:ext cx="3524083" cy="924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LA RIVALITA’ CON LA FRANCIA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8A2E62F7-BF0B-47BB-A516-1D8901A43FF3}"/>
              </a:ext>
            </a:extLst>
          </p:cNvPr>
          <p:cNvSpPr txBox="1"/>
          <p:nvPr/>
        </p:nvSpPr>
        <p:spPr>
          <a:xfrm>
            <a:off x="8466490" y="1468398"/>
            <a:ext cx="3524084" cy="90886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TOGLIERE POTERE ALLA GRAN BRETAGNA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324D3395-9DF6-44FA-B2CE-A63642B92EF1}"/>
              </a:ext>
            </a:extLst>
          </p:cNvPr>
          <p:cNvSpPr txBox="1"/>
          <p:nvPr/>
        </p:nvSpPr>
        <p:spPr>
          <a:xfrm>
            <a:off x="8453042" y="2522830"/>
            <a:ext cx="3448557" cy="9248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DIFENDERSI DALLA MINACCIA RUSSA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27594F26-A1A0-46F6-876A-352DE2ADC5E7}"/>
              </a:ext>
            </a:extLst>
          </p:cNvPr>
          <p:cNvSpPr txBox="1"/>
          <p:nvPr/>
        </p:nvSpPr>
        <p:spPr>
          <a:xfrm>
            <a:off x="8481026" y="5209661"/>
            <a:ext cx="3312045" cy="13211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DIFENDERSI DAI TEDESCHI E DAGLI AUSTRIACI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xmlns="" id="{B6C681A5-A562-47EC-827A-DDF706CBA0B5}"/>
              </a:ext>
            </a:extLst>
          </p:cNvPr>
          <p:cNvSpPr txBox="1"/>
          <p:nvPr/>
        </p:nvSpPr>
        <p:spPr>
          <a:xfrm>
            <a:off x="8481026" y="4162061"/>
            <a:ext cx="3312045" cy="9248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DIFENDERE I PROPRI DOMINI</a:t>
            </a:r>
          </a:p>
        </p:txBody>
      </p:sp>
      <p:pic>
        <p:nvPicPr>
          <p:cNvPr id="3" name="ttsMP3.com_VoiceText_2025-4-9_10-9-29">
            <a:hlinkClick r:id="" action="ppaction://media"/>
            <a:extLst>
              <a:ext uri="{FF2B5EF4-FFF2-40B4-BE49-F238E27FC236}">
                <a16:creationId xmlns:a16="http://schemas.microsoft.com/office/drawing/2014/main" xmlns="" id="{AFCCF662-49B2-444C-92AF-A8BD1DC5A0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9879" y="5966531"/>
            <a:ext cx="609600" cy="7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8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4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3" grpId="0" animBg="1"/>
      <p:bldP spid="14" grpId="0" animBg="1"/>
      <p:bldP spid="12" grpId="0" animBg="1"/>
      <p:bldP spid="2" grpId="0" animBg="1"/>
      <p:bldP spid="5" grpId="0" animBg="1"/>
      <p:bldP spid="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9F96D998-4439-4972-A819-5ABEB46E5463}"/>
              </a:ext>
            </a:extLst>
          </p:cNvPr>
          <p:cNvSpPr txBox="1"/>
          <p:nvPr/>
        </p:nvSpPr>
        <p:spPr>
          <a:xfrm>
            <a:off x="813719" y="436708"/>
            <a:ext cx="2716305" cy="565785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LE POTENZE MONDIALI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E9D0A12B-0B48-48FB-A0F7-92052AF9DBEA}"/>
              </a:ext>
            </a:extLst>
          </p:cNvPr>
          <p:cNvSpPr txBox="1"/>
          <p:nvPr/>
        </p:nvSpPr>
        <p:spPr>
          <a:xfrm>
            <a:off x="1413360" y="1224499"/>
            <a:ext cx="1530578" cy="990124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LEGATE DALLE ALLEANZE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AD02A68-FB5B-4512-9E13-5BED0DC84AED}"/>
              </a:ext>
            </a:extLst>
          </p:cNvPr>
          <p:cNvSpPr txBox="1"/>
          <p:nvPr/>
        </p:nvSpPr>
        <p:spPr>
          <a:xfrm>
            <a:off x="1017719" y="2412273"/>
            <a:ext cx="2321859" cy="565785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FURONO COINVOLTE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DB36C58B-EB39-4D18-9042-FC9166C6718A}"/>
              </a:ext>
            </a:extLst>
          </p:cNvPr>
          <p:cNvSpPr txBox="1"/>
          <p:nvPr/>
        </p:nvSpPr>
        <p:spPr>
          <a:xfrm>
            <a:off x="900113" y="3333101"/>
            <a:ext cx="2871474" cy="946368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7863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 UNA SERIE DI CRISI</a:t>
            </a:r>
          </a:p>
          <a:p>
            <a:pPr algn="ctr"/>
            <a:r>
              <a:rPr lang="it-IT" dirty="0"/>
              <a:t>IN CAMPO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4DA96A8-7C55-4AB5-A82C-CB98421A4162}"/>
              </a:ext>
            </a:extLst>
          </p:cNvPr>
          <p:cNvSpPr txBox="1"/>
          <p:nvPr/>
        </p:nvSpPr>
        <p:spPr>
          <a:xfrm>
            <a:off x="6136119" y="327739"/>
            <a:ext cx="2716305" cy="990124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CHE ACCENTUARONO LA RIVALITA’ FRA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D23E07FE-A3CA-4AFB-85D2-A6A083A0284D}"/>
              </a:ext>
            </a:extLst>
          </p:cNvPr>
          <p:cNvSpPr txBox="1"/>
          <p:nvPr/>
        </p:nvSpPr>
        <p:spPr>
          <a:xfrm>
            <a:off x="6136119" y="3641998"/>
            <a:ext cx="2840662" cy="1414463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 RAFFORZARONO MAGGIORMENTE</a:t>
            </a:r>
          </a:p>
          <a:p>
            <a:pPr algn="ctr"/>
            <a:r>
              <a:rPr lang="it-IT" dirty="0"/>
              <a:t>L’ALLEANZA FRA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6CFEF242-41DE-46BE-9B5A-892DEDCAD3BA}"/>
              </a:ext>
            </a:extLst>
          </p:cNvPr>
          <p:cNvSpPr txBox="1"/>
          <p:nvPr/>
        </p:nvSpPr>
        <p:spPr>
          <a:xfrm>
            <a:off x="481488" y="4479859"/>
            <a:ext cx="169716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POLITICO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25A7CCC4-5678-4CA5-B217-8939B9870707}"/>
              </a:ext>
            </a:extLst>
          </p:cNvPr>
          <p:cNvSpPr txBox="1"/>
          <p:nvPr/>
        </p:nvSpPr>
        <p:spPr>
          <a:xfrm>
            <a:off x="2507935" y="4479859"/>
            <a:ext cx="162761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MILITARE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xmlns="" id="{11B768BA-6AF9-4A41-92C1-CFD8378B93D5}"/>
              </a:ext>
            </a:extLst>
          </p:cNvPr>
          <p:cNvSpPr/>
          <p:nvPr/>
        </p:nvSpPr>
        <p:spPr>
          <a:xfrm>
            <a:off x="7779449" y="5435287"/>
            <a:ext cx="983459" cy="92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400" b="1" dirty="0"/>
              <a:t>AUSTRIA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xmlns="" id="{30814B3E-D5B8-4316-BB0F-21534E4A8EA7}"/>
              </a:ext>
            </a:extLst>
          </p:cNvPr>
          <p:cNvSpPr/>
          <p:nvPr/>
        </p:nvSpPr>
        <p:spPr>
          <a:xfrm>
            <a:off x="6334906" y="5467674"/>
            <a:ext cx="983459" cy="92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200" b="1" dirty="0"/>
              <a:t>GERMANIA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xmlns="" id="{581A16BE-DE51-4EB4-A45C-AB93946AAA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9853" y="5510241"/>
            <a:ext cx="526790" cy="5267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xmlns="" id="{90026522-01EE-413B-93CC-41EE8ADB999F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4396" y="5467674"/>
            <a:ext cx="526790" cy="5267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xmlns="" id="{BCA462E9-E644-4EA2-86DB-31E9CF4D1BEB}"/>
              </a:ext>
            </a:extLst>
          </p:cNvPr>
          <p:cNvSpPr/>
          <p:nvPr/>
        </p:nvSpPr>
        <p:spPr>
          <a:xfrm>
            <a:off x="7678520" y="2081989"/>
            <a:ext cx="983459" cy="924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sz="1400" b="1" dirty="0"/>
          </a:p>
          <a:p>
            <a:pPr algn="ctr"/>
            <a:r>
              <a:rPr lang="it-IT" sz="1400" b="1" dirty="0"/>
              <a:t>FRANCIA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xmlns="" id="{81D8645C-0EFD-4DF7-AAB6-049A26F954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11806" t="12598" r="11984" b="12896"/>
          <a:stretch/>
        </p:blipFill>
        <p:spPr>
          <a:xfrm>
            <a:off x="7910671" y="2126494"/>
            <a:ext cx="552353" cy="5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xmlns="" id="{7011D289-BBA3-4899-815E-F5CF3CC6B513}"/>
              </a:ext>
            </a:extLst>
          </p:cNvPr>
          <p:cNvSpPr/>
          <p:nvPr/>
        </p:nvSpPr>
        <p:spPr>
          <a:xfrm>
            <a:off x="6512838" y="2085938"/>
            <a:ext cx="983459" cy="9248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  <a:p>
            <a:pPr algn="ctr"/>
            <a:endParaRPr lang="it-IT" b="1" dirty="0"/>
          </a:p>
          <a:p>
            <a:pPr algn="ctr"/>
            <a:r>
              <a:rPr lang="it-IT" sz="1200" b="1" dirty="0"/>
              <a:t>GERMANIA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xmlns="" id="{5DD914D0-B57A-414A-92FF-F904B1DABD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7785" y="2128505"/>
            <a:ext cx="526790" cy="52679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24" name="Parentesi graffa aperta 23">
            <a:extLst>
              <a:ext uri="{FF2B5EF4-FFF2-40B4-BE49-F238E27FC236}">
                <a16:creationId xmlns:a16="http://schemas.microsoft.com/office/drawing/2014/main" xmlns="" id="{50FB07A2-AEAA-44A6-A9F1-F6212CC17D66}"/>
              </a:ext>
            </a:extLst>
          </p:cNvPr>
          <p:cNvSpPr/>
          <p:nvPr/>
        </p:nvSpPr>
        <p:spPr>
          <a:xfrm rot="5400000">
            <a:off x="7299365" y="615440"/>
            <a:ext cx="395641" cy="2716304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xmlns="" id="{B8FF5111-E395-4222-91D1-A2C1CD84ED5E}"/>
              </a:ext>
            </a:extLst>
          </p:cNvPr>
          <p:cNvSpPr/>
          <p:nvPr/>
        </p:nvSpPr>
        <p:spPr>
          <a:xfrm rot="5400000">
            <a:off x="7358629" y="3993618"/>
            <a:ext cx="395641" cy="2716304"/>
          </a:xfrm>
          <a:prstGeom prst="leftBrac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Picture 2" descr="La Prima Guerra Mondiale timeline | Timetoast Timelines">
            <a:extLst>
              <a:ext uri="{FF2B5EF4-FFF2-40B4-BE49-F238E27FC236}">
                <a16:creationId xmlns:a16="http://schemas.microsoft.com/office/drawing/2014/main" xmlns="" id="{93DA69E2-65DA-414D-B47E-C1725B65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6" y="4990928"/>
            <a:ext cx="1585734" cy="10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ma guerra mondiale: tema storico | Studenti.it">
            <a:extLst>
              <a:ext uri="{FF2B5EF4-FFF2-40B4-BE49-F238E27FC236}">
                <a16:creationId xmlns:a16="http://schemas.microsoft.com/office/drawing/2014/main" xmlns="" id="{245508FF-AC9F-4B40-91CD-15FB2928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47" y="5056461"/>
            <a:ext cx="1554193" cy="102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arentesi graffa aperta 1">
            <a:extLst>
              <a:ext uri="{FF2B5EF4-FFF2-40B4-BE49-F238E27FC236}">
                <a16:creationId xmlns:a16="http://schemas.microsoft.com/office/drawing/2014/main" xmlns="" id="{A4CB3EB4-EEB0-4666-A6B1-3B9E3DE48BE0}"/>
              </a:ext>
            </a:extLst>
          </p:cNvPr>
          <p:cNvSpPr/>
          <p:nvPr/>
        </p:nvSpPr>
        <p:spPr>
          <a:xfrm>
            <a:off x="4596637" y="327739"/>
            <a:ext cx="1078398" cy="6032356"/>
          </a:xfrm>
          <a:prstGeom prst="leftBrace">
            <a:avLst>
              <a:gd name="adj1" fmla="val 8333"/>
              <a:gd name="adj2" fmla="val 561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ttsMP3.com_VoiceText_2025-4-9_10-25-53">
            <a:hlinkClick r:id="" action="ppaction://media"/>
            <a:extLst>
              <a:ext uri="{FF2B5EF4-FFF2-40B4-BE49-F238E27FC236}">
                <a16:creationId xmlns:a16="http://schemas.microsoft.com/office/drawing/2014/main" xmlns="" id="{ACDC49D0-7842-43E4-854A-FAE82BE3F7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63313" y="608768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3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6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9" grpId="0" animBg="1"/>
      <p:bldP spid="22" grpId="0" animBg="1"/>
      <p:bldP spid="24" grpId="0" animBg="1"/>
      <p:bldP spid="2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156189" y="615042"/>
            <a:ext cx="2638260" cy="990124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LA </a:t>
            </a:r>
            <a:r>
              <a:rPr lang="it-IT" b="1" dirty="0"/>
              <a:t>REGIONE </a:t>
            </a:r>
            <a:r>
              <a:rPr lang="it-IT" b="1" dirty="0" smtClean="0"/>
              <a:t>BALCANICA</a:t>
            </a:r>
          </a:p>
          <a:p>
            <a:pPr algn="ctr"/>
            <a:r>
              <a:rPr lang="it-IT" b="1" dirty="0" smtClean="0"/>
              <a:t>FORMATA DA </a:t>
            </a:r>
            <a:endParaRPr lang="it-IT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959628" y="1651827"/>
            <a:ext cx="85771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SERBIA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159071" y="1669279"/>
            <a:ext cx="112979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ROMANIA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696407" y="1693016"/>
            <a:ext cx="1587166" cy="1838801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MONTENEGRO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06906" y="1669279"/>
            <a:ext cx="11443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BULGARIA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492433" y="1662506"/>
            <a:ext cx="101117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ALBANIA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8195324" y="1653782"/>
            <a:ext cx="90762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BOSNIA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308319" y="3615439"/>
            <a:ext cx="2464230" cy="1838801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FU </a:t>
            </a:r>
            <a:r>
              <a:rPr lang="it-IT" dirty="0" smtClean="0"/>
              <a:t>IL </a:t>
            </a:r>
            <a:r>
              <a:rPr lang="it-IT" dirty="0"/>
              <a:t>CENTRO DELLE RIVALITA’ TRA LE POTENZE, TANTO CHE FU CHIAMATA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823686" y="5623974"/>
            <a:ext cx="3455396" cy="519351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POLVERIERA BALCANICA</a:t>
            </a:r>
          </a:p>
        </p:txBody>
      </p:sp>
      <p:pic>
        <p:nvPicPr>
          <p:cNvPr id="1026" name="Picture 2" descr="4.600+ Foto stock, immagini e fotografie royalty free - Bandiera Della Serbia - i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3981" y="2023549"/>
            <a:ext cx="777317" cy="777317"/>
          </a:xfrm>
          <a:prstGeom prst="rect">
            <a:avLst/>
          </a:prstGeom>
          <a:noFill/>
        </p:spPr>
      </p:pic>
      <p:pic>
        <p:nvPicPr>
          <p:cNvPr id="1028" name="Picture 4" descr="Romania il giro nazione bandiera. rumeno cerchio nazionale bandiera. Romania circolare forma pulsante striscione. illustrazione vettoriale eps. 26615249 Arte vettoriale a Vecteez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2195" y="2051222"/>
            <a:ext cx="873994" cy="716692"/>
          </a:xfrm>
          <a:prstGeom prst="rect">
            <a:avLst/>
          </a:prstGeom>
          <a:noFill/>
        </p:spPr>
      </p:pic>
      <p:pic>
        <p:nvPicPr>
          <p:cNvPr id="1030" name="Picture 6" descr="Bandiera nazionale stampabile del Montenegro - Cerchio | Bandiere vettoriali dei paesi del mond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85805" y="2113005"/>
            <a:ext cx="630194" cy="630194"/>
          </a:xfrm>
          <a:prstGeom prst="rect">
            <a:avLst/>
          </a:prstGeom>
          <a:noFill/>
        </p:spPr>
      </p:pic>
      <p:pic>
        <p:nvPicPr>
          <p:cNvPr id="1032" name="Picture 8" descr="icona di vettore di bandiera bulgara rotonda isolata su sfondo bianco. la  bandiera della Bulgaria in cerchio 6059839 Arte vettoriale a Vecteez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88291" y="1945590"/>
            <a:ext cx="855275" cy="855275"/>
          </a:xfrm>
          <a:prstGeom prst="rect">
            <a:avLst/>
          </a:prstGeom>
          <a:noFill/>
        </p:spPr>
      </p:pic>
      <p:pic>
        <p:nvPicPr>
          <p:cNvPr id="1034" name="Picture 10" descr="3.500+ Immagini, immagini e fotografie stock royalty free a tema Bandiera Della Bosnia Erzegovina - iStoc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8349133" y="2110430"/>
            <a:ext cx="613633" cy="613633"/>
          </a:xfrm>
          <a:prstGeom prst="rect">
            <a:avLst/>
          </a:prstGeom>
          <a:noFill/>
        </p:spPr>
      </p:pic>
      <p:pic>
        <p:nvPicPr>
          <p:cNvPr id="1036" name="Picture 12" descr="4.000+ Bandiera Albanese Foto stock, immagini e fotografie royalty-free -  iStock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623041" y="2048262"/>
            <a:ext cx="719651" cy="719651"/>
          </a:xfrm>
          <a:prstGeom prst="rect">
            <a:avLst/>
          </a:prstGeom>
          <a:noFill/>
        </p:spPr>
      </p:pic>
      <p:pic>
        <p:nvPicPr>
          <p:cNvPr id="11" name="ttsMP3.com_VoiceText_2025-4-9_10-31-48">
            <a:hlinkClick r:id="" action="ppaction://media"/>
            <a:extLst>
              <a:ext uri="{FF2B5EF4-FFF2-40B4-BE49-F238E27FC236}">
                <a16:creationId xmlns:a16="http://schemas.microsoft.com/office/drawing/2014/main" xmlns="" id="{9FC756C2-4367-433F-AC65-D532775501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33375" y="6053137"/>
            <a:ext cx="609600" cy="6096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14716651-6889-4C56-AE24-D34405B693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5528" y="3531817"/>
            <a:ext cx="3114675" cy="3057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2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32607" y="586441"/>
            <a:ext cx="1934188" cy="99012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DALLA</a:t>
            </a:r>
            <a:r>
              <a:rPr lang="it-IT" b="1" dirty="0"/>
              <a:t> </a:t>
            </a:r>
          </a:p>
          <a:p>
            <a:pPr algn="ctr"/>
            <a:r>
              <a:rPr lang="it-IT" b="1" dirty="0"/>
              <a:t>BOSNIA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80233" y="1665742"/>
            <a:ext cx="2438937" cy="1414463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NEL </a:t>
            </a:r>
            <a:r>
              <a:rPr lang="it-IT" b="1" dirty="0"/>
              <a:t>1914</a:t>
            </a:r>
            <a:r>
              <a:rPr lang="it-IT" dirty="0"/>
              <a:t> ARRIVO’ </a:t>
            </a:r>
          </a:p>
          <a:p>
            <a:pPr algn="ctr"/>
            <a:r>
              <a:rPr lang="it-IT" dirty="0"/>
              <a:t>IL PRETESTO</a:t>
            </a:r>
          </a:p>
          <a:p>
            <a:pPr algn="ctr"/>
            <a:r>
              <a:rPr lang="it-IT" dirty="0"/>
              <a:t>PER APRIRE LE OSTILITA’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09002" y="3234017"/>
            <a:ext cx="1791308" cy="1882034"/>
          </a:xfrm>
          <a:prstGeom prst="downArrowCallou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UNO STUDENTE:</a:t>
            </a:r>
          </a:p>
          <a:p>
            <a:pPr algn="ctr"/>
            <a:r>
              <a:rPr lang="it-IT" i="1" dirty="0"/>
              <a:t>GAVRILO PRINCIP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66122" y="5286156"/>
            <a:ext cx="3184401" cy="1200329"/>
          </a:xfrm>
          <a:prstGeom prst="rightArrowCallout">
            <a:avLst>
              <a:gd name="adj1" fmla="val 25000"/>
              <a:gd name="adj2" fmla="val 25000"/>
              <a:gd name="adj3" fmla="val 49996"/>
              <a:gd name="adj4" fmla="val 63545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UCCISE A COLPI</a:t>
            </a:r>
          </a:p>
          <a:p>
            <a:pPr algn="ctr"/>
            <a:r>
              <a:rPr lang="it-IT" dirty="0"/>
              <a:t>DI PISTOLA</a:t>
            </a:r>
          </a:p>
          <a:p>
            <a:pPr algn="ctr"/>
            <a:r>
              <a:rPr lang="it-IT" dirty="0"/>
              <a:t>L’EREDE AL TRONO</a:t>
            </a:r>
          </a:p>
          <a:p>
            <a:pPr algn="ctr"/>
            <a:r>
              <a:rPr lang="it-IT" dirty="0"/>
              <a:t>AUSTRIACO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759423" y="4314127"/>
            <a:ext cx="3460838" cy="2263140"/>
          </a:xfrm>
          <a:prstGeom prst="upArrowCallout">
            <a:avLst>
              <a:gd name="adj1" fmla="val 14899"/>
              <a:gd name="adj2" fmla="val 15530"/>
              <a:gd name="adj3" fmla="val 23106"/>
              <a:gd name="adj4" fmla="val 62452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FRANCESCO FERDINANDO </a:t>
            </a:r>
            <a:r>
              <a:rPr lang="it-IT" dirty="0"/>
              <a:t>E SUA MOGLIE </a:t>
            </a:r>
            <a:r>
              <a:rPr lang="it-IT" i="1" dirty="0"/>
              <a:t>SOFIA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3168573" y="2879351"/>
            <a:ext cx="4090091" cy="1414463"/>
          </a:xfrm>
          <a:prstGeom prst="upArrowCallout">
            <a:avLst>
              <a:gd name="adj1" fmla="val 19949"/>
              <a:gd name="adj2" fmla="val 19950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L’ AUSTRIA INCOLPO’ LA SERBIA </a:t>
            </a:r>
          </a:p>
          <a:p>
            <a:pPr algn="ctr"/>
            <a:r>
              <a:rPr lang="it-IT" dirty="0"/>
              <a:t>DELL’ OMICIDIO</a:t>
            </a:r>
          </a:p>
          <a:p>
            <a:pPr algn="ctr"/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127714" y="1334926"/>
            <a:ext cx="4092548" cy="1405533"/>
          </a:xfrm>
          <a:prstGeom prst="upArrowCallout">
            <a:avLst>
              <a:gd name="adj1" fmla="val 25000"/>
              <a:gd name="adj2" fmla="val 22096"/>
              <a:gd name="adj3" fmla="val 25000"/>
              <a:gd name="adj4" fmla="val 65329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 LE PROIBI’ QUALSIASI</a:t>
            </a:r>
          </a:p>
          <a:p>
            <a:pPr algn="ctr"/>
            <a:r>
              <a:rPr lang="it-IT" dirty="0"/>
              <a:t>PROPAGANDA ANTIAUSTRIACA</a:t>
            </a:r>
          </a:p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127713" y="341176"/>
            <a:ext cx="5559559" cy="923330"/>
          </a:xfrm>
          <a:prstGeom prst="rightArrowCallout">
            <a:avLst>
              <a:gd name="adj1" fmla="val 21400"/>
              <a:gd name="adj2" fmla="val 28675"/>
              <a:gd name="adj3" fmla="val 29062"/>
              <a:gd name="adj4" fmla="val 73085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 DI TOGLIERE DAL GOVERNO </a:t>
            </a:r>
          </a:p>
          <a:p>
            <a:pPr algn="ctr"/>
            <a:r>
              <a:rPr lang="it-IT" dirty="0"/>
              <a:t>TUTTI I MINISTRI E GENERALI OSTILI </a:t>
            </a:r>
          </a:p>
          <a:p>
            <a:pPr algn="ctr"/>
            <a:r>
              <a:rPr lang="it-IT" dirty="0"/>
              <a:t>ALL’ AUSTRIA</a:t>
            </a:r>
          </a:p>
        </p:txBody>
      </p:sp>
      <p:pic>
        <p:nvPicPr>
          <p:cNvPr id="17412" name="Picture 4" descr="Gavrilo Princip | Der Erste Weltkri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564" y="3815504"/>
            <a:ext cx="453934" cy="586217"/>
          </a:xfrm>
          <a:prstGeom prst="rect">
            <a:avLst/>
          </a:prstGeom>
          <a:noFill/>
        </p:spPr>
      </p:pic>
      <p:pic>
        <p:nvPicPr>
          <p:cNvPr id="17414" name="Picture 6" descr="Il libro esplora ciò che ha reso Gavrilo Princip l'uomo che ha innescato la grande guerra | South China Morning Pos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73954" y="5852163"/>
            <a:ext cx="1086364" cy="599245"/>
          </a:xfrm>
          <a:prstGeom prst="rect">
            <a:avLst/>
          </a:prstGeom>
          <a:noFill/>
        </p:spPr>
      </p:pic>
      <p:sp>
        <p:nvSpPr>
          <p:cNvPr id="19" name="CasellaDiTesto 18"/>
          <p:cNvSpPr txBox="1"/>
          <p:nvPr/>
        </p:nvSpPr>
        <p:spPr>
          <a:xfrm>
            <a:off x="8876087" y="485479"/>
            <a:ext cx="2694006" cy="990124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LA SERBIA ACCETTO’</a:t>
            </a:r>
          </a:p>
          <a:p>
            <a:pPr algn="ctr"/>
            <a:r>
              <a:rPr lang="it-IT" dirty="0"/>
              <a:t>QUASI TUTTE LE RICHIESTE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9352499" y="1605141"/>
            <a:ext cx="1741182" cy="565785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TRANNE QUELLE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8751309" y="2300464"/>
            <a:ext cx="2943563" cy="990124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CHE ANDAVONO CONTRO LA </a:t>
            </a:r>
          </a:p>
          <a:p>
            <a:pPr algn="ctr"/>
            <a:r>
              <a:rPr lang="it-IT" dirty="0"/>
              <a:t>PROPRIA NAZIONE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8735916" y="3415883"/>
            <a:ext cx="3219984" cy="1414463"/>
          </a:xfrm>
          <a:prstGeom prst="downArrow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IL MANCATO RISPETTO DI TUTTE</a:t>
            </a:r>
          </a:p>
          <a:p>
            <a:pPr algn="ctr"/>
            <a:r>
              <a:rPr lang="it-IT" dirty="0"/>
              <a:t>LE CONDIZIONI</a:t>
            </a:r>
          </a:p>
          <a:p>
            <a:pPr algn="ctr"/>
            <a:r>
              <a:rPr lang="it-IT" dirty="0"/>
              <a:t>PORTO’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9045639" y="4962990"/>
            <a:ext cx="265213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ALL’INIZIO DEL CONFLITTO</a:t>
            </a:r>
          </a:p>
          <a:p>
            <a:pPr algn="ctr"/>
            <a:r>
              <a:rPr lang="it-IT" dirty="0"/>
              <a:t>NEL 1914</a:t>
            </a:r>
          </a:p>
        </p:txBody>
      </p:sp>
      <p:pic>
        <p:nvPicPr>
          <p:cNvPr id="3" name="ttsMP3.com_VoiceText_2025-4-10_10-44-55">
            <a:hlinkClick r:id="" action="ppaction://media"/>
            <a:extLst>
              <a:ext uri="{FF2B5EF4-FFF2-40B4-BE49-F238E27FC236}">
                <a16:creationId xmlns:a16="http://schemas.microsoft.com/office/drawing/2014/main" xmlns="" id="{7C95C914-1BF2-4584-9FF2-9BF27159BB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041108" y="611338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6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 animBg="1"/>
      <p:bldP spid="4" grpId="0" animBg="1"/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510216" y="887666"/>
            <a:ext cx="3171568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DALLA DICHIARAZIONE DI GUERRA ALLA SERBIA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345545" y="2008558"/>
            <a:ext cx="3500910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NE SEGUORONO IN BREVE TEMPO ALTRE 48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196577" y="3187081"/>
            <a:ext cx="3798846" cy="1414463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DOPO UN SOLO MESE</a:t>
            </a:r>
          </a:p>
          <a:p>
            <a:pPr algn="ctr"/>
            <a:r>
              <a:rPr lang="it-IT" dirty="0"/>
              <a:t>DALL’ OMICIDIO DELL’ EREDE </a:t>
            </a:r>
          </a:p>
          <a:p>
            <a:pPr algn="ctr"/>
            <a:r>
              <a:rPr lang="it-IT" dirty="0"/>
              <a:t>AL TRONO AUSTRIACO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655092" y="4728219"/>
            <a:ext cx="288181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QUASI TUTTA L’ EUROPA ERA</a:t>
            </a:r>
          </a:p>
          <a:p>
            <a:pPr algn="ctr"/>
            <a:r>
              <a:rPr lang="it-IT" dirty="0"/>
              <a:t>IN GUERRA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1032" name="Picture 8" descr="Popolazione dei paesi europei 1914 prima dell'inizio della prima guerra mondiale: r/MapPor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7369" y="5444031"/>
            <a:ext cx="1137260" cy="881149"/>
          </a:xfrm>
          <a:prstGeom prst="rect">
            <a:avLst/>
          </a:prstGeom>
          <a:noFill/>
        </p:spPr>
      </p:pic>
      <p:sp>
        <p:nvSpPr>
          <p:cNvPr id="12" name="CasellaDiTesto 11"/>
          <p:cNvSpPr txBox="1"/>
          <p:nvPr/>
        </p:nvSpPr>
        <p:spPr>
          <a:xfrm>
            <a:off x="596642" y="388464"/>
            <a:ext cx="3599935" cy="1631216"/>
          </a:xfrm>
          <a:prstGeom prst="rightArrowCallout">
            <a:avLst>
              <a:gd name="adj1" fmla="val 25000"/>
              <a:gd name="adj2" fmla="val 25000"/>
              <a:gd name="adj3" fmla="val 39890"/>
              <a:gd name="adj4" fmla="val 64977"/>
            </a:avLst>
          </a:prstGeom>
          <a:solidFill>
            <a:srgbClr val="FF0000"/>
          </a:solidFill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FFFF00"/>
                </a:solidFill>
              </a:rPr>
              <a:t>DA UNA GUERRA EUROPEA</a:t>
            </a: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A</a:t>
            </a: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UNA  </a:t>
            </a:r>
            <a:r>
              <a:rPr lang="it-IT" sz="2000" b="1" dirty="0">
                <a:solidFill>
                  <a:srgbClr val="FFFF00"/>
                </a:solidFill>
              </a:rPr>
              <a:t>GUERRA MONDIALE</a:t>
            </a:r>
          </a:p>
        </p:txBody>
      </p:sp>
      <p:pic>
        <p:nvPicPr>
          <p:cNvPr id="3" name="ttsMP3.com_VoiceText_2025-4-9_10-47-22">
            <a:hlinkClick r:id="" action="ppaction://media"/>
            <a:extLst>
              <a:ext uri="{FF2B5EF4-FFF2-40B4-BE49-F238E27FC236}">
                <a16:creationId xmlns:a16="http://schemas.microsoft.com/office/drawing/2014/main" xmlns="" id="{B9D6EF1B-39B7-49CF-81A8-EB14F8DEC2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4933" y="602038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 animBg="1"/>
      <p:bldP spid="4" grpId="0" animBg="1"/>
      <p:bldP spid="6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12815" y="311501"/>
            <a:ext cx="4034502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LA GUERRA EUROPEA SI TRASFORMO’ IN</a:t>
            </a:r>
          </a:p>
          <a:p>
            <a:pPr algn="ctr"/>
            <a:r>
              <a:rPr lang="it-IT" dirty="0"/>
              <a:t>GUERRA MONDIALE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887889" y="1587851"/>
            <a:ext cx="3854388" cy="565785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PERCHE’ I PAESI DELLA TRIPLICE INTESA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448063" y="2395160"/>
            <a:ext cx="2676822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AVEVANO COLONIE</a:t>
            </a:r>
          </a:p>
          <a:p>
            <a:pPr algn="ctr"/>
            <a:r>
              <a:rPr lang="it-IT" dirty="0"/>
              <a:t>AL DI FUORI DELL’ EUROPA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489252" y="3688500"/>
            <a:ext cx="2493952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QUINDI</a:t>
            </a:r>
          </a:p>
          <a:p>
            <a:pPr algn="ctr"/>
            <a:r>
              <a:rPr lang="it-IT" dirty="0"/>
              <a:t>ENTRARONO IN GUERRA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22408" y="4948889"/>
            <a:ext cx="3744871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ANCHE GLI STATI UNITI ED ALTRI PAESI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19458" name="Picture 2" descr="Mappa del Nord America, 1914: Storia dell'inizio del XX secolo | TimeMap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9404" y="5438527"/>
            <a:ext cx="1111366" cy="835112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6735820" y="409840"/>
            <a:ext cx="4269951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LA GUERRA PORTO’ GRANDI CAMBIAMENTI</a:t>
            </a:r>
          </a:p>
          <a:p>
            <a:pPr algn="ctr"/>
            <a:r>
              <a:rPr lang="it-IT" dirty="0"/>
              <a:t>CULTURALI, SOCIALI, ECONOMICI E POLITICI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7868763" y="1686705"/>
            <a:ext cx="2025490" cy="3536156"/>
          </a:xfrm>
          <a:prstGeom prst="downArrowCallout">
            <a:avLst>
              <a:gd name="adj1" fmla="val 25000"/>
              <a:gd name="adj2" fmla="val 25000"/>
              <a:gd name="adj3" fmla="val 32759"/>
              <a:gd name="adj4" fmla="val 6497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CAUSO’ TANTISSIMI</a:t>
            </a:r>
          </a:p>
          <a:p>
            <a:pPr algn="ctr"/>
            <a:r>
              <a:rPr lang="it-IT" dirty="0"/>
              <a:t>MORTI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453056" y="5375324"/>
            <a:ext cx="277832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CAMBIO’ LA GEOGRAFIA: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 smtClean="0"/>
              <a:t>CANCELLANDO </a:t>
            </a:r>
            <a:r>
              <a:rPr lang="it-IT" dirty="0"/>
              <a:t>4 IMPERI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dirty="0"/>
              <a:t>CREANDO NUOVI STATI</a:t>
            </a:r>
          </a:p>
        </p:txBody>
      </p:sp>
      <p:pic>
        <p:nvPicPr>
          <p:cNvPr id="19460" name="Picture 4" descr="Contro Cieli Scuri E Minacciosi, File Di Tombe Di Soldati Della WW1 Segnate Da Croci Bianche Nel Cimitero La Targette in Francia Fotografia Editoriale - Immagine di traversa, europa: 1798629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7743" y="2550551"/>
            <a:ext cx="1510493" cy="1217834"/>
          </a:xfrm>
          <a:prstGeom prst="rect">
            <a:avLst/>
          </a:prstGeom>
          <a:noFill/>
        </p:spPr>
      </p:pic>
      <p:pic>
        <p:nvPicPr>
          <p:cNvPr id="7" name="ttsMP3.com_VoiceText_2025-4-10_11-0-35">
            <a:hlinkClick r:id="" action="ppaction://media"/>
            <a:extLst>
              <a:ext uri="{FF2B5EF4-FFF2-40B4-BE49-F238E27FC236}">
                <a16:creationId xmlns:a16="http://schemas.microsoft.com/office/drawing/2014/main" xmlns="" id="{CD569BA7-3D9B-45D8-8BC3-BB7324D6A9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064792" y="5975488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4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03654" y="362465"/>
            <a:ext cx="4280403" cy="565785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L’ </a:t>
            </a:r>
            <a:r>
              <a:rPr lang="it-IT" b="1" dirty="0"/>
              <a:t>ITALIA</a:t>
            </a:r>
            <a:r>
              <a:rPr lang="it-IT" dirty="0"/>
              <a:t> NEI PRIMI MESI RIMASE </a:t>
            </a:r>
            <a:r>
              <a:rPr lang="it-IT" b="1" dirty="0"/>
              <a:t>NEUTRALE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07751" y="1120345"/>
            <a:ext cx="4263347" cy="226314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PERCHE’ LA TRIPLICE ALLEANZA OBBLIGAVA</a:t>
            </a:r>
          </a:p>
          <a:p>
            <a:pPr algn="ctr"/>
            <a:r>
              <a:rPr lang="it-IT" dirty="0"/>
              <a:t>AD ENTRARE IN GUERRA SOLO </a:t>
            </a:r>
          </a:p>
          <a:p>
            <a:pPr algn="ctr"/>
            <a:r>
              <a:rPr lang="it-IT" dirty="0"/>
              <a:t>SE UNO DEI PAESI MEMBRI</a:t>
            </a:r>
          </a:p>
          <a:p>
            <a:pPr algn="ctr"/>
            <a:r>
              <a:rPr lang="it-IT" dirty="0"/>
              <a:t>FOSSE STATO ATTACCATO</a:t>
            </a:r>
          </a:p>
          <a:p>
            <a:pPr algn="ctr"/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12926" y="3494905"/>
            <a:ext cx="3021533" cy="990124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POICHE’ ERA STATA L’ AUSTRIA</a:t>
            </a:r>
          </a:p>
          <a:p>
            <a:pPr algn="ctr"/>
            <a:r>
              <a:rPr lang="it-IT" dirty="0"/>
              <a:t>AD ATTACCARE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579012" y="4642189"/>
            <a:ext cx="1837361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L’ITALIA POTEVA</a:t>
            </a:r>
          </a:p>
          <a:p>
            <a:pPr algn="ctr"/>
            <a:r>
              <a:rPr lang="it-IT" dirty="0"/>
              <a:t>RIMANERE FUORI</a:t>
            </a:r>
          </a:p>
          <a:p>
            <a:pPr algn="ctr"/>
            <a:r>
              <a:rPr lang="it-IT" dirty="0"/>
              <a:t>DAL CONFLITTO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pic>
        <p:nvPicPr>
          <p:cNvPr id="20482" name="Picture 2" descr="Regno d'Italia 1914 di ThePlainsman su Deviant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9511" y="5632626"/>
            <a:ext cx="822730" cy="818714"/>
          </a:xfrm>
          <a:prstGeom prst="rect">
            <a:avLst/>
          </a:prstGeom>
          <a:noFill/>
        </p:spPr>
      </p:pic>
      <p:sp>
        <p:nvSpPr>
          <p:cNvPr id="7" name="CasellaDiTesto 6"/>
          <p:cNvSpPr txBox="1"/>
          <p:nvPr/>
        </p:nvSpPr>
        <p:spPr>
          <a:xfrm>
            <a:off x="5608404" y="2249846"/>
            <a:ext cx="3066633" cy="646331"/>
          </a:xfrm>
          <a:prstGeom prst="rightArrowCallou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I PAESI RIMASTI </a:t>
            </a:r>
          </a:p>
          <a:p>
            <a:pPr algn="ctr"/>
            <a:r>
              <a:rPr lang="it-IT" dirty="0"/>
              <a:t>NEUTRALI FURONO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500234" y="1034620"/>
            <a:ext cx="1357679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I PAESI</a:t>
            </a:r>
          </a:p>
          <a:p>
            <a:pPr algn="ctr"/>
            <a:r>
              <a:rPr lang="it-IT" dirty="0"/>
              <a:t>SCANDINAVI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0514522" y="2539220"/>
            <a:ext cx="13572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LA SVIZZERA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9073144" y="2549967"/>
            <a:ext cx="13572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L’ ALBANIA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9057296" y="1032906"/>
            <a:ext cx="13572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BELGIO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9799880" y="4038183"/>
            <a:ext cx="1357200" cy="14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LA SPAGNA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0484" name="Picture 4" descr="Nordico o Scandinavo? - Istituto Culturale Nordico N.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79376" y="1646736"/>
            <a:ext cx="775389" cy="775389"/>
          </a:xfrm>
          <a:prstGeom prst="rect">
            <a:avLst/>
          </a:prstGeom>
          <a:noFill/>
        </p:spPr>
      </p:pic>
      <p:pic>
        <p:nvPicPr>
          <p:cNvPr id="20486" name="Picture 6" descr="3d bandiera di Svizzera su avatar cerchio. 18880164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36945" y="2995905"/>
            <a:ext cx="832108" cy="832108"/>
          </a:xfrm>
          <a:prstGeom prst="rect">
            <a:avLst/>
          </a:prstGeom>
          <a:noFill/>
        </p:spPr>
      </p:pic>
      <p:pic>
        <p:nvPicPr>
          <p:cNvPr id="20488" name="Picture 8" descr="4.000+ Foto stock, immagini e fotografie royalty free - Bandiera Albanese - iStoc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68875" y="3110634"/>
            <a:ext cx="767063" cy="767063"/>
          </a:xfrm>
          <a:prstGeom prst="rect">
            <a:avLst/>
          </a:prstGeom>
          <a:noFill/>
        </p:spPr>
      </p:pic>
      <p:pic>
        <p:nvPicPr>
          <p:cNvPr id="20490" name="Picture 10" descr="9.400+ Foto stock, immagini e fotografie royalty free - Bandiera Del Belgio - iStoc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81648" y="1613635"/>
            <a:ext cx="744365" cy="744365"/>
          </a:xfrm>
          <a:prstGeom prst="rect">
            <a:avLst/>
          </a:prstGeom>
          <a:noFill/>
        </p:spPr>
      </p:pic>
      <p:pic>
        <p:nvPicPr>
          <p:cNvPr id="20492" name="Picture 12" descr="90.300+ Bandiera Spagna Foto stock, immagini e fotografie royalty-free -  iStock | Madrid, Spagnolo, Ingles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021357" y="4488304"/>
            <a:ext cx="843220" cy="843220"/>
          </a:xfrm>
          <a:prstGeom prst="rect">
            <a:avLst/>
          </a:prstGeom>
          <a:noFill/>
        </p:spPr>
      </p:pic>
      <p:pic>
        <p:nvPicPr>
          <p:cNvPr id="13" name="WhatsApp Audio 2025-04-10 at 11.10.50">
            <a:hlinkClick r:id="" action="ppaction://media"/>
            <a:extLst>
              <a:ext uri="{FF2B5EF4-FFF2-40B4-BE49-F238E27FC236}">
                <a16:creationId xmlns:a16="http://schemas.microsoft.com/office/drawing/2014/main" xmlns="" id="{ACD3C21A-DA42-42B6-8123-5F9C759457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179073" y="6063914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5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8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399</Words>
  <Application>Microsoft Office PowerPoint</Application>
  <PresentationFormat>Widescreen</PresentationFormat>
  <Paragraphs>178</Paragraphs>
  <Slides>8</Slides>
  <Notes>0</Notes>
  <HiddenSlides>0</HiddenSlides>
  <MMClips>8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LA PRIMA GUERRA MONDIALE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PRIMA GUERRA MONDIALE</dc:title>
  <dc:creator>TECNICI</dc:creator>
  <cp:lastModifiedBy>Utente</cp:lastModifiedBy>
  <cp:revision>91</cp:revision>
  <dcterms:created xsi:type="dcterms:W3CDTF">2025-03-19T08:55:46Z</dcterms:created>
  <dcterms:modified xsi:type="dcterms:W3CDTF">2025-04-10T16:02:35Z</dcterms:modified>
</cp:coreProperties>
</file>