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61" r:id="rId4"/>
    <p:sldId id="263" r:id="rId5"/>
    <p:sldId id="258" r:id="rId6"/>
    <p:sldId id="257" r:id="rId7"/>
    <p:sldId id="259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6" autoAdjust="0"/>
    <p:restoredTop sz="77938" autoAdjust="0"/>
  </p:normalViewPr>
  <p:slideViewPr>
    <p:cSldViewPr snapToGrid="0">
      <p:cViewPr varScale="1">
        <p:scale>
          <a:sx n="94" d="100"/>
          <a:sy n="94" d="100"/>
        </p:scale>
        <p:origin x="10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6C137-EA8D-442B-BE75-B9C95F9E7A74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F7E35-283D-41B8-8104-846C32F5E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222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하늘색은 이미 구현</a:t>
            </a:r>
            <a:r>
              <a:rPr lang="en-US" altLang="ko-KR" dirty="0"/>
              <a:t>, </a:t>
            </a:r>
            <a:r>
              <a:rPr lang="ko-KR" altLang="en-US" dirty="0" err="1"/>
              <a:t>짙은파란색은</a:t>
            </a:r>
            <a:r>
              <a:rPr lang="ko-KR" altLang="en-US" dirty="0"/>
              <a:t> </a:t>
            </a:r>
            <a:r>
              <a:rPr lang="ko-KR" altLang="en-US" dirty="0" err="1"/>
              <a:t>구현해야할남은부분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1C17FD-2552-4636-A733-1E0809871A7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312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F7E35-283D-41B8-8104-846C32F5E0C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552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</a:t>
            </a:r>
            <a:r>
              <a:rPr lang="ko-KR" altLang="en-US" dirty="0"/>
              <a:t>긍정율은 </a:t>
            </a:r>
            <a:r>
              <a:rPr lang="en-US" altLang="ko-KR" dirty="0"/>
              <a:t>NLP</a:t>
            </a:r>
            <a:r>
              <a:rPr lang="ko-KR" altLang="en-US" dirty="0"/>
              <a:t>모델로 평가한 </a:t>
            </a:r>
            <a:r>
              <a:rPr lang="ko-KR" altLang="en-US" dirty="0" err="1"/>
              <a:t>긍정율정보</a:t>
            </a:r>
            <a:endParaRPr lang="en-US" altLang="ko-KR" dirty="0"/>
          </a:p>
          <a:p>
            <a:r>
              <a:rPr lang="en-US" altLang="ko-KR" dirty="0"/>
              <a:t>R</a:t>
            </a:r>
            <a:r>
              <a:rPr lang="ko-KR" altLang="en-US" dirty="0"/>
              <a:t>긍정율은 강화학습모델로 평가한 </a:t>
            </a:r>
            <a:r>
              <a:rPr lang="ko-KR" altLang="en-US" dirty="0" err="1"/>
              <a:t>긍정율정보</a:t>
            </a:r>
            <a:endParaRPr lang="en-US" altLang="ko-KR" dirty="0"/>
          </a:p>
          <a:p>
            <a:r>
              <a:rPr lang="ko-KR" altLang="en-US" dirty="0"/>
              <a:t>추천율은 </a:t>
            </a:r>
            <a:r>
              <a:rPr lang="en-US" altLang="ko-KR" dirty="0"/>
              <a:t>N</a:t>
            </a:r>
            <a:r>
              <a:rPr lang="ko-KR" altLang="en-US" dirty="0" err="1"/>
              <a:t>긍정율</a:t>
            </a:r>
            <a:r>
              <a:rPr lang="ko-KR" altLang="en-US" dirty="0"/>
              <a:t> </a:t>
            </a:r>
            <a:r>
              <a:rPr lang="en-US" altLang="ko-KR" dirty="0"/>
              <a:t>+ R</a:t>
            </a:r>
            <a:r>
              <a:rPr lang="ko-KR" altLang="en-US" dirty="0"/>
              <a:t>긍정율을 이용한 추천정보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(1)</a:t>
            </a:r>
            <a:r>
              <a:rPr lang="ko-KR" altLang="en-US" dirty="0"/>
              <a:t>안 </a:t>
            </a:r>
            <a:r>
              <a:rPr lang="en-US" altLang="ko-KR" dirty="0"/>
              <a:t>N</a:t>
            </a:r>
            <a:r>
              <a:rPr lang="ko-KR" altLang="en-US" dirty="0" err="1"/>
              <a:t>긍정율값을</a:t>
            </a:r>
            <a:r>
              <a:rPr lang="ko-KR" altLang="en-US" dirty="0"/>
              <a:t> 강화학습 </a:t>
            </a:r>
            <a:r>
              <a:rPr lang="ko-KR" altLang="en-US" dirty="0" err="1"/>
              <a:t>입력값으로</a:t>
            </a:r>
            <a:r>
              <a:rPr lang="ko-KR" altLang="en-US" dirty="0"/>
              <a:t> 활용해서 강화학습 학습모델도출</a:t>
            </a:r>
            <a:endParaRPr lang="en-US" altLang="ko-KR" dirty="0"/>
          </a:p>
          <a:p>
            <a:r>
              <a:rPr lang="en-US" altLang="ko-KR" dirty="0"/>
              <a:t>(2)</a:t>
            </a:r>
            <a:r>
              <a:rPr lang="ko-KR" altLang="en-US" dirty="0"/>
              <a:t>안 강화학습모델만을 이용해서 </a:t>
            </a:r>
            <a:r>
              <a:rPr lang="en-US" altLang="ko-KR" dirty="0"/>
              <a:t>R</a:t>
            </a:r>
            <a:r>
              <a:rPr lang="ko-KR" altLang="en-US" dirty="0" err="1"/>
              <a:t>긍정율</a:t>
            </a:r>
            <a:r>
              <a:rPr lang="ko-KR" altLang="en-US" dirty="0"/>
              <a:t> 정보를 획득하고</a:t>
            </a:r>
            <a:r>
              <a:rPr lang="en-US" altLang="ko-KR" dirty="0"/>
              <a:t>, N</a:t>
            </a:r>
            <a:r>
              <a:rPr lang="ko-KR" altLang="en-US" dirty="0" err="1"/>
              <a:t>긍정율</a:t>
            </a:r>
            <a:r>
              <a:rPr lang="ko-KR" altLang="en-US" dirty="0"/>
              <a:t> 모델과 비교 </a:t>
            </a:r>
            <a:r>
              <a:rPr lang="ko-KR" altLang="en-US" dirty="0" err="1"/>
              <a:t>평가해봄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(3), (1)</a:t>
            </a:r>
            <a:r>
              <a:rPr lang="ko-KR" altLang="en-US" dirty="0"/>
              <a:t>안과 </a:t>
            </a:r>
            <a:r>
              <a:rPr lang="en-US" altLang="ko-KR" dirty="0"/>
              <a:t>(2)</a:t>
            </a:r>
            <a:r>
              <a:rPr lang="ko-KR" altLang="en-US" dirty="0"/>
              <a:t>안을 </a:t>
            </a:r>
            <a:r>
              <a:rPr lang="ko-KR" altLang="en-US" dirty="0" err="1"/>
              <a:t>모두한다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F7E35-283D-41B8-8104-846C32F5E0C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452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F08EA8-40AA-4E61-B1E1-4DD7637C1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0F796B-C9CA-4E0C-B17B-AA60565E4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05882D-3313-44C3-84FD-DB80E0645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5CC3-5B3A-4081-87E2-DC8868EA96EE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CA0F9-C1E0-44C7-8FE2-40E8B92AC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A5233E-B800-4DF6-B592-464311C6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F11E-8087-41AF-A8F3-2CFF899FEA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1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3EB86-0B15-46C5-A4BB-81225B5D1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BFBFAD-599D-4737-A119-97F9024C0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93146-6AB8-47DB-92DE-F02FAB49D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5CC3-5B3A-4081-87E2-DC8868EA96EE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F25969-17D8-472A-B344-41C1FDC74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E31960-BC60-4B88-BF57-A69573ED6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F11E-8087-41AF-A8F3-2CFF899FEA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39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CCACD2D-ACAD-438E-9C30-E77FFF7EEA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E36925-B8D5-4BDF-A939-5C0450FAA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7A5E00-43AF-428B-B786-21346FAC2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5CC3-5B3A-4081-87E2-DC8868EA96EE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26734-55F0-42D3-B400-786E42FF5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A53854-EAEF-4CF0-A272-8F88C81E4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F11E-8087-41AF-A8F3-2CFF899FEA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76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C0420-FD8B-4BDE-A8A7-CD4D88C4A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1BF95E-5EC6-442E-9AB2-1417B9DC7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A9200E-9070-4760-99DC-29180F7B8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5CC3-5B3A-4081-87E2-DC8868EA96EE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C205C-F279-4389-A199-DAF3045D2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0DAD7A-3FC6-45F1-BD73-B2D24EF92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F11E-8087-41AF-A8F3-2CFF899FEA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112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B2E34-36F3-46F1-87DE-AC7F073F5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197A3-061E-4E93-ABBA-64B605F7E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8D4BE4-A2E9-496A-BC82-53A1E7875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5CC3-5B3A-4081-87E2-DC8868EA96EE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8E0A59-470A-4558-AF4C-97734F33B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EF089A-4768-479C-85DF-366D68175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F11E-8087-41AF-A8F3-2CFF899FEA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31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4205A-B8D2-4271-8062-42F194F73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0EF3E6-D303-4412-B896-E9A2B9B06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15D51A-AAD8-469E-BA58-B651A4E66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AE2BB3-E7AF-40C9-8974-F9B98788E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5CC3-5B3A-4081-87E2-DC8868EA96EE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5E6A80-0806-4D8D-B853-5F4F3673D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850B59-5A37-44FE-8376-41A2D5BCB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F11E-8087-41AF-A8F3-2CFF899FEA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750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3102E5-0594-47CB-B70F-0D58B8C2D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C579C4-7A09-4C28-A805-DE4DB02C1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D7C86F-16FD-43A9-BACD-5EB88D013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84CB9C-2B05-4BAB-A480-29FA620460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53C556-8ABA-4CD6-9C7B-DF2A72423E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1E0DD7-CC56-4FDC-9705-ADF0A4E25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5CC3-5B3A-4081-87E2-DC8868EA96EE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C8C37B-F269-4F56-97A0-AA261A7EF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E8B46A-4398-47F2-BE74-1868AFE15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F11E-8087-41AF-A8F3-2CFF899FEA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265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782A5-3368-4A68-951D-E00CFD02F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A64B52-15D9-4D67-B772-B8DCCA54E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5CC3-5B3A-4081-87E2-DC8868EA96EE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544CFB-264B-46DD-8875-190339DC0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7F727E-4934-492D-8DA2-F7181829F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F11E-8087-41AF-A8F3-2CFF899FEA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532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7A9C0C-9BC5-4B99-B3DB-E8113ABD3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5CC3-5B3A-4081-87E2-DC8868EA96EE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444B0F-2DA2-4CB8-B915-83450A9C9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8084EC-3CF6-497A-AEBC-134F19783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F11E-8087-41AF-A8F3-2CFF899FEA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970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C4B13-BE0B-48AB-9A1D-24008492B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E07172-A3CA-4339-A7CC-40A03BCC0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8DADB0-76DE-47C7-868C-8305474AB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E99D17-1C73-4435-AF71-A8615C96A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5CC3-5B3A-4081-87E2-DC8868EA96EE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ADD0C2-5FE7-4CF7-A8D4-7C6E9DEA4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D981FB-5323-4D88-8B43-8F6878676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F11E-8087-41AF-A8F3-2CFF899FEA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34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E52C7-AD16-4E73-918B-46BCCCA66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CE09D9-2D65-45B5-9143-7E1B91D690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BB0A5C-7CB6-45AF-A310-AE6291111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9B405B-8E3B-45B8-A3CD-62E1C9424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5CC3-5B3A-4081-87E2-DC8868EA96EE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FDA63C-094B-41E5-8AC2-84876F37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C507BC-D382-4ACB-A630-F2BE80CA2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F11E-8087-41AF-A8F3-2CFF899FEA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12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BC0603-622A-4D56-BC8C-6027B0E1D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DA9773-95AF-455B-A654-92E502E8A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9E2D51-730A-4134-8E09-C261AACB3B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05CC3-5B3A-4081-87E2-DC8868EA96EE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0832E-DFC2-49FC-918F-6E71BCA07F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6646E0-6480-4AAB-A601-F50669ECB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BF11E-8087-41AF-A8F3-2CFF899FEA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431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B9484-7195-4D19-836A-565EF1B4C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04400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뉴스감성데이터와</a:t>
            </a:r>
            <a:r>
              <a:rPr lang="en-US" altLang="ko-KR" dirty="0"/>
              <a:t> </a:t>
            </a:r>
            <a:r>
              <a:rPr lang="ko-KR" altLang="en-US" dirty="0"/>
              <a:t>강화학습을 활용한 </a:t>
            </a:r>
            <a:r>
              <a:rPr lang="ko-KR" altLang="en-US" dirty="0" err="1"/>
              <a:t>주식포트폴리오</a:t>
            </a:r>
            <a:r>
              <a:rPr lang="ko-KR" altLang="en-US" dirty="0"/>
              <a:t> 추천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06F875-CF64-4121-88C3-47F5F79B7A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데브코스</a:t>
            </a:r>
            <a:r>
              <a:rPr lang="ko-KR" altLang="en-US" dirty="0"/>
              <a:t> </a:t>
            </a:r>
            <a:r>
              <a:rPr lang="en-US" altLang="ko-KR" dirty="0"/>
              <a:t>A5-</a:t>
            </a:r>
            <a:r>
              <a:rPr lang="ko-KR" altLang="en-US" dirty="0" err="1"/>
              <a:t>파키라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2908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B9484-7195-4D19-836A-565EF1B4C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04400" cy="2387600"/>
          </a:xfrm>
        </p:spPr>
        <p:txBody>
          <a:bodyPr>
            <a:normAutofit/>
          </a:bodyPr>
          <a:lstStyle/>
          <a:p>
            <a:r>
              <a:rPr lang="ko-KR" altLang="en-US" dirty="0"/>
              <a:t>아키텍처</a:t>
            </a:r>
          </a:p>
        </p:txBody>
      </p:sp>
    </p:spTree>
    <p:extLst>
      <p:ext uri="{BB962C8B-B14F-4D97-AF65-F5344CB8AC3E}">
        <p14:creationId xmlns:p14="http://schemas.microsoft.com/office/powerpoint/2010/main" val="1125916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502F9A4-3CB2-42E4-A299-1CAEF0DB7F9B}"/>
              </a:ext>
            </a:extLst>
          </p:cNvPr>
          <p:cNvSpPr/>
          <p:nvPr/>
        </p:nvSpPr>
        <p:spPr>
          <a:xfrm>
            <a:off x="567267" y="1066798"/>
            <a:ext cx="3208867" cy="491913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데이터수집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4D381E-0ECE-4CC3-8A34-FAC00CA5DEDE}"/>
              </a:ext>
            </a:extLst>
          </p:cNvPr>
          <p:cNvSpPr/>
          <p:nvPr/>
        </p:nvSpPr>
        <p:spPr>
          <a:xfrm>
            <a:off x="4415373" y="1066799"/>
            <a:ext cx="3208867" cy="49191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벡엔드</a:t>
            </a:r>
            <a:r>
              <a:rPr lang="en-US" altLang="ko-KR" dirty="0"/>
              <a:t> </a:t>
            </a:r>
            <a:r>
              <a:rPr lang="ko-KR" altLang="en-US" dirty="0"/>
              <a:t>데이터분석모델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819DC9-66F2-41B6-9856-DC0ED4712AC1}"/>
              </a:ext>
            </a:extLst>
          </p:cNvPr>
          <p:cNvSpPr/>
          <p:nvPr/>
        </p:nvSpPr>
        <p:spPr>
          <a:xfrm>
            <a:off x="8335437" y="1066799"/>
            <a:ext cx="3208867" cy="49191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프론트 데이터 시각화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F8F2252-99F8-462E-92BE-46FF299B1912}"/>
              </a:ext>
            </a:extLst>
          </p:cNvPr>
          <p:cNvSpPr/>
          <p:nvPr/>
        </p:nvSpPr>
        <p:spPr>
          <a:xfrm>
            <a:off x="778938" y="3158073"/>
            <a:ext cx="2768600" cy="11599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주식</a:t>
            </a:r>
            <a:endParaRPr lang="en-US" altLang="ko-KR" dirty="0"/>
          </a:p>
          <a:p>
            <a:pPr algn="ctr"/>
            <a:r>
              <a:rPr lang="ko-KR" altLang="en-US" dirty="0"/>
              <a:t>데이터 수집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3CC7C29-D309-49F3-A593-87CE6C87D1E2}"/>
              </a:ext>
            </a:extLst>
          </p:cNvPr>
          <p:cNvSpPr/>
          <p:nvPr/>
        </p:nvSpPr>
        <p:spPr>
          <a:xfrm>
            <a:off x="778938" y="4521206"/>
            <a:ext cx="2768600" cy="11599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뉴스</a:t>
            </a:r>
            <a:r>
              <a:rPr lang="en-US" altLang="ko-KR" dirty="0"/>
              <a:t>/</a:t>
            </a:r>
            <a:r>
              <a:rPr lang="ko-KR" altLang="en-US" dirty="0"/>
              <a:t>네이버종목게시판</a:t>
            </a:r>
            <a:endParaRPr lang="en-US" altLang="ko-KR" dirty="0"/>
          </a:p>
          <a:p>
            <a:pPr algn="ctr"/>
            <a:r>
              <a:rPr lang="ko-KR" altLang="en-US" dirty="0"/>
              <a:t>데이터 수집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16EB7EF-1B52-48BB-9B1F-8D8FF6E6AA21}"/>
              </a:ext>
            </a:extLst>
          </p:cNvPr>
          <p:cNvSpPr/>
          <p:nvPr/>
        </p:nvSpPr>
        <p:spPr>
          <a:xfrm>
            <a:off x="4699001" y="2125134"/>
            <a:ext cx="2641614" cy="1159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뉴스감성데이터</a:t>
            </a:r>
            <a:endParaRPr lang="en-US" altLang="ko-KR" dirty="0"/>
          </a:p>
          <a:p>
            <a:pPr algn="ctr"/>
            <a:r>
              <a:rPr lang="en-US" altLang="ko-KR" dirty="0"/>
              <a:t>NLP</a:t>
            </a:r>
            <a:r>
              <a:rPr lang="ko-KR" altLang="en-US" dirty="0"/>
              <a:t>분석모델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4DF63E2-ADA1-4536-B2D3-38C120474E77}"/>
              </a:ext>
            </a:extLst>
          </p:cNvPr>
          <p:cNvSpPr/>
          <p:nvPr/>
        </p:nvSpPr>
        <p:spPr>
          <a:xfrm>
            <a:off x="4699000" y="3488268"/>
            <a:ext cx="2641614" cy="11599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강화학습 트레이딩</a:t>
            </a:r>
            <a:endParaRPr lang="en-US" altLang="ko-KR" dirty="0"/>
          </a:p>
          <a:p>
            <a:pPr algn="ctr"/>
            <a:r>
              <a:rPr lang="ko-KR" altLang="en-US" dirty="0"/>
              <a:t>모델</a:t>
            </a:r>
            <a:endParaRPr lang="en-US" altLang="ko-KR" dirty="0"/>
          </a:p>
          <a:p>
            <a:pPr algn="ctr"/>
            <a:r>
              <a:rPr lang="en-US" altLang="ko-KR" dirty="0"/>
              <a:t>Or </a:t>
            </a:r>
            <a:r>
              <a:rPr lang="ko-KR" altLang="en-US" dirty="0">
                <a:solidFill>
                  <a:schemeClr val="accent1"/>
                </a:solidFill>
              </a:rPr>
              <a:t>포트폴리오추천</a:t>
            </a:r>
            <a:endParaRPr lang="en-US" altLang="ko-KR" dirty="0">
              <a:solidFill>
                <a:schemeClr val="accent1"/>
              </a:solidFill>
            </a:endParaRPr>
          </a:p>
          <a:p>
            <a:pPr algn="ctr"/>
            <a:r>
              <a:rPr lang="ko-KR" altLang="en-US" dirty="0">
                <a:solidFill>
                  <a:schemeClr val="accent1"/>
                </a:solidFill>
              </a:rPr>
              <a:t>모델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EA86936-F607-4B14-9BB8-B2165566780D}"/>
              </a:ext>
            </a:extLst>
          </p:cNvPr>
          <p:cNvSpPr/>
          <p:nvPr/>
        </p:nvSpPr>
        <p:spPr>
          <a:xfrm>
            <a:off x="8559800" y="2844801"/>
            <a:ext cx="2777067" cy="1159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데이터시각화 </a:t>
            </a:r>
            <a:endParaRPr lang="en-US" altLang="ko-KR" dirty="0"/>
          </a:p>
          <a:p>
            <a:pPr algn="ctr"/>
            <a:r>
              <a:rPr lang="ko-KR" altLang="en-US" dirty="0"/>
              <a:t>웹사이트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07B49E0-8633-401A-8F98-8549FF4EF778}"/>
              </a:ext>
            </a:extLst>
          </p:cNvPr>
          <p:cNvSpPr/>
          <p:nvPr/>
        </p:nvSpPr>
        <p:spPr>
          <a:xfrm>
            <a:off x="787400" y="1693356"/>
            <a:ext cx="2768600" cy="11599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기업정보</a:t>
            </a:r>
            <a:endParaRPr lang="en-US" altLang="ko-KR" dirty="0"/>
          </a:p>
          <a:p>
            <a:pPr algn="ctr"/>
            <a:r>
              <a:rPr lang="ko-KR" altLang="en-US" dirty="0"/>
              <a:t>데이터 수집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063BD9-2E69-4085-8D88-FE3DE51FC302}"/>
              </a:ext>
            </a:extLst>
          </p:cNvPr>
          <p:cNvSpPr txBox="1"/>
          <p:nvPr/>
        </p:nvSpPr>
        <p:spPr>
          <a:xfrm>
            <a:off x="1219200" y="6366933"/>
            <a:ext cx="1964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API Handling</a:t>
            </a:r>
          </a:p>
          <a:p>
            <a:r>
              <a:rPr lang="en-US" altLang="ko-KR" dirty="0"/>
              <a:t>- Web Crawling 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CD5FFC-7F0C-47A4-A9C6-D91BCAAA43C8}"/>
              </a:ext>
            </a:extLst>
          </p:cNvPr>
          <p:cNvSpPr txBox="1"/>
          <p:nvPr/>
        </p:nvSpPr>
        <p:spPr>
          <a:xfrm>
            <a:off x="4627040" y="6366933"/>
            <a:ext cx="196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 err="1"/>
              <a:t>백테스팅</a:t>
            </a:r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D6E133-A4CD-4499-945A-499CFC9B8D3D}"/>
              </a:ext>
            </a:extLst>
          </p:cNvPr>
          <p:cNvSpPr txBox="1"/>
          <p:nvPr/>
        </p:nvSpPr>
        <p:spPr>
          <a:xfrm>
            <a:off x="8335436" y="6024139"/>
            <a:ext cx="38565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시장평균수익률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추천포트폴리오</a:t>
            </a:r>
            <a:r>
              <a:rPr lang="ko-KR" altLang="en-US" dirty="0"/>
              <a:t> 수익률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뉴스감성데이터에 민감한 종목 수익률 및 민감도 종목리스트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종목별 상승</a:t>
            </a:r>
            <a:r>
              <a:rPr lang="en-US" altLang="ko-KR" dirty="0"/>
              <a:t>/</a:t>
            </a:r>
            <a:r>
              <a:rPr lang="ko-KR" altLang="en-US" dirty="0"/>
              <a:t>하락 차트 리스트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백테스팅</a:t>
            </a:r>
            <a:r>
              <a:rPr lang="ko-KR" altLang="en-US" dirty="0"/>
              <a:t> 종목별 예상수익률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09CD14-8472-4013-B627-48143BA56230}"/>
              </a:ext>
            </a:extLst>
          </p:cNvPr>
          <p:cNvSpPr txBox="1"/>
          <p:nvPr/>
        </p:nvSpPr>
        <p:spPr>
          <a:xfrm>
            <a:off x="567267" y="278387"/>
            <a:ext cx="269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NLP + </a:t>
            </a:r>
            <a:r>
              <a:rPr lang="ko-KR" altLang="en-US" dirty="0"/>
              <a:t>강화학습 </a:t>
            </a:r>
            <a:r>
              <a:rPr lang="en-US" altLang="ko-KR" dirty="0"/>
              <a:t>or </a:t>
            </a:r>
            <a:r>
              <a:rPr lang="ko-KR" altLang="en-US" dirty="0"/>
              <a:t>추천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AC5BBA2-8F69-41B9-A3C3-A9C0565E3989}"/>
              </a:ext>
            </a:extLst>
          </p:cNvPr>
          <p:cNvSpPr/>
          <p:nvPr/>
        </p:nvSpPr>
        <p:spPr>
          <a:xfrm>
            <a:off x="4775200" y="4944533"/>
            <a:ext cx="1219200" cy="7366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</a:t>
            </a:r>
            <a:endParaRPr lang="en-US" altLang="ko-KR" dirty="0"/>
          </a:p>
          <a:p>
            <a:pPr algn="ctr"/>
            <a:r>
              <a:rPr lang="ko-KR" altLang="en-US" dirty="0" err="1"/>
              <a:t>백테스팅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4411AB1-0B74-480C-A57E-F5514334335C}"/>
              </a:ext>
            </a:extLst>
          </p:cNvPr>
          <p:cNvSpPr/>
          <p:nvPr/>
        </p:nvSpPr>
        <p:spPr>
          <a:xfrm>
            <a:off x="6121414" y="4944533"/>
            <a:ext cx="1219200" cy="7366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</a:t>
            </a:r>
            <a:endParaRPr lang="en-US" altLang="ko-KR" dirty="0"/>
          </a:p>
          <a:p>
            <a:pPr algn="ctr"/>
            <a:r>
              <a:rPr lang="ko-KR" altLang="en-US" dirty="0" err="1"/>
              <a:t>실전트레이딩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3492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B9484-7195-4D19-836A-565EF1B4C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04400" cy="2387600"/>
          </a:xfrm>
        </p:spPr>
        <p:txBody>
          <a:bodyPr>
            <a:normAutofit/>
          </a:bodyPr>
          <a:lstStyle/>
          <a:p>
            <a:r>
              <a:rPr lang="ko-KR" altLang="en-US" dirty="0"/>
              <a:t>사이트 설계</a:t>
            </a:r>
          </a:p>
        </p:txBody>
      </p:sp>
    </p:spTree>
    <p:extLst>
      <p:ext uri="{BB962C8B-B14F-4D97-AF65-F5344CB8AC3E}">
        <p14:creationId xmlns:p14="http://schemas.microsoft.com/office/powerpoint/2010/main" val="4137185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50E27-1C91-4559-B53D-ABCAE945E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FD4153-D68E-48D9-ACEE-DDDCFD879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내일의 추천종목리스트 </a:t>
            </a:r>
            <a:r>
              <a:rPr lang="en-US" altLang="ko-KR" dirty="0"/>
              <a:t>&amp; </a:t>
            </a:r>
            <a:r>
              <a:rPr lang="ko-KR" altLang="en-US" dirty="0"/>
              <a:t>포트폴리오비중</a:t>
            </a:r>
            <a:endParaRPr lang="en-US" altLang="ko-KR" dirty="0"/>
          </a:p>
          <a:p>
            <a:r>
              <a:rPr lang="ko-KR" altLang="en-US" dirty="0"/>
              <a:t>과거 </a:t>
            </a:r>
            <a:r>
              <a:rPr lang="ko-KR" altLang="en-US" dirty="0" err="1"/>
              <a:t>일자별</a:t>
            </a:r>
            <a:r>
              <a:rPr lang="ko-KR" altLang="en-US" dirty="0"/>
              <a:t> 추천종목</a:t>
            </a:r>
            <a:r>
              <a:rPr lang="en-US" altLang="ko-KR" dirty="0"/>
              <a:t> </a:t>
            </a:r>
            <a:r>
              <a:rPr lang="ko-KR" altLang="en-US" dirty="0"/>
              <a:t>평가정보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포트폴리오 비중 시각화차트</a:t>
            </a:r>
            <a:endParaRPr lang="en-US" altLang="ko-KR" dirty="0"/>
          </a:p>
          <a:p>
            <a:r>
              <a:rPr lang="ko-KR" altLang="en-US" dirty="0"/>
              <a:t>종목별 시각화차트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0462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50879-5CA0-4BC2-B8A0-0FB46D7E2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Site Design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CF77EA5-7B98-45B4-A1DE-DFE26E0BA478}"/>
              </a:ext>
            </a:extLst>
          </p:cNvPr>
          <p:cNvSpPr/>
          <p:nvPr/>
        </p:nvSpPr>
        <p:spPr>
          <a:xfrm>
            <a:off x="314960" y="365125"/>
            <a:ext cx="11409680" cy="6127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Pachira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5B4BD6D-E3DC-41E4-9416-4F741D87F6E2}"/>
              </a:ext>
            </a:extLst>
          </p:cNvPr>
          <p:cNvSpPr/>
          <p:nvPr/>
        </p:nvSpPr>
        <p:spPr>
          <a:xfrm>
            <a:off x="568960" y="3291840"/>
            <a:ext cx="1981200" cy="5080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내일의 추천종목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FE0BAF5-BAB7-476E-BAFB-8B22609233E2}"/>
              </a:ext>
            </a:extLst>
          </p:cNvPr>
          <p:cNvSpPr/>
          <p:nvPr/>
        </p:nvSpPr>
        <p:spPr>
          <a:xfrm>
            <a:off x="568960" y="2580640"/>
            <a:ext cx="1981200" cy="508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투자맵</a:t>
            </a:r>
            <a:endParaRPr lang="ko-KR" altLang="en-US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FCA031A-16EA-4172-8DCC-B6A374EB2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842" y="1097888"/>
            <a:ext cx="8738038" cy="4957472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EC63414-2ABB-40AD-9E8B-BE7C45C00442}"/>
              </a:ext>
            </a:extLst>
          </p:cNvPr>
          <p:cNvSpPr/>
          <p:nvPr/>
        </p:nvSpPr>
        <p:spPr>
          <a:xfrm>
            <a:off x="579120" y="4003040"/>
            <a:ext cx="1981200" cy="5080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과거일자별 </a:t>
            </a:r>
            <a:endParaRPr lang="en-US" altLang="ko-KR" sz="1400" dirty="0"/>
          </a:p>
          <a:p>
            <a:pPr algn="ctr"/>
            <a:r>
              <a:rPr lang="ko-KR" altLang="en-US" sz="1400" dirty="0"/>
              <a:t>추천종목 평가정보</a:t>
            </a:r>
          </a:p>
        </p:txBody>
      </p:sp>
    </p:spTree>
    <p:extLst>
      <p:ext uri="{BB962C8B-B14F-4D97-AF65-F5344CB8AC3E}">
        <p14:creationId xmlns:p14="http://schemas.microsoft.com/office/powerpoint/2010/main" val="1504708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50879-5CA0-4BC2-B8A0-0FB46D7E2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Site Design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CF77EA5-7B98-45B4-A1DE-DFE26E0BA478}"/>
              </a:ext>
            </a:extLst>
          </p:cNvPr>
          <p:cNvSpPr/>
          <p:nvPr/>
        </p:nvSpPr>
        <p:spPr>
          <a:xfrm>
            <a:off x="314960" y="365125"/>
            <a:ext cx="11409680" cy="6127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Pachira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5B4BD6D-E3DC-41E4-9416-4F741D87F6E2}"/>
              </a:ext>
            </a:extLst>
          </p:cNvPr>
          <p:cNvSpPr/>
          <p:nvPr/>
        </p:nvSpPr>
        <p:spPr>
          <a:xfrm>
            <a:off x="568960" y="3291840"/>
            <a:ext cx="1981200" cy="508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내일의 추천종목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FE0BAF5-BAB7-476E-BAFB-8B22609233E2}"/>
              </a:ext>
            </a:extLst>
          </p:cNvPr>
          <p:cNvSpPr/>
          <p:nvPr/>
        </p:nvSpPr>
        <p:spPr>
          <a:xfrm>
            <a:off x="568960" y="2580640"/>
            <a:ext cx="1981200" cy="5080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투자맵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5D3A8AF-4A92-4868-980D-7E0EC8870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5376" y="1482057"/>
            <a:ext cx="4869264" cy="4343116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87EC87A-CE30-4916-84A4-81C1BEED9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880989"/>
              </p:ext>
            </p:extLst>
          </p:nvPr>
        </p:nvGraphicFramePr>
        <p:xfrm>
          <a:off x="2772389" y="1482056"/>
          <a:ext cx="3974150" cy="4343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415">
                  <a:extLst>
                    <a:ext uri="{9D8B030D-6E8A-4147-A177-3AD203B41FA5}">
                      <a16:colId xmlns:a16="http://schemas.microsoft.com/office/drawing/2014/main" val="3586901351"/>
                    </a:ext>
                  </a:extLst>
                </a:gridCol>
                <a:gridCol w="397415">
                  <a:extLst>
                    <a:ext uri="{9D8B030D-6E8A-4147-A177-3AD203B41FA5}">
                      <a16:colId xmlns:a16="http://schemas.microsoft.com/office/drawing/2014/main" val="438508362"/>
                    </a:ext>
                  </a:extLst>
                </a:gridCol>
                <a:gridCol w="397415">
                  <a:extLst>
                    <a:ext uri="{9D8B030D-6E8A-4147-A177-3AD203B41FA5}">
                      <a16:colId xmlns:a16="http://schemas.microsoft.com/office/drawing/2014/main" val="3277048674"/>
                    </a:ext>
                  </a:extLst>
                </a:gridCol>
                <a:gridCol w="397415">
                  <a:extLst>
                    <a:ext uri="{9D8B030D-6E8A-4147-A177-3AD203B41FA5}">
                      <a16:colId xmlns:a16="http://schemas.microsoft.com/office/drawing/2014/main" val="1852163834"/>
                    </a:ext>
                  </a:extLst>
                </a:gridCol>
                <a:gridCol w="397415">
                  <a:extLst>
                    <a:ext uri="{9D8B030D-6E8A-4147-A177-3AD203B41FA5}">
                      <a16:colId xmlns:a16="http://schemas.microsoft.com/office/drawing/2014/main" val="2144907988"/>
                    </a:ext>
                  </a:extLst>
                </a:gridCol>
                <a:gridCol w="397415">
                  <a:extLst>
                    <a:ext uri="{9D8B030D-6E8A-4147-A177-3AD203B41FA5}">
                      <a16:colId xmlns:a16="http://schemas.microsoft.com/office/drawing/2014/main" val="17282729"/>
                    </a:ext>
                  </a:extLst>
                </a:gridCol>
                <a:gridCol w="329521">
                  <a:extLst>
                    <a:ext uri="{9D8B030D-6E8A-4147-A177-3AD203B41FA5}">
                      <a16:colId xmlns:a16="http://schemas.microsoft.com/office/drawing/2014/main" val="1352876254"/>
                    </a:ext>
                  </a:extLst>
                </a:gridCol>
                <a:gridCol w="465309">
                  <a:extLst>
                    <a:ext uri="{9D8B030D-6E8A-4147-A177-3AD203B41FA5}">
                      <a16:colId xmlns:a16="http://schemas.microsoft.com/office/drawing/2014/main" val="2852917326"/>
                    </a:ext>
                  </a:extLst>
                </a:gridCol>
                <a:gridCol w="397415">
                  <a:extLst>
                    <a:ext uri="{9D8B030D-6E8A-4147-A177-3AD203B41FA5}">
                      <a16:colId xmlns:a16="http://schemas.microsoft.com/office/drawing/2014/main" val="4106331287"/>
                    </a:ext>
                  </a:extLst>
                </a:gridCol>
                <a:gridCol w="397415">
                  <a:extLst>
                    <a:ext uri="{9D8B030D-6E8A-4147-A177-3AD203B41FA5}">
                      <a16:colId xmlns:a16="http://schemas.microsoft.com/office/drawing/2014/main" val="1466545712"/>
                    </a:ext>
                  </a:extLst>
                </a:gridCol>
              </a:tblGrid>
              <a:tr h="8380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종목코드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종목명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시가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고가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저가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종가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r>
                        <a:rPr lang="ko-KR" altLang="en-US" sz="1000" dirty="0" err="1"/>
                        <a:t>긍정율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R</a:t>
                      </a:r>
                      <a:r>
                        <a:rPr lang="ko-KR" altLang="en-US" sz="1000" dirty="0" err="1"/>
                        <a:t>긍정율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추천율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232384"/>
                  </a:ext>
                </a:extLst>
              </a:tr>
              <a:tr h="467340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크래프톤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685471"/>
                  </a:ext>
                </a:extLst>
              </a:tr>
              <a:tr h="467340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19664"/>
                  </a:ext>
                </a:extLst>
              </a:tr>
              <a:tr h="467340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782315"/>
                  </a:ext>
                </a:extLst>
              </a:tr>
              <a:tr h="467340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134630"/>
                  </a:ext>
                </a:extLst>
              </a:tr>
              <a:tr h="467340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228018"/>
                  </a:ext>
                </a:extLst>
              </a:tr>
              <a:tr h="467340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953228"/>
                  </a:ext>
                </a:extLst>
              </a:tr>
              <a:tr h="467340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064317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14C57F-6B5B-40E5-9B44-4AF12D471462}"/>
              </a:ext>
            </a:extLst>
          </p:cNvPr>
          <p:cNvSpPr/>
          <p:nvPr/>
        </p:nvSpPr>
        <p:spPr>
          <a:xfrm>
            <a:off x="2550160" y="2204720"/>
            <a:ext cx="4418613" cy="883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0A8B356-B9CF-4A68-BF64-3C7C069B305D}"/>
              </a:ext>
            </a:extLst>
          </p:cNvPr>
          <p:cNvSpPr/>
          <p:nvPr/>
        </p:nvSpPr>
        <p:spPr>
          <a:xfrm>
            <a:off x="579120" y="4003040"/>
            <a:ext cx="1981200" cy="5080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과거일자별 </a:t>
            </a:r>
            <a:endParaRPr lang="en-US" altLang="ko-KR" sz="1400" dirty="0"/>
          </a:p>
          <a:p>
            <a:pPr algn="ctr"/>
            <a:r>
              <a:rPr lang="ko-KR" altLang="en-US" sz="1400" dirty="0"/>
              <a:t>추천종목 평가정보</a:t>
            </a:r>
          </a:p>
        </p:txBody>
      </p:sp>
    </p:spTree>
    <p:extLst>
      <p:ext uri="{BB962C8B-B14F-4D97-AF65-F5344CB8AC3E}">
        <p14:creationId xmlns:p14="http://schemas.microsoft.com/office/powerpoint/2010/main" val="2871273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50879-5CA0-4BC2-B8A0-0FB46D7E2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Site Design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CF77EA5-7B98-45B4-A1DE-DFE26E0BA478}"/>
              </a:ext>
            </a:extLst>
          </p:cNvPr>
          <p:cNvSpPr/>
          <p:nvPr/>
        </p:nvSpPr>
        <p:spPr>
          <a:xfrm>
            <a:off x="213360" y="451484"/>
            <a:ext cx="11409680" cy="6127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Pachira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5B4BD6D-E3DC-41E4-9416-4F741D87F6E2}"/>
              </a:ext>
            </a:extLst>
          </p:cNvPr>
          <p:cNvSpPr/>
          <p:nvPr/>
        </p:nvSpPr>
        <p:spPr>
          <a:xfrm>
            <a:off x="568960" y="3291840"/>
            <a:ext cx="1981200" cy="5080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내일의 추천종목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B00A184-CFCA-43BC-BFA9-9CC4A011FE63}"/>
              </a:ext>
            </a:extLst>
          </p:cNvPr>
          <p:cNvSpPr/>
          <p:nvPr/>
        </p:nvSpPr>
        <p:spPr>
          <a:xfrm>
            <a:off x="579120" y="4003040"/>
            <a:ext cx="1981200" cy="50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과거일자별 </a:t>
            </a:r>
            <a:endParaRPr lang="en-US" altLang="ko-KR" sz="1400" dirty="0"/>
          </a:p>
          <a:p>
            <a:pPr algn="ctr"/>
            <a:r>
              <a:rPr lang="ko-KR" altLang="en-US" sz="1400" dirty="0"/>
              <a:t>추천종목 평가정보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FE0BAF5-BAB7-476E-BAFB-8B22609233E2}"/>
              </a:ext>
            </a:extLst>
          </p:cNvPr>
          <p:cNvSpPr/>
          <p:nvPr/>
        </p:nvSpPr>
        <p:spPr>
          <a:xfrm>
            <a:off x="568960" y="2580640"/>
            <a:ext cx="1981200" cy="5080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투자맵</a:t>
            </a:r>
            <a:endParaRPr lang="ko-KR" altLang="en-US" sz="1400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87EC87A-CE30-4916-84A4-81C1BEED9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063165"/>
              </p:ext>
            </p:extLst>
          </p:nvPr>
        </p:nvGraphicFramePr>
        <p:xfrm>
          <a:off x="2772388" y="2348534"/>
          <a:ext cx="7631450" cy="2834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145">
                  <a:extLst>
                    <a:ext uri="{9D8B030D-6E8A-4147-A177-3AD203B41FA5}">
                      <a16:colId xmlns:a16="http://schemas.microsoft.com/office/drawing/2014/main" val="3586901351"/>
                    </a:ext>
                  </a:extLst>
                </a:gridCol>
                <a:gridCol w="763145">
                  <a:extLst>
                    <a:ext uri="{9D8B030D-6E8A-4147-A177-3AD203B41FA5}">
                      <a16:colId xmlns:a16="http://schemas.microsoft.com/office/drawing/2014/main" val="438508362"/>
                    </a:ext>
                  </a:extLst>
                </a:gridCol>
                <a:gridCol w="763145">
                  <a:extLst>
                    <a:ext uri="{9D8B030D-6E8A-4147-A177-3AD203B41FA5}">
                      <a16:colId xmlns:a16="http://schemas.microsoft.com/office/drawing/2014/main" val="3277048674"/>
                    </a:ext>
                  </a:extLst>
                </a:gridCol>
                <a:gridCol w="763145">
                  <a:extLst>
                    <a:ext uri="{9D8B030D-6E8A-4147-A177-3AD203B41FA5}">
                      <a16:colId xmlns:a16="http://schemas.microsoft.com/office/drawing/2014/main" val="1852163834"/>
                    </a:ext>
                  </a:extLst>
                </a:gridCol>
                <a:gridCol w="763145">
                  <a:extLst>
                    <a:ext uri="{9D8B030D-6E8A-4147-A177-3AD203B41FA5}">
                      <a16:colId xmlns:a16="http://schemas.microsoft.com/office/drawing/2014/main" val="2144907988"/>
                    </a:ext>
                  </a:extLst>
                </a:gridCol>
                <a:gridCol w="763145">
                  <a:extLst>
                    <a:ext uri="{9D8B030D-6E8A-4147-A177-3AD203B41FA5}">
                      <a16:colId xmlns:a16="http://schemas.microsoft.com/office/drawing/2014/main" val="17282729"/>
                    </a:ext>
                  </a:extLst>
                </a:gridCol>
                <a:gridCol w="632770">
                  <a:extLst>
                    <a:ext uri="{9D8B030D-6E8A-4147-A177-3AD203B41FA5}">
                      <a16:colId xmlns:a16="http://schemas.microsoft.com/office/drawing/2014/main" val="1352876254"/>
                    </a:ext>
                  </a:extLst>
                </a:gridCol>
                <a:gridCol w="893520">
                  <a:extLst>
                    <a:ext uri="{9D8B030D-6E8A-4147-A177-3AD203B41FA5}">
                      <a16:colId xmlns:a16="http://schemas.microsoft.com/office/drawing/2014/main" val="2852917326"/>
                    </a:ext>
                  </a:extLst>
                </a:gridCol>
                <a:gridCol w="763145">
                  <a:extLst>
                    <a:ext uri="{9D8B030D-6E8A-4147-A177-3AD203B41FA5}">
                      <a16:colId xmlns:a16="http://schemas.microsoft.com/office/drawing/2014/main" val="4106331287"/>
                    </a:ext>
                  </a:extLst>
                </a:gridCol>
                <a:gridCol w="763145">
                  <a:extLst>
                    <a:ext uri="{9D8B030D-6E8A-4147-A177-3AD203B41FA5}">
                      <a16:colId xmlns:a16="http://schemas.microsoft.com/office/drawing/2014/main" val="1466545712"/>
                    </a:ext>
                  </a:extLst>
                </a:gridCol>
              </a:tblGrid>
              <a:tr h="5469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종목코드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종목명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시가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고가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저가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종가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r>
                        <a:rPr lang="ko-KR" altLang="en-US" sz="1000" dirty="0" err="1"/>
                        <a:t>긍정율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R</a:t>
                      </a:r>
                      <a:r>
                        <a:rPr lang="ko-KR" altLang="en-US" sz="1000" dirty="0" err="1"/>
                        <a:t>긍정율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추천율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232384"/>
                  </a:ext>
                </a:extLst>
              </a:tr>
              <a:tr h="457550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크래프톤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685471"/>
                  </a:ext>
                </a:extLst>
              </a:tr>
              <a:tr h="305021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19664"/>
                  </a:ext>
                </a:extLst>
              </a:tr>
              <a:tr h="305021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782315"/>
                  </a:ext>
                </a:extLst>
              </a:tr>
              <a:tr h="305021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134630"/>
                  </a:ext>
                </a:extLst>
              </a:tr>
              <a:tr h="305021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228018"/>
                  </a:ext>
                </a:extLst>
              </a:tr>
              <a:tr h="305021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953228"/>
                  </a:ext>
                </a:extLst>
              </a:tr>
              <a:tr h="305021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06431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BDACEAE-DB40-4634-AABC-C36FF0EE9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929828"/>
              </p:ext>
            </p:extLst>
          </p:nvPr>
        </p:nvGraphicFramePr>
        <p:xfrm>
          <a:off x="10403838" y="2356480"/>
          <a:ext cx="843282" cy="2834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82">
                  <a:extLst>
                    <a:ext uri="{9D8B030D-6E8A-4147-A177-3AD203B41FA5}">
                      <a16:colId xmlns:a16="http://schemas.microsoft.com/office/drawing/2014/main" val="490398360"/>
                    </a:ext>
                  </a:extLst>
                </a:gridCol>
              </a:tblGrid>
              <a:tr h="5356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적중여부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461940"/>
                  </a:ext>
                </a:extLst>
              </a:tr>
              <a:tr h="32843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03738"/>
                  </a:ext>
                </a:extLst>
              </a:tr>
              <a:tr h="32843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393091"/>
                  </a:ext>
                </a:extLst>
              </a:tr>
              <a:tr h="32843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253781"/>
                  </a:ext>
                </a:extLst>
              </a:tr>
              <a:tr h="32843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23332"/>
                  </a:ext>
                </a:extLst>
              </a:tr>
              <a:tr h="32843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191347"/>
                  </a:ext>
                </a:extLst>
              </a:tr>
              <a:tr h="32843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251267"/>
                  </a:ext>
                </a:extLst>
              </a:tr>
              <a:tr h="32843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087014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AE242F0D-DE12-466F-A902-CF89B09E3787}"/>
              </a:ext>
            </a:extLst>
          </p:cNvPr>
          <p:cNvSpPr/>
          <p:nvPr/>
        </p:nvSpPr>
        <p:spPr>
          <a:xfrm>
            <a:off x="8363572" y="1510662"/>
            <a:ext cx="1931692" cy="341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2022-02-01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E90BC2-F120-4F7B-BCF4-1266DAB7CA75}"/>
              </a:ext>
            </a:extLst>
          </p:cNvPr>
          <p:cNvSpPr/>
          <p:nvPr/>
        </p:nvSpPr>
        <p:spPr>
          <a:xfrm>
            <a:off x="6758292" y="1510663"/>
            <a:ext cx="1413532" cy="341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조회일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C3A24B-0844-4994-9029-0B7B82F1A093}"/>
              </a:ext>
            </a:extLst>
          </p:cNvPr>
          <p:cNvSpPr/>
          <p:nvPr/>
        </p:nvSpPr>
        <p:spPr>
          <a:xfrm>
            <a:off x="10403838" y="1497648"/>
            <a:ext cx="843282" cy="3413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조회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1050352-1451-4C91-A3F4-6A1025789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7116" y="3515359"/>
            <a:ext cx="3755124" cy="2977515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BE644383-CB59-4B53-A0BD-437420A059B7}"/>
              </a:ext>
            </a:extLst>
          </p:cNvPr>
          <p:cNvSpPr/>
          <p:nvPr/>
        </p:nvSpPr>
        <p:spPr>
          <a:xfrm>
            <a:off x="9329418" y="1918155"/>
            <a:ext cx="924560" cy="371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List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A704E0D-CE13-49C9-8E68-1AA30C0160F5}"/>
              </a:ext>
            </a:extLst>
          </p:cNvPr>
          <p:cNvSpPr/>
          <p:nvPr/>
        </p:nvSpPr>
        <p:spPr>
          <a:xfrm>
            <a:off x="10292078" y="1918155"/>
            <a:ext cx="924560" cy="371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차트</a:t>
            </a:r>
          </a:p>
        </p:txBody>
      </p:sp>
    </p:spTree>
    <p:extLst>
      <p:ext uri="{BB962C8B-B14F-4D97-AF65-F5344CB8AC3E}">
        <p14:creationId xmlns:p14="http://schemas.microsoft.com/office/powerpoint/2010/main" val="2320065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219</Words>
  <Application>Microsoft Office PowerPoint</Application>
  <PresentationFormat>와이드스크린</PresentationFormat>
  <Paragraphs>138</Paragraphs>
  <Slides>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뉴스감성데이터와 강화학습을 활용한 주식포트폴리오 추천 </vt:lpstr>
      <vt:lpstr>아키텍처</vt:lpstr>
      <vt:lpstr>PowerPoint 프레젠테이션</vt:lpstr>
      <vt:lpstr>사이트 설계</vt:lpstr>
      <vt:lpstr>Feature</vt:lpstr>
      <vt:lpstr>Site Design</vt:lpstr>
      <vt:lpstr>Site Design</vt:lpstr>
      <vt:lpstr>Site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뉴스데이터를 활용한 주식포트폴리오 추천</dc:title>
  <dc:creator>acrafti2020</dc:creator>
  <cp:lastModifiedBy>acrafti2020</cp:lastModifiedBy>
  <cp:revision>8</cp:revision>
  <dcterms:created xsi:type="dcterms:W3CDTF">2022-04-12T03:16:55Z</dcterms:created>
  <dcterms:modified xsi:type="dcterms:W3CDTF">2022-04-12T04:10:48Z</dcterms:modified>
</cp:coreProperties>
</file>