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4"/>
  </p:notesMasterIdLst>
  <p:sldIdLst>
    <p:sldId id="258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84769" autoAdjust="0"/>
  </p:normalViewPr>
  <p:slideViewPr>
    <p:cSldViewPr snapToGrid="0">
      <p:cViewPr varScale="1">
        <p:scale>
          <a:sx n="82" d="100"/>
          <a:sy n="82" d="100"/>
        </p:scale>
        <p:origin x="60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BED2C-EF43-45AC-AF3E-05C0240BC66C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0CC62-408A-4110-8FF2-248F22BFC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54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0CC62-408A-4110-8FF2-248F22BFCFB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37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30417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 dirty="0"/>
              <a:t>Title</a:t>
            </a:r>
          </a:p>
          <a:p>
            <a:pPr lvl="1"/>
            <a:r>
              <a:rPr lang="en-US" dirty="0"/>
              <a:t>Sub heading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</a:t>
            </a:r>
            <a:endParaRPr lang="en-GB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A499534-3473-4E22-AB07-600AA3C32E6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3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7101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 dirty="0"/>
              <a:t>Title</a:t>
            </a:r>
          </a:p>
          <a:p>
            <a:pPr lvl="1"/>
            <a:r>
              <a:rPr lang="en-US" dirty="0"/>
              <a:t>Sub heading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</a:t>
            </a:r>
            <a:endParaRPr lang="en-GB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9" name="Round Diagonal Corner Rectangle 4">
            <a:extLst>
              <a:ext uri="{FF2B5EF4-FFF2-40B4-BE49-F238E27FC236}">
                <a16:creationId xmlns:a16="http://schemas.microsoft.com/office/drawing/2014/main" id="{DE53115C-105A-4CE7-BEF2-2D7D7A9604F8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1A4C1D0B-5407-4DAA-8724-B6778E12A9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3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6359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 dirty="0"/>
              <a:t>Title</a:t>
            </a:r>
          </a:p>
          <a:p>
            <a:pPr lvl="1"/>
            <a:r>
              <a:rPr lang="en-US" dirty="0"/>
              <a:t>Sub heading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</a:t>
            </a:r>
            <a:endParaRPr lang="en-GB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3172" y="340801"/>
            <a:ext cx="2063109" cy="61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4056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1340861" y="6371168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806700" y="2735713"/>
            <a:ext cx="6578600" cy="1386576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393344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3685" y="1416051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 dirty="0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7"/>
            <a:ext cx="3456319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8800" y="1416667"/>
            <a:ext cx="3456000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  <a:endParaRPr lang="fr-FR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404152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  <a:endParaRPr lang="fr-F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4" y="1424517"/>
            <a:ext cx="7392828" cy="25029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907952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7"/>
            <a:ext cx="11328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  <a:endParaRPr lang="fr-FR" dirty="0"/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12275233" y="1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01178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Date</a:t>
            </a:r>
            <a:endParaRPr lang="en-GB" dirty="0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5474957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Date</a:t>
            </a:r>
            <a:endParaRPr lang="en-GB" dirty="0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743C6D98-1722-4E05-929E-AB343311CA2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3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24946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Date</a:t>
            </a:r>
            <a:endParaRPr lang="en-GB" dirty="0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45BF049-76A9-444A-BE2F-250E5729485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3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1762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Date</a:t>
            </a:r>
            <a:endParaRPr lang="en-GB" dirty="0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3172" y="340801"/>
            <a:ext cx="2063109" cy="61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2572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Date</a:t>
            </a:r>
            <a:endParaRPr lang="en-GB" dirty="0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7EF46B65-58C7-4BF4-B402-D21DCC45562C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4769A89-F694-4BC2-B8EA-1E2093D69A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4"/>
            <a:ext cx="1537609" cy="68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11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0373" y="356765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374" y="1411818"/>
            <a:ext cx="11331253" cy="480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1049250" y="6320502"/>
            <a:ext cx="7123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467" smtClean="0">
                <a:solidFill>
                  <a:schemeClr val="accent1"/>
                </a:solidFill>
              </a:rPr>
              <a:pPr/>
              <a:t>‹#›</a:t>
            </a:fld>
            <a:endParaRPr lang="en-GB" sz="1467" dirty="0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6451" y="6320502"/>
            <a:ext cx="959388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467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 userDrawn="1"/>
        </p:nvSpPr>
        <p:spPr>
          <a:xfrm>
            <a:off x="430374" y="6320501"/>
            <a:ext cx="12160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tabLst>
                <a:tab pos="1318651" algn="l"/>
              </a:tabLst>
            </a:pPr>
            <a:r>
              <a:rPr lang="fr-FR" sz="1467" b="1" dirty="0"/>
              <a:t>National Grid </a:t>
            </a:r>
          </a:p>
        </p:txBody>
      </p:sp>
    </p:spTree>
    <p:extLst>
      <p:ext uri="{BB962C8B-B14F-4D97-AF65-F5344CB8AC3E}">
        <p14:creationId xmlns:p14="http://schemas.microsoft.com/office/powerpoint/2010/main" val="240413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45714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286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4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57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133">
          <a:solidFill>
            <a:schemeClr val="tx1"/>
          </a:solidFill>
          <a:latin typeface="+mn-lt"/>
          <a:ea typeface="+mn-ea"/>
        </a:defRPr>
      </a:lvl2pPr>
      <a:lvl3pPr marL="359991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•"/>
        <a:defRPr sz="2133">
          <a:solidFill>
            <a:schemeClr val="tx1"/>
          </a:solidFill>
          <a:latin typeface="+mn-lt"/>
          <a:ea typeface="+mn-ea"/>
        </a:defRPr>
      </a:lvl3pPr>
      <a:lvl4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-"/>
        <a:defRPr sz="2133">
          <a:solidFill>
            <a:schemeClr val="tx1"/>
          </a:solidFill>
          <a:latin typeface="+mn-lt"/>
          <a:ea typeface="+mn-ea"/>
        </a:defRPr>
      </a:lvl4pPr>
      <a:lvl5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◦"/>
        <a:defRPr sz="2133">
          <a:solidFill>
            <a:schemeClr val="tx1"/>
          </a:solidFill>
          <a:latin typeface="+mn-lt"/>
          <a:ea typeface="+mn-ea"/>
        </a:defRPr>
      </a:lvl5pPr>
      <a:lvl6pPr marL="0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rabicPeriod"/>
        <a:defRPr sz="2133">
          <a:solidFill>
            <a:schemeClr val="tx1"/>
          </a:solidFill>
          <a:latin typeface="+mn-lt"/>
          <a:ea typeface="+mn-ea"/>
        </a:defRPr>
      </a:lvl6pPr>
      <a:lvl7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lphaLcPeriod"/>
        <a:defRPr sz="2133">
          <a:solidFill>
            <a:schemeClr val="tx1"/>
          </a:solidFill>
          <a:latin typeface="+mn-lt"/>
          <a:ea typeface="+mn-ea"/>
        </a:defRPr>
      </a:lvl7pPr>
      <a:lvl8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romanLcPeriod"/>
        <a:defRPr sz="2133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32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220D7A5C-41FB-4A52-9B12-B489A9754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945843"/>
            <a:ext cx="6189996" cy="904297"/>
          </a:xfrm>
        </p:spPr>
        <p:txBody>
          <a:bodyPr/>
          <a:lstStyle/>
          <a:p>
            <a:r>
              <a:rPr lang="en-US" sz="3600" dirty="0" err="1"/>
              <a:t>PyPSA</a:t>
            </a:r>
            <a:r>
              <a:rPr lang="en-US" sz="3600" dirty="0"/>
              <a:t>-GB</a:t>
            </a:r>
            <a:br>
              <a:rPr lang="en-US" sz="3600" dirty="0"/>
            </a:br>
            <a:r>
              <a:rPr lang="en-US" sz="3600" dirty="0"/>
              <a:t>Data Exploration</a:t>
            </a:r>
            <a:endParaRPr lang="en-GB" sz="3600" dirty="0"/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D7E18426-1F28-4DCF-B96E-4F01E74DC59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12527" b="12527"/>
          <a:stretch>
            <a:fillRect/>
          </a:stretch>
        </p:blipFill>
        <p:spPr bwMode="gray"/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EFFE97B9-3C92-45FC-A4C1-6128E02AD17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16692" r="16692"/>
          <a:stretch>
            <a:fillRect/>
          </a:stretch>
        </p:blipFill>
        <p:spPr bwMode="gray"/>
      </p:pic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E99E3076-0AC9-4F1E-A319-386F3646A42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5"/>
          <a:srcRect l="10148" t="25643" r="4834" b="10662"/>
          <a:stretch/>
        </p:blipFill>
        <p:spPr bwMode="gray">
          <a:xfrm>
            <a:off x="3039545" y="3550800"/>
            <a:ext cx="6614400" cy="3307200"/>
          </a:xfrm>
        </p:spPr>
      </p:pic>
      <p:sp>
        <p:nvSpPr>
          <p:cNvPr id="7" name="Text Placeholder 18"/>
          <p:cNvSpPr txBox="1">
            <a:spLocks/>
          </p:cNvSpPr>
          <p:nvPr/>
        </p:nvSpPr>
        <p:spPr bwMode="auto">
          <a:xfrm>
            <a:off x="440261" y="3428831"/>
            <a:ext cx="5378452" cy="65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bg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 defTabSz="1219170">
              <a:spcAft>
                <a:spcPts val="0"/>
              </a:spcAft>
              <a:buClr>
                <a:srgbClr val="55555A"/>
              </a:buClr>
            </a:pPr>
            <a:r>
              <a:rPr lang="en-US" sz="2133" kern="0" dirty="0">
                <a:solidFill>
                  <a:srgbClr val="FFFFFF"/>
                </a:solidFill>
                <a:latin typeface="Arial"/>
                <a:ea typeface="ＭＳ Ｐゴシック"/>
              </a:rPr>
              <a:t>Ir. Claysius D. Widjaja, </a:t>
            </a:r>
            <a:r>
              <a:rPr lang="en-US" sz="2133" kern="0" dirty="0" err="1">
                <a:solidFill>
                  <a:srgbClr val="FFFFFF"/>
                </a:solidFill>
                <a:latin typeface="Arial"/>
                <a:ea typeface="ＭＳ Ｐゴシック"/>
              </a:rPr>
              <a:t>M.Sc</a:t>
            </a:r>
            <a:endParaRPr lang="en-US" sz="2133" kern="0" dirty="0">
              <a:solidFill>
                <a:srgbClr val="FFFFFF"/>
              </a:solidFill>
              <a:latin typeface="Arial"/>
              <a:ea typeface="ＭＳ Ｐゴシック"/>
            </a:endParaRPr>
          </a:p>
          <a:p>
            <a:pPr lvl="1" defTabSz="1219170">
              <a:spcAft>
                <a:spcPts val="0"/>
              </a:spcAft>
              <a:buClr>
                <a:srgbClr val="55555A"/>
              </a:buClr>
            </a:pPr>
            <a:r>
              <a:rPr lang="en-US" sz="2133" kern="0" dirty="0">
                <a:solidFill>
                  <a:srgbClr val="FFFFFF"/>
                </a:solidFill>
                <a:latin typeface="Arial"/>
                <a:ea typeface="ＭＳ Ｐゴシック"/>
              </a:rPr>
              <a:t>Senior Power Systems Engineer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42C2E7D5-1BC3-92D2-2313-3320682A3025}"/>
              </a:ext>
            </a:extLst>
          </p:cNvPr>
          <p:cNvSpPr txBox="1">
            <a:spLocks/>
          </p:cNvSpPr>
          <p:nvPr/>
        </p:nvSpPr>
        <p:spPr bwMode="auto">
          <a:xfrm>
            <a:off x="440261" y="4489725"/>
            <a:ext cx="3963297" cy="131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bg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 defTabSz="1219170">
              <a:spcAft>
                <a:spcPts val="0"/>
              </a:spcAft>
              <a:buClr>
                <a:srgbClr val="55555A"/>
              </a:buClr>
            </a:pPr>
            <a:r>
              <a:rPr lang="en-US" sz="2133" kern="0" dirty="0">
                <a:solidFill>
                  <a:srgbClr val="FFFFFF"/>
                </a:solidFill>
                <a:latin typeface="Arial"/>
                <a:ea typeface="ＭＳ Ｐゴシック"/>
              </a:rPr>
              <a:t>06/03/2025</a:t>
            </a:r>
          </a:p>
          <a:p>
            <a:pPr lvl="1" defTabSz="1219170">
              <a:spcAft>
                <a:spcPts val="0"/>
              </a:spcAft>
              <a:buClr>
                <a:srgbClr val="55555A"/>
              </a:buClr>
            </a:pPr>
            <a:endParaRPr lang="en-US" sz="2133" kern="0" dirty="0">
              <a:solidFill>
                <a:srgbClr val="FFFFFF"/>
              </a:solidFill>
              <a:latin typeface="Arial"/>
              <a:ea typeface="ＭＳ Ｐゴシック"/>
            </a:endParaRPr>
          </a:p>
          <a:p>
            <a:pPr lvl="1" defTabSz="1219170">
              <a:spcAft>
                <a:spcPts val="0"/>
              </a:spcAft>
              <a:buClr>
                <a:srgbClr val="55555A"/>
              </a:buClr>
            </a:pPr>
            <a:r>
              <a:rPr lang="en-US" sz="2133" kern="0" dirty="0">
                <a:solidFill>
                  <a:srgbClr val="FFFFFF"/>
                </a:solidFill>
                <a:latin typeface="Arial"/>
                <a:ea typeface="ＭＳ Ｐゴシック"/>
              </a:rPr>
              <a:t>Workstream #5 – Interconnector and Offshore Wind Design</a:t>
            </a:r>
          </a:p>
        </p:txBody>
      </p:sp>
    </p:spTree>
    <p:extLst>
      <p:ext uri="{BB962C8B-B14F-4D97-AF65-F5344CB8AC3E}">
        <p14:creationId xmlns:p14="http://schemas.microsoft.com/office/powerpoint/2010/main" val="217138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8542C2-7EAF-BCCB-8598-1D57ADFE9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086" y="280165"/>
            <a:ext cx="11329827" cy="574516"/>
          </a:xfrm>
        </p:spPr>
        <p:txBody>
          <a:bodyPr/>
          <a:lstStyle/>
          <a:p>
            <a:r>
              <a:rPr lang="en-US" sz="2800" dirty="0"/>
              <a:t>Zonal Network Model</a:t>
            </a:r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42F77CD5-0E57-5853-B006-909CD5EA65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/>
          <a:p>
            <a:pPr>
              <a:tabLst>
                <a:tab pos="1318651" algn="l"/>
              </a:tabLst>
            </a:pPr>
            <a:r>
              <a:rPr lang="en-GB" dirty="0"/>
              <a:t>| </a:t>
            </a:r>
            <a:r>
              <a:rPr lang="en-US" dirty="0" err="1"/>
              <a:t>PyPSA</a:t>
            </a:r>
            <a:r>
              <a:rPr lang="en-US" dirty="0"/>
              <a:t>-GB </a:t>
            </a:r>
            <a:r>
              <a:rPr lang="en-GB" dirty="0"/>
              <a:t>| 06/03/2025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4FC723-9975-5217-C3C0-01018BA7F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037"/>
            <a:ext cx="4742962" cy="51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103775-ECEF-1198-6992-81AB2611D77F}"/>
              </a:ext>
            </a:extLst>
          </p:cNvPr>
          <p:cNvSpPr txBox="1"/>
          <p:nvPr/>
        </p:nvSpPr>
        <p:spPr bwMode="auto">
          <a:xfrm>
            <a:off x="8864442" y="1153220"/>
            <a:ext cx="2961474" cy="466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chemeClr val="accent1"/>
                </a:solidFill>
              </a:rPr>
              <a:t>GB Network divided into 20 zones</a:t>
            </a:r>
          </a:p>
          <a:p>
            <a:pPr marL="285750" indent="-285750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0" kern="0" dirty="0">
                <a:solidFill>
                  <a:schemeClr val="accent1"/>
                </a:solidFill>
                <a:latin typeface="+mn-lt"/>
                <a:ea typeface="+mn-ea"/>
              </a:rPr>
              <a:t>E&amp;W </a:t>
            </a:r>
            <a:r>
              <a:rPr lang="en-US" kern="0" dirty="0">
                <a:solidFill>
                  <a:schemeClr val="accent1"/>
                </a:solidFill>
              </a:rPr>
              <a:t>are from Z7 to Z17 (11 zones in total)</a:t>
            </a:r>
          </a:p>
          <a:p>
            <a:pPr marL="285750" indent="-285750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0" kern="0" dirty="0">
                <a:solidFill>
                  <a:schemeClr val="accent1"/>
                </a:solidFill>
                <a:latin typeface="+mn-lt"/>
                <a:ea typeface="+mn-ea"/>
              </a:rPr>
              <a:t>The way the zone was classified is from the old ETYS, there are similarities with old boundaries classification from previous ETYS</a:t>
            </a:r>
          </a:p>
          <a:p>
            <a:pPr marL="285750" indent="-285750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chemeClr val="accent1"/>
                </a:solidFill>
              </a:rPr>
              <a:t>We can modify the .</a:t>
            </a:r>
            <a:r>
              <a:rPr lang="en-US" kern="0" dirty="0" err="1">
                <a:solidFill>
                  <a:schemeClr val="accent1"/>
                </a:solidFill>
              </a:rPr>
              <a:t>geojson</a:t>
            </a:r>
            <a:r>
              <a:rPr lang="en-US" kern="0" dirty="0">
                <a:solidFill>
                  <a:schemeClr val="accent1"/>
                </a:solidFill>
              </a:rPr>
              <a:t> file to divide the zone to follow current ETYS boundary classification (use geojson.io)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6F963-0797-3302-9728-6B5228EC8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912" y="902991"/>
            <a:ext cx="3729580" cy="507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7524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CB80B-55C5-17B5-11A6-A18472D54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8E55D6-3FBC-2697-2FB6-62A005FFC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086" y="280165"/>
            <a:ext cx="11329827" cy="574516"/>
          </a:xfrm>
        </p:spPr>
        <p:txBody>
          <a:bodyPr/>
          <a:lstStyle/>
          <a:p>
            <a:r>
              <a:rPr lang="en-US" sz="2800" dirty="0"/>
              <a:t>Zone Lines</a:t>
            </a:r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6BBA09EE-5AB8-11C7-B48C-D86EACFCA8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/>
          <a:p>
            <a:pPr>
              <a:tabLst>
                <a:tab pos="1318651" algn="l"/>
              </a:tabLst>
            </a:pPr>
            <a:r>
              <a:rPr lang="en-GB" dirty="0"/>
              <a:t>| </a:t>
            </a:r>
            <a:r>
              <a:rPr lang="en-US" dirty="0" err="1"/>
              <a:t>PyPSA</a:t>
            </a:r>
            <a:r>
              <a:rPr lang="en-US" dirty="0"/>
              <a:t>-GB </a:t>
            </a:r>
            <a:r>
              <a:rPr lang="en-GB" dirty="0"/>
              <a:t>| 06/03/2025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341D0D-F7F4-BE91-627F-152823D91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037"/>
            <a:ext cx="4742962" cy="51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05F6B3-81EE-87AD-82F7-337EB2D53DDD}"/>
              </a:ext>
            </a:extLst>
          </p:cNvPr>
          <p:cNvSpPr txBox="1"/>
          <p:nvPr/>
        </p:nvSpPr>
        <p:spPr bwMode="auto">
          <a:xfrm>
            <a:off x="9969836" y="1571655"/>
            <a:ext cx="2046318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chemeClr val="accent1"/>
                </a:solidFill>
              </a:rPr>
              <a:t>Clear need to update the lines!!!</a:t>
            </a:r>
          </a:p>
          <a:p>
            <a:pPr marL="285750" indent="-285750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chemeClr val="accent1"/>
                </a:solidFill>
              </a:rPr>
              <a:t>Need to have clear marginal cost assumption for TL too (might use NREL studies assumption for easiest way out)</a:t>
            </a:r>
          </a:p>
          <a:p>
            <a:pPr marL="285750" indent="-285750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chemeClr val="accent1"/>
                </a:solidFill>
              </a:rPr>
              <a:t>Should add bootstrap links here too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0EDF8F-1FDE-AB2C-0A81-76E350B84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484710"/>
              </p:ext>
            </p:extLst>
          </p:nvPr>
        </p:nvGraphicFramePr>
        <p:xfrm>
          <a:off x="4800131" y="451554"/>
          <a:ext cx="5112536" cy="6031308"/>
        </p:xfrm>
        <a:graphic>
          <a:graphicData uri="http://schemas.openxmlformats.org/drawingml/2006/table">
            <a:tbl>
              <a:tblPr firstRow="1">
                <a:tableStyleId>{D113A9D2-9D6B-4929-AA2D-F23B5EE8CBE7}</a:tableStyleId>
              </a:tblPr>
              <a:tblGrid>
                <a:gridCol w="607430">
                  <a:extLst>
                    <a:ext uri="{9D8B030D-6E8A-4147-A177-3AD203B41FA5}">
                      <a16:colId xmlns:a16="http://schemas.microsoft.com/office/drawing/2014/main" val="194442981"/>
                    </a:ext>
                  </a:extLst>
                </a:gridCol>
                <a:gridCol w="607430">
                  <a:extLst>
                    <a:ext uri="{9D8B030D-6E8A-4147-A177-3AD203B41FA5}">
                      <a16:colId xmlns:a16="http://schemas.microsoft.com/office/drawing/2014/main" val="676272037"/>
                    </a:ext>
                  </a:extLst>
                </a:gridCol>
                <a:gridCol w="607430">
                  <a:extLst>
                    <a:ext uri="{9D8B030D-6E8A-4147-A177-3AD203B41FA5}">
                      <a16:colId xmlns:a16="http://schemas.microsoft.com/office/drawing/2014/main" val="2117378217"/>
                    </a:ext>
                  </a:extLst>
                </a:gridCol>
                <a:gridCol w="607430">
                  <a:extLst>
                    <a:ext uri="{9D8B030D-6E8A-4147-A177-3AD203B41FA5}">
                      <a16:colId xmlns:a16="http://schemas.microsoft.com/office/drawing/2014/main" val="284931037"/>
                    </a:ext>
                  </a:extLst>
                </a:gridCol>
                <a:gridCol w="607430">
                  <a:extLst>
                    <a:ext uri="{9D8B030D-6E8A-4147-A177-3AD203B41FA5}">
                      <a16:colId xmlns:a16="http://schemas.microsoft.com/office/drawing/2014/main" val="4254486166"/>
                    </a:ext>
                  </a:extLst>
                </a:gridCol>
                <a:gridCol w="860526">
                  <a:extLst>
                    <a:ext uri="{9D8B030D-6E8A-4147-A177-3AD203B41FA5}">
                      <a16:colId xmlns:a16="http://schemas.microsoft.com/office/drawing/2014/main" val="3155601324"/>
                    </a:ext>
                  </a:extLst>
                </a:gridCol>
                <a:gridCol w="607430">
                  <a:extLst>
                    <a:ext uri="{9D8B030D-6E8A-4147-A177-3AD203B41FA5}">
                      <a16:colId xmlns:a16="http://schemas.microsoft.com/office/drawing/2014/main" val="3020951027"/>
                    </a:ext>
                  </a:extLst>
                </a:gridCol>
                <a:gridCol w="607430">
                  <a:extLst>
                    <a:ext uri="{9D8B030D-6E8A-4147-A177-3AD203B41FA5}">
                      <a16:colId xmlns:a16="http://schemas.microsoft.com/office/drawing/2014/main" val="779855573"/>
                    </a:ext>
                  </a:extLst>
                </a:gridCol>
              </a:tblGrid>
              <a:tr h="145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bus0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bus1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carrier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p_nom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marginal_cost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p_min_pu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p_max_pu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extLst>
                  <a:ext uri="{0D108BD9-81ED-4DB2-BD59-A6C34878D82A}">
                    <a16:rowId xmlns:a16="http://schemas.microsoft.com/office/drawing/2014/main" val="3742599798"/>
                  </a:ext>
                </a:extLst>
              </a:tr>
              <a:tr h="145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Z10,Z8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Z10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Z8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AC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5000</a:t>
                      </a:r>
                      <a:endParaRPr lang="en-150" sz="10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150" sz="10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-1</a:t>
                      </a:r>
                      <a:endParaRPr lang="en-150" sz="10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extLst>
                  <a:ext uri="{0D108BD9-81ED-4DB2-BD59-A6C34878D82A}">
                    <a16:rowId xmlns:a16="http://schemas.microsoft.com/office/drawing/2014/main" val="3860037557"/>
                  </a:ext>
                </a:extLst>
              </a:tr>
              <a:tr h="145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Z11,Z10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Z11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Z10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AC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3684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-1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extLst>
                  <a:ext uri="{0D108BD9-81ED-4DB2-BD59-A6C34878D82A}">
                    <a16:rowId xmlns:a16="http://schemas.microsoft.com/office/drawing/2014/main" val="3454798635"/>
                  </a:ext>
                </a:extLst>
              </a:tr>
              <a:tr h="145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Z11,Z9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Z11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Z9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AC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3367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-1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extLst>
                  <a:ext uri="{0D108BD9-81ED-4DB2-BD59-A6C34878D82A}">
                    <a16:rowId xmlns:a16="http://schemas.microsoft.com/office/drawing/2014/main" val="2786115424"/>
                  </a:ext>
                </a:extLst>
              </a:tr>
              <a:tr h="145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Z12,Z10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Z12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Z10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AC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4621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-1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extLst>
                  <a:ext uri="{0D108BD9-81ED-4DB2-BD59-A6C34878D82A}">
                    <a16:rowId xmlns:a16="http://schemas.microsoft.com/office/drawing/2014/main" val="1443930069"/>
                  </a:ext>
                </a:extLst>
              </a:tr>
              <a:tr h="145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Z12,Z11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Z12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Z11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AC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3238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-1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extLst>
                  <a:ext uri="{0D108BD9-81ED-4DB2-BD59-A6C34878D82A}">
                    <a16:rowId xmlns:a16="http://schemas.microsoft.com/office/drawing/2014/main" val="2326151338"/>
                  </a:ext>
                </a:extLst>
              </a:tr>
              <a:tr h="145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Z13,Z11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Z13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Z11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AC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896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-1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extLst>
                  <a:ext uri="{0D108BD9-81ED-4DB2-BD59-A6C34878D82A}">
                    <a16:rowId xmlns:a16="http://schemas.microsoft.com/office/drawing/2014/main" val="439045363"/>
                  </a:ext>
                </a:extLst>
              </a:tr>
              <a:tr h="145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Z13,Z12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Z13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Z12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AC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844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-1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extLst>
                  <a:ext uri="{0D108BD9-81ED-4DB2-BD59-A6C34878D82A}">
                    <a16:rowId xmlns:a16="http://schemas.microsoft.com/office/drawing/2014/main" val="3000563713"/>
                  </a:ext>
                </a:extLst>
              </a:tr>
              <a:tr h="145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Z14,Z12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Z14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Z12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AC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5000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-1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extLst>
                  <a:ext uri="{0D108BD9-81ED-4DB2-BD59-A6C34878D82A}">
                    <a16:rowId xmlns:a16="http://schemas.microsoft.com/office/drawing/2014/main" val="3630956380"/>
                  </a:ext>
                </a:extLst>
              </a:tr>
              <a:tr h="145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Z15,Z12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Z15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Z12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AC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1453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-1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extLst>
                  <a:ext uri="{0D108BD9-81ED-4DB2-BD59-A6C34878D82A}">
                    <a16:rowId xmlns:a16="http://schemas.microsoft.com/office/drawing/2014/main" val="157205047"/>
                  </a:ext>
                </a:extLst>
              </a:tr>
              <a:tr h="145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Z15,Z14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Z15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Z14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AC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5000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-1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extLst>
                  <a:ext uri="{0D108BD9-81ED-4DB2-BD59-A6C34878D82A}">
                    <a16:rowId xmlns:a16="http://schemas.microsoft.com/office/drawing/2014/main" val="1129936112"/>
                  </a:ext>
                </a:extLst>
              </a:tr>
              <a:tr h="145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Z16,Z13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Z16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Z13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AC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2559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-1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extLst>
                  <a:ext uri="{0D108BD9-81ED-4DB2-BD59-A6C34878D82A}">
                    <a16:rowId xmlns:a16="http://schemas.microsoft.com/office/drawing/2014/main" val="381639921"/>
                  </a:ext>
                </a:extLst>
              </a:tr>
              <a:tr h="145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Z16,Z14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Z16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Z14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AC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5000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-1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extLst>
                  <a:ext uri="{0D108BD9-81ED-4DB2-BD59-A6C34878D82A}">
                    <a16:rowId xmlns:a16="http://schemas.microsoft.com/office/drawing/2014/main" val="1892751120"/>
                  </a:ext>
                </a:extLst>
              </a:tr>
              <a:tr h="145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Z16,Z15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Z16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Z15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AC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1467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-1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extLst>
                  <a:ext uri="{0D108BD9-81ED-4DB2-BD59-A6C34878D82A}">
                    <a16:rowId xmlns:a16="http://schemas.microsoft.com/office/drawing/2014/main" val="2075971930"/>
                  </a:ext>
                </a:extLst>
              </a:tr>
              <a:tr h="145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Z17,Z13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Z17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Z13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AC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590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-1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extLst>
                  <a:ext uri="{0D108BD9-81ED-4DB2-BD59-A6C34878D82A}">
                    <a16:rowId xmlns:a16="http://schemas.microsoft.com/office/drawing/2014/main" val="715117518"/>
                  </a:ext>
                </a:extLst>
              </a:tr>
              <a:tr h="145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Z17,Z16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Z17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Z16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AC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302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-1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extLst>
                  <a:ext uri="{0D108BD9-81ED-4DB2-BD59-A6C34878D82A}">
                    <a16:rowId xmlns:a16="http://schemas.microsoft.com/office/drawing/2014/main" val="4107314884"/>
                  </a:ext>
                </a:extLst>
              </a:tr>
              <a:tr h="145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Z1_3,Z1_1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Z1_3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Z1_1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DC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257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-1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extLst>
                  <a:ext uri="{0D108BD9-81ED-4DB2-BD59-A6C34878D82A}">
                    <a16:rowId xmlns:a16="http://schemas.microsoft.com/office/drawing/2014/main" val="62334170"/>
                  </a:ext>
                </a:extLst>
              </a:tr>
              <a:tr h="145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Z1_3,Z1_2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Z1_3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Z1_2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DC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450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-1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extLst>
                  <a:ext uri="{0D108BD9-81ED-4DB2-BD59-A6C34878D82A}">
                    <a16:rowId xmlns:a16="http://schemas.microsoft.com/office/drawing/2014/main" val="1560630246"/>
                  </a:ext>
                </a:extLst>
              </a:tr>
              <a:tr h="145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Z1_4,Z1_1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Z1_4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Z1_1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AC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-1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extLst>
                  <a:ext uri="{0D108BD9-81ED-4DB2-BD59-A6C34878D82A}">
                    <a16:rowId xmlns:a16="http://schemas.microsoft.com/office/drawing/2014/main" val="2416808940"/>
                  </a:ext>
                </a:extLst>
              </a:tr>
              <a:tr h="145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Z1_4,Z1_2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Z1_4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Z1_2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AC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-1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extLst>
                  <a:ext uri="{0D108BD9-81ED-4DB2-BD59-A6C34878D82A}">
                    <a16:rowId xmlns:a16="http://schemas.microsoft.com/office/drawing/2014/main" val="4153082142"/>
                  </a:ext>
                </a:extLst>
              </a:tr>
              <a:tr h="145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Z1_4,Z1_3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Z1_4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Z1_3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AC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117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-1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extLst>
                  <a:ext uri="{0D108BD9-81ED-4DB2-BD59-A6C34878D82A}">
                    <a16:rowId xmlns:a16="http://schemas.microsoft.com/office/drawing/2014/main" val="2330689330"/>
                  </a:ext>
                </a:extLst>
              </a:tr>
              <a:tr h="145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Z2,Z1_3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Z2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Z1_3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DC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1200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-1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extLst>
                  <a:ext uri="{0D108BD9-81ED-4DB2-BD59-A6C34878D82A}">
                    <a16:rowId xmlns:a16="http://schemas.microsoft.com/office/drawing/2014/main" val="759530488"/>
                  </a:ext>
                </a:extLst>
              </a:tr>
              <a:tr h="145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Z2,Z1_4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Z2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Z1_4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AC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755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-1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extLst>
                  <a:ext uri="{0D108BD9-81ED-4DB2-BD59-A6C34878D82A}">
                    <a16:rowId xmlns:a16="http://schemas.microsoft.com/office/drawing/2014/main" val="4197029656"/>
                  </a:ext>
                </a:extLst>
              </a:tr>
              <a:tr h="145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Z3,Z2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Z3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Z2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AC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1342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-1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extLst>
                  <a:ext uri="{0D108BD9-81ED-4DB2-BD59-A6C34878D82A}">
                    <a16:rowId xmlns:a16="http://schemas.microsoft.com/office/drawing/2014/main" val="4093389643"/>
                  </a:ext>
                </a:extLst>
              </a:tr>
              <a:tr h="145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Z4,Z3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Z4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Z3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AC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5000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-1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extLst>
                  <a:ext uri="{0D108BD9-81ED-4DB2-BD59-A6C34878D82A}">
                    <a16:rowId xmlns:a16="http://schemas.microsoft.com/office/drawing/2014/main" val="3512521738"/>
                  </a:ext>
                </a:extLst>
              </a:tr>
              <a:tr h="145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Z5,Z3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Z5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Z3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AC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1752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-1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extLst>
                  <a:ext uri="{0D108BD9-81ED-4DB2-BD59-A6C34878D82A}">
                    <a16:rowId xmlns:a16="http://schemas.microsoft.com/office/drawing/2014/main" val="1582989264"/>
                  </a:ext>
                </a:extLst>
              </a:tr>
              <a:tr h="145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Z6,Z5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Z6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Z5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AC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3343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-1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extLst>
                  <a:ext uri="{0D108BD9-81ED-4DB2-BD59-A6C34878D82A}">
                    <a16:rowId xmlns:a16="http://schemas.microsoft.com/office/drawing/2014/main" val="1412993803"/>
                  </a:ext>
                </a:extLst>
              </a:tr>
              <a:tr h="145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Z7,Z2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Z7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Z2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DC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2000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-1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extLst>
                  <a:ext uri="{0D108BD9-81ED-4DB2-BD59-A6C34878D82A}">
                    <a16:rowId xmlns:a16="http://schemas.microsoft.com/office/drawing/2014/main" val="3036685624"/>
                  </a:ext>
                </a:extLst>
              </a:tr>
              <a:tr h="145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Z7,Z6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Z7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Z6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AC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3313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-1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extLst>
                  <a:ext uri="{0D108BD9-81ED-4DB2-BD59-A6C34878D82A}">
                    <a16:rowId xmlns:a16="http://schemas.microsoft.com/office/drawing/2014/main" val="2570778323"/>
                  </a:ext>
                </a:extLst>
              </a:tr>
              <a:tr h="145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Z8,Z7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Z8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Z7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AC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1112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-1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extLst>
                  <a:ext uri="{0D108BD9-81ED-4DB2-BD59-A6C34878D82A}">
                    <a16:rowId xmlns:a16="http://schemas.microsoft.com/office/drawing/2014/main" val="3938147287"/>
                  </a:ext>
                </a:extLst>
              </a:tr>
              <a:tr h="145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Z9,Z3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Z9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Z3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DC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2200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-1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extLst>
                  <a:ext uri="{0D108BD9-81ED-4DB2-BD59-A6C34878D82A}">
                    <a16:rowId xmlns:a16="http://schemas.microsoft.com/office/drawing/2014/main" val="178398196"/>
                  </a:ext>
                </a:extLst>
              </a:tr>
              <a:tr h="145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Z9,Z7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Z9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Z7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AC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1226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-1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extLst>
                  <a:ext uri="{0D108BD9-81ED-4DB2-BD59-A6C34878D82A}">
                    <a16:rowId xmlns:a16="http://schemas.microsoft.com/office/drawing/2014/main" val="766864379"/>
                  </a:ext>
                </a:extLst>
              </a:tr>
              <a:tr h="145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Z9,Z8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Z9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Z8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AC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1275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-1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6" marR="7276" marT="7276" marB="0" anchor="b"/>
                </a:tc>
                <a:extLst>
                  <a:ext uri="{0D108BD9-81ED-4DB2-BD59-A6C34878D82A}">
                    <a16:rowId xmlns:a16="http://schemas.microsoft.com/office/drawing/2014/main" val="730150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77544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7DBBD-DDFD-4210-C0D0-5890E597B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0596D6-667F-2DFA-D5C6-BB3BC4D72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086" y="280165"/>
            <a:ext cx="11329827" cy="574516"/>
          </a:xfrm>
        </p:spPr>
        <p:txBody>
          <a:bodyPr/>
          <a:lstStyle/>
          <a:p>
            <a:r>
              <a:rPr lang="en-US" sz="2800" dirty="0"/>
              <a:t>Current and Future Interconnectors</a:t>
            </a:r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05A52D92-1A38-C880-F0D6-C2EDA8D011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/>
          <a:p>
            <a:pPr>
              <a:tabLst>
                <a:tab pos="1318651" algn="l"/>
              </a:tabLst>
            </a:pPr>
            <a:r>
              <a:rPr lang="en-GB" dirty="0"/>
              <a:t>| </a:t>
            </a:r>
            <a:r>
              <a:rPr lang="en-US" dirty="0" err="1"/>
              <a:t>PyPSA</a:t>
            </a:r>
            <a:r>
              <a:rPr lang="en-US" dirty="0"/>
              <a:t>-GB </a:t>
            </a:r>
            <a:r>
              <a:rPr lang="en-GB" dirty="0"/>
              <a:t>| 06/03/2025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80BBDF-9507-E42B-85AB-C0C0CFFA002F}"/>
              </a:ext>
            </a:extLst>
          </p:cNvPr>
          <p:cNvSpPr txBox="1"/>
          <p:nvPr/>
        </p:nvSpPr>
        <p:spPr bwMode="auto">
          <a:xfrm>
            <a:off x="537195" y="4882682"/>
            <a:ext cx="11117608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chemeClr val="accent1"/>
                </a:solidFill>
              </a:rPr>
              <a:t>Clear need to update all the interconnectors!</a:t>
            </a:r>
          </a:p>
          <a:p>
            <a:pPr marL="285750" indent="-285750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chemeClr val="accent1"/>
                </a:solidFill>
              </a:rPr>
              <a:t>Need to have clear marginal cost assumption for these interconnectors too (again, might use NREL studies assumption for easiest way out)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0ACEFF-BF6C-45FC-49DD-DA40DC117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23063"/>
              </p:ext>
            </p:extLst>
          </p:nvPr>
        </p:nvGraphicFramePr>
        <p:xfrm>
          <a:off x="537194" y="1032000"/>
          <a:ext cx="11117609" cy="3355516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3084078">
                  <a:extLst>
                    <a:ext uri="{9D8B030D-6E8A-4147-A177-3AD203B41FA5}">
                      <a16:colId xmlns:a16="http://schemas.microsoft.com/office/drawing/2014/main" val="2339260569"/>
                    </a:ext>
                  </a:extLst>
                </a:gridCol>
                <a:gridCol w="1193837">
                  <a:extLst>
                    <a:ext uri="{9D8B030D-6E8A-4147-A177-3AD203B41FA5}">
                      <a16:colId xmlns:a16="http://schemas.microsoft.com/office/drawing/2014/main" val="145833527"/>
                    </a:ext>
                  </a:extLst>
                </a:gridCol>
                <a:gridCol w="1193837">
                  <a:extLst>
                    <a:ext uri="{9D8B030D-6E8A-4147-A177-3AD203B41FA5}">
                      <a16:colId xmlns:a16="http://schemas.microsoft.com/office/drawing/2014/main" val="1487373115"/>
                    </a:ext>
                  </a:extLst>
                </a:gridCol>
                <a:gridCol w="1193837">
                  <a:extLst>
                    <a:ext uri="{9D8B030D-6E8A-4147-A177-3AD203B41FA5}">
                      <a16:colId xmlns:a16="http://schemas.microsoft.com/office/drawing/2014/main" val="4248470857"/>
                    </a:ext>
                  </a:extLst>
                </a:gridCol>
                <a:gridCol w="1193837">
                  <a:extLst>
                    <a:ext uri="{9D8B030D-6E8A-4147-A177-3AD203B41FA5}">
                      <a16:colId xmlns:a16="http://schemas.microsoft.com/office/drawing/2014/main" val="522865896"/>
                    </a:ext>
                  </a:extLst>
                </a:gridCol>
                <a:gridCol w="2064346">
                  <a:extLst>
                    <a:ext uri="{9D8B030D-6E8A-4147-A177-3AD203B41FA5}">
                      <a16:colId xmlns:a16="http://schemas.microsoft.com/office/drawing/2014/main" val="3963185342"/>
                    </a:ext>
                  </a:extLst>
                </a:gridCol>
                <a:gridCol w="1193837">
                  <a:extLst>
                    <a:ext uri="{9D8B030D-6E8A-4147-A177-3AD203B41FA5}">
                      <a16:colId xmlns:a16="http://schemas.microsoft.com/office/drawing/2014/main" val="396395259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bus0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bus1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carrier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p_nom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installed date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marginal_cost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05010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BritNed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Netherlands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Z15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DC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1000</a:t>
                      </a:r>
                      <a:endParaRPr lang="en-150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01/01/2020</a:t>
                      </a:r>
                      <a:endParaRPr lang="en-150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n-150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309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EastWest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Ireland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Z9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DC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600</a:t>
                      </a:r>
                      <a:endParaRPr lang="en-150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01/01/2020</a:t>
                      </a:r>
                      <a:endParaRPr lang="en-150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150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22551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Moyle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N. Ireland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Z5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DC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600</a:t>
                      </a:r>
                      <a:endParaRPr lang="en-150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01/01/2020</a:t>
                      </a:r>
                      <a:endParaRPr lang="en-150" sz="14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150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45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Nemo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Belgium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Z15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DC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1000</a:t>
                      </a:r>
                      <a:endParaRPr lang="en-150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01/01/2020</a:t>
                      </a:r>
                      <a:endParaRPr lang="en-150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n-150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96585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IFA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France1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Z15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DC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2000</a:t>
                      </a:r>
                      <a:endParaRPr lang="en-150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01/01/2020</a:t>
                      </a:r>
                      <a:endParaRPr lang="en-150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150" sz="14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9044823"/>
                  </a:ext>
                </a:extLst>
              </a:tr>
              <a:tr h="235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IFA2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France2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Z16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DC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1000</a:t>
                      </a:r>
                      <a:endParaRPr lang="en-150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01/01/2020</a:t>
                      </a:r>
                      <a:endParaRPr lang="en-150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150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6654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NSL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Norway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Z7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DC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1400</a:t>
                      </a:r>
                      <a:endParaRPr lang="en-150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01/01/2021</a:t>
                      </a:r>
                      <a:endParaRPr lang="en-150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95157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ElecLink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France1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Z15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DC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1000</a:t>
                      </a:r>
                      <a:endParaRPr lang="en-150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01/01/2022</a:t>
                      </a:r>
                      <a:endParaRPr lang="en-150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150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96910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Viking Link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Denmark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Z12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DC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1400</a:t>
                      </a:r>
                      <a:endParaRPr lang="en-150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01/01/2023</a:t>
                      </a:r>
                      <a:endParaRPr lang="en-150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150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20428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Greenlink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Ireland2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Z13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DC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500</a:t>
                      </a:r>
                      <a:endParaRPr lang="en-150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01/01/2023</a:t>
                      </a:r>
                      <a:endParaRPr lang="en-150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150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3312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GridLink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France1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Z15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DC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1400</a:t>
                      </a:r>
                      <a:endParaRPr lang="en-150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01/01/2024</a:t>
                      </a:r>
                      <a:endParaRPr lang="en-150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150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96024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NeuConnect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Germany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Z15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DC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1400</a:t>
                      </a:r>
                      <a:endParaRPr lang="en-150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01/01/2024</a:t>
                      </a:r>
                      <a:endParaRPr lang="en-150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n-150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40749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NorthConnect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Norway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Z2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DC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1400</a:t>
                      </a:r>
                      <a:endParaRPr lang="en-150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01/01/2025</a:t>
                      </a:r>
                      <a:endParaRPr lang="en-150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03930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FAB Link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France2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Z17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DC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1400</a:t>
                      </a:r>
                      <a:endParaRPr lang="en-150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01/01/2025</a:t>
                      </a:r>
                      <a:endParaRPr lang="en-150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150" sz="14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8568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22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CE094-3D05-67B8-E955-2FF55CB13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E560F6B8-2F32-E977-AC21-1DBEB2E2D6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 wrap="square" lIns="0" tIns="0" rIns="0" bIns="0" anchor="b">
            <a:normAutofit/>
          </a:bodyPr>
          <a:lstStyle/>
          <a:p>
            <a:pPr>
              <a:spcAft>
                <a:spcPts val="600"/>
              </a:spcAft>
              <a:tabLst>
                <a:tab pos="1318651" algn="l"/>
              </a:tabLst>
            </a:pPr>
            <a:r>
              <a:rPr lang="fr-FR" b="0" kern="1200" dirty="0">
                <a:latin typeface="+mn-lt"/>
                <a:ea typeface="+mn-ea"/>
                <a:cs typeface="+mn-cs"/>
              </a:rPr>
              <a:t>| </a:t>
            </a:r>
            <a:r>
              <a:rPr lang="fr-FR" b="0" kern="1200" dirty="0" err="1">
                <a:latin typeface="+mn-lt"/>
                <a:ea typeface="+mn-ea"/>
                <a:cs typeface="+mn-cs"/>
              </a:rPr>
              <a:t>PyPSA</a:t>
            </a:r>
            <a:r>
              <a:rPr lang="fr-FR" b="0" kern="1200" dirty="0">
                <a:latin typeface="+mn-lt"/>
                <a:ea typeface="+mn-ea"/>
                <a:cs typeface="+mn-cs"/>
              </a:rPr>
              <a:t>-GB | 06/03/2025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22C71D-6F6E-BC67-3084-BA9B5DE8C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73" y="356765"/>
            <a:ext cx="11329827" cy="574516"/>
          </a:xfrm>
        </p:spPr>
        <p:txBody>
          <a:bodyPr wrap="square" anchor="ctr">
            <a:normAutofit/>
          </a:bodyPr>
          <a:lstStyle/>
          <a:p>
            <a:r>
              <a:rPr lang="en-US"/>
              <a:t>Historical Demand Data – ESPENI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D4FBD5-3B81-568E-FE30-141F57D99288}"/>
              </a:ext>
            </a:extLst>
          </p:cNvPr>
          <p:cNvSpPr txBox="1"/>
          <p:nvPr/>
        </p:nvSpPr>
        <p:spPr bwMode="auto">
          <a:xfrm>
            <a:off x="430373" y="1252728"/>
            <a:ext cx="5474413" cy="435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kern="1200" dirty="0" err="1">
                <a:solidFill>
                  <a:schemeClr val="accent1"/>
                </a:solidFill>
              </a:rPr>
              <a:t>PyPSA</a:t>
            </a:r>
            <a:r>
              <a:rPr lang="en-US" sz="2200" kern="1200" dirty="0">
                <a:solidFill>
                  <a:schemeClr val="accent1"/>
                </a:solidFill>
              </a:rPr>
              <a:t>-GB uses ESPENI (</a:t>
            </a:r>
            <a:r>
              <a:rPr lang="en-US" sz="2200" kern="1200" dirty="0" err="1">
                <a:solidFill>
                  <a:schemeClr val="accent1"/>
                </a:solidFill>
              </a:rPr>
              <a:t>Elexon</a:t>
            </a:r>
            <a:r>
              <a:rPr lang="en-US" sz="2200" kern="1200" dirty="0">
                <a:solidFill>
                  <a:schemeClr val="accent1"/>
                </a:solidFill>
              </a:rPr>
              <a:t> Sum Plus Embedded Net Imports) dataset (last updated 19 August 2024, v 8.0.10)</a:t>
            </a:r>
          </a:p>
          <a:p>
            <a:pPr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kern="1200" dirty="0">
                <a:solidFill>
                  <a:schemeClr val="accent1"/>
                </a:solidFill>
              </a:rPr>
              <a:t>This is used to develop historical half hourly electricity profiles to represent the total system demand of the GB. Data is available from 2008-11-06 up to 2024-08-18 (</a:t>
            </a:r>
            <a:r>
              <a:rPr lang="en-US" sz="2200" kern="1200" dirty="0" err="1">
                <a:solidFill>
                  <a:schemeClr val="accent1"/>
                </a:solidFill>
              </a:rPr>
              <a:t>PyPSA</a:t>
            </a:r>
            <a:r>
              <a:rPr lang="en-US" sz="2200" kern="1200" dirty="0">
                <a:solidFill>
                  <a:schemeClr val="accent1"/>
                </a:solidFill>
              </a:rPr>
              <a:t>-GB use up to 2021-06-06)</a:t>
            </a:r>
          </a:p>
          <a:p>
            <a:pPr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kern="1200" dirty="0">
                <a:solidFill>
                  <a:schemeClr val="accent1"/>
                </a:solidFill>
              </a:rPr>
              <a:t>Do we need to use the most updated dataset? (I haven’t explored in detail if there are any different features from the old dataset compared to the new dataset)</a:t>
            </a:r>
          </a:p>
        </p:txBody>
      </p:sp>
      <p:pic>
        <p:nvPicPr>
          <p:cNvPr id="4102" name="Picture 6" descr="A red line graph on a gray background&#10;&#10;AI-generated content may be incorrect.">
            <a:extLst>
              <a:ext uri="{FF2B5EF4-FFF2-40B4-BE49-F238E27FC236}">
                <a16:creationId xmlns:a16="http://schemas.microsoft.com/office/drawing/2014/main" id="{22D8F612-31CC-816A-013E-FD472FD56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2" r="6653" b="-1"/>
          <a:stretch/>
        </p:blipFill>
        <p:spPr bwMode="auto">
          <a:xfrm>
            <a:off x="6285787" y="1159881"/>
            <a:ext cx="5474413" cy="435254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9961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9496E-A7FD-6A31-D8C1-4F2B02485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00BBCFFE-3F79-56A7-9DB7-95ABB0C349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 wrap="square" lIns="0" tIns="0" rIns="0" bIns="0" anchor="b">
            <a:normAutofit/>
          </a:bodyPr>
          <a:lstStyle/>
          <a:p>
            <a:pPr>
              <a:spcAft>
                <a:spcPts val="600"/>
              </a:spcAft>
              <a:tabLst>
                <a:tab pos="1318651" algn="l"/>
              </a:tabLst>
            </a:pPr>
            <a:r>
              <a:rPr lang="fr-FR" b="0" kern="1200" dirty="0">
                <a:latin typeface="+mn-lt"/>
                <a:ea typeface="+mn-ea"/>
                <a:cs typeface="+mn-cs"/>
              </a:rPr>
              <a:t>| </a:t>
            </a:r>
            <a:r>
              <a:rPr lang="fr-FR" b="0" kern="1200" dirty="0" err="1">
                <a:latin typeface="+mn-lt"/>
                <a:ea typeface="+mn-ea"/>
                <a:cs typeface="+mn-cs"/>
              </a:rPr>
              <a:t>PyPSA</a:t>
            </a:r>
            <a:r>
              <a:rPr lang="fr-FR" b="0" kern="1200" dirty="0">
                <a:latin typeface="+mn-lt"/>
                <a:ea typeface="+mn-ea"/>
                <a:cs typeface="+mn-cs"/>
              </a:rPr>
              <a:t>-GB | 06/03/2025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B45BB9-E635-5C3E-4520-95ABE7D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73" y="356765"/>
            <a:ext cx="11329827" cy="574516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Future Demand Data – FES2021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F0BDCF-41BE-910D-AB1D-8440AD52DFA7}"/>
              </a:ext>
            </a:extLst>
          </p:cNvPr>
          <p:cNvSpPr txBox="1"/>
          <p:nvPr/>
        </p:nvSpPr>
        <p:spPr bwMode="auto">
          <a:xfrm>
            <a:off x="430373" y="1924050"/>
            <a:ext cx="5474413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kern="1200" dirty="0">
                <a:solidFill>
                  <a:schemeClr val="accent1"/>
                </a:solidFill>
              </a:rPr>
              <a:t>Future demand profiles are generated by scaling historical demand profiles to match the projected annual load from FES21 dataset</a:t>
            </a:r>
          </a:p>
          <a:p>
            <a:pPr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kern="1200" dirty="0">
                <a:solidFill>
                  <a:schemeClr val="accent1"/>
                </a:solidFill>
              </a:rPr>
              <a:t>Demand distributions across buses are also obtained from FES21 where data is available for distributions for the years 2020-2050 with all four scenarios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6DAC5-8C1C-6914-2D33-E81BD9C1B4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294" r="2549" b="-1"/>
          <a:stretch/>
        </p:blipFill>
        <p:spPr>
          <a:xfrm>
            <a:off x="6285787" y="1252728"/>
            <a:ext cx="5474413" cy="4352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79131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38239-4FF1-704E-23D0-2B716D6DE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0FB551A1-7CF1-6867-37F2-5220FF79AA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 wrap="square" lIns="0" tIns="0" rIns="0" bIns="0" anchor="b">
            <a:normAutofit/>
          </a:bodyPr>
          <a:lstStyle/>
          <a:p>
            <a:pPr>
              <a:spcAft>
                <a:spcPts val="600"/>
              </a:spcAft>
              <a:tabLst>
                <a:tab pos="1318651" algn="l"/>
              </a:tabLst>
            </a:pPr>
            <a:r>
              <a:rPr lang="fr-FR" b="0" kern="1200" dirty="0">
                <a:latin typeface="+mn-lt"/>
                <a:ea typeface="+mn-ea"/>
                <a:cs typeface="+mn-cs"/>
              </a:rPr>
              <a:t>| </a:t>
            </a:r>
            <a:r>
              <a:rPr lang="fr-FR" b="0" kern="1200">
                <a:latin typeface="+mn-lt"/>
                <a:ea typeface="+mn-ea"/>
                <a:cs typeface="+mn-cs"/>
              </a:rPr>
              <a:t>PyPSA</a:t>
            </a:r>
            <a:r>
              <a:rPr lang="fr-FR" b="0" kern="1200" dirty="0">
                <a:latin typeface="+mn-lt"/>
                <a:ea typeface="+mn-ea"/>
                <a:cs typeface="+mn-cs"/>
              </a:rPr>
              <a:t>-GB | 06/03/2025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7B4F3A-0C52-C34F-3582-F93BA18A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73" y="356765"/>
            <a:ext cx="11329827" cy="574516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Future Demand Scaling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250EA4-50B9-E9F6-DF68-0C44CB4415B5}"/>
              </a:ext>
            </a:extLst>
          </p:cNvPr>
          <p:cNvSpPr txBox="1"/>
          <p:nvPr/>
        </p:nvSpPr>
        <p:spPr bwMode="auto">
          <a:xfrm>
            <a:off x="430373" y="1415778"/>
            <a:ext cx="5474413" cy="4229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="t" anchorCtr="0" compatLnSpc="1">
            <a:prstTxWarp prst="textNoShape">
              <a:avLst/>
            </a:prstTxWarp>
            <a:normAutofit fontScale="92500"/>
          </a:bodyPr>
          <a:lstStyle/>
          <a:p>
            <a:pPr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accent1"/>
                </a:solidFill>
              </a:rPr>
              <a:t>Simply scaling the load profile according to the annual energy demand to generate future load profiles results in overestimation of peak demand -&gt; Moving average technique to reduce the peak demand</a:t>
            </a:r>
          </a:p>
          <a:p>
            <a:pPr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accent1"/>
                </a:solidFill>
              </a:rPr>
              <a:t>Example: 2050 ACS Leading the Way Peak Demand: 94.7GW. Scaled loads: 115.8GW</a:t>
            </a:r>
          </a:p>
          <a:p>
            <a:pPr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accent1"/>
                </a:solidFill>
              </a:rPr>
              <a:t>With moving average: 99.2GW</a:t>
            </a:r>
          </a:p>
          <a:p>
            <a:pPr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accent1"/>
                </a:solidFill>
              </a:rPr>
              <a:t>No smoothing algorithm involved in the datasets</a:t>
            </a:r>
          </a:p>
          <a:p>
            <a:pPr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kern="1200" dirty="0">
              <a:solidFill>
                <a:schemeClr val="accent1"/>
              </a:solidFill>
            </a:endParaRPr>
          </a:p>
        </p:txBody>
      </p:sp>
      <p:pic>
        <p:nvPicPr>
          <p:cNvPr id="6" name="Picture 5" descr="A graph of a graph showing a wave&#10;&#10;AI-generated content may be incorrect.">
            <a:extLst>
              <a:ext uri="{FF2B5EF4-FFF2-40B4-BE49-F238E27FC236}">
                <a16:creationId xmlns:a16="http://schemas.microsoft.com/office/drawing/2014/main" id="{0D731F0C-5CA3-CB2F-D0D7-3378ED0FC7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81" r="3262" b="-1"/>
          <a:stretch/>
        </p:blipFill>
        <p:spPr>
          <a:xfrm>
            <a:off x="6443394" y="1191277"/>
            <a:ext cx="5474413" cy="4352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640439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7D942-61E3-C211-2153-902C99B0F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AFD333D3-88B8-A2BB-A000-DF2F0982CA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 wrap="square" lIns="0" tIns="0" rIns="0" bIns="0" anchor="b">
            <a:normAutofit/>
          </a:bodyPr>
          <a:lstStyle/>
          <a:p>
            <a:pPr>
              <a:spcAft>
                <a:spcPts val="600"/>
              </a:spcAft>
              <a:tabLst>
                <a:tab pos="1318651" algn="l"/>
              </a:tabLst>
            </a:pPr>
            <a:r>
              <a:rPr lang="fr-FR" b="0" kern="1200" dirty="0">
                <a:latin typeface="+mn-lt"/>
                <a:ea typeface="+mn-ea"/>
                <a:cs typeface="+mn-cs"/>
              </a:rPr>
              <a:t>| </a:t>
            </a:r>
            <a:r>
              <a:rPr lang="fr-FR" b="0" kern="1200">
                <a:latin typeface="+mn-lt"/>
                <a:ea typeface="+mn-ea"/>
                <a:cs typeface="+mn-cs"/>
              </a:rPr>
              <a:t>PyPSA</a:t>
            </a:r>
            <a:r>
              <a:rPr lang="fr-FR" b="0" kern="1200" dirty="0">
                <a:latin typeface="+mn-lt"/>
                <a:ea typeface="+mn-ea"/>
                <a:cs typeface="+mn-cs"/>
              </a:rPr>
              <a:t>-GB | 06/03/2025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284CFE-EA44-5AC0-7088-4CAB401D3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73" y="356765"/>
            <a:ext cx="11329827" cy="574516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Renewables and Storage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0F450-4C07-FB29-6ADE-1D4F1499AE6F}"/>
              </a:ext>
            </a:extLst>
          </p:cNvPr>
          <p:cNvSpPr txBox="1"/>
          <p:nvPr/>
        </p:nvSpPr>
        <p:spPr bwMode="auto">
          <a:xfrm>
            <a:off x="430373" y="1321332"/>
            <a:ext cx="5349104" cy="485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accent1"/>
                </a:solidFill>
              </a:rPr>
              <a:t>For historical years, data on PV, </a:t>
            </a:r>
            <a:r>
              <a:rPr lang="en-US" sz="2400" kern="1200" dirty="0" err="1">
                <a:solidFill>
                  <a:schemeClr val="accent1"/>
                </a:solidFill>
              </a:rPr>
              <a:t>onshore+offshore</a:t>
            </a:r>
            <a:r>
              <a:rPr lang="en-US" sz="2400" kern="1200" dirty="0">
                <a:solidFill>
                  <a:schemeClr val="accent1"/>
                </a:solidFill>
              </a:rPr>
              <a:t> wind is sourced from Renewable Energy Planning Database (REPD)</a:t>
            </a:r>
          </a:p>
          <a:p>
            <a:pPr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accent1"/>
                </a:solidFill>
              </a:rPr>
              <a:t>Geocoordinates, technology type, and installed capacity are extracted. Power timeseries are generated using </a:t>
            </a:r>
            <a:r>
              <a:rPr lang="en-US" sz="2400" kern="1200" dirty="0" err="1">
                <a:solidFill>
                  <a:schemeClr val="accent1"/>
                </a:solidFill>
              </a:rPr>
              <a:t>Atlite</a:t>
            </a:r>
            <a:endParaRPr lang="en-US" sz="2400" kern="1200" dirty="0">
              <a:solidFill>
                <a:schemeClr val="accent1"/>
              </a:solidFill>
            </a:endParaRPr>
          </a:p>
          <a:p>
            <a:pPr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accent1"/>
                </a:solidFill>
              </a:rPr>
              <a:t>Need t</a:t>
            </a:r>
            <a:r>
              <a:rPr lang="en-US" sz="2400" dirty="0">
                <a:solidFill>
                  <a:schemeClr val="accent1"/>
                </a:solidFill>
              </a:rPr>
              <a:t>o update the renewables available (especially offshore wind, I think we can use the onshore wind and PV as it is)</a:t>
            </a:r>
          </a:p>
          <a:p>
            <a:pPr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accent1"/>
                </a:solidFill>
              </a:rPr>
              <a:t>Spatial distribution of PV and Onshore wind from 2020 is used as baseline -&gt; projected from FES2021-2022 workbooks to get projected capacities</a:t>
            </a:r>
          </a:p>
          <a:p>
            <a:pPr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Spatial distribution of Offshore Wind was taken directly from REPD + SMP for up to 2030 due to large expansion</a:t>
            </a:r>
          </a:p>
          <a:p>
            <a:pPr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accent1"/>
                </a:solidFill>
              </a:rPr>
              <a:t>From 2030-2050, spatial distribution is assumed static for every renewables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4D8B63-6AF9-27A9-F5A8-B002921DB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124034"/>
              </p:ext>
            </p:extLst>
          </p:nvPr>
        </p:nvGraphicFramePr>
        <p:xfrm>
          <a:off x="5904786" y="1321331"/>
          <a:ext cx="6030206" cy="460912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857559">
                  <a:extLst>
                    <a:ext uri="{9D8B030D-6E8A-4147-A177-3AD203B41FA5}">
                      <a16:colId xmlns:a16="http://schemas.microsoft.com/office/drawing/2014/main" val="1996513854"/>
                    </a:ext>
                  </a:extLst>
                </a:gridCol>
                <a:gridCol w="439226">
                  <a:extLst>
                    <a:ext uri="{9D8B030D-6E8A-4147-A177-3AD203B41FA5}">
                      <a16:colId xmlns:a16="http://schemas.microsoft.com/office/drawing/2014/main" val="3564016690"/>
                    </a:ext>
                  </a:extLst>
                </a:gridCol>
                <a:gridCol w="439226">
                  <a:extLst>
                    <a:ext uri="{9D8B030D-6E8A-4147-A177-3AD203B41FA5}">
                      <a16:colId xmlns:a16="http://schemas.microsoft.com/office/drawing/2014/main" val="2092623861"/>
                    </a:ext>
                  </a:extLst>
                </a:gridCol>
                <a:gridCol w="439226">
                  <a:extLst>
                    <a:ext uri="{9D8B030D-6E8A-4147-A177-3AD203B41FA5}">
                      <a16:colId xmlns:a16="http://schemas.microsoft.com/office/drawing/2014/main" val="1406873116"/>
                    </a:ext>
                  </a:extLst>
                </a:gridCol>
                <a:gridCol w="439226">
                  <a:extLst>
                    <a:ext uri="{9D8B030D-6E8A-4147-A177-3AD203B41FA5}">
                      <a16:colId xmlns:a16="http://schemas.microsoft.com/office/drawing/2014/main" val="1050328556"/>
                    </a:ext>
                  </a:extLst>
                </a:gridCol>
                <a:gridCol w="439226">
                  <a:extLst>
                    <a:ext uri="{9D8B030D-6E8A-4147-A177-3AD203B41FA5}">
                      <a16:colId xmlns:a16="http://schemas.microsoft.com/office/drawing/2014/main" val="1902214197"/>
                    </a:ext>
                  </a:extLst>
                </a:gridCol>
                <a:gridCol w="658839">
                  <a:extLst>
                    <a:ext uri="{9D8B030D-6E8A-4147-A177-3AD203B41FA5}">
                      <a16:colId xmlns:a16="http://schemas.microsoft.com/office/drawing/2014/main" val="2547768364"/>
                    </a:ext>
                  </a:extLst>
                </a:gridCol>
                <a:gridCol w="439226">
                  <a:extLst>
                    <a:ext uri="{9D8B030D-6E8A-4147-A177-3AD203B41FA5}">
                      <a16:colId xmlns:a16="http://schemas.microsoft.com/office/drawing/2014/main" val="3903520858"/>
                    </a:ext>
                  </a:extLst>
                </a:gridCol>
                <a:gridCol w="439226">
                  <a:extLst>
                    <a:ext uri="{9D8B030D-6E8A-4147-A177-3AD203B41FA5}">
                      <a16:colId xmlns:a16="http://schemas.microsoft.com/office/drawing/2014/main" val="3769488648"/>
                    </a:ext>
                  </a:extLst>
                </a:gridCol>
                <a:gridCol w="439226">
                  <a:extLst>
                    <a:ext uri="{9D8B030D-6E8A-4147-A177-3AD203B41FA5}">
                      <a16:colId xmlns:a16="http://schemas.microsoft.com/office/drawing/2014/main" val="2566943847"/>
                    </a:ext>
                  </a:extLst>
                </a:gridCol>
              </a:tblGrid>
              <a:tr h="199720">
                <a:tc>
                  <a:txBody>
                    <a:bodyPr/>
                    <a:lstStyle/>
                    <a:p>
                      <a:pPr algn="l" fontAlgn="b"/>
                      <a:endParaRPr lang="en-150" sz="10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carrier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p_nom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bus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Turbine Capacity (MW)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marginal_cost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ramp_limit_up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ramp_limit_down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p_max_pu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extLst>
                  <a:ext uri="{0D108BD9-81ED-4DB2-BD59-A6C34878D82A}">
                    <a16:rowId xmlns:a16="http://schemas.microsoft.com/office/drawing/2014/main" val="4112092598"/>
                  </a:ext>
                </a:extLst>
              </a:tr>
              <a:tr h="13438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West Burton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Coal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Conventional steam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Keadby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extLst>
                  <a:ext uri="{0D108BD9-81ED-4DB2-BD59-A6C34878D82A}">
                    <a16:rowId xmlns:a16="http://schemas.microsoft.com/office/drawing/2014/main" val="3671389211"/>
                  </a:ext>
                </a:extLst>
              </a:tr>
              <a:tr h="1997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Sutton Bridge CCS Gas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CCS Gas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CCS Gas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116.67140197753906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Walpole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extLst>
                  <a:ext uri="{0D108BD9-81ED-4DB2-BD59-A6C34878D82A}">
                    <a16:rowId xmlns:a16="http://schemas.microsoft.com/office/drawing/2014/main" val="2460462588"/>
                  </a:ext>
                </a:extLst>
              </a:tr>
              <a:tr h="1997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Baglan</a:t>
                      </a:r>
                      <a:r>
                        <a:rPr lang="en-US" sz="1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Bay CCS Gas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CCS Gas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CCS Gas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74.07707977294922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Melksham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 h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extLst>
                  <a:ext uri="{0D108BD9-81ED-4DB2-BD59-A6C34878D82A}">
                    <a16:rowId xmlns:a16="http://schemas.microsoft.com/office/drawing/2014/main" val="1640690294"/>
                  </a:ext>
                </a:extLst>
              </a:tr>
              <a:tr h="1997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Severn Power CCS Gas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CCS Gas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CCS Gas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121.08753967285156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Melksham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 h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extLst>
                  <a:ext uri="{0D108BD9-81ED-4DB2-BD59-A6C34878D82A}">
                    <a16:rowId xmlns:a16="http://schemas.microsoft.com/office/drawing/2014/main" val="1903189281"/>
                  </a:ext>
                </a:extLst>
              </a:tr>
              <a:tr h="1997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Blackburn CCS Gas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CCS Gas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CCS Gas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8.547355651855469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Penwortham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 h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extLst>
                  <a:ext uri="{0D108BD9-81ED-4DB2-BD59-A6C34878D82A}">
                    <a16:rowId xmlns:a16="http://schemas.microsoft.com/office/drawing/2014/main" val="1589348438"/>
                  </a:ext>
                </a:extLst>
              </a:tr>
              <a:tr h="1997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Damhead Creek CCS Gas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CCS Gas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CCS Gas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114.67701721191406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Kemsley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extLst>
                  <a:ext uri="{0D108BD9-81ED-4DB2-BD59-A6C34878D82A}">
                    <a16:rowId xmlns:a16="http://schemas.microsoft.com/office/drawing/2014/main" val="1249904934"/>
                  </a:ext>
                </a:extLst>
              </a:tr>
              <a:tr h="1997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Rye House CCS Gas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CCS Gas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CCS Gas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101.85598754882812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Pelham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extLst>
                  <a:ext uri="{0D108BD9-81ED-4DB2-BD59-A6C34878D82A}">
                    <a16:rowId xmlns:a16="http://schemas.microsoft.com/office/drawing/2014/main" val="3136013624"/>
                  </a:ext>
                </a:extLst>
              </a:tr>
              <a:tr h="1997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Shoreham CCS Gas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CCS Gas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CCS Gas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59.83148956298828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Lovedean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extLst>
                  <a:ext uri="{0D108BD9-81ED-4DB2-BD59-A6C34878D82A}">
                    <a16:rowId xmlns:a16="http://schemas.microsoft.com/office/drawing/2014/main" val="2703485453"/>
                  </a:ext>
                </a:extLst>
              </a:tr>
              <a:tr h="1997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Castleford CCS Gas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CCS Gas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CCS Gas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7.977531909942627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Thornton/Drax/Eggborough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 h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150" sz="10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12" marR="3712" marT="3712" marB="0" anchor="b"/>
                </a:tc>
                <a:extLst>
                  <a:ext uri="{0D108BD9-81ED-4DB2-BD59-A6C34878D82A}">
                    <a16:rowId xmlns:a16="http://schemas.microsoft.com/office/drawing/2014/main" val="2862920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35615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177800"/>
            <a:ext cx="11329988" cy="574675"/>
          </a:xfrm>
        </p:spPr>
        <p:txBody>
          <a:bodyPr/>
          <a:lstStyle/>
          <a:p>
            <a:r>
              <a:rPr lang="en-GB" dirty="0"/>
              <a:t>How did I prepare my career</a:t>
            </a:r>
            <a:br>
              <a:rPr lang="en-GB" dirty="0"/>
            </a:br>
            <a:r>
              <a:rPr lang="en-GB" sz="2000" dirty="0"/>
              <a:t>and tips from an expat</a:t>
            </a:r>
            <a:r>
              <a:rPr lang="en-GB" dirty="0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2597150" y="6319838"/>
            <a:ext cx="9594850" cy="227012"/>
          </a:xfrm>
        </p:spPr>
        <p:txBody>
          <a:bodyPr/>
          <a:lstStyle/>
          <a:p>
            <a:pPr lvl="0">
              <a:tabLst>
                <a:tab pos="1318651" algn="l"/>
              </a:tabLst>
              <a:defRPr/>
            </a:pPr>
            <a:r>
              <a:rPr kumimoji="0" lang="fr-FR" sz="1467" b="0" i="0" u="none" strike="noStrike" kern="1200" cap="none" spc="0" normalizeH="0" baseline="0" noProof="0" dirty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| </a:t>
            </a:r>
            <a:r>
              <a:rPr lang="fr-FR" kern="0" dirty="0">
                <a:solidFill>
                  <a:srgbClr val="00148C"/>
                </a:solidFill>
                <a:latin typeface="Arial"/>
                <a:ea typeface="ＭＳ Ｐゴシック"/>
              </a:rPr>
              <a:t>[Insight</a:t>
            </a:r>
            <a:r>
              <a:rPr lang="en-GB" kern="0" dirty="0">
                <a:solidFill>
                  <a:srgbClr val="00148C"/>
                </a:solidFill>
                <a:latin typeface="Arial"/>
                <a:ea typeface="ＭＳ Ｐゴシック"/>
              </a:rPr>
              <a:t> into </a:t>
            </a:r>
            <a:r>
              <a:rPr lang="fr-FR" kern="0" dirty="0">
                <a:solidFill>
                  <a:srgbClr val="00148C"/>
                </a:solidFill>
                <a:latin typeface="Arial"/>
                <a:ea typeface="ＭＳ Ｐゴシック"/>
              </a:rPr>
              <a:t>Engineering] | [</a:t>
            </a:r>
            <a:r>
              <a:rPr lang="en-US" kern="0" dirty="0">
                <a:solidFill>
                  <a:srgbClr val="00148C"/>
                </a:solidFill>
                <a:latin typeface="Arial"/>
                <a:ea typeface="ＭＳ Ｐゴシック"/>
              </a:rPr>
              <a:t>15</a:t>
            </a:r>
            <a:r>
              <a:rPr lang="en-US" dirty="0"/>
              <a:t>/02/2023</a:t>
            </a:r>
            <a:r>
              <a:rPr lang="fr-FR" kern="0" dirty="0">
                <a:solidFill>
                  <a:srgbClr val="00148C"/>
                </a:solidFill>
                <a:latin typeface="Arial"/>
                <a:ea typeface="ＭＳ Ｐゴシック"/>
              </a:rPr>
              <a:t>]</a:t>
            </a:r>
            <a:endParaRPr kumimoji="0" lang="fr-FR" sz="1467" b="0" i="0" u="none" strike="noStrike" kern="1200" cap="none" spc="0" normalizeH="0" baseline="0" noProof="0" dirty="0">
              <a:ln>
                <a:noFill/>
              </a:ln>
              <a:solidFill>
                <a:srgbClr val="00148C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56691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4" id="{85AC2519-D6CF-4F26-9BCF-3D10C0290733}" vid="{CBAF9061-B6A7-4BBD-9B08-E2B4F8A48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D399EBD69DC949A210FE16A2966CD9" ma:contentTypeVersion="12" ma:contentTypeDescription="Create a new document." ma:contentTypeScope="" ma:versionID="f2b484ec383a0f490e52353496323f8f">
  <xsd:schema xmlns:xsd="http://www.w3.org/2001/XMLSchema" xmlns:xs="http://www.w3.org/2001/XMLSchema" xmlns:p="http://schemas.microsoft.com/office/2006/metadata/properties" xmlns:ns2="4dbc256c-f721-4521-86f3-63eb5b7de051" xmlns:ns3="6c62ece4-6b05-4f6f-b9f6-93262941c65b" targetNamespace="http://schemas.microsoft.com/office/2006/metadata/properties" ma:root="true" ma:fieldsID="d8e27420c8e4c7c693ffe55f17811099" ns2:_="" ns3:_="">
    <xsd:import namespace="4dbc256c-f721-4521-86f3-63eb5b7de051"/>
    <xsd:import namespace="6c62ece4-6b05-4f6f-b9f6-93262941c6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bc256c-f721-4521-86f3-63eb5b7de0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62ece4-6b05-4f6f-b9f6-93262941c6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6c62ece4-6b05-4f6f-b9f6-93262941c65b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64CAB3DE-05F6-46E3-B9FE-798B0B3BD5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bc256c-f721-4521-86f3-63eb5b7de051"/>
    <ds:schemaRef ds:uri="6c62ece4-6b05-4f6f-b9f6-93262941c6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5DFEBE-BD7C-4115-BCCF-A3C28C055D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591528-9C09-4849-B8FE-5292713189E3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c62ece4-6b05-4f6f-b9f6-93262941c65b"/>
    <ds:schemaRef ds:uri="4dbc256c-f721-4521-86f3-63eb5b7de05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12181</TotalTime>
  <Words>1180</Words>
  <Application>Microsoft Office PowerPoint</Application>
  <PresentationFormat>Widescreen</PresentationFormat>
  <Paragraphs>505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 Narrow</vt:lpstr>
      <vt:lpstr>Arial</vt:lpstr>
      <vt:lpstr>Calibri</vt:lpstr>
      <vt:lpstr>NG_PPT_16x9_Generic_template-blue</vt:lpstr>
      <vt:lpstr>PyPSA-GB Data Exploration</vt:lpstr>
      <vt:lpstr>Zonal Network Model</vt:lpstr>
      <vt:lpstr>Zone Lines</vt:lpstr>
      <vt:lpstr>Current and Future Interconnectors</vt:lpstr>
      <vt:lpstr>Historical Demand Data – ESPENI</vt:lpstr>
      <vt:lpstr>Future Demand Data – FES2021</vt:lpstr>
      <vt:lpstr>Future Demand Scaling</vt:lpstr>
      <vt:lpstr>Renewables and Storage</vt:lpstr>
      <vt:lpstr>How did I prepare my career and tips from an expat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Outage Planning Guidance - North</dc:title>
  <dc:creator>Widjaja, Claysius Dewanata</dc:creator>
  <cp:lastModifiedBy>Claysius Dewanata Widjaja</cp:lastModifiedBy>
  <cp:revision>278</cp:revision>
  <dcterms:created xsi:type="dcterms:W3CDTF">2019-09-02T12:28:03Z</dcterms:created>
  <dcterms:modified xsi:type="dcterms:W3CDTF">2025-03-06T15:03:44Z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0x01010057D399EBD69DC949A210FE16A2966CD9</vt:lpwstr>
  </property>
  <property fmtid="{D5CDD505-2E9C-101B-9397-08002B2CF9AE}" pid="3" name="Order">
    <vt:r8>32400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</Properties>
</file>