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74"/>
  </p:normalViewPr>
  <p:slideViewPr>
    <p:cSldViewPr snapToGrid="0" snapToObjects="1">
      <p:cViewPr varScale="1">
        <p:scale>
          <a:sx n="76" d="100"/>
          <a:sy n="76" d="100"/>
        </p:scale>
        <p:origin x="21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BC24-8E1B-DD47-85AB-A00B33AA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2037373"/>
            <a:ext cx="8361229" cy="1728696"/>
          </a:xfrm>
        </p:spPr>
        <p:txBody>
          <a:bodyPr/>
          <a:lstStyle/>
          <a:p>
            <a:r>
              <a:rPr lang="en-US" sz="3600" dirty="0"/>
              <a:t>Data Imbalance and Few-Shot Learning With BERT and Multiclass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BFCD2-5149-8144-840E-82EA54667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Clayton Cohn</a:t>
            </a:r>
          </a:p>
        </p:txBody>
      </p:sp>
    </p:spTree>
    <p:extLst>
      <p:ext uri="{BB962C8B-B14F-4D97-AF65-F5344CB8AC3E}">
        <p14:creationId xmlns:p14="http://schemas.microsoft.com/office/powerpoint/2010/main" val="145266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ECFC4-C4B9-1048-9EF1-62CA6D7F2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88F02-7925-4746-AD93-D1CFF2555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US" dirty="0"/>
              <a:t>Cost-sensitivity</a:t>
            </a:r>
          </a:p>
          <a:p>
            <a:r>
              <a:rPr lang="en-US" dirty="0"/>
              <a:t>Generative data augmentation</a:t>
            </a:r>
          </a:p>
          <a:p>
            <a:pPr lvl="1"/>
            <a:r>
              <a:rPr lang="en-US" i="0" dirty="0"/>
              <a:t>CG-BERT</a:t>
            </a:r>
          </a:p>
          <a:p>
            <a:pPr lvl="1"/>
            <a:r>
              <a:rPr lang="en-US" i="0" dirty="0"/>
              <a:t>Back Translation</a:t>
            </a:r>
          </a:p>
          <a:p>
            <a:pPr lvl="1"/>
            <a:r>
              <a:rPr lang="en-US" i="0" dirty="0"/>
              <a:t>Synonym Replacement</a:t>
            </a:r>
          </a:p>
          <a:p>
            <a:pPr lvl="1"/>
            <a:r>
              <a:rPr lang="en-US" i="0" dirty="0"/>
              <a:t>Random Insert/Swap</a:t>
            </a:r>
          </a:p>
          <a:p>
            <a:r>
              <a:rPr lang="en-US" dirty="0"/>
              <a:t>Metrics by class</a:t>
            </a:r>
            <a:endParaRPr lang="en-US" i="0" dirty="0"/>
          </a:p>
          <a:p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0250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D66B2-A86D-8248-B724-6696576E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295E7-B0BA-0F49-B661-7027DE6D4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US" dirty="0"/>
              <a:t>Dataset, data imbalance, and multiclass classification</a:t>
            </a:r>
          </a:p>
          <a:p>
            <a:r>
              <a:rPr lang="en-US" dirty="0"/>
              <a:t>Base case</a:t>
            </a:r>
          </a:p>
          <a:p>
            <a:r>
              <a:rPr lang="en-US" dirty="0"/>
              <a:t>Reducing class number</a:t>
            </a:r>
          </a:p>
          <a:p>
            <a:r>
              <a:rPr lang="en-US" dirty="0"/>
              <a:t>Reducing size of prevalent class</a:t>
            </a:r>
          </a:p>
          <a:p>
            <a:r>
              <a:rPr lang="en-US" dirty="0"/>
              <a:t>Bootstrap Aggregating (Bagging)</a:t>
            </a:r>
          </a:p>
          <a:p>
            <a:r>
              <a:rPr lang="en-US" dirty="0"/>
              <a:t>Few-shot learning</a:t>
            </a:r>
          </a:p>
          <a:p>
            <a:r>
              <a:rPr lang="en-US" dirty="0"/>
              <a:t>Comparison across models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02250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0455-894D-8942-B53F-0566CA85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278245"/>
            <a:ext cx="5449138" cy="1762969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Dataset, Data Imbalance, and Multiclass Classification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AE69206-D852-E44B-B4E4-40C7DBDD4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272910"/>
            <a:ext cx="5291668" cy="165364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3BE8BDC-4755-DE4E-BA52-EAA99E50E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353" y="643467"/>
            <a:ext cx="4978691" cy="2912533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763CD2A-C1F5-4425-A88B-8DA2949F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810" y="4278246"/>
            <a:ext cx="4718989" cy="1841856"/>
          </a:xfrm>
        </p:spPr>
        <p:txBody>
          <a:bodyPr>
            <a:normAutofit/>
          </a:bodyPr>
          <a:lstStyle/>
          <a:p>
            <a:r>
              <a:rPr lang="en-US" sz="1800" dirty="0"/>
              <a:t>Dataset (and why we care)</a:t>
            </a:r>
          </a:p>
          <a:p>
            <a:r>
              <a:rPr lang="en-US" sz="1800" dirty="0"/>
              <a:t>Causal relations</a:t>
            </a:r>
          </a:p>
          <a:p>
            <a:r>
              <a:rPr lang="en-US" sz="1800" dirty="0"/>
              <a:t>Multiclass classification</a:t>
            </a:r>
          </a:p>
          <a:p>
            <a:r>
              <a:rPr lang="en-US" sz="1800" dirty="0"/>
              <a:t>Data imbalance (Zipfian distribution)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9442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F7603-EB52-7941-88BE-35338D293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 dirty="0"/>
              <a:t>Base Case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D53317E-4EBD-B543-85FB-628F753E4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117374"/>
            <a:ext cx="6900380" cy="462325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003BCA-D0B2-46A4-A72F-1A3D0462B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Autofit/>
          </a:bodyPr>
          <a:lstStyle/>
          <a:p>
            <a:r>
              <a:rPr lang="en-US" sz="1800" dirty="0"/>
              <a:t>Higher accuracy and micro metrics</a:t>
            </a:r>
          </a:p>
          <a:p>
            <a:r>
              <a:rPr lang="en-US" sz="1800" dirty="0"/>
              <a:t>Lower macro metrics</a:t>
            </a:r>
          </a:p>
          <a:p>
            <a:r>
              <a:rPr lang="en-US" sz="1800" dirty="0"/>
              <a:t>No relation class: </a:t>
            </a:r>
          </a:p>
          <a:p>
            <a:pPr marL="0" indent="0">
              <a:buNone/>
            </a:pPr>
            <a:r>
              <a:rPr lang="en-US" sz="1800" dirty="0"/>
              <a:t>	5,791 / 12,639</a:t>
            </a:r>
          </a:p>
          <a:p>
            <a:r>
              <a:rPr lang="en-US" sz="1800" dirty="0"/>
              <a:t>No relation class F1 = 92.59</a:t>
            </a:r>
          </a:p>
          <a:p>
            <a:r>
              <a:rPr lang="en-US" sz="1800" dirty="0"/>
              <a:t>Effect of data imbalance</a:t>
            </a: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5781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AA58C-5A83-E44A-8DF3-5CC80BF9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/>
              <a:t>Reducing Class Number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1B2F7D5-7EA4-144D-8D99-DBFC6280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747032"/>
            <a:ext cx="6900380" cy="336393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3ABE25-333F-407C-A8BC-CA482AEAD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15+ instances</a:t>
            </a:r>
          </a:p>
          <a:p>
            <a:r>
              <a:rPr lang="en-US" sz="1600" dirty="0"/>
              <a:t>54 to 28 (26 classes)</a:t>
            </a:r>
          </a:p>
          <a:p>
            <a:r>
              <a:rPr lang="en-US" sz="1600" dirty="0"/>
              <a:t>Common method</a:t>
            </a:r>
          </a:p>
          <a:p>
            <a:r>
              <a:rPr lang="en-US" sz="1600" dirty="0"/>
              <a:t>Slight improvement</a:t>
            </a:r>
          </a:p>
          <a:p>
            <a:r>
              <a:rPr lang="en-US" sz="1600" dirty="0"/>
              <a:t>Surprisingly similar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0956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5147E-EFE2-7249-98E3-6DBCEBA6A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/>
              <a:t>Reducing Size of Prevalent Class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31365E5-CC24-0F41-B079-C4049E1DB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678029"/>
            <a:ext cx="6900380" cy="350194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DB3C638-B682-45DE-9255-5DDAF3EA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“O” 1000</a:t>
            </a:r>
          </a:p>
          <a:p>
            <a:r>
              <a:rPr lang="en-US" sz="1600" dirty="0"/>
              <a:t>Remove weighting of prevalent class</a:t>
            </a:r>
          </a:p>
          <a:p>
            <a:r>
              <a:rPr lang="en-US" sz="1600" dirty="0"/>
              <a:t>Slight macro improvement but not significant</a:t>
            </a:r>
          </a:p>
          <a:p>
            <a:r>
              <a:rPr lang="en-US" sz="1600" dirty="0"/>
              <a:t>Reduction in micro metrics (expected)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1178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03F79-16DA-DA46-A2F5-D94CEB68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/>
              <a:t>Bagging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3D44F18-54AE-AF4F-88A4-D71533B16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703906"/>
            <a:ext cx="6900380" cy="345018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214342-E49B-403C-A25D-25D89CDC9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Ensembles (Random Forests)</a:t>
            </a:r>
          </a:p>
          <a:p>
            <a:r>
              <a:rPr lang="en-US" sz="1600" dirty="0"/>
              <a:t>1000 instances per class</a:t>
            </a:r>
          </a:p>
          <a:p>
            <a:r>
              <a:rPr lang="en-US" sz="1600" dirty="0"/>
              <a:t>Poorer micro performance</a:t>
            </a:r>
          </a:p>
          <a:p>
            <a:r>
              <a:rPr lang="en-US" sz="1600" dirty="0"/>
              <a:t>3.97% average increase in macro performance</a:t>
            </a:r>
          </a:p>
          <a:p>
            <a:r>
              <a:rPr lang="en-US" sz="1600" i="1" dirty="0"/>
              <a:t>p = 0.0002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9495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B25A1-B82C-884C-A136-35A4B360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/>
              <a:t>Few-Shot Learning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170F27F-4B40-DA42-AEA1-C68124034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798785"/>
            <a:ext cx="6900380" cy="32604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862D2-FA79-C543-87C2-F728A63D7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/>
              <a:t>15 instances per class</a:t>
            </a:r>
          </a:p>
          <a:p>
            <a:r>
              <a:rPr lang="en-US" sz="1600"/>
              <a:t>Poorer micro performance</a:t>
            </a:r>
          </a:p>
          <a:p>
            <a:r>
              <a:rPr lang="en-US" sz="1600"/>
              <a:t>5.85% increase in macro performance</a:t>
            </a:r>
          </a:p>
          <a:p>
            <a:pPr lvl="1"/>
            <a:r>
              <a:rPr lang="en-US" sz="1600"/>
              <a:t>p = 0.0038</a:t>
            </a:r>
          </a:p>
          <a:p>
            <a:r>
              <a:rPr lang="en-US" sz="1600"/>
              <a:t>10.94% increase in macro recall</a:t>
            </a:r>
          </a:p>
          <a:p>
            <a:pPr lvl="1"/>
            <a:r>
              <a:rPr lang="en-US" sz="1600"/>
              <a:t>p = 0.0494</a:t>
            </a:r>
          </a:p>
          <a:p>
            <a:r>
              <a:rPr lang="en-US" sz="1600"/>
              <a:t>Epochs</a:t>
            </a:r>
          </a:p>
          <a:p>
            <a:endParaRPr lang="en-US" sz="160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98005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3697-6E25-5543-AB14-80ED2A7C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Methods Across Metrics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91C2060-362A-8E47-A70D-3CC6C982C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394807"/>
            <a:ext cx="10617200" cy="5277002"/>
          </a:xfrm>
        </p:spPr>
      </p:pic>
    </p:spTree>
    <p:extLst>
      <p:ext uri="{BB962C8B-B14F-4D97-AF65-F5344CB8AC3E}">
        <p14:creationId xmlns:p14="http://schemas.microsoft.com/office/powerpoint/2010/main" val="260404723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216</Words>
  <Application>Microsoft Macintosh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Data Imbalance and Few-Shot Learning With BERT and Multiclass Classification</vt:lpstr>
      <vt:lpstr>Overview</vt:lpstr>
      <vt:lpstr>Dataset, Data Imbalance, and Multiclass Classification</vt:lpstr>
      <vt:lpstr>Base Case</vt:lpstr>
      <vt:lpstr>Reducing Class Number</vt:lpstr>
      <vt:lpstr>Reducing Size of Prevalent Class</vt:lpstr>
      <vt:lpstr>Bagging</vt:lpstr>
      <vt:lpstr>Few-Shot Learning</vt:lpstr>
      <vt:lpstr>Comparison of Methods Across Metrics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Imbalance and Few-Shot Learning With BERT and Multiclass Classification</dc:title>
  <dc:creator>ccohn2</dc:creator>
  <cp:lastModifiedBy>ccohn2</cp:lastModifiedBy>
  <cp:revision>4</cp:revision>
  <dcterms:created xsi:type="dcterms:W3CDTF">2020-11-23T06:27:11Z</dcterms:created>
  <dcterms:modified xsi:type="dcterms:W3CDTF">2020-11-23T06:30:50Z</dcterms:modified>
</cp:coreProperties>
</file>