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DA35-D867-F842-91BA-12BF65EE9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E295E-8379-E94C-8C2A-F93D26372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Clayton Cohn</a:t>
            </a:r>
          </a:p>
        </p:txBody>
      </p:sp>
    </p:spTree>
    <p:extLst>
      <p:ext uri="{BB962C8B-B14F-4D97-AF65-F5344CB8AC3E}">
        <p14:creationId xmlns:p14="http://schemas.microsoft.com/office/powerpoint/2010/main" val="380790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02B0-417B-704C-8EEA-794D1A84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933700" cy="970450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6CC7-8C0C-B74F-A265-0C8FE69B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24988" cy="3636511"/>
          </a:xfrm>
        </p:spPr>
        <p:txBody>
          <a:bodyPr>
            <a:normAutofit/>
          </a:bodyPr>
          <a:lstStyle/>
          <a:p>
            <a:r>
              <a:rPr lang="en-US"/>
              <a:t>Byte Pair Encoding (BPE)</a:t>
            </a:r>
          </a:p>
          <a:p>
            <a:endParaRPr lang="en-US"/>
          </a:p>
          <a:p>
            <a:r>
              <a:rPr lang="en-US"/>
              <a:t>Attention (and Self-Attention)</a:t>
            </a:r>
          </a:p>
          <a:p>
            <a:endParaRPr lang="en-US"/>
          </a:p>
          <a:p>
            <a:r>
              <a:rPr lang="en-US"/>
              <a:t>Transformer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A8D37-1E70-450D-9D70-95873ABD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0"/>
            <a:ext cx="464515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D2E1CE80-9123-4F46-924D-C14DF534A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toy&#10;&#10;Description automatically generated">
            <a:extLst>
              <a:ext uri="{FF2B5EF4-FFF2-40B4-BE49-F238E27FC236}">
                <a16:creationId xmlns:a16="http://schemas.microsoft.com/office/drawing/2014/main" id="{31A5B6FB-EA8D-FF45-BC2E-ACA5A56BF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008"/>
          <a:stretch/>
        </p:blipFill>
        <p:spPr>
          <a:xfrm>
            <a:off x="8507487" y="1258529"/>
            <a:ext cx="2735071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4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3314-594F-F145-8449-9E826852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6EF1-0F0C-5249-AA59-878C8429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Data compression</a:t>
            </a:r>
          </a:p>
          <a:p>
            <a:endParaRPr lang="en-US" sz="1600"/>
          </a:p>
          <a:p>
            <a:r>
              <a:rPr lang="en-US" sz="1600"/>
              <a:t>Out-of-vocabulary (OOV)</a:t>
            </a:r>
          </a:p>
          <a:p>
            <a:endParaRPr lang="en-US" sz="1600"/>
          </a:p>
          <a:p>
            <a:r>
              <a:rPr lang="en-US" sz="1600"/>
              <a:t>Subword tokenization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E33447-F8B2-8D4C-A3DB-70D4009E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109860"/>
            <a:ext cx="6277349" cy="23226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3453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63670-C1B0-5F4B-8861-E38EFBEE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0215-C487-C542-BFED-C5873525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/>
              <a:t>Encoder-decoder ”forgets”</a:t>
            </a:r>
          </a:p>
          <a:p>
            <a:endParaRPr lang="en-US" sz="1600"/>
          </a:p>
          <a:p>
            <a:r>
              <a:rPr lang="en-US" sz="1600"/>
              <a:t>Selective focus</a:t>
            </a:r>
          </a:p>
          <a:p>
            <a:endParaRPr lang="en-US" sz="1600"/>
          </a:p>
          <a:p>
            <a:r>
              <a:rPr lang="en-US" sz="1600"/>
              <a:t>Self-attention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A39713-14E8-5B44-98F8-8FE81143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37" y="1985881"/>
            <a:ext cx="2724939" cy="2930041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108241C7-1A15-0746-BE89-EC60F5D6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073" y="2140553"/>
            <a:ext cx="3494262" cy="26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2A964-B65F-264F-86BF-2119D71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A67F-1FC4-3345-AF6F-35F1F4C4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Attention is all you need!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No time-steps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Parallelization-friendly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Large corpora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104325-2DDE-0D4A-9850-EB72C8B9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41" y="1258529"/>
            <a:ext cx="305279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79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098E9-6DFD-BD4D-8AF8-15C87218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BERT</a:t>
            </a:r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00D79A6C-C3F9-514E-AD28-E682DBAE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1" y="457201"/>
            <a:ext cx="6363716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992A-01FC-4C46-8E66-DF1C0062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12 transformer layers, 768 hidden nodes, 12 attention heads, 110M parameters</a:t>
            </a:r>
          </a:p>
          <a:p>
            <a:r>
              <a:rPr lang="en-US" sz="1600">
                <a:solidFill>
                  <a:srgbClr val="FFFFFF"/>
                </a:solidFill>
              </a:rPr>
              <a:t>Wikipedia and BookCorpus</a:t>
            </a:r>
          </a:p>
          <a:p>
            <a:r>
              <a:rPr lang="en-US" sz="1600">
                <a:solidFill>
                  <a:srgbClr val="FFFFFF"/>
                </a:solidFill>
              </a:rPr>
              <a:t>Masked Language Model (MLM)</a:t>
            </a:r>
          </a:p>
          <a:p>
            <a:r>
              <a:rPr lang="en-US" sz="1600">
                <a:solidFill>
                  <a:srgbClr val="FFFFFF"/>
                </a:solidFill>
              </a:rPr>
              <a:t>Next Sentence Prediction (NSP)</a:t>
            </a:r>
          </a:p>
          <a:p>
            <a:r>
              <a:rPr lang="en-US" sz="1600">
                <a:solidFill>
                  <a:srgbClr val="FFFFFF"/>
                </a:solidFill>
              </a:rPr>
              <a:t>30,000 WordPiece vocabulary</a:t>
            </a:r>
          </a:p>
          <a:p>
            <a:r>
              <a:rPr lang="en-US" sz="1600">
                <a:solidFill>
                  <a:srgbClr val="FFFFFF"/>
                </a:solidFill>
              </a:rPr>
              <a:t>450MB disk, 12GB ram</a:t>
            </a:r>
          </a:p>
          <a:p>
            <a:r>
              <a:rPr lang="en-US" sz="1600">
                <a:solidFill>
                  <a:srgbClr val="FFFFFF"/>
                </a:solidFill>
              </a:rPr>
              <a:t>4 days to train on 4 TPUs</a:t>
            </a:r>
          </a:p>
        </p:txBody>
      </p:sp>
    </p:spTree>
    <p:extLst>
      <p:ext uri="{BB962C8B-B14F-4D97-AF65-F5344CB8AC3E}">
        <p14:creationId xmlns:p14="http://schemas.microsoft.com/office/powerpoint/2010/main" val="416049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0014F-2ECF-4942-B083-FBC6C425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073C-5F0E-9740-B8FF-F9F16EBD8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Fine-tuning</a:t>
            </a:r>
          </a:p>
          <a:p>
            <a:endParaRPr lang="en-US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Tasks</a:t>
            </a:r>
          </a:p>
          <a:p>
            <a:endParaRPr lang="en-US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Additional pretraining</a:t>
            </a:r>
          </a:p>
          <a:p>
            <a:endParaRPr lang="en-US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BioBERT and SciBERT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D28095-4407-F54A-BA03-9A202A28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944944"/>
            <a:ext cx="6267743" cy="46694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62160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5735-721F-E24B-ADD8-6BD48BF5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7F16-4394-D442-9A06-C6800716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11 SOTA benchmarks</a:t>
            </a:r>
          </a:p>
          <a:p>
            <a:endParaRPr lang="en-US" sz="1600" dirty="0"/>
          </a:p>
          <a:p>
            <a:r>
              <a:rPr lang="en-US" sz="1600" dirty="0"/>
              <a:t>ImageNet moment</a:t>
            </a:r>
          </a:p>
          <a:p>
            <a:endParaRPr lang="en-US" sz="1600" dirty="0"/>
          </a:p>
          <a:p>
            <a:r>
              <a:rPr lang="en-US" sz="1600" dirty="0"/>
              <a:t>Google</a:t>
            </a:r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DC01D52-4040-D341-812B-0578DF35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015699"/>
            <a:ext cx="6277349" cy="25109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1382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06F-F3C8-A040-9263-140A5641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311E-162A-DB41-B2A2-25C61C54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1" y="2502703"/>
            <a:ext cx="10690536" cy="3636511"/>
          </a:xfrm>
        </p:spPr>
        <p:txBody>
          <a:bodyPr/>
          <a:lstStyle/>
          <a:p>
            <a:pPr algn="ctr"/>
            <a:r>
              <a:rPr lang="en-US" dirty="0" err="1"/>
              <a:t>ArtBERT</a:t>
            </a:r>
            <a:r>
              <a:rPr lang="en-US" dirty="0"/>
              <a:t>?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LegalBERT</a:t>
            </a:r>
            <a:r>
              <a:rPr lang="en-US" dirty="0"/>
              <a:t>?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CodeBERT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801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BERT</vt:lpstr>
      <vt:lpstr>Components</vt:lpstr>
      <vt:lpstr>BPE</vt:lpstr>
      <vt:lpstr>Attention</vt:lpstr>
      <vt:lpstr>Transformer</vt:lpstr>
      <vt:lpstr>BERT</vt:lpstr>
      <vt:lpstr>Transfer Learning</vt:lpstr>
      <vt:lpstr>Achievements</vt:lpstr>
      <vt:lpstr>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ccohn2</dc:creator>
  <cp:lastModifiedBy>ccohn2</cp:lastModifiedBy>
  <cp:revision>3</cp:revision>
  <dcterms:created xsi:type="dcterms:W3CDTF">2020-10-13T01:48:36Z</dcterms:created>
  <dcterms:modified xsi:type="dcterms:W3CDTF">2020-10-13T01:59:24Z</dcterms:modified>
</cp:coreProperties>
</file>