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88"/>
  </p:normalViewPr>
  <p:slideViewPr>
    <p:cSldViewPr snapToGrid="0" snapToObjects="1">
      <p:cViewPr varScale="1">
        <p:scale>
          <a:sx n="105" d="100"/>
          <a:sy n="105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C0FC-7BE3-DE40-ACA5-3200F84F0B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18E4A-9619-8140-A81A-CB12FEDEFF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Clayton Cohn</a:t>
            </a:r>
          </a:p>
        </p:txBody>
      </p:sp>
    </p:spTree>
    <p:extLst>
      <p:ext uri="{BB962C8B-B14F-4D97-AF65-F5344CB8AC3E}">
        <p14:creationId xmlns:p14="http://schemas.microsoft.com/office/powerpoint/2010/main" val="371359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ADC71-84F0-414A-8DD2-FDB4470BD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3C03A-EC27-D34A-B898-7776D27D7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97" y="3489588"/>
            <a:ext cx="2427156" cy="24271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D5A893-4307-504D-8CEB-2C389DE16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3652" y="3489588"/>
            <a:ext cx="2427156" cy="24271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9031B4-37A7-E444-B576-2189DEF6B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248" y="3489588"/>
            <a:ext cx="2427156" cy="2427156"/>
          </a:xfrm>
          <a:prstGeom prst="rect">
            <a:avLst/>
          </a:prstGeom>
        </p:spPr>
      </p:pic>
      <p:pic>
        <p:nvPicPr>
          <p:cNvPr id="11" name="Picture 10" descr="A picture containing reptile, close&#10;&#10;Description automatically generated">
            <a:extLst>
              <a:ext uri="{FF2B5EF4-FFF2-40B4-BE49-F238E27FC236}">
                <a16:creationId xmlns:a16="http://schemas.microsoft.com/office/drawing/2014/main" id="{5E2F96E6-162B-C743-8270-FAA885DF5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92" y="3489588"/>
            <a:ext cx="2427156" cy="24271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12F585-89AD-3444-899D-EEE2D086C55A}"/>
              </a:ext>
            </a:extLst>
          </p:cNvPr>
          <p:cNvSpPr txBox="1"/>
          <p:nvPr/>
        </p:nvSpPr>
        <p:spPr>
          <a:xfrm>
            <a:off x="581191" y="2589199"/>
            <a:ext cx="518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EASY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D2467C-40FD-4A44-B6B4-C2CE364EF534}"/>
              </a:ext>
            </a:extLst>
          </p:cNvPr>
          <p:cNvSpPr txBox="1"/>
          <p:nvPr/>
        </p:nvSpPr>
        <p:spPr>
          <a:xfrm>
            <a:off x="6426248" y="2589199"/>
            <a:ext cx="518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HARD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B0DBC9-D197-7C44-A0AC-E117B8B2A04A}"/>
              </a:ext>
            </a:extLst>
          </p:cNvPr>
          <p:cNvSpPr txBox="1"/>
          <p:nvPr/>
        </p:nvSpPr>
        <p:spPr>
          <a:xfrm>
            <a:off x="581192" y="6154077"/>
            <a:ext cx="242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horned_viper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4E39F1-12FA-5942-BF2A-86D3A836B137}"/>
              </a:ext>
            </a:extLst>
          </p:cNvPr>
          <p:cNvSpPr txBox="1"/>
          <p:nvPr/>
        </p:nvSpPr>
        <p:spPr>
          <a:xfrm>
            <a:off x="3338597" y="6152310"/>
            <a:ext cx="242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military_uniform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CBB9A2-9341-1A43-8A52-D7BB60FD7E09}"/>
              </a:ext>
            </a:extLst>
          </p:cNvPr>
          <p:cNvSpPr txBox="1"/>
          <p:nvPr/>
        </p:nvSpPr>
        <p:spPr>
          <a:xfrm>
            <a:off x="6426248" y="6152310"/>
            <a:ext cx="242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A2912D-EC49-F84B-AC2D-04CA0475EC6B}"/>
              </a:ext>
            </a:extLst>
          </p:cNvPr>
          <p:cNvSpPr txBox="1"/>
          <p:nvPr/>
        </p:nvSpPr>
        <p:spPr>
          <a:xfrm>
            <a:off x="9183652" y="6152310"/>
            <a:ext cx="242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8403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F8DB-8423-D143-9357-2934ED75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1DE3C-8546-874D-83C7-FEA4D212B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8672" y="2058577"/>
            <a:ext cx="3767328" cy="63585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Lime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644614-E77E-5A4E-8FF2-C00981452DD0}"/>
              </a:ext>
            </a:extLst>
          </p:cNvPr>
          <p:cNvSpPr txBox="1">
            <a:spLocks/>
          </p:cNvSpPr>
          <p:nvPr/>
        </p:nvSpPr>
        <p:spPr>
          <a:xfrm>
            <a:off x="7843480" y="2058577"/>
            <a:ext cx="2787944" cy="635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Integrated Gradients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64A8C-374E-0A4D-83B1-AA45AEBECB46}"/>
              </a:ext>
            </a:extLst>
          </p:cNvPr>
          <p:cNvSpPr txBox="1"/>
          <p:nvPr/>
        </p:nvSpPr>
        <p:spPr>
          <a:xfrm>
            <a:off x="682752" y="3084576"/>
            <a:ext cx="14874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Inception V3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VGG16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ResNet50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3E28B1-0C10-414A-AC14-4E507FF18C7C}"/>
              </a:ext>
            </a:extLst>
          </p:cNvPr>
          <p:cNvSpPr txBox="1"/>
          <p:nvPr/>
        </p:nvSpPr>
        <p:spPr>
          <a:xfrm>
            <a:off x="2328672" y="2844761"/>
            <a:ext cx="3767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'viper’: '</a:t>
            </a:r>
            <a:r>
              <a:rPr lang="en-US" sz="1200" dirty="0" err="1"/>
              <a:t>horned_viper</a:t>
            </a:r>
            <a:r>
              <a:rPr lang="en-US" sz="1200" dirty="0"/>
              <a:t>', 0.941, 'sidewinder', 0.0438</a:t>
            </a:r>
          </a:p>
          <a:p>
            <a:r>
              <a:rPr lang="en-US" sz="1200" dirty="0"/>
              <a:t>'marines': ‘</a:t>
            </a:r>
            <a:r>
              <a:rPr lang="en-US" sz="1200" dirty="0" err="1"/>
              <a:t>mil_uniform</a:t>
            </a:r>
            <a:r>
              <a:rPr lang="en-US" sz="1200" dirty="0"/>
              <a:t>', 0.999, ‘</a:t>
            </a:r>
            <a:r>
              <a:rPr lang="en-US" sz="1200" dirty="0" err="1"/>
              <a:t>bulletproof_vest</a:t>
            </a:r>
            <a:r>
              <a:rPr lang="en-US" sz="1200" dirty="0"/>
              <a:t>', 0.00022</a:t>
            </a:r>
          </a:p>
          <a:p>
            <a:r>
              <a:rPr lang="en-US" sz="1200" dirty="0"/>
              <a:t>‘</a:t>
            </a:r>
            <a:r>
              <a:rPr lang="en-US" sz="1200" dirty="0" err="1"/>
              <a:t>phil</a:t>
            </a:r>
            <a:r>
              <a:rPr lang="en-US" sz="1200" dirty="0"/>
              <a:t>': '</a:t>
            </a:r>
            <a:r>
              <a:rPr lang="en-US" sz="1200" dirty="0" err="1"/>
              <a:t>golf_ball</a:t>
            </a:r>
            <a:r>
              <a:rPr lang="en-US" sz="1200" dirty="0"/>
              <a:t>', 0.399, 'ping-</a:t>
            </a:r>
            <a:r>
              <a:rPr lang="en-US" sz="1200" dirty="0" err="1"/>
              <a:t>pong_ball</a:t>
            </a:r>
            <a:r>
              <a:rPr lang="en-US" sz="1200" dirty="0"/>
              <a:t>', 0.0670</a:t>
            </a:r>
          </a:p>
          <a:p>
            <a:r>
              <a:rPr lang="en-US" sz="1200" dirty="0"/>
              <a:t>'neuron’: 'jellyfish', 0.934, '</a:t>
            </a:r>
            <a:r>
              <a:rPr lang="en-US" sz="1200" dirty="0" err="1"/>
              <a:t>sea_anemone</a:t>
            </a:r>
            <a:r>
              <a:rPr lang="en-US" sz="1200" dirty="0"/>
              <a:t>', 0.0143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875AAD-8FB2-8B4D-8C5B-5916745639FB}"/>
              </a:ext>
            </a:extLst>
          </p:cNvPr>
          <p:cNvSpPr txBox="1"/>
          <p:nvPr/>
        </p:nvSpPr>
        <p:spPr>
          <a:xfrm>
            <a:off x="2328672" y="4238737"/>
            <a:ext cx="3767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'viper’:  '</a:t>
            </a:r>
            <a:r>
              <a:rPr lang="en-US" sz="1200" dirty="0" err="1"/>
              <a:t>horned_viper</a:t>
            </a:r>
            <a:r>
              <a:rPr lang="en-US" sz="1200" dirty="0"/>
              <a:t>', 0.923, 'sidewinder', 0.0764</a:t>
            </a:r>
          </a:p>
          <a:p>
            <a:r>
              <a:rPr lang="en-US" sz="1200" dirty="0"/>
              <a:t>'marines’:  '</a:t>
            </a:r>
            <a:r>
              <a:rPr lang="en-US" sz="1200" dirty="0" err="1"/>
              <a:t>mil_uniform</a:t>
            </a:r>
            <a:r>
              <a:rPr lang="en-US" sz="1200" dirty="0"/>
              <a:t>', 0.938,  '</a:t>
            </a:r>
            <a:r>
              <a:rPr lang="en-US" sz="1200" dirty="0" err="1"/>
              <a:t>bulletproof_vest</a:t>
            </a:r>
            <a:r>
              <a:rPr lang="en-US" sz="1200" dirty="0"/>
              <a:t>', 0.025</a:t>
            </a:r>
          </a:p>
          <a:p>
            <a:r>
              <a:rPr lang="en-US" sz="1200" dirty="0"/>
              <a:t>‘</a:t>
            </a:r>
            <a:r>
              <a:rPr lang="en-US" sz="1200" dirty="0" err="1"/>
              <a:t>phil</a:t>
            </a:r>
            <a:r>
              <a:rPr lang="en-US" sz="1200" dirty="0"/>
              <a:t>': 'parachute', 0.484, ‘ballplayer', 0.146</a:t>
            </a:r>
          </a:p>
          <a:p>
            <a:r>
              <a:rPr lang="en-US" sz="1200" dirty="0"/>
              <a:t>'neuron’:  'jellyfish', 0.431, 'oscilloscope', 0.333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A551D8-40A7-024B-9AEE-C1D45A6889E5}"/>
              </a:ext>
            </a:extLst>
          </p:cNvPr>
          <p:cNvSpPr txBox="1"/>
          <p:nvPr/>
        </p:nvSpPr>
        <p:spPr>
          <a:xfrm>
            <a:off x="2328672" y="5740345"/>
            <a:ext cx="3767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'viper’:  '</a:t>
            </a:r>
            <a:r>
              <a:rPr lang="en-US" sz="1200" dirty="0" err="1"/>
              <a:t>horned_viper</a:t>
            </a:r>
            <a:r>
              <a:rPr lang="en-US" sz="1200" dirty="0"/>
              <a:t>', 0.9470, 'sidewinder', 0.0530</a:t>
            </a:r>
          </a:p>
          <a:p>
            <a:r>
              <a:rPr lang="en-US" sz="1200" dirty="0"/>
              <a:t>'marines’:  '</a:t>
            </a:r>
            <a:r>
              <a:rPr lang="en-US" sz="1200" dirty="0" err="1"/>
              <a:t>mil_uniform</a:t>
            </a:r>
            <a:r>
              <a:rPr lang="en-US" sz="1200" dirty="0"/>
              <a:t>', 0.9982), '</a:t>
            </a:r>
            <a:r>
              <a:rPr lang="en-US" sz="1200" dirty="0" err="1"/>
              <a:t>assault_rifle</a:t>
            </a:r>
            <a:r>
              <a:rPr lang="en-US" sz="1200" dirty="0"/>
              <a:t>', 0.00048</a:t>
            </a:r>
          </a:p>
          <a:p>
            <a:r>
              <a:rPr lang="en-US" sz="1200" dirty="0"/>
              <a:t>‘</a:t>
            </a:r>
            <a:r>
              <a:rPr lang="en-US" sz="1200" dirty="0" err="1"/>
              <a:t>phil</a:t>
            </a:r>
            <a:r>
              <a:rPr lang="en-US" sz="1200" dirty="0"/>
              <a:t>':  'ballplayer', 0.515,  ‘</a:t>
            </a:r>
            <a:r>
              <a:rPr lang="en-US" sz="1200" dirty="0" err="1"/>
              <a:t>golf_ball</a:t>
            </a:r>
            <a:r>
              <a:rPr lang="en-US" sz="1200" dirty="0"/>
              <a:t>', 0.126 </a:t>
            </a:r>
          </a:p>
          <a:p>
            <a:r>
              <a:rPr lang="en-US" sz="1200" dirty="0"/>
              <a:t>'neuron’:  '</a:t>
            </a:r>
            <a:r>
              <a:rPr lang="en-US" sz="1200" dirty="0" err="1"/>
              <a:t>spider_web</a:t>
            </a:r>
            <a:r>
              <a:rPr lang="en-US" sz="1200" dirty="0"/>
              <a:t>', 0.881, 'oscilloscope', 0.045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BD1A6C-948B-EE45-9BF2-0865B9B906E5}"/>
              </a:ext>
            </a:extLst>
          </p:cNvPr>
          <p:cNvSpPr txBox="1"/>
          <p:nvPr/>
        </p:nvSpPr>
        <p:spPr>
          <a:xfrm>
            <a:off x="7412736" y="2844760"/>
            <a:ext cx="3938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‘viper':  '</a:t>
            </a:r>
            <a:r>
              <a:rPr lang="en-US" sz="1200" dirty="0" err="1"/>
              <a:t>horned_viper</a:t>
            </a:r>
            <a:r>
              <a:rPr lang="en-US" sz="1200" dirty="0"/>
              <a:t>', 11.299, 'sidewinder', 8.23</a:t>
            </a:r>
          </a:p>
          <a:p>
            <a:r>
              <a:rPr lang="en-US" sz="1200" dirty="0"/>
              <a:t>'marines':  '</a:t>
            </a:r>
            <a:r>
              <a:rPr lang="en-US" sz="1200" dirty="0" err="1"/>
              <a:t>mil_uniform</a:t>
            </a:r>
            <a:r>
              <a:rPr lang="en-US" sz="1200" dirty="0"/>
              <a:t>', 17.522,  '</a:t>
            </a:r>
            <a:r>
              <a:rPr lang="en-US" sz="1200" dirty="0" err="1"/>
              <a:t>bulletproof_vest</a:t>
            </a:r>
            <a:r>
              <a:rPr lang="en-US" sz="1200" dirty="0"/>
              <a:t>', 9.135 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phil</a:t>
            </a:r>
            <a:r>
              <a:rPr lang="en-US" sz="1200" dirty="0"/>
              <a:t>': '</a:t>
            </a:r>
            <a:r>
              <a:rPr lang="en-US" sz="1200" dirty="0" err="1"/>
              <a:t>golf_ball</a:t>
            </a:r>
            <a:r>
              <a:rPr lang="en-US" sz="1200" dirty="0"/>
              <a:t>', 7.419, 'ping-</a:t>
            </a:r>
            <a:r>
              <a:rPr lang="en-US" sz="1200" dirty="0" err="1"/>
              <a:t>pong_ball</a:t>
            </a:r>
            <a:r>
              <a:rPr lang="en-US" sz="1200" dirty="0"/>
              <a:t>', 5.635 </a:t>
            </a:r>
          </a:p>
          <a:p>
            <a:r>
              <a:rPr lang="en-US" sz="1200" dirty="0"/>
              <a:t>'neuron’:  'jellyfish', 10.593, '</a:t>
            </a:r>
            <a:r>
              <a:rPr lang="en-US" sz="1200" dirty="0" err="1"/>
              <a:t>sea_anemone</a:t>
            </a:r>
            <a:r>
              <a:rPr lang="en-US" sz="1200" dirty="0"/>
              <a:t>', 6.417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675BE7-8B8A-F54C-9107-0CE7F2032961}"/>
              </a:ext>
            </a:extLst>
          </p:cNvPr>
          <p:cNvSpPr txBox="1"/>
          <p:nvPr/>
        </p:nvSpPr>
        <p:spPr>
          <a:xfrm>
            <a:off x="7412736" y="4238737"/>
            <a:ext cx="3938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'viper’:  '</a:t>
            </a:r>
            <a:r>
              <a:rPr lang="en-US" sz="1200" dirty="0" err="1"/>
              <a:t>horned_viper</a:t>
            </a:r>
            <a:r>
              <a:rPr lang="en-US" sz="1200" dirty="0"/>
              <a:t>', 26.00,  'sidewinder', 23.51</a:t>
            </a:r>
          </a:p>
          <a:p>
            <a:r>
              <a:rPr lang="en-US" sz="1200" dirty="0"/>
              <a:t>'marines’:  '</a:t>
            </a:r>
            <a:r>
              <a:rPr lang="en-US" sz="1200" dirty="0" err="1"/>
              <a:t>mil_uniform</a:t>
            </a:r>
            <a:r>
              <a:rPr lang="en-US" sz="1200" dirty="0"/>
              <a:t>', 12.724, '</a:t>
            </a:r>
            <a:r>
              <a:rPr lang="en-US" sz="1200" dirty="0" err="1"/>
              <a:t>bulletproof_vest</a:t>
            </a:r>
            <a:r>
              <a:rPr lang="en-US" sz="1200" dirty="0"/>
              <a:t>', 9.096 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phil</a:t>
            </a:r>
            <a:r>
              <a:rPr lang="en-US" sz="1200" dirty="0"/>
              <a:t>':  'parachute', 10.22, 'ballplayer', 9.02</a:t>
            </a:r>
          </a:p>
          <a:p>
            <a:r>
              <a:rPr lang="en-US" sz="1200" dirty="0"/>
              <a:t>'neuron’:  'jellyfish', 12.155, 'oscilloscope', 11.897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765998-9E88-D946-A080-99F68C2CE564}"/>
              </a:ext>
            </a:extLst>
          </p:cNvPr>
          <p:cNvSpPr txBox="1"/>
          <p:nvPr/>
        </p:nvSpPr>
        <p:spPr>
          <a:xfrm>
            <a:off x="7412736" y="5740345"/>
            <a:ext cx="3938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'viper’:  '</a:t>
            </a:r>
            <a:r>
              <a:rPr lang="en-US" sz="1200" dirty="0" err="1"/>
              <a:t>horned_viper</a:t>
            </a:r>
            <a:r>
              <a:rPr lang="en-US" sz="1200" dirty="0"/>
              <a:t>', 28.177,  'sidewinder', 25.293</a:t>
            </a:r>
          </a:p>
          <a:p>
            <a:r>
              <a:rPr lang="en-US" sz="1200" dirty="0"/>
              <a:t>'marines’:  '</a:t>
            </a:r>
            <a:r>
              <a:rPr lang="en-US" sz="1200" dirty="0" err="1"/>
              <a:t>mil_uniform</a:t>
            </a:r>
            <a:r>
              <a:rPr lang="en-US" sz="1200" dirty="0"/>
              <a:t>', 17.491,  '</a:t>
            </a:r>
            <a:r>
              <a:rPr lang="en-US" sz="1200" dirty="0" err="1"/>
              <a:t>assault_rifle</a:t>
            </a:r>
            <a:r>
              <a:rPr lang="en-US" sz="1200" dirty="0"/>
              <a:t>', 9.853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phil</a:t>
            </a:r>
            <a:r>
              <a:rPr lang="en-US" sz="1200" dirty="0"/>
              <a:t>’:  'ballplayer', 12.828,  '</a:t>
            </a:r>
            <a:r>
              <a:rPr lang="en-US" sz="1200" dirty="0" err="1"/>
              <a:t>golf_ball</a:t>
            </a:r>
            <a:r>
              <a:rPr lang="en-US" sz="1200" dirty="0"/>
              <a:t>', 11.422</a:t>
            </a:r>
          </a:p>
          <a:p>
            <a:r>
              <a:rPr lang="en-US" sz="1200" dirty="0"/>
              <a:t>'neuron’:  '</a:t>
            </a:r>
            <a:r>
              <a:rPr lang="en-US" sz="1200" dirty="0" err="1"/>
              <a:t>spider_web</a:t>
            </a:r>
            <a:r>
              <a:rPr lang="en-US" sz="1200" dirty="0"/>
              <a:t>', 12.852,  'oscilloscope', 9.88</a:t>
            </a:r>
          </a:p>
        </p:txBody>
      </p:sp>
    </p:spTree>
    <p:extLst>
      <p:ext uri="{BB962C8B-B14F-4D97-AF65-F5344CB8AC3E}">
        <p14:creationId xmlns:p14="http://schemas.microsoft.com/office/powerpoint/2010/main" val="2560285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6C0DE-8BE0-F344-9E05-9FD6F924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Resnet50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690CA3E-AA6D-164E-9946-56AE5E1A08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22092"/>
              </p:ext>
            </p:extLst>
          </p:nvPr>
        </p:nvGraphicFramePr>
        <p:xfrm>
          <a:off x="581025" y="2181225"/>
          <a:ext cx="1102995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650">
                  <a:extLst>
                    <a:ext uri="{9D8B030D-6E8A-4147-A177-3AD203B41FA5}">
                      <a16:colId xmlns:a16="http://schemas.microsoft.com/office/drawing/2014/main" val="2763143824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088769173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4125281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Integrated Gradients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57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Horned Viper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94.70 : </a:t>
                      </a:r>
                      <a:r>
                        <a:rPr lang="en-US" dirty="0" err="1"/>
                        <a:t>horned_viper</a:t>
                      </a:r>
                      <a:endParaRPr lang="en-US" dirty="0"/>
                    </a:p>
                    <a:p>
                      <a:r>
                        <a:rPr lang="en-US" dirty="0"/>
                        <a:t>4.30   : sidewinder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28.18 : </a:t>
                      </a:r>
                      <a:r>
                        <a:rPr lang="en-US" dirty="0" err="1"/>
                        <a:t>horned_viper</a:t>
                      </a:r>
                      <a:endParaRPr lang="en-US" dirty="0"/>
                    </a:p>
                    <a:p>
                      <a:r>
                        <a:rPr lang="en-US" dirty="0"/>
                        <a:t>25.29 : sidewinder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04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Marines’ Bootcamp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99.82 : </a:t>
                      </a:r>
                      <a:r>
                        <a:rPr lang="en-US" dirty="0" err="1"/>
                        <a:t>military_uniform</a:t>
                      </a:r>
                      <a:endParaRPr lang="en-US" dirty="0"/>
                    </a:p>
                    <a:p>
                      <a:r>
                        <a:rPr lang="en-US" dirty="0"/>
                        <a:t>0.05   : </a:t>
                      </a:r>
                      <a:r>
                        <a:rPr lang="en-US" dirty="0" err="1"/>
                        <a:t>assault_rifle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17.49 : </a:t>
                      </a:r>
                      <a:r>
                        <a:rPr lang="en-US" dirty="0" err="1"/>
                        <a:t>military_uniform</a:t>
                      </a:r>
                      <a:endParaRPr lang="en-US" dirty="0"/>
                    </a:p>
                    <a:p>
                      <a:r>
                        <a:rPr lang="en-US" dirty="0"/>
                        <a:t>9.85   : </a:t>
                      </a:r>
                      <a:r>
                        <a:rPr lang="en-US" dirty="0" err="1"/>
                        <a:t>assault_rifle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23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Phil Mickelson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51.46 : ballplayer</a:t>
                      </a:r>
                    </a:p>
                    <a:p>
                      <a:r>
                        <a:rPr lang="en-US" dirty="0"/>
                        <a:t>12.63 : </a:t>
                      </a:r>
                      <a:r>
                        <a:rPr lang="en-US" dirty="0" err="1"/>
                        <a:t>golf_ball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12.83 : ballplayer</a:t>
                      </a:r>
                    </a:p>
                    <a:p>
                      <a:r>
                        <a:rPr lang="en-US" dirty="0"/>
                        <a:t>11.42 : </a:t>
                      </a:r>
                      <a:r>
                        <a:rPr lang="en-US" dirty="0" err="1"/>
                        <a:t>golf_ball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62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88.06 : </a:t>
                      </a:r>
                      <a:r>
                        <a:rPr lang="en-US" dirty="0" err="1"/>
                        <a:t>spider_web</a:t>
                      </a:r>
                      <a:endParaRPr lang="en-US" dirty="0"/>
                    </a:p>
                    <a:p>
                      <a:r>
                        <a:rPr lang="en-US" dirty="0"/>
                        <a:t>4.52   : oscilloscope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12.85 : </a:t>
                      </a:r>
                      <a:r>
                        <a:rPr lang="en-US" dirty="0" err="1"/>
                        <a:t>spider_web</a:t>
                      </a:r>
                      <a:endParaRPr lang="en-US" dirty="0"/>
                    </a:p>
                    <a:p>
                      <a:r>
                        <a:rPr lang="en-US" dirty="0"/>
                        <a:t>9.88   : oscilloscope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20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89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EEF6D-9B6F-2042-8036-02120C71C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52F46E3-A842-B347-A33D-BC2F85001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00" y="3876560"/>
            <a:ext cx="1718564" cy="168251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7901583-101B-8F41-B6C2-81D7F637A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544" y="3910326"/>
            <a:ext cx="1718564" cy="1682510"/>
          </a:xfrm>
          <a:prstGeom prst="rect">
            <a:avLst/>
          </a:prstGeom>
        </p:spPr>
      </p:pic>
      <p:pic>
        <p:nvPicPr>
          <p:cNvPr id="33" name="Picture 32" descr="A picture containing person, dark&#10;&#10;Description automatically generated">
            <a:extLst>
              <a:ext uri="{FF2B5EF4-FFF2-40B4-BE49-F238E27FC236}">
                <a16:creationId xmlns:a16="http://schemas.microsoft.com/office/drawing/2014/main" id="{14868C16-B4C3-0E42-AEA0-D91C02E09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132" y="3910326"/>
            <a:ext cx="1718564" cy="1682510"/>
          </a:xfrm>
          <a:prstGeom prst="rect">
            <a:avLst/>
          </a:prstGeom>
        </p:spPr>
      </p:pic>
      <p:pic>
        <p:nvPicPr>
          <p:cNvPr id="35" name="Picture 34" descr="A picture containing outdoor object&#10;&#10;Description automatically generated">
            <a:extLst>
              <a:ext uri="{FF2B5EF4-FFF2-40B4-BE49-F238E27FC236}">
                <a16:creationId xmlns:a16="http://schemas.microsoft.com/office/drawing/2014/main" id="{B24C7DCB-E07A-A647-A850-C7B6F6959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162" y="3910326"/>
            <a:ext cx="1718564" cy="168251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E4F36C3-0F9B-E14D-B308-EFC66BACC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3680" y="3910326"/>
            <a:ext cx="1718564" cy="1682510"/>
          </a:xfrm>
          <a:prstGeom prst="rect">
            <a:avLst/>
          </a:prstGeom>
        </p:spPr>
      </p:pic>
      <p:pic>
        <p:nvPicPr>
          <p:cNvPr id="39" name="Picture 38" descr="A picture containing dark, outdoor object&#10;&#10;Description automatically generated">
            <a:extLst>
              <a:ext uri="{FF2B5EF4-FFF2-40B4-BE49-F238E27FC236}">
                <a16:creationId xmlns:a16="http://schemas.microsoft.com/office/drawing/2014/main" id="{9B5D3104-3D8B-C24E-996D-18598F8E7D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2244" y="3876560"/>
            <a:ext cx="1946905" cy="1682510"/>
          </a:xfrm>
          <a:prstGeom prst="rect">
            <a:avLst/>
          </a:prstGeom>
        </p:spPr>
      </p:pic>
      <p:pic>
        <p:nvPicPr>
          <p:cNvPr id="41" name="Picture 40" descr="A picture containing text, monitor, television, screen&#10;&#10;Description automatically generated">
            <a:extLst>
              <a:ext uri="{FF2B5EF4-FFF2-40B4-BE49-F238E27FC236}">
                <a16:creationId xmlns:a16="http://schemas.microsoft.com/office/drawing/2014/main" id="{F19BCD4A-50E6-8B4F-9CA7-16353CBE50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3162" y="1971886"/>
            <a:ext cx="1718564" cy="1682510"/>
          </a:xfrm>
          <a:prstGeom prst="rect">
            <a:avLst/>
          </a:prstGeom>
        </p:spPr>
      </p:pic>
      <p:pic>
        <p:nvPicPr>
          <p:cNvPr id="43" name="Picture 42" descr="A picture containing text, sky, gun&#10;&#10;Description automatically generated">
            <a:extLst>
              <a:ext uri="{FF2B5EF4-FFF2-40B4-BE49-F238E27FC236}">
                <a16:creationId xmlns:a16="http://schemas.microsoft.com/office/drawing/2014/main" id="{B699E633-03FE-4449-83B1-3F5D0584AF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73680" y="1971886"/>
            <a:ext cx="1718564" cy="1682510"/>
          </a:xfrm>
          <a:prstGeom prst="rect">
            <a:avLst/>
          </a:prstGeom>
        </p:spPr>
      </p:pic>
      <p:pic>
        <p:nvPicPr>
          <p:cNvPr id="45" name="Picture 44" descr="A picture containing text, dark&#10;&#10;Description automatically generated">
            <a:extLst>
              <a:ext uri="{FF2B5EF4-FFF2-40B4-BE49-F238E27FC236}">
                <a16:creationId xmlns:a16="http://schemas.microsoft.com/office/drawing/2014/main" id="{109B35E7-A44A-E746-9486-F4ECBDCAF9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92244" y="1955003"/>
            <a:ext cx="1718564" cy="168251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3546713-34F5-BF4F-8DBD-EE68122F538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8953" y="1955003"/>
            <a:ext cx="1718564" cy="1682510"/>
          </a:xfrm>
          <a:prstGeom prst="rect">
            <a:avLst/>
          </a:prstGeom>
        </p:spPr>
      </p:pic>
      <p:pic>
        <p:nvPicPr>
          <p:cNvPr id="49" name="Picture 48" descr="A picture containing dark&#10;&#10;Description automatically generated">
            <a:extLst>
              <a:ext uri="{FF2B5EF4-FFF2-40B4-BE49-F238E27FC236}">
                <a16:creationId xmlns:a16="http://schemas.microsoft.com/office/drawing/2014/main" id="{7E69E7DB-9FCD-D448-9C75-49994FA2E3C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42544" y="1971886"/>
            <a:ext cx="1718564" cy="168251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B291897-F88C-894C-8898-12EF6979D6D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95042" y="1971886"/>
            <a:ext cx="1718564" cy="168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0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DA0A-2A78-0B48-8789-1CA31B56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</a:t>
            </a:r>
            <a:r>
              <a:rPr lang="en-US" dirty="0" err="1"/>
              <a:t>gradientS</a:t>
            </a:r>
            <a:endParaRPr lang="en-US" dirty="0"/>
          </a:p>
        </p:txBody>
      </p:sp>
      <p:pic>
        <p:nvPicPr>
          <p:cNvPr id="35" name="Picture 34" descr="A picture containing person, crowd&#10;&#10;Description automatically generated">
            <a:extLst>
              <a:ext uri="{FF2B5EF4-FFF2-40B4-BE49-F238E27FC236}">
                <a16:creationId xmlns:a16="http://schemas.microsoft.com/office/drawing/2014/main" id="{3818CCA3-4EF9-2E43-84E6-14CE04B7E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357" y="2669332"/>
            <a:ext cx="2911643" cy="3006933"/>
          </a:xfrm>
          <a:prstGeom prst="rect">
            <a:avLst/>
          </a:prstGeom>
        </p:spPr>
      </p:pic>
      <p:pic>
        <p:nvPicPr>
          <p:cNvPr id="37" name="Picture 36" descr="Fireworks in the night sky&#10;&#10;Description automatically generated">
            <a:extLst>
              <a:ext uri="{FF2B5EF4-FFF2-40B4-BE49-F238E27FC236}">
                <a16:creationId xmlns:a16="http://schemas.microsoft.com/office/drawing/2014/main" id="{9D69932D-FC6E-F34E-ADF2-3E49977A3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5029" y="2669330"/>
            <a:ext cx="2911643" cy="300693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C2C26CB-F1DB-E546-9F1B-5530228D7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694" y="2669331"/>
            <a:ext cx="2911643" cy="3006933"/>
          </a:xfrm>
          <a:prstGeom prst="rect">
            <a:avLst/>
          </a:prstGeom>
        </p:spPr>
      </p:pic>
      <p:pic>
        <p:nvPicPr>
          <p:cNvPr id="41" name="Picture 40" descr="A picture containing cat, indoor, reptile, dark&#10;&#10;Description automatically generated">
            <a:extLst>
              <a:ext uri="{FF2B5EF4-FFF2-40B4-BE49-F238E27FC236}">
                <a16:creationId xmlns:a16="http://schemas.microsoft.com/office/drawing/2014/main" id="{59D37D2B-7D2B-2E41-A4AF-14B635C097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022" y="2669332"/>
            <a:ext cx="2911643" cy="300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22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EA3D-C771-8841-8AB5-63A9826D4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CD48B-2FF8-7241-8624-51A408B47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LIME</a:t>
            </a:r>
          </a:p>
          <a:p>
            <a:r>
              <a:rPr lang="en-US" dirty="0"/>
              <a:t>Integrated Gradients</a:t>
            </a:r>
          </a:p>
          <a:p>
            <a:r>
              <a:rPr lang="en-US" dirty="0"/>
              <a:t>Image selection</a:t>
            </a:r>
          </a:p>
          <a:p>
            <a:r>
              <a:rPr lang="en-US" dirty="0"/>
              <a:t>Multilabel classification?</a:t>
            </a:r>
          </a:p>
        </p:txBody>
      </p:sp>
    </p:spTree>
    <p:extLst>
      <p:ext uri="{BB962C8B-B14F-4D97-AF65-F5344CB8AC3E}">
        <p14:creationId xmlns:p14="http://schemas.microsoft.com/office/powerpoint/2010/main" val="2932979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113</TotalTime>
  <Words>396</Words>
  <Application>Microsoft Macintosh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Gill Sans MT</vt:lpstr>
      <vt:lpstr>Wingdings 2</vt:lpstr>
      <vt:lpstr>Dividend</vt:lpstr>
      <vt:lpstr>Assignment 4</vt:lpstr>
      <vt:lpstr>Images</vt:lpstr>
      <vt:lpstr>MODELS</vt:lpstr>
      <vt:lpstr>Resnet50</vt:lpstr>
      <vt:lpstr>Lime</vt:lpstr>
      <vt:lpstr>Integrated gradientS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</dc:title>
  <dc:creator>ccohn2</dc:creator>
  <cp:lastModifiedBy>ccohn2</cp:lastModifiedBy>
  <cp:revision>36</cp:revision>
  <dcterms:created xsi:type="dcterms:W3CDTF">2020-11-07T18:53:39Z</dcterms:created>
  <dcterms:modified xsi:type="dcterms:W3CDTF">2020-11-07T20:48:48Z</dcterms:modified>
</cp:coreProperties>
</file>