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4" r:id="rId4"/>
    <p:sldId id="265" r:id="rId5"/>
    <p:sldId id="276" r:id="rId6"/>
    <p:sldId id="275" r:id="rId7"/>
    <p:sldId id="293" r:id="rId8"/>
    <p:sldId id="298" r:id="rId9"/>
    <p:sldId id="292" r:id="rId10"/>
    <p:sldId id="297" r:id="rId11"/>
    <p:sldId id="309" r:id="rId12"/>
    <p:sldId id="310" r:id="rId13"/>
    <p:sldId id="296" r:id="rId14"/>
    <p:sldId id="299" r:id="rId15"/>
    <p:sldId id="273" r:id="rId16"/>
    <p:sldId id="300" r:id="rId17"/>
    <p:sldId id="311" r:id="rId18"/>
    <p:sldId id="287" r:id="rId19"/>
    <p:sldId id="288" r:id="rId20"/>
    <p:sldId id="282" r:id="rId21"/>
    <p:sldId id="263" r:id="rId22"/>
    <p:sldId id="301" r:id="rId23"/>
    <p:sldId id="302" r:id="rId24"/>
    <p:sldId id="261" r:id="rId25"/>
    <p:sldId id="303" r:id="rId26"/>
    <p:sldId id="304" r:id="rId27"/>
    <p:sldId id="305" r:id="rId28"/>
    <p:sldId id="306" r:id="rId29"/>
    <p:sldId id="307" r:id="rId30"/>
    <p:sldId id="308" r:id="rId31"/>
    <p:sldId id="31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ilton, Clayton J." initials="HCJ" lastIdx="1" clrIdx="0">
    <p:extLst>
      <p:ext uri="{19B8F6BF-5375-455C-9EA6-DF929625EA0E}">
        <p15:presenceInfo xmlns:p15="http://schemas.microsoft.com/office/powerpoint/2012/main" userId="S::Clayton.Hamilton@va.gov::ec875a53-0223-49fc-b147-99ba0556dc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0"/>
    <a:srgbClr val="40404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60" autoAdjust="0"/>
    <p:restoredTop sz="85988" autoAdjust="0"/>
  </p:normalViewPr>
  <p:slideViewPr>
    <p:cSldViewPr snapToGrid="0">
      <p:cViewPr varScale="1">
        <p:scale>
          <a:sx n="82" d="100"/>
          <a:sy n="82" d="100"/>
        </p:scale>
        <p:origin x="19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EA687-4A5B-4B99-9FF2-29F031373C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03732DF-AE19-4C24-AAA8-D5DF2CEF249B}">
      <dgm:prSet/>
      <dgm:spPr/>
      <dgm:t>
        <a:bodyPr/>
        <a:lstStyle/>
        <a:p>
          <a:r>
            <a:rPr lang="en-US" dirty="0"/>
            <a:t>Differentiate between structured versus unstructured EMR data </a:t>
          </a:r>
        </a:p>
      </dgm:t>
    </dgm:pt>
    <dgm:pt modelId="{B8D3D413-42B3-425F-8B66-7C823FE29201}" type="parTrans" cxnId="{A23016BE-5487-4E5E-ABAA-2E1DBCB257AD}">
      <dgm:prSet/>
      <dgm:spPr/>
      <dgm:t>
        <a:bodyPr/>
        <a:lstStyle/>
        <a:p>
          <a:endParaRPr lang="en-US"/>
        </a:p>
      </dgm:t>
    </dgm:pt>
    <dgm:pt modelId="{9E9E9FBE-8F4E-4684-B1E4-B137C7E9EBD4}" type="sibTrans" cxnId="{A23016BE-5487-4E5E-ABAA-2E1DBCB257AD}">
      <dgm:prSet/>
      <dgm:spPr/>
      <dgm:t>
        <a:bodyPr/>
        <a:lstStyle/>
        <a:p>
          <a:endParaRPr lang="en-US"/>
        </a:p>
      </dgm:t>
    </dgm:pt>
    <dgm:pt modelId="{9893AA18-2EBF-4B11-9C15-78210802F180}">
      <dgm:prSet/>
      <dgm:spPr/>
      <dgm:t>
        <a:bodyPr/>
        <a:lstStyle/>
        <a:p>
          <a:r>
            <a:rPr lang="en-US" dirty="0"/>
            <a:t>Summarize high level concepts for EMR data transactions and data warehousing</a:t>
          </a:r>
        </a:p>
      </dgm:t>
    </dgm:pt>
    <dgm:pt modelId="{593A43AC-410D-43B5-8EFF-779E275805EF}" type="parTrans" cxnId="{BDD27682-786C-40AC-8493-AB2CD6514D6F}">
      <dgm:prSet/>
      <dgm:spPr/>
      <dgm:t>
        <a:bodyPr/>
        <a:lstStyle/>
        <a:p>
          <a:endParaRPr lang="en-US"/>
        </a:p>
      </dgm:t>
    </dgm:pt>
    <dgm:pt modelId="{F3E69E4E-75A5-40EB-A325-A438F1A74328}" type="sibTrans" cxnId="{BDD27682-786C-40AC-8493-AB2CD6514D6F}">
      <dgm:prSet/>
      <dgm:spPr/>
      <dgm:t>
        <a:bodyPr/>
        <a:lstStyle/>
        <a:p>
          <a:endParaRPr lang="en-US"/>
        </a:p>
      </dgm:t>
    </dgm:pt>
    <dgm:pt modelId="{CFEB9C67-D58C-49BB-AEE8-7B891B15E33E}">
      <dgm:prSet/>
      <dgm:spPr/>
      <dgm:t>
        <a:bodyPr/>
        <a:lstStyle/>
        <a:p>
          <a:r>
            <a:rPr lang="en-US" dirty="0"/>
            <a:t>Describe key elements of a relational database.</a:t>
          </a:r>
        </a:p>
      </dgm:t>
    </dgm:pt>
    <dgm:pt modelId="{9DAE78C8-8DAF-43DF-9A37-83FD35FCFBB0}" type="parTrans" cxnId="{AAEEB992-C05D-440C-8A7A-43381C550430}">
      <dgm:prSet/>
      <dgm:spPr/>
      <dgm:t>
        <a:bodyPr/>
        <a:lstStyle/>
        <a:p>
          <a:endParaRPr lang="en-US"/>
        </a:p>
      </dgm:t>
    </dgm:pt>
    <dgm:pt modelId="{F13B5C53-8AD1-481D-864B-0A87D5C9AD33}" type="sibTrans" cxnId="{AAEEB992-C05D-440C-8A7A-43381C550430}">
      <dgm:prSet/>
      <dgm:spPr/>
      <dgm:t>
        <a:bodyPr/>
        <a:lstStyle/>
        <a:p>
          <a:endParaRPr lang="en-US"/>
        </a:p>
      </dgm:t>
    </dgm:pt>
    <dgm:pt modelId="{C0CBE1C5-6D4D-47E1-AB73-B60F3E0B5EA2}">
      <dgm:prSet/>
      <dgm:spPr/>
      <dgm:t>
        <a:bodyPr/>
        <a:lstStyle/>
        <a:p>
          <a:r>
            <a:rPr lang="en-US" dirty="0"/>
            <a:t>Formulate simple SQL queries using a basic understanding of language syntax</a:t>
          </a:r>
        </a:p>
      </dgm:t>
    </dgm:pt>
    <dgm:pt modelId="{C67B70D8-FF51-4F1D-850F-EEB015AAD77C}" type="parTrans" cxnId="{769331E4-E1AA-4041-BF4A-038754C4F25E}">
      <dgm:prSet/>
      <dgm:spPr/>
      <dgm:t>
        <a:bodyPr/>
        <a:lstStyle/>
        <a:p>
          <a:endParaRPr lang="en-US"/>
        </a:p>
      </dgm:t>
    </dgm:pt>
    <dgm:pt modelId="{4DDBFAEA-FF61-4708-AC4D-E7777439B8F2}" type="sibTrans" cxnId="{769331E4-E1AA-4041-BF4A-038754C4F25E}">
      <dgm:prSet/>
      <dgm:spPr/>
      <dgm:t>
        <a:bodyPr/>
        <a:lstStyle/>
        <a:p>
          <a:endParaRPr lang="en-US"/>
        </a:p>
      </dgm:t>
    </dgm:pt>
    <dgm:pt modelId="{CBAAC984-ED26-4A2F-BE80-0B7EFC62592C}" type="pres">
      <dgm:prSet presAssocID="{266EA687-4A5B-4B99-9FF2-29F031373CB6}" presName="root" presStyleCnt="0">
        <dgm:presLayoutVars>
          <dgm:dir/>
          <dgm:resizeHandles val="exact"/>
        </dgm:presLayoutVars>
      </dgm:prSet>
      <dgm:spPr/>
    </dgm:pt>
    <dgm:pt modelId="{7488CBC6-F9ED-419F-9F7F-B5F97BE324D3}" type="pres">
      <dgm:prSet presAssocID="{A03732DF-AE19-4C24-AAA8-D5DF2CEF249B}" presName="compNode" presStyleCnt="0"/>
      <dgm:spPr/>
    </dgm:pt>
    <dgm:pt modelId="{4CC378E4-0FD2-42CA-97D9-9B2B4C8B00FE}" type="pres">
      <dgm:prSet presAssocID="{A03732DF-AE19-4C24-AAA8-D5DF2CEF249B}" presName="bgRect" presStyleLbl="bgShp" presStyleIdx="0" presStyleCnt="4"/>
      <dgm:spPr/>
    </dgm:pt>
    <dgm:pt modelId="{02AF2A61-CD78-40B4-A762-F05C0AA24C07}" type="pres">
      <dgm:prSet presAssocID="{A03732DF-AE19-4C24-AAA8-D5DF2CEF24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3677358-D1CE-4CA7-8458-676005262610}" type="pres">
      <dgm:prSet presAssocID="{A03732DF-AE19-4C24-AAA8-D5DF2CEF249B}" presName="spaceRect" presStyleCnt="0"/>
      <dgm:spPr/>
    </dgm:pt>
    <dgm:pt modelId="{938F7FC7-EBCF-4DA2-9060-8131F4BACFE2}" type="pres">
      <dgm:prSet presAssocID="{A03732DF-AE19-4C24-AAA8-D5DF2CEF249B}" presName="parTx" presStyleLbl="revTx" presStyleIdx="0" presStyleCnt="4">
        <dgm:presLayoutVars>
          <dgm:chMax val="0"/>
          <dgm:chPref val="0"/>
        </dgm:presLayoutVars>
      </dgm:prSet>
      <dgm:spPr/>
    </dgm:pt>
    <dgm:pt modelId="{D792E18B-41E9-41D2-90BF-92147ED4A683}" type="pres">
      <dgm:prSet presAssocID="{9E9E9FBE-8F4E-4684-B1E4-B137C7E9EBD4}" presName="sibTrans" presStyleCnt="0"/>
      <dgm:spPr/>
    </dgm:pt>
    <dgm:pt modelId="{8805C29F-9AAC-4966-A775-C9D6961D5610}" type="pres">
      <dgm:prSet presAssocID="{9893AA18-2EBF-4B11-9C15-78210802F180}" presName="compNode" presStyleCnt="0"/>
      <dgm:spPr/>
    </dgm:pt>
    <dgm:pt modelId="{459DB5F7-4445-48BD-9F53-D7CB4FE59D4F}" type="pres">
      <dgm:prSet presAssocID="{9893AA18-2EBF-4B11-9C15-78210802F180}" presName="bgRect" presStyleLbl="bgShp" presStyleIdx="1" presStyleCnt="4"/>
      <dgm:spPr/>
    </dgm:pt>
    <dgm:pt modelId="{11DAC3CA-41F9-459A-838C-B19E96D546EB}" type="pres">
      <dgm:prSet presAssocID="{9893AA18-2EBF-4B11-9C15-78210802F180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59FD394-32E8-4BE1-838B-E401E4D83067}" type="pres">
      <dgm:prSet presAssocID="{9893AA18-2EBF-4B11-9C15-78210802F180}" presName="spaceRect" presStyleCnt="0"/>
      <dgm:spPr/>
    </dgm:pt>
    <dgm:pt modelId="{6941792B-A968-4AB0-807B-0ACEECCFD214}" type="pres">
      <dgm:prSet presAssocID="{9893AA18-2EBF-4B11-9C15-78210802F180}" presName="parTx" presStyleLbl="revTx" presStyleIdx="1" presStyleCnt="4">
        <dgm:presLayoutVars>
          <dgm:chMax val="0"/>
          <dgm:chPref val="0"/>
        </dgm:presLayoutVars>
      </dgm:prSet>
      <dgm:spPr/>
    </dgm:pt>
    <dgm:pt modelId="{21CF02D9-515E-4C02-A147-F258DAC8C5BB}" type="pres">
      <dgm:prSet presAssocID="{F3E69E4E-75A5-40EB-A325-A438F1A74328}" presName="sibTrans" presStyleCnt="0"/>
      <dgm:spPr/>
    </dgm:pt>
    <dgm:pt modelId="{F9998EAB-FDE6-4240-92E7-7B52949DF831}" type="pres">
      <dgm:prSet presAssocID="{CFEB9C67-D58C-49BB-AEE8-7B891B15E33E}" presName="compNode" presStyleCnt="0"/>
      <dgm:spPr/>
    </dgm:pt>
    <dgm:pt modelId="{6AD92C3A-D926-4ADC-8C78-EAD63D2C001D}" type="pres">
      <dgm:prSet presAssocID="{CFEB9C67-D58C-49BB-AEE8-7B891B15E33E}" presName="bgRect" presStyleLbl="bgShp" presStyleIdx="2" presStyleCnt="4"/>
      <dgm:spPr/>
    </dgm:pt>
    <dgm:pt modelId="{2638852A-D524-456A-BC0B-F219D8E5A117}" type="pres">
      <dgm:prSet presAssocID="{CFEB9C67-D58C-49BB-AEE8-7B891B15E33E}" presName="iconRect" presStyleLbl="node1" presStyleIdx="2" presStyleCnt="4" custLinFactNeighborX="-671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9B98959-023D-47FA-BA5A-E853CF31B0BC}" type="pres">
      <dgm:prSet presAssocID="{CFEB9C67-D58C-49BB-AEE8-7B891B15E33E}" presName="spaceRect" presStyleCnt="0"/>
      <dgm:spPr/>
    </dgm:pt>
    <dgm:pt modelId="{8C781ED0-CDCF-4830-9289-0C7BC54AA032}" type="pres">
      <dgm:prSet presAssocID="{CFEB9C67-D58C-49BB-AEE8-7B891B15E33E}" presName="parTx" presStyleLbl="revTx" presStyleIdx="2" presStyleCnt="4">
        <dgm:presLayoutVars>
          <dgm:chMax val="0"/>
          <dgm:chPref val="0"/>
        </dgm:presLayoutVars>
      </dgm:prSet>
      <dgm:spPr/>
    </dgm:pt>
    <dgm:pt modelId="{74A8903A-9CFC-4F92-85A7-3078274DCA76}" type="pres">
      <dgm:prSet presAssocID="{F13B5C53-8AD1-481D-864B-0A87D5C9AD33}" presName="sibTrans" presStyleCnt="0"/>
      <dgm:spPr/>
    </dgm:pt>
    <dgm:pt modelId="{41406C6A-309F-4F86-80C4-A26168F64D0D}" type="pres">
      <dgm:prSet presAssocID="{C0CBE1C5-6D4D-47E1-AB73-B60F3E0B5EA2}" presName="compNode" presStyleCnt="0"/>
      <dgm:spPr/>
    </dgm:pt>
    <dgm:pt modelId="{438F01A4-21BB-4F81-904B-EE08752546AF}" type="pres">
      <dgm:prSet presAssocID="{C0CBE1C5-6D4D-47E1-AB73-B60F3E0B5EA2}" presName="bgRect" presStyleLbl="bgShp" presStyleIdx="3" presStyleCnt="4" custLinFactNeighborX="0" custLinFactNeighborY="737"/>
      <dgm:spPr/>
    </dgm:pt>
    <dgm:pt modelId="{A389A636-CD46-4E5D-A4F3-68103AD60566}" type="pres">
      <dgm:prSet presAssocID="{C0CBE1C5-6D4D-47E1-AB73-B60F3E0B5EA2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66BB8277-62DE-47EA-B0AB-93A2B68FC284}" type="pres">
      <dgm:prSet presAssocID="{C0CBE1C5-6D4D-47E1-AB73-B60F3E0B5EA2}" presName="spaceRect" presStyleCnt="0"/>
      <dgm:spPr/>
    </dgm:pt>
    <dgm:pt modelId="{8AB301BE-17C2-4AC2-BB8F-4AE829138C0E}" type="pres">
      <dgm:prSet presAssocID="{C0CBE1C5-6D4D-47E1-AB73-B60F3E0B5EA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872C040-058A-4E7A-8DB6-BD13786D3436}" type="presOf" srcId="{266EA687-4A5B-4B99-9FF2-29F031373CB6}" destId="{CBAAC984-ED26-4A2F-BE80-0B7EFC62592C}" srcOrd="0" destOrd="0" presId="urn:microsoft.com/office/officeart/2018/2/layout/IconVerticalSolidList"/>
    <dgm:cxn modelId="{F90DBA6D-F5B9-41E7-AA70-033E1B94812A}" type="presOf" srcId="{A03732DF-AE19-4C24-AAA8-D5DF2CEF249B}" destId="{938F7FC7-EBCF-4DA2-9060-8131F4BACFE2}" srcOrd="0" destOrd="0" presId="urn:microsoft.com/office/officeart/2018/2/layout/IconVerticalSolidList"/>
    <dgm:cxn modelId="{02255C76-CED1-460C-BE4B-599C54359955}" type="presOf" srcId="{CFEB9C67-D58C-49BB-AEE8-7B891B15E33E}" destId="{8C781ED0-CDCF-4830-9289-0C7BC54AA032}" srcOrd="0" destOrd="0" presId="urn:microsoft.com/office/officeart/2018/2/layout/IconVerticalSolidList"/>
    <dgm:cxn modelId="{C43FA07B-557B-4C99-B12F-CDC0F8574B1F}" type="presOf" srcId="{9893AA18-2EBF-4B11-9C15-78210802F180}" destId="{6941792B-A968-4AB0-807B-0ACEECCFD214}" srcOrd="0" destOrd="0" presId="urn:microsoft.com/office/officeart/2018/2/layout/IconVerticalSolidList"/>
    <dgm:cxn modelId="{BDD27682-786C-40AC-8493-AB2CD6514D6F}" srcId="{266EA687-4A5B-4B99-9FF2-29F031373CB6}" destId="{9893AA18-2EBF-4B11-9C15-78210802F180}" srcOrd="1" destOrd="0" parTransId="{593A43AC-410D-43B5-8EFF-779E275805EF}" sibTransId="{F3E69E4E-75A5-40EB-A325-A438F1A74328}"/>
    <dgm:cxn modelId="{AAEEB992-C05D-440C-8A7A-43381C550430}" srcId="{266EA687-4A5B-4B99-9FF2-29F031373CB6}" destId="{CFEB9C67-D58C-49BB-AEE8-7B891B15E33E}" srcOrd="2" destOrd="0" parTransId="{9DAE78C8-8DAF-43DF-9A37-83FD35FCFBB0}" sibTransId="{F13B5C53-8AD1-481D-864B-0A87D5C9AD33}"/>
    <dgm:cxn modelId="{A23016BE-5487-4E5E-ABAA-2E1DBCB257AD}" srcId="{266EA687-4A5B-4B99-9FF2-29F031373CB6}" destId="{A03732DF-AE19-4C24-AAA8-D5DF2CEF249B}" srcOrd="0" destOrd="0" parTransId="{B8D3D413-42B3-425F-8B66-7C823FE29201}" sibTransId="{9E9E9FBE-8F4E-4684-B1E4-B137C7E9EBD4}"/>
    <dgm:cxn modelId="{F5212CC2-E52C-4E30-A862-89ABA2191FB3}" type="presOf" srcId="{C0CBE1C5-6D4D-47E1-AB73-B60F3E0B5EA2}" destId="{8AB301BE-17C2-4AC2-BB8F-4AE829138C0E}" srcOrd="0" destOrd="0" presId="urn:microsoft.com/office/officeart/2018/2/layout/IconVerticalSolidList"/>
    <dgm:cxn modelId="{769331E4-E1AA-4041-BF4A-038754C4F25E}" srcId="{266EA687-4A5B-4B99-9FF2-29F031373CB6}" destId="{C0CBE1C5-6D4D-47E1-AB73-B60F3E0B5EA2}" srcOrd="3" destOrd="0" parTransId="{C67B70D8-FF51-4F1D-850F-EEB015AAD77C}" sibTransId="{4DDBFAEA-FF61-4708-AC4D-E7777439B8F2}"/>
    <dgm:cxn modelId="{2E46F24A-CC8B-4207-B336-0CAF4150F717}" type="presParOf" srcId="{CBAAC984-ED26-4A2F-BE80-0B7EFC62592C}" destId="{7488CBC6-F9ED-419F-9F7F-B5F97BE324D3}" srcOrd="0" destOrd="0" presId="urn:microsoft.com/office/officeart/2018/2/layout/IconVerticalSolidList"/>
    <dgm:cxn modelId="{3AE30F52-CE5B-4089-AC70-E06A25DEE056}" type="presParOf" srcId="{7488CBC6-F9ED-419F-9F7F-B5F97BE324D3}" destId="{4CC378E4-0FD2-42CA-97D9-9B2B4C8B00FE}" srcOrd="0" destOrd="0" presId="urn:microsoft.com/office/officeart/2018/2/layout/IconVerticalSolidList"/>
    <dgm:cxn modelId="{C8594A20-5430-4D5B-8B39-79725A84112E}" type="presParOf" srcId="{7488CBC6-F9ED-419F-9F7F-B5F97BE324D3}" destId="{02AF2A61-CD78-40B4-A762-F05C0AA24C07}" srcOrd="1" destOrd="0" presId="urn:microsoft.com/office/officeart/2018/2/layout/IconVerticalSolidList"/>
    <dgm:cxn modelId="{AA9D9B14-C258-4F44-A976-21613DC53354}" type="presParOf" srcId="{7488CBC6-F9ED-419F-9F7F-B5F97BE324D3}" destId="{63677358-D1CE-4CA7-8458-676005262610}" srcOrd="2" destOrd="0" presId="urn:microsoft.com/office/officeart/2018/2/layout/IconVerticalSolidList"/>
    <dgm:cxn modelId="{A3AB70FA-1097-4596-80EE-E3A8E35AA2F5}" type="presParOf" srcId="{7488CBC6-F9ED-419F-9F7F-B5F97BE324D3}" destId="{938F7FC7-EBCF-4DA2-9060-8131F4BACFE2}" srcOrd="3" destOrd="0" presId="urn:microsoft.com/office/officeart/2018/2/layout/IconVerticalSolidList"/>
    <dgm:cxn modelId="{462F1959-CFDE-4A8B-8558-37C9EEA9562D}" type="presParOf" srcId="{CBAAC984-ED26-4A2F-BE80-0B7EFC62592C}" destId="{D792E18B-41E9-41D2-90BF-92147ED4A683}" srcOrd="1" destOrd="0" presId="urn:microsoft.com/office/officeart/2018/2/layout/IconVerticalSolidList"/>
    <dgm:cxn modelId="{46D99258-1725-44FB-AD3B-577213DBCE96}" type="presParOf" srcId="{CBAAC984-ED26-4A2F-BE80-0B7EFC62592C}" destId="{8805C29F-9AAC-4966-A775-C9D6961D5610}" srcOrd="2" destOrd="0" presId="urn:microsoft.com/office/officeart/2018/2/layout/IconVerticalSolidList"/>
    <dgm:cxn modelId="{397CC1A0-9B16-4C43-885B-C1C1B8B0113B}" type="presParOf" srcId="{8805C29F-9AAC-4966-A775-C9D6961D5610}" destId="{459DB5F7-4445-48BD-9F53-D7CB4FE59D4F}" srcOrd="0" destOrd="0" presId="urn:microsoft.com/office/officeart/2018/2/layout/IconVerticalSolidList"/>
    <dgm:cxn modelId="{65D3F20A-C6B1-4ABF-8E34-96EB573B2786}" type="presParOf" srcId="{8805C29F-9AAC-4966-A775-C9D6961D5610}" destId="{11DAC3CA-41F9-459A-838C-B19E96D546EB}" srcOrd="1" destOrd="0" presId="urn:microsoft.com/office/officeart/2018/2/layout/IconVerticalSolidList"/>
    <dgm:cxn modelId="{02FD466E-C97D-4E76-9174-660DDD33A363}" type="presParOf" srcId="{8805C29F-9AAC-4966-A775-C9D6961D5610}" destId="{759FD394-32E8-4BE1-838B-E401E4D83067}" srcOrd="2" destOrd="0" presId="urn:microsoft.com/office/officeart/2018/2/layout/IconVerticalSolidList"/>
    <dgm:cxn modelId="{F38BE9EB-FD42-4627-9E7D-750C1AB48F30}" type="presParOf" srcId="{8805C29F-9AAC-4966-A775-C9D6961D5610}" destId="{6941792B-A968-4AB0-807B-0ACEECCFD214}" srcOrd="3" destOrd="0" presId="urn:microsoft.com/office/officeart/2018/2/layout/IconVerticalSolidList"/>
    <dgm:cxn modelId="{7096E9D0-308A-4BC9-B94B-AC6D4C46DD1B}" type="presParOf" srcId="{CBAAC984-ED26-4A2F-BE80-0B7EFC62592C}" destId="{21CF02D9-515E-4C02-A147-F258DAC8C5BB}" srcOrd="3" destOrd="0" presId="urn:microsoft.com/office/officeart/2018/2/layout/IconVerticalSolidList"/>
    <dgm:cxn modelId="{6009DE06-0B46-4E0D-98B2-42788F043200}" type="presParOf" srcId="{CBAAC984-ED26-4A2F-BE80-0B7EFC62592C}" destId="{F9998EAB-FDE6-4240-92E7-7B52949DF831}" srcOrd="4" destOrd="0" presId="urn:microsoft.com/office/officeart/2018/2/layout/IconVerticalSolidList"/>
    <dgm:cxn modelId="{ED1CEA95-1829-4372-9D09-50F210CDED8D}" type="presParOf" srcId="{F9998EAB-FDE6-4240-92E7-7B52949DF831}" destId="{6AD92C3A-D926-4ADC-8C78-EAD63D2C001D}" srcOrd="0" destOrd="0" presId="urn:microsoft.com/office/officeart/2018/2/layout/IconVerticalSolidList"/>
    <dgm:cxn modelId="{B6F9D813-2246-42F3-BC28-A9E931707EE7}" type="presParOf" srcId="{F9998EAB-FDE6-4240-92E7-7B52949DF831}" destId="{2638852A-D524-456A-BC0B-F219D8E5A117}" srcOrd="1" destOrd="0" presId="urn:microsoft.com/office/officeart/2018/2/layout/IconVerticalSolidList"/>
    <dgm:cxn modelId="{AC713D34-12AE-46E8-A46E-31290895D188}" type="presParOf" srcId="{F9998EAB-FDE6-4240-92E7-7B52949DF831}" destId="{D9B98959-023D-47FA-BA5A-E853CF31B0BC}" srcOrd="2" destOrd="0" presId="urn:microsoft.com/office/officeart/2018/2/layout/IconVerticalSolidList"/>
    <dgm:cxn modelId="{615D8AB3-1E31-4386-93CD-4C1A3A680901}" type="presParOf" srcId="{F9998EAB-FDE6-4240-92E7-7B52949DF831}" destId="{8C781ED0-CDCF-4830-9289-0C7BC54AA032}" srcOrd="3" destOrd="0" presId="urn:microsoft.com/office/officeart/2018/2/layout/IconVerticalSolidList"/>
    <dgm:cxn modelId="{AA0E11A2-7EB2-49E3-BD30-7050414337BA}" type="presParOf" srcId="{CBAAC984-ED26-4A2F-BE80-0B7EFC62592C}" destId="{74A8903A-9CFC-4F92-85A7-3078274DCA76}" srcOrd="5" destOrd="0" presId="urn:microsoft.com/office/officeart/2018/2/layout/IconVerticalSolidList"/>
    <dgm:cxn modelId="{D17BF91C-629D-4914-A39C-DA966FFF3AC4}" type="presParOf" srcId="{CBAAC984-ED26-4A2F-BE80-0B7EFC62592C}" destId="{41406C6A-309F-4F86-80C4-A26168F64D0D}" srcOrd="6" destOrd="0" presId="urn:microsoft.com/office/officeart/2018/2/layout/IconVerticalSolidList"/>
    <dgm:cxn modelId="{F0E72C02-8D6E-40DB-B5C8-4E9090FDECC4}" type="presParOf" srcId="{41406C6A-309F-4F86-80C4-A26168F64D0D}" destId="{438F01A4-21BB-4F81-904B-EE08752546AF}" srcOrd="0" destOrd="0" presId="urn:microsoft.com/office/officeart/2018/2/layout/IconVerticalSolidList"/>
    <dgm:cxn modelId="{FC833D99-BE5B-45AD-BD91-47F989FF6632}" type="presParOf" srcId="{41406C6A-309F-4F86-80C4-A26168F64D0D}" destId="{A389A636-CD46-4E5D-A4F3-68103AD60566}" srcOrd="1" destOrd="0" presId="urn:microsoft.com/office/officeart/2018/2/layout/IconVerticalSolidList"/>
    <dgm:cxn modelId="{94DFB7DE-A53F-4C57-BB1C-6FFF50F9B113}" type="presParOf" srcId="{41406C6A-309F-4F86-80C4-A26168F64D0D}" destId="{66BB8277-62DE-47EA-B0AB-93A2B68FC284}" srcOrd="2" destOrd="0" presId="urn:microsoft.com/office/officeart/2018/2/layout/IconVerticalSolidList"/>
    <dgm:cxn modelId="{C7104C9E-7177-461D-9BD8-77ED808F88E8}" type="presParOf" srcId="{41406C6A-309F-4F86-80C4-A26168F64D0D}" destId="{8AB301BE-17C2-4AC2-BB8F-4AE829138C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96CFCB-16A7-4CB9-9088-1B689615B2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D2A45A-6AC1-4EFA-8175-3DE25D5F44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Multiply your impact on a patient population</a:t>
          </a:r>
        </a:p>
      </dgm:t>
    </dgm:pt>
    <dgm:pt modelId="{04964971-1FE7-45CE-B5B4-59F90A3BCE63}" type="parTrans" cxnId="{565F1A89-E67D-4BB4-B68F-D13C86F73311}">
      <dgm:prSet/>
      <dgm:spPr/>
      <dgm:t>
        <a:bodyPr/>
        <a:lstStyle/>
        <a:p>
          <a:endParaRPr lang="en-US"/>
        </a:p>
      </dgm:t>
    </dgm:pt>
    <dgm:pt modelId="{7046680C-9EEC-4995-98F6-44CAED888561}" type="sibTrans" cxnId="{565F1A89-E67D-4BB4-B68F-D13C86F73311}">
      <dgm:prSet/>
      <dgm:spPr/>
      <dgm:t>
        <a:bodyPr/>
        <a:lstStyle/>
        <a:p>
          <a:endParaRPr lang="en-US"/>
        </a:p>
      </dgm:t>
    </dgm:pt>
    <dgm:pt modelId="{BCD80CFD-685E-4BF3-A2BD-FCBB3B564C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 health care quality and patient safety</a:t>
          </a:r>
        </a:p>
      </dgm:t>
    </dgm:pt>
    <dgm:pt modelId="{87562435-3AE0-4A2B-BC09-0C706B30E1E4}" type="parTrans" cxnId="{3E110AA4-FB7F-407B-94FA-0753715BDA44}">
      <dgm:prSet/>
      <dgm:spPr/>
      <dgm:t>
        <a:bodyPr/>
        <a:lstStyle/>
        <a:p>
          <a:endParaRPr lang="en-US"/>
        </a:p>
      </dgm:t>
    </dgm:pt>
    <dgm:pt modelId="{80E9B5C8-037A-4230-984C-349CFAE105E0}" type="sibTrans" cxnId="{3E110AA4-FB7F-407B-94FA-0753715BDA44}">
      <dgm:prSet/>
      <dgm:spPr/>
      <dgm:t>
        <a:bodyPr/>
        <a:lstStyle/>
        <a:p>
          <a:endParaRPr lang="en-US"/>
        </a:p>
      </dgm:t>
    </dgm:pt>
    <dgm:pt modelId="{5EC9AC0C-51C3-436C-98A7-D23975A196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Support clinical research projects</a:t>
          </a:r>
        </a:p>
      </dgm:t>
    </dgm:pt>
    <dgm:pt modelId="{83103960-D22B-4FD6-BD51-6D78FBAF78E6}" type="parTrans" cxnId="{2BAF3F67-9EE3-4E01-8BFA-8B3E2F3AE419}">
      <dgm:prSet/>
      <dgm:spPr/>
      <dgm:t>
        <a:bodyPr/>
        <a:lstStyle/>
        <a:p>
          <a:endParaRPr lang="en-US"/>
        </a:p>
      </dgm:t>
    </dgm:pt>
    <dgm:pt modelId="{09E88595-05B6-4836-9E17-498435EEF8AD}" type="sibTrans" cxnId="{2BAF3F67-9EE3-4E01-8BFA-8B3E2F3AE419}">
      <dgm:prSet/>
      <dgm:spPr/>
      <dgm:t>
        <a:bodyPr/>
        <a:lstStyle/>
        <a:p>
          <a:endParaRPr lang="en-US"/>
        </a:p>
      </dgm:t>
    </dgm:pt>
    <dgm:pt modelId="{D3608964-F6C4-4D54-9C57-AF627B7C90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Lead the data revolution in health care</a:t>
          </a:r>
        </a:p>
      </dgm:t>
    </dgm:pt>
    <dgm:pt modelId="{B211FEE5-4779-4262-913F-A4E846E8573A}" type="parTrans" cxnId="{96B9738D-AA74-4733-AAD0-5E0CE737B38C}">
      <dgm:prSet/>
      <dgm:spPr/>
      <dgm:t>
        <a:bodyPr/>
        <a:lstStyle/>
        <a:p>
          <a:endParaRPr lang="en-US"/>
        </a:p>
      </dgm:t>
    </dgm:pt>
    <dgm:pt modelId="{EAC561B6-28E0-460D-9F09-36597F5DCC49}" type="sibTrans" cxnId="{96B9738D-AA74-4733-AAD0-5E0CE737B38C}">
      <dgm:prSet/>
      <dgm:spPr/>
      <dgm:t>
        <a:bodyPr/>
        <a:lstStyle/>
        <a:p>
          <a:endParaRPr lang="en-US"/>
        </a:p>
      </dgm:t>
    </dgm:pt>
    <dgm:pt modelId="{8D0AFEEC-C7B2-49B9-AAC2-01B06ED4909A}" type="pres">
      <dgm:prSet presAssocID="{6196CFCB-16A7-4CB9-9088-1B689615B213}" presName="root" presStyleCnt="0">
        <dgm:presLayoutVars>
          <dgm:dir/>
          <dgm:resizeHandles val="exact"/>
        </dgm:presLayoutVars>
      </dgm:prSet>
      <dgm:spPr/>
    </dgm:pt>
    <dgm:pt modelId="{CE167184-7840-4753-98A8-C31D211E992F}" type="pres">
      <dgm:prSet presAssocID="{1CD2A45A-6AC1-4EFA-8175-3DE25D5F4460}" presName="compNode" presStyleCnt="0"/>
      <dgm:spPr/>
    </dgm:pt>
    <dgm:pt modelId="{7D07E965-E6E0-4F9D-8E77-732EF01C5AB2}" type="pres">
      <dgm:prSet presAssocID="{1CD2A45A-6AC1-4EFA-8175-3DE25D5F4460}" presName="bgRect" presStyleLbl="bgShp" presStyleIdx="0" presStyleCnt="4"/>
      <dgm:spPr/>
    </dgm:pt>
    <dgm:pt modelId="{4F686D8B-DC3C-4383-872F-234FB71177FA}" type="pres">
      <dgm:prSet presAssocID="{1CD2A45A-6AC1-4EFA-8175-3DE25D5F44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versal Access"/>
        </a:ext>
      </dgm:extLst>
    </dgm:pt>
    <dgm:pt modelId="{287E5247-F15E-479F-B3C2-9E4474538811}" type="pres">
      <dgm:prSet presAssocID="{1CD2A45A-6AC1-4EFA-8175-3DE25D5F4460}" presName="spaceRect" presStyleCnt="0"/>
      <dgm:spPr/>
    </dgm:pt>
    <dgm:pt modelId="{8BC00310-E06A-4770-BC87-0CF4A50ADC32}" type="pres">
      <dgm:prSet presAssocID="{1CD2A45A-6AC1-4EFA-8175-3DE25D5F4460}" presName="parTx" presStyleLbl="revTx" presStyleIdx="0" presStyleCnt="4">
        <dgm:presLayoutVars>
          <dgm:chMax val="0"/>
          <dgm:chPref val="0"/>
        </dgm:presLayoutVars>
      </dgm:prSet>
      <dgm:spPr/>
    </dgm:pt>
    <dgm:pt modelId="{A84C07EE-F5A3-4795-8BF1-2C7A866B8372}" type="pres">
      <dgm:prSet presAssocID="{7046680C-9EEC-4995-98F6-44CAED888561}" presName="sibTrans" presStyleCnt="0"/>
      <dgm:spPr/>
    </dgm:pt>
    <dgm:pt modelId="{9DA79FC4-A21D-476E-989A-8321FD6676A5}" type="pres">
      <dgm:prSet presAssocID="{BCD80CFD-685E-4BF3-A2BD-FCBB3B564CD7}" presName="compNode" presStyleCnt="0"/>
      <dgm:spPr/>
    </dgm:pt>
    <dgm:pt modelId="{C146D5BC-3FFF-4ACA-948F-86C11E7A6AD7}" type="pres">
      <dgm:prSet presAssocID="{BCD80CFD-685E-4BF3-A2BD-FCBB3B564CD7}" presName="bgRect" presStyleLbl="bgShp" presStyleIdx="1" presStyleCnt="4"/>
      <dgm:spPr/>
    </dgm:pt>
    <dgm:pt modelId="{91C6E4BF-5665-48EB-8641-738EF2CC01C1}" type="pres">
      <dgm:prSet presAssocID="{BCD80CFD-685E-4BF3-A2BD-FCBB3B564CD7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7D21EA33-F4AC-441E-BA3D-6BE03B7B1F87}" type="pres">
      <dgm:prSet presAssocID="{BCD80CFD-685E-4BF3-A2BD-FCBB3B564CD7}" presName="spaceRect" presStyleCnt="0"/>
      <dgm:spPr/>
    </dgm:pt>
    <dgm:pt modelId="{9E415827-CE70-46E5-A2D6-5D0AFFFE284A}" type="pres">
      <dgm:prSet presAssocID="{BCD80CFD-685E-4BF3-A2BD-FCBB3B564CD7}" presName="parTx" presStyleLbl="revTx" presStyleIdx="1" presStyleCnt="4">
        <dgm:presLayoutVars>
          <dgm:chMax val="0"/>
          <dgm:chPref val="0"/>
        </dgm:presLayoutVars>
      </dgm:prSet>
      <dgm:spPr/>
    </dgm:pt>
    <dgm:pt modelId="{3CF85CA6-858B-4FD0-9B45-A31871C296D2}" type="pres">
      <dgm:prSet presAssocID="{80E9B5C8-037A-4230-984C-349CFAE105E0}" presName="sibTrans" presStyleCnt="0"/>
      <dgm:spPr/>
    </dgm:pt>
    <dgm:pt modelId="{52CB5402-3FC7-4CFE-9D69-23854D01FB78}" type="pres">
      <dgm:prSet presAssocID="{5EC9AC0C-51C3-436C-98A7-D23975A19693}" presName="compNode" presStyleCnt="0"/>
      <dgm:spPr/>
    </dgm:pt>
    <dgm:pt modelId="{74FBCE94-C0FC-42D5-AE9A-2E15738B0681}" type="pres">
      <dgm:prSet presAssocID="{5EC9AC0C-51C3-436C-98A7-D23975A19693}" presName="bgRect" presStyleLbl="bgShp" presStyleIdx="2" presStyleCnt="4"/>
      <dgm:spPr/>
    </dgm:pt>
    <dgm:pt modelId="{7F83A5B8-161B-49BA-AC6A-397385D56E90}" type="pres">
      <dgm:prSet presAssocID="{5EC9AC0C-51C3-436C-98A7-D23975A19693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D0C40D8-C6D9-4414-9A83-1FA1892D374A}" type="pres">
      <dgm:prSet presAssocID="{5EC9AC0C-51C3-436C-98A7-D23975A19693}" presName="spaceRect" presStyleCnt="0"/>
      <dgm:spPr/>
    </dgm:pt>
    <dgm:pt modelId="{63506558-340C-4ACA-A5EA-EB8DA0D60881}" type="pres">
      <dgm:prSet presAssocID="{5EC9AC0C-51C3-436C-98A7-D23975A19693}" presName="parTx" presStyleLbl="revTx" presStyleIdx="2" presStyleCnt="4">
        <dgm:presLayoutVars>
          <dgm:chMax val="0"/>
          <dgm:chPref val="0"/>
        </dgm:presLayoutVars>
      </dgm:prSet>
      <dgm:spPr/>
    </dgm:pt>
    <dgm:pt modelId="{B7A73D25-25E7-410D-86A9-813C8DEFD6E0}" type="pres">
      <dgm:prSet presAssocID="{09E88595-05B6-4836-9E17-498435EEF8AD}" presName="sibTrans" presStyleCnt="0"/>
      <dgm:spPr/>
    </dgm:pt>
    <dgm:pt modelId="{E219FF05-41CB-41AD-AEB5-87A248A8BE35}" type="pres">
      <dgm:prSet presAssocID="{D3608964-F6C4-4D54-9C57-AF627B7C9056}" presName="compNode" presStyleCnt="0"/>
      <dgm:spPr/>
    </dgm:pt>
    <dgm:pt modelId="{75868AF2-99EF-4FB4-8077-03F58F3F6723}" type="pres">
      <dgm:prSet presAssocID="{D3608964-F6C4-4D54-9C57-AF627B7C9056}" presName="bgRect" presStyleLbl="bgShp" presStyleIdx="3" presStyleCnt="4"/>
      <dgm:spPr/>
    </dgm:pt>
    <dgm:pt modelId="{0CA11537-51BB-4EE2-BF81-4A0286E52E64}" type="pres">
      <dgm:prSet presAssocID="{D3608964-F6C4-4D54-9C57-AF627B7C9056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FCB8B2-D73D-445F-9448-1233349874F4}" type="pres">
      <dgm:prSet presAssocID="{D3608964-F6C4-4D54-9C57-AF627B7C9056}" presName="spaceRect" presStyleCnt="0"/>
      <dgm:spPr/>
    </dgm:pt>
    <dgm:pt modelId="{F8BE57D6-3564-465C-A45A-762EE0218C73}" type="pres">
      <dgm:prSet presAssocID="{D3608964-F6C4-4D54-9C57-AF627B7C905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CA71328-79FB-4638-8FEE-65B8709EF9B3}" type="presOf" srcId="{D3608964-F6C4-4D54-9C57-AF627B7C9056}" destId="{F8BE57D6-3564-465C-A45A-762EE0218C73}" srcOrd="0" destOrd="0" presId="urn:microsoft.com/office/officeart/2018/2/layout/IconVerticalSolidList"/>
    <dgm:cxn modelId="{9746842D-EB1B-488B-8F86-603B961A0EE7}" type="presOf" srcId="{1CD2A45A-6AC1-4EFA-8175-3DE25D5F4460}" destId="{8BC00310-E06A-4770-BC87-0CF4A50ADC32}" srcOrd="0" destOrd="0" presId="urn:microsoft.com/office/officeart/2018/2/layout/IconVerticalSolidList"/>
    <dgm:cxn modelId="{2BAF3F67-9EE3-4E01-8BFA-8B3E2F3AE419}" srcId="{6196CFCB-16A7-4CB9-9088-1B689615B213}" destId="{5EC9AC0C-51C3-436C-98A7-D23975A19693}" srcOrd="2" destOrd="0" parTransId="{83103960-D22B-4FD6-BD51-6D78FBAF78E6}" sibTransId="{09E88595-05B6-4836-9E17-498435EEF8AD}"/>
    <dgm:cxn modelId="{2187E17F-2C8F-4F93-A9D3-99F36ACF9F03}" type="presOf" srcId="{BCD80CFD-685E-4BF3-A2BD-FCBB3B564CD7}" destId="{9E415827-CE70-46E5-A2D6-5D0AFFFE284A}" srcOrd="0" destOrd="0" presId="urn:microsoft.com/office/officeart/2018/2/layout/IconVerticalSolidList"/>
    <dgm:cxn modelId="{7AA33C88-F308-4482-B2B6-D833C9AA9CAF}" type="presOf" srcId="{5EC9AC0C-51C3-436C-98A7-D23975A19693}" destId="{63506558-340C-4ACA-A5EA-EB8DA0D60881}" srcOrd="0" destOrd="0" presId="urn:microsoft.com/office/officeart/2018/2/layout/IconVerticalSolidList"/>
    <dgm:cxn modelId="{565F1A89-E67D-4BB4-B68F-D13C86F73311}" srcId="{6196CFCB-16A7-4CB9-9088-1B689615B213}" destId="{1CD2A45A-6AC1-4EFA-8175-3DE25D5F4460}" srcOrd="0" destOrd="0" parTransId="{04964971-1FE7-45CE-B5B4-59F90A3BCE63}" sibTransId="{7046680C-9EEC-4995-98F6-44CAED888561}"/>
    <dgm:cxn modelId="{96B9738D-AA74-4733-AAD0-5E0CE737B38C}" srcId="{6196CFCB-16A7-4CB9-9088-1B689615B213}" destId="{D3608964-F6C4-4D54-9C57-AF627B7C9056}" srcOrd="3" destOrd="0" parTransId="{B211FEE5-4779-4262-913F-A4E846E8573A}" sibTransId="{EAC561B6-28E0-460D-9F09-36597F5DCC49}"/>
    <dgm:cxn modelId="{3E110AA4-FB7F-407B-94FA-0753715BDA44}" srcId="{6196CFCB-16A7-4CB9-9088-1B689615B213}" destId="{BCD80CFD-685E-4BF3-A2BD-FCBB3B564CD7}" srcOrd="1" destOrd="0" parTransId="{87562435-3AE0-4A2B-BC09-0C706B30E1E4}" sibTransId="{80E9B5C8-037A-4230-984C-349CFAE105E0}"/>
    <dgm:cxn modelId="{FDBE42D6-F237-45FE-94EC-A8E693C6791E}" type="presOf" srcId="{6196CFCB-16A7-4CB9-9088-1B689615B213}" destId="{8D0AFEEC-C7B2-49B9-AAC2-01B06ED4909A}" srcOrd="0" destOrd="0" presId="urn:microsoft.com/office/officeart/2018/2/layout/IconVerticalSolidList"/>
    <dgm:cxn modelId="{4FFBD143-E2CA-4B56-B11D-059E6082AF9C}" type="presParOf" srcId="{8D0AFEEC-C7B2-49B9-AAC2-01B06ED4909A}" destId="{CE167184-7840-4753-98A8-C31D211E992F}" srcOrd="0" destOrd="0" presId="urn:microsoft.com/office/officeart/2018/2/layout/IconVerticalSolidList"/>
    <dgm:cxn modelId="{FF9E4EA2-F281-4A5D-A3FF-F198FF38E711}" type="presParOf" srcId="{CE167184-7840-4753-98A8-C31D211E992F}" destId="{7D07E965-E6E0-4F9D-8E77-732EF01C5AB2}" srcOrd="0" destOrd="0" presId="urn:microsoft.com/office/officeart/2018/2/layout/IconVerticalSolidList"/>
    <dgm:cxn modelId="{247B2149-7382-4E4F-9445-19E8F10A7646}" type="presParOf" srcId="{CE167184-7840-4753-98A8-C31D211E992F}" destId="{4F686D8B-DC3C-4383-872F-234FB71177FA}" srcOrd="1" destOrd="0" presId="urn:microsoft.com/office/officeart/2018/2/layout/IconVerticalSolidList"/>
    <dgm:cxn modelId="{51C7193F-4F4F-49E4-ABAA-F31E96E24FCE}" type="presParOf" srcId="{CE167184-7840-4753-98A8-C31D211E992F}" destId="{287E5247-F15E-479F-B3C2-9E4474538811}" srcOrd="2" destOrd="0" presId="urn:microsoft.com/office/officeart/2018/2/layout/IconVerticalSolidList"/>
    <dgm:cxn modelId="{9BC6D5A1-6B78-4BFC-A790-8A38528EDDD4}" type="presParOf" srcId="{CE167184-7840-4753-98A8-C31D211E992F}" destId="{8BC00310-E06A-4770-BC87-0CF4A50ADC32}" srcOrd="3" destOrd="0" presId="urn:microsoft.com/office/officeart/2018/2/layout/IconVerticalSolidList"/>
    <dgm:cxn modelId="{6D0D1F03-5FE5-41D5-AE72-47C3775F89CB}" type="presParOf" srcId="{8D0AFEEC-C7B2-49B9-AAC2-01B06ED4909A}" destId="{A84C07EE-F5A3-4795-8BF1-2C7A866B8372}" srcOrd="1" destOrd="0" presId="urn:microsoft.com/office/officeart/2018/2/layout/IconVerticalSolidList"/>
    <dgm:cxn modelId="{841EBA89-BD2A-4D81-A891-177200238509}" type="presParOf" srcId="{8D0AFEEC-C7B2-49B9-AAC2-01B06ED4909A}" destId="{9DA79FC4-A21D-476E-989A-8321FD6676A5}" srcOrd="2" destOrd="0" presId="urn:microsoft.com/office/officeart/2018/2/layout/IconVerticalSolidList"/>
    <dgm:cxn modelId="{996255AD-F61A-41A0-BAC2-033617666CC6}" type="presParOf" srcId="{9DA79FC4-A21D-476E-989A-8321FD6676A5}" destId="{C146D5BC-3FFF-4ACA-948F-86C11E7A6AD7}" srcOrd="0" destOrd="0" presId="urn:microsoft.com/office/officeart/2018/2/layout/IconVerticalSolidList"/>
    <dgm:cxn modelId="{FBAC4022-7C63-400A-9AE7-11A461C12893}" type="presParOf" srcId="{9DA79FC4-A21D-476E-989A-8321FD6676A5}" destId="{91C6E4BF-5665-48EB-8641-738EF2CC01C1}" srcOrd="1" destOrd="0" presId="urn:microsoft.com/office/officeart/2018/2/layout/IconVerticalSolidList"/>
    <dgm:cxn modelId="{85177AC6-C8AA-4AF8-B9B8-59B9A95C0502}" type="presParOf" srcId="{9DA79FC4-A21D-476E-989A-8321FD6676A5}" destId="{7D21EA33-F4AC-441E-BA3D-6BE03B7B1F87}" srcOrd="2" destOrd="0" presId="urn:microsoft.com/office/officeart/2018/2/layout/IconVerticalSolidList"/>
    <dgm:cxn modelId="{5F6A632E-13F8-4A0E-B7F3-67992C10C6AA}" type="presParOf" srcId="{9DA79FC4-A21D-476E-989A-8321FD6676A5}" destId="{9E415827-CE70-46E5-A2D6-5D0AFFFE284A}" srcOrd="3" destOrd="0" presId="urn:microsoft.com/office/officeart/2018/2/layout/IconVerticalSolidList"/>
    <dgm:cxn modelId="{3B832281-9016-4FD6-80EE-FF7AD8859416}" type="presParOf" srcId="{8D0AFEEC-C7B2-49B9-AAC2-01B06ED4909A}" destId="{3CF85CA6-858B-4FD0-9B45-A31871C296D2}" srcOrd="3" destOrd="0" presId="urn:microsoft.com/office/officeart/2018/2/layout/IconVerticalSolidList"/>
    <dgm:cxn modelId="{8DA51666-8132-4698-B285-5C25F91A299F}" type="presParOf" srcId="{8D0AFEEC-C7B2-49B9-AAC2-01B06ED4909A}" destId="{52CB5402-3FC7-4CFE-9D69-23854D01FB78}" srcOrd="4" destOrd="0" presId="urn:microsoft.com/office/officeart/2018/2/layout/IconVerticalSolidList"/>
    <dgm:cxn modelId="{2C16240F-88EE-4E4E-92BC-D7AFA1257B81}" type="presParOf" srcId="{52CB5402-3FC7-4CFE-9D69-23854D01FB78}" destId="{74FBCE94-C0FC-42D5-AE9A-2E15738B0681}" srcOrd="0" destOrd="0" presId="urn:microsoft.com/office/officeart/2018/2/layout/IconVerticalSolidList"/>
    <dgm:cxn modelId="{ABCFC4A9-F563-4A54-8803-B48BACAB86B0}" type="presParOf" srcId="{52CB5402-3FC7-4CFE-9D69-23854D01FB78}" destId="{7F83A5B8-161B-49BA-AC6A-397385D56E90}" srcOrd="1" destOrd="0" presId="urn:microsoft.com/office/officeart/2018/2/layout/IconVerticalSolidList"/>
    <dgm:cxn modelId="{AF81E8C8-F442-4A56-814C-22BD50A0BCD8}" type="presParOf" srcId="{52CB5402-3FC7-4CFE-9D69-23854D01FB78}" destId="{FD0C40D8-C6D9-4414-9A83-1FA1892D374A}" srcOrd="2" destOrd="0" presId="urn:microsoft.com/office/officeart/2018/2/layout/IconVerticalSolidList"/>
    <dgm:cxn modelId="{9748EEF1-80D0-4120-A1C5-DF7E32FC9DB5}" type="presParOf" srcId="{52CB5402-3FC7-4CFE-9D69-23854D01FB78}" destId="{63506558-340C-4ACA-A5EA-EB8DA0D60881}" srcOrd="3" destOrd="0" presId="urn:microsoft.com/office/officeart/2018/2/layout/IconVerticalSolidList"/>
    <dgm:cxn modelId="{513A485D-7EE5-4644-AA36-BE42972A15B5}" type="presParOf" srcId="{8D0AFEEC-C7B2-49B9-AAC2-01B06ED4909A}" destId="{B7A73D25-25E7-410D-86A9-813C8DEFD6E0}" srcOrd="5" destOrd="0" presId="urn:microsoft.com/office/officeart/2018/2/layout/IconVerticalSolidList"/>
    <dgm:cxn modelId="{830F1DEA-21BE-4566-AFAF-9F2603E1B819}" type="presParOf" srcId="{8D0AFEEC-C7B2-49B9-AAC2-01B06ED4909A}" destId="{E219FF05-41CB-41AD-AEB5-87A248A8BE35}" srcOrd="6" destOrd="0" presId="urn:microsoft.com/office/officeart/2018/2/layout/IconVerticalSolidList"/>
    <dgm:cxn modelId="{AA3B6B2A-2760-4033-B997-D0FEBD38C7F8}" type="presParOf" srcId="{E219FF05-41CB-41AD-AEB5-87A248A8BE35}" destId="{75868AF2-99EF-4FB4-8077-03F58F3F6723}" srcOrd="0" destOrd="0" presId="urn:microsoft.com/office/officeart/2018/2/layout/IconVerticalSolidList"/>
    <dgm:cxn modelId="{E901A27A-268B-4990-8385-8AD3DD25555C}" type="presParOf" srcId="{E219FF05-41CB-41AD-AEB5-87A248A8BE35}" destId="{0CA11537-51BB-4EE2-BF81-4A0286E52E64}" srcOrd="1" destOrd="0" presId="urn:microsoft.com/office/officeart/2018/2/layout/IconVerticalSolidList"/>
    <dgm:cxn modelId="{2E54109B-E718-437C-B1FA-B7C6D19E9868}" type="presParOf" srcId="{E219FF05-41CB-41AD-AEB5-87A248A8BE35}" destId="{A4FCB8B2-D73D-445F-9448-1233349874F4}" srcOrd="2" destOrd="0" presId="urn:microsoft.com/office/officeart/2018/2/layout/IconVerticalSolidList"/>
    <dgm:cxn modelId="{2E450C2B-1AF8-43F0-B78F-4E7C5FFED294}" type="presParOf" srcId="{E219FF05-41CB-41AD-AEB5-87A248A8BE35}" destId="{F8BE57D6-3564-465C-A45A-762EE0218C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D06FB1-FC62-4E6F-8081-66B29738E8C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D4EA06-7A9C-4455-9B26-63055595C5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Structured data</a:t>
          </a:r>
        </a:p>
      </dgm:t>
    </dgm:pt>
    <dgm:pt modelId="{94CA2852-FD9C-4F28-8E0A-7765A2C1FF1D}" type="parTrans" cxnId="{6C3D47E1-BBA1-4F04-81A8-88840E59D806}">
      <dgm:prSet/>
      <dgm:spPr/>
      <dgm:t>
        <a:bodyPr/>
        <a:lstStyle/>
        <a:p>
          <a:endParaRPr lang="en-US"/>
        </a:p>
      </dgm:t>
    </dgm:pt>
    <dgm:pt modelId="{4C51705D-638C-4472-81B5-7830992329D4}" type="sibTrans" cxnId="{6C3D47E1-BBA1-4F04-81A8-88840E59D806}">
      <dgm:prSet/>
      <dgm:spPr/>
      <dgm:t>
        <a:bodyPr/>
        <a:lstStyle/>
        <a:p>
          <a:endParaRPr lang="en-US"/>
        </a:p>
      </dgm:t>
    </dgm:pt>
    <dgm:pt modelId="{E1AA6089-DEE8-45BF-ABCC-D629B830A6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Fits a pre-defined model</a:t>
          </a:r>
        </a:p>
      </dgm:t>
    </dgm:pt>
    <dgm:pt modelId="{F99D0034-6C3E-4C30-91CA-834D63B06B1C}" type="parTrans" cxnId="{FC0B4634-6477-4445-85CC-CC9CBD34518F}">
      <dgm:prSet/>
      <dgm:spPr/>
      <dgm:t>
        <a:bodyPr/>
        <a:lstStyle/>
        <a:p>
          <a:endParaRPr lang="en-US"/>
        </a:p>
      </dgm:t>
    </dgm:pt>
    <dgm:pt modelId="{FA9142AD-63D8-4531-98A4-2CD81A37F656}" type="sibTrans" cxnId="{FC0B4634-6477-4445-85CC-CC9CBD34518F}">
      <dgm:prSet/>
      <dgm:spPr/>
      <dgm:t>
        <a:bodyPr/>
        <a:lstStyle/>
        <a:p>
          <a:endParaRPr lang="en-US"/>
        </a:p>
      </dgm:t>
    </dgm:pt>
    <dgm:pt modelId="{2CF50CBB-DA47-438E-A9B5-D88AF40617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Much easier to process/query</a:t>
          </a:r>
        </a:p>
      </dgm:t>
    </dgm:pt>
    <dgm:pt modelId="{5013605A-65F7-4603-A250-E29669040C23}" type="parTrans" cxnId="{C47EB972-CC7C-4213-AC9C-3C82B8CD7056}">
      <dgm:prSet/>
      <dgm:spPr/>
      <dgm:t>
        <a:bodyPr/>
        <a:lstStyle/>
        <a:p>
          <a:endParaRPr lang="en-US"/>
        </a:p>
      </dgm:t>
    </dgm:pt>
    <dgm:pt modelId="{0B92AFD6-811B-43B8-ABB6-AD11EFF690E0}" type="sibTrans" cxnId="{C47EB972-CC7C-4213-AC9C-3C82B8CD7056}">
      <dgm:prSet/>
      <dgm:spPr/>
      <dgm:t>
        <a:bodyPr/>
        <a:lstStyle/>
        <a:p>
          <a:endParaRPr lang="en-US"/>
        </a:p>
      </dgm:t>
    </dgm:pt>
    <dgm:pt modelId="{EE0EEC8C-0D6C-4581-9DAC-E71EB3C297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Examples: dates, lab data, SSNs, phone numbers, NDCs</a:t>
          </a:r>
        </a:p>
      </dgm:t>
    </dgm:pt>
    <dgm:pt modelId="{70ACAD08-0B46-46F6-BFA3-1887543F6DA9}" type="parTrans" cxnId="{3D5D8F83-B677-484A-8E26-A39098FA1A92}">
      <dgm:prSet/>
      <dgm:spPr/>
      <dgm:t>
        <a:bodyPr/>
        <a:lstStyle/>
        <a:p>
          <a:endParaRPr lang="en-US"/>
        </a:p>
      </dgm:t>
    </dgm:pt>
    <dgm:pt modelId="{9B31526E-3C57-4D20-923A-E8A9CC613BF8}" type="sibTrans" cxnId="{3D5D8F83-B677-484A-8E26-A39098FA1A92}">
      <dgm:prSet/>
      <dgm:spPr/>
      <dgm:t>
        <a:bodyPr/>
        <a:lstStyle/>
        <a:p>
          <a:endParaRPr lang="en-US"/>
        </a:p>
      </dgm:t>
    </dgm:pt>
    <dgm:pt modelId="{C02226E4-89FA-4F61-BB44-75EC4D185F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Unstructured data</a:t>
          </a:r>
        </a:p>
      </dgm:t>
    </dgm:pt>
    <dgm:pt modelId="{45FB5E73-D069-4BDC-9897-1982A094FE8A}" type="parTrans" cxnId="{03317D8D-6F60-4158-ACD4-FCFF6364DA7D}">
      <dgm:prSet/>
      <dgm:spPr/>
      <dgm:t>
        <a:bodyPr/>
        <a:lstStyle/>
        <a:p>
          <a:endParaRPr lang="en-US"/>
        </a:p>
      </dgm:t>
    </dgm:pt>
    <dgm:pt modelId="{56828E27-0B61-450C-A77D-C792A40AE62A}" type="sibTrans" cxnId="{03317D8D-6F60-4158-ACD4-FCFF6364DA7D}">
      <dgm:prSet/>
      <dgm:spPr/>
      <dgm:t>
        <a:bodyPr/>
        <a:lstStyle/>
        <a:p>
          <a:endParaRPr lang="en-US"/>
        </a:p>
      </dgm:t>
    </dgm:pt>
    <dgm:pt modelId="{D00857D5-0017-4899-912E-5457AD920C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No predefined model</a:t>
          </a:r>
        </a:p>
      </dgm:t>
    </dgm:pt>
    <dgm:pt modelId="{AE93BF1E-85AB-4991-A097-EB22137D5D99}" type="parTrans" cxnId="{F9E76FE9-2A89-439E-8442-CD2DE060BEB5}">
      <dgm:prSet/>
      <dgm:spPr/>
      <dgm:t>
        <a:bodyPr/>
        <a:lstStyle/>
        <a:p>
          <a:endParaRPr lang="en-US"/>
        </a:p>
      </dgm:t>
    </dgm:pt>
    <dgm:pt modelId="{A9C38902-744A-43AF-9878-0CB9F79F1EDE}" type="sibTrans" cxnId="{F9E76FE9-2A89-439E-8442-CD2DE060BEB5}">
      <dgm:prSet/>
      <dgm:spPr/>
      <dgm:t>
        <a:bodyPr/>
        <a:lstStyle/>
        <a:p>
          <a:endParaRPr lang="en-US"/>
        </a:p>
      </dgm:t>
    </dgm:pt>
    <dgm:pt modelId="{BB843CAE-9B04-452A-82F0-91E7031CC2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Much more process intensive to query</a:t>
          </a:r>
        </a:p>
      </dgm:t>
    </dgm:pt>
    <dgm:pt modelId="{213050DA-AA84-4EE7-AB4F-FFFE7D922F77}" type="parTrans" cxnId="{0A057750-F0CD-42BB-B522-6A3A910A391E}">
      <dgm:prSet/>
      <dgm:spPr/>
      <dgm:t>
        <a:bodyPr/>
        <a:lstStyle/>
        <a:p>
          <a:endParaRPr lang="en-US"/>
        </a:p>
      </dgm:t>
    </dgm:pt>
    <dgm:pt modelId="{51EAA13E-B520-44F9-9B63-BE5F8D19F13B}" type="sibTrans" cxnId="{0A057750-F0CD-42BB-B522-6A3A910A391E}">
      <dgm:prSet/>
      <dgm:spPr/>
      <dgm:t>
        <a:bodyPr/>
        <a:lstStyle/>
        <a:p>
          <a:endParaRPr lang="en-US"/>
        </a:p>
      </dgm:t>
    </dgm:pt>
    <dgm:pt modelId="{22820F5A-6408-4643-A882-F5E43359B7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Example: raw text, video, audio recordings</a:t>
          </a:r>
        </a:p>
      </dgm:t>
    </dgm:pt>
    <dgm:pt modelId="{C68780FC-847D-45F9-8850-3C1ED49889E8}" type="parTrans" cxnId="{0DEEC091-9BD6-44E7-B6C6-B34308D08C79}">
      <dgm:prSet/>
      <dgm:spPr/>
      <dgm:t>
        <a:bodyPr/>
        <a:lstStyle/>
        <a:p>
          <a:endParaRPr lang="en-US"/>
        </a:p>
      </dgm:t>
    </dgm:pt>
    <dgm:pt modelId="{C3866DE1-DC7F-446B-A2FF-5B9F3BD5F503}" type="sibTrans" cxnId="{0DEEC091-9BD6-44E7-B6C6-B34308D08C79}">
      <dgm:prSet/>
      <dgm:spPr/>
      <dgm:t>
        <a:bodyPr/>
        <a:lstStyle/>
        <a:p>
          <a:endParaRPr lang="en-US"/>
        </a:p>
      </dgm:t>
    </dgm:pt>
    <dgm:pt modelId="{3C672149-11DE-4900-8641-72B8FE754584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B3E6020A-0773-4D76-A1B7-C55F46784708}" type="parTrans" cxnId="{758E502A-699F-495E-9C2C-23B6962FF445}">
      <dgm:prSet/>
      <dgm:spPr/>
      <dgm:t>
        <a:bodyPr/>
        <a:lstStyle/>
        <a:p>
          <a:endParaRPr lang="en-US"/>
        </a:p>
      </dgm:t>
    </dgm:pt>
    <dgm:pt modelId="{7F00F61D-5262-4ED1-A8C6-20D70299F2F9}" type="sibTrans" cxnId="{758E502A-699F-495E-9C2C-23B6962FF445}">
      <dgm:prSet/>
      <dgm:spPr/>
      <dgm:t>
        <a:bodyPr/>
        <a:lstStyle/>
        <a:p>
          <a:endParaRPr lang="en-US"/>
        </a:p>
      </dgm:t>
    </dgm:pt>
    <dgm:pt modelId="{0E26D204-C62B-4852-9AEA-238D1A0B024A}" type="pres">
      <dgm:prSet presAssocID="{C1D06FB1-FC62-4E6F-8081-66B29738E8C5}" presName="root" presStyleCnt="0">
        <dgm:presLayoutVars>
          <dgm:dir/>
          <dgm:resizeHandles val="exact"/>
        </dgm:presLayoutVars>
      </dgm:prSet>
      <dgm:spPr/>
    </dgm:pt>
    <dgm:pt modelId="{C4278C8A-AB5A-420E-ACF0-FDDB15633A2A}" type="pres">
      <dgm:prSet presAssocID="{A5D4EA06-7A9C-4455-9B26-63055595C5FD}" presName="compNode" presStyleCnt="0"/>
      <dgm:spPr/>
    </dgm:pt>
    <dgm:pt modelId="{E806A121-398E-4A0E-BE3B-3D745F94A1AE}" type="pres">
      <dgm:prSet presAssocID="{A5D4EA06-7A9C-4455-9B26-63055595C5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F0E607B-D47E-4E00-86BC-55EEEF30B759}" type="pres">
      <dgm:prSet presAssocID="{A5D4EA06-7A9C-4455-9B26-63055595C5FD}" presName="iconSpace" presStyleCnt="0"/>
      <dgm:spPr/>
    </dgm:pt>
    <dgm:pt modelId="{845DF071-88E5-434C-9D3E-D24AFF5460BC}" type="pres">
      <dgm:prSet presAssocID="{A5D4EA06-7A9C-4455-9B26-63055595C5FD}" presName="parTx" presStyleLbl="revTx" presStyleIdx="0" presStyleCnt="6">
        <dgm:presLayoutVars>
          <dgm:chMax val="0"/>
          <dgm:chPref val="0"/>
        </dgm:presLayoutVars>
      </dgm:prSet>
      <dgm:spPr/>
    </dgm:pt>
    <dgm:pt modelId="{1C085E41-AD51-4B32-8C1F-400E8331E270}" type="pres">
      <dgm:prSet presAssocID="{A5D4EA06-7A9C-4455-9B26-63055595C5FD}" presName="txSpace" presStyleCnt="0"/>
      <dgm:spPr/>
    </dgm:pt>
    <dgm:pt modelId="{13763332-BD64-4182-A717-836BA80DD70A}" type="pres">
      <dgm:prSet presAssocID="{A5D4EA06-7A9C-4455-9B26-63055595C5FD}" presName="desTx" presStyleLbl="revTx" presStyleIdx="1" presStyleCnt="6" custScaleX="135312">
        <dgm:presLayoutVars/>
      </dgm:prSet>
      <dgm:spPr/>
    </dgm:pt>
    <dgm:pt modelId="{C41348B2-D8E5-4F0B-842E-5180F9BD6E13}" type="pres">
      <dgm:prSet presAssocID="{4C51705D-638C-4472-81B5-7830992329D4}" presName="sibTrans" presStyleCnt="0"/>
      <dgm:spPr/>
    </dgm:pt>
    <dgm:pt modelId="{3D233ABD-BDAD-45B4-8C3B-BCD3FBAF6C1E}" type="pres">
      <dgm:prSet presAssocID="{3C672149-11DE-4900-8641-72B8FE754584}" presName="compNode" presStyleCnt="0"/>
      <dgm:spPr/>
    </dgm:pt>
    <dgm:pt modelId="{37AA99D2-AC3A-4EB5-BBE7-A394EB2C2458}" type="pres">
      <dgm:prSet presAssocID="{3C672149-11DE-4900-8641-72B8FE754584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776B6243-4F66-4D3D-AF18-0048930BC7D5}" type="pres">
      <dgm:prSet presAssocID="{3C672149-11DE-4900-8641-72B8FE754584}" presName="iconSpace" presStyleCnt="0"/>
      <dgm:spPr/>
    </dgm:pt>
    <dgm:pt modelId="{00CCD434-9767-4FA1-95A9-F270F882F0FD}" type="pres">
      <dgm:prSet presAssocID="{3C672149-11DE-4900-8641-72B8FE754584}" presName="parTx" presStyleLbl="revTx" presStyleIdx="2" presStyleCnt="6">
        <dgm:presLayoutVars>
          <dgm:chMax val="0"/>
          <dgm:chPref val="0"/>
        </dgm:presLayoutVars>
      </dgm:prSet>
      <dgm:spPr/>
    </dgm:pt>
    <dgm:pt modelId="{8DD47909-F94C-4027-813B-A9E6352E0BF2}" type="pres">
      <dgm:prSet presAssocID="{3C672149-11DE-4900-8641-72B8FE754584}" presName="txSpace" presStyleCnt="0"/>
      <dgm:spPr/>
    </dgm:pt>
    <dgm:pt modelId="{C95E2068-0DBF-41B6-82DE-AA6BC77434A8}" type="pres">
      <dgm:prSet presAssocID="{3C672149-11DE-4900-8641-72B8FE754584}" presName="desTx" presStyleLbl="revTx" presStyleIdx="3" presStyleCnt="6">
        <dgm:presLayoutVars/>
      </dgm:prSet>
      <dgm:spPr/>
    </dgm:pt>
    <dgm:pt modelId="{6923AFF2-3990-49C5-B1D4-1BAE7C63201A}" type="pres">
      <dgm:prSet presAssocID="{7F00F61D-5262-4ED1-A8C6-20D70299F2F9}" presName="sibTrans" presStyleCnt="0"/>
      <dgm:spPr/>
    </dgm:pt>
    <dgm:pt modelId="{3205F35A-83FB-44F2-879F-E48AAE213797}" type="pres">
      <dgm:prSet presAssocID="{C02226E4-89FA-4F61-BB44-75EC4D185F11}" presName="compNode" presStyleCnt="0"/>
      <dgm:spPr/>
    </dgm:pt>
    <dgm:pt modelId="{E70B1332-F483-49B8-905D-4B76278DB24A}" type="pres">
      <dgm:prSet presAssocID="{C02226E4-89FA-4F61-BB44-75EC4D185F1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F70F431-C598-4E98-BFDB-836513646887}" type="pres">
      <dgm:prSet presAssocID="{C02226E4-89FA-4F61-BB44-75EC4D185F11}" presName="iconSpace" presStyleCnt="0"/>
      <dgm:spPr/>
    </dgm:pt>
    <dgm:pt modelId="{6E966A96-3601-4989-84B7-799725507CC4}" type="pres">
      <dgm:prSet presAssocID="{C02226E4-89FA-4F61-BB44-75EC4D185F11}" presName="parTx" presStyleLbl="revTx" presStyleIdx="4" presStyleCnt="6">
        <dgm:presLayoutVars>
          <dgm:chMax val="0"/>
          <dgm:chPref val="0"/>
        </dgm:presLayoutVars>
      </dgm:prSet>
      <dgm:spPr/>
    </dgm:pt>
    <dgm:pt modelId="{BD2A9411-0854-4EF2-A744-3B4FA04F19B5}" type="pres">
      <dgm:prSet presAssocID="{C02226E4-89FA-4F61-BB44-75EC4D185F11}" presName="txSpace" presStyleCnt="0"/>
      <dgm:spPr/>
    </dgm:pt>
    <dgm:pt modelId="{D559D0CF-D87C-4B86-B643-5C4F03F35E7C}" type="pres">
      <dgm:prSet presAssocID="{C02226E4-89FA-4F61-BB44-75EC4D185F11}" presName="desTx" presStyleLbl="revTx" presStyleIdx="5" presStyleCnt="6" custScaleX="135551">
        <dgm:presLayoutVars/>
      </dgm:prSet>
      <dgm:spPr/>
    </dgm:pt>
  </dgm:ptLst>
  <dgm:cxnLst>
    <dgm:cxn modelId="{CA7E9A02-204E-4476-9E5B-56B5C54BF14D}" type="presOf" srcId="{A5D4EA06-7A9C-4455-9B26-63055595C5FD}" destId="{845DF071-88E5-434C-9D3E-D24AFF5460BC}" srcOrd="0" destOrd="0" presId="urn:microsoft.com/office/officeart/2018/5/layout/CenteredIconLabelDescriptionList"/>
    <dgm:cxn modelId="{8C753A0D-4863-4A00-A8EE-13B7C77506AA}" type="presOf" srcId="{22820F5A-6408-4643-A882-F5E43359B79C}" destId="{D559D0CF-D87C-4B86-B643-5C4F03F35E7C}" srcOrd="0" destOrd="2" presId="urn:microsoft.com/office/officeart/2018/5/layout/CenteredIconLabelDescriptionList"/>
    <dgm:cxn modelId="{6A1B861F-59E2-4FF2-9949-19ABD53888CC}" type="presOf" srcId="{BB843CAE-9B04-452A-82F0-91E7031CC2DA}" destId="{D559D0CF-D87C-4B86-B643-5C4F03F35E7C}" srcOrd="0" destOrd="1" presId="urn:microsoft.com/office/officeart/2018/5/layout/CenteredIconLabelDescriptionList"/>
    <dgm:cxn modelId="{758E502A-699F-495E-9C2C-23B6962FF445}" srcId="{C1D06FB1-FC62-4E6F-8081-66B29738E8C5}" destId="{3C672149-11DE-4900-8641-72B8FE754584}" srcOrd="1" destOrd="0" parTransId="{B3E6020A-0773-4D76-A1B7-C55F46784708}" sibTransId="{7F00F61D-5262-4ED1-A8C6-20D70299F2F9}"/>
    <dgm:cxn modelId="{FC0B4634-6477-4445-85CC-CC9CBD34518F}" srcId="{A5D4EA06-7A9C-4455-9B26-63055595C5FD}" destId="{E1AA6089-DEE8-45BF-ABCC-D629B830A667}" srcOrd="0" destOrd="0" parTransId="{F99D0034-6C3E-4C30-91CA-834D63B06B1C}" sibTransId="{FA9142AD-63D8-4531-98A4-2CD81A37F656}"/>
    <dgm:cxn modelId="{0A057750-F0CD-42BB-B522-6A3A910A391E}" srcId="{C02226E4-89FA-4F61-BB44-75EC4D185F11}" destId="{BB843CAE-9B04-452A-82F0-91E7031CC2DA}" srcOrd="1" destOrd="0" parTransId="{213050DA-AA84-4EE7-AB4F-FFFE7D922F77}" sibTransId="{51EAA13E-B520-44F9-9B63-BE5F8D19F13B}"/>
    <dgm:cxn modelId="{01EF1668-2069-464D-B725-5D9AFEFA8BB3}" type="presOf" srcId="{D00857D5-0017-4899-912E-5457AD920C51}" destId="{D559D0CF-D87C-4B86-B643-5C4F03F35E7C}" srcOrd="0" destOrd="0" presId="urn:microsoft.com/office/officeart/2018/5/layout/CenteredIconLabelDescriptionList"/>
    <dgm:cxn modelId="{C47EB972-CC7C-4213-AC9C-3C82B8CD7056}" srcId="{A5D4EA06-7A9C-4455-9B26-63055595C5FD}" destId="{2CF50CBB-DA47-438E-A9B5-D88AF406170C}" srcOrd="1" destOrd="0" parTransId="{5013605A-65F7-4603-A250-E29669040C23}" sibTransId="{0B92AFD6-811B-43B8-ABB6-AD11EFF690E0}"/>
    <dgm:cxn modelId="{3D5D8F83-B677-484A-8E26-A39098FA1A92}" srcId="{A5D4EA06-7A9C-4455-9B26-63055595C5FD}" destId="{EE0EEC8C-0D6C-4581-9DAC-E71EB3C29763}" srcOrd="2" destOrd="0" parTransId="{70ACAD08-0B46-46F6-BFA3-1887543F6DA9}" sibTransId="{9B31526E-3C57-4D20-923A-E8A9CC613BF8}"/>
    <dgm:cxn modelId="{03317D8D-6F60-4158-ACD4-FCFF6364DA7D}" srcId="{C1D06FB1-FC62-4E6F-8081-66B29738E8C5}" destId="{C02226E4-89FA-4F61-BB44-75EC4D185F11}" srcOrd="2" destOrd="0" parTransId="{45FB5E73-D069-4BDC-9897-1982A094FE8A}" sibTransId="{56828E27-0B61-450C-A77D-C792A40AE62A}"/>
    <dgm:cxn modelId="{82C5DC8E-CEFF-404E-B4DC-6C83ABB7A4CA}" type="presOf" srcId="{3C672149-11DE-4900-8641-72B8FE754584}" destId="{00CCD434-9767-4FA1-95A9-F270F882F0FD}" srcOrd="0" destOrd="0" presId="urn:microsoft.com/office/officeart/2018/5/layout/CenteredIconLabelDescriptionList"/>
    <dgm:cxn modelId="{0DEEC091-9BD6-44E7-B6C6-B34308D08C79}" srcId="{C02226E4-89FA-4F61-BB44-75EC4D185F11}" destId="{22820F5A-6408-4643-A882-F5E43359B79C}" srcOrd="2" destOrd="0" parTransId="{C68780FC-847D-45F9-8850-3C1ED49889E8}" sibTransId="{C3866DE1-DC7F-446B-A2FF-5B9F3BD5F503}"/>
    <dgm:cxn modelId="{318D0AB7-12E7-454E-8459-B4DF98A4E59E}" type="presOf" srcId="{EE0EEC8C-0D6C-4581-9DAC-E71EB3C29763}" destId="{13763332-BD64-4182-A717-836BA80DD70A}" srcOrd="0" destOrd="2" presId="urn:microsoft.com/office/officeart/2018/5/layout/CenteredIconLabelDescriptionList"/>
    <dgm:cxn modelId="{DFE531BD-067B-4551-8716-D1B55913A6C2}" type="presOf" srcId="{E1AA6089-DEE8-45BF-ABCC-D629B830A667}" destId="{13763332-BD64-4182-A717-836BA80DD70A}" srcOrd="0" destOrd="0" presId="urn:microsoft.com/office/officeart/2018/5/layout/CenteredIconLabelDescriptionList"/>
    <dgm:cxn modelId="{C0489FC6-C2EE-4EEF-BB4C-53823C629F07}" type="presOf" srcId="{C1D06FB1-FC62-4E6F-8081-66B29738E8C5}" destId="{0E26D204-C62B-4852-9AEA-238D1A0B024A}" srcOrd="0" destOrd="0" presId="urn:microsoft.com/office/officeart/2018/5/layout/CenteredIconLabelDescriptionList"/>
    <dgm:cxn modelId="{6C3D47E1-BBA1-4F04-81A8-88840E59D806}" srcId="{C1D06FB1-FC62-4E6F-8081-66B29738E8C5}" destId="{A5D4EA06-7A9C-4455-9B26-63055595C5FD}" srcOrd="0" destOrd="0" parTransId="{94CA2852-FD9C-4F28-8E0A-7765A2C1FF1D}" sibTransId="{4C51705D-638C-4472-81B5-7830992329D4}"/>
    <dgm:cxn modelId="{F9E76FE9-2A89-439E-8442-CD2DE060BEB5}" srcId="{C02226E4-89FA-4F61-BB44-75EC4D185F11}" destId="{D00857D5-0017-4899-912E-5457AD920C51}" srcOrd="0" destOrd="0" parTransId="{AE93BF1E-85AB-4991-A097-EB22137D5D99}" sibTransId="{A9C38902-744A-43AF-9878-0CB9F79F1EDE}"/>
    <dgm:cxn modelId="{6EA0AAF5-24AD-41F0-B831-263F83224260}" type="presOf" srcId="{C02226E4-89FA-4F61-BB44-75EC4D185F11}" destId="{6E966A96-3601-4989-84B7-799725507CC4}" srcOrd="0" destOrd="0" presId="urn:microsoft.com/office/officeart/2018/5/layout/CenteredIconLabelDescriptionList"/>
    <dgm:cxn modelId="{00916DF7-9ABC-4DF2-BE9F-18E2619D31AA}" type="presOf" srcId="{2CF50CBB-DA47-438E-A9B5-D88AF406170C}" destId="{13763332-BD64-4182-A717-836BA80DD70A}" srcOrd="0" destOrd="1" presId="urn:microsoft.com/office/officeart/2018/5/layout/CenteredIconLabelDescriptionList"/>
    <dgm:cxn modelId="{280A8E87-B2B8-46A7-BDEB-581D91D0A4F4}" type="presParOf" srcId="{0E26D204-C62B-4852-9AEA-238D1A0B024A}" destId="{C4278C8A-AB5A-420E-ACF0-FDDB15633A2A}" srcOrd="0" destOrd="0" presId="urn:microsoft.com/office/officeart/2018/5/layout/CenteredIconLabelDescriptionList"/>
    <dgm:cxn modelId="{D2147D56-07EE-4168-98C2-A1BF2B98CBAD}" type="presParOf" srcId="{C4278C8A-AB5A-420E-ACF0-FDDB15633A2A}" destId="{E806A121-398E-4A0E-BE3B-3D745F94A1AE}" srcOrd="0" destOrd="0" presId="urn:microsoft.com/office/officeart/2018/5/layout/CenteredIconLabelDescriptionList"/>
    <dgm:cxn modelId="{E84DD27E-3D58-4EF8-BBF8-38D0FEBBA20E}" type="presParOf" srcId="{C4278C8A-AB5A-420E-ACF0-FDDB15633A2A}" destId="{EF0E607B-D47E-4E00-86BC-55EEEF30B759}" srcOrd="1" destOrd="0" presId="urn:microsoft.com/office/officeart/2018/5/layout/CenteredIconLabelDescriptionList"/>
    <dgm:cxn modelId="{EB0EDF4B-5CED-47D8-99CE-06C2EAE16591}" type="presParOf" srcId="{C4278C8A-AB5A-420E-ACF0-FDDB15633A2A}" destId="{845DF071-88E5-434C-9D3E-D24AFF5460BC}" srcOrd="2" destOrd="0" presId="urn:microsoft.com/office/officeart/2018/5/layout/CenteredIconLabelDescriptionList"/>
    <dgm:cxn modelId="{7C32A7F2-8AC8-4D07-AE2E-B857609B8CDA}" type="presParOf" srcId="{C4278C8A-AB5A-420E-ACF0-FDDB15633A2A}" destId="{1C085E41-AD51-4B32-8C1F-400E8331E270}" srcOrd="3" destOrd="0" presId="urn:microsoft.com/office/officeart/2018/5/layout/CenteredIconLabelDescriptionList"/>
    <dgm:cxn modelId="{049275EF-E5E5-423B-A8CD-7552FF96A58D}" type="presParOf" srcId="{C4278C8A-AB5A-420E-ACF0-FDDB15633A2A}" destId="{13763332-BD64-4182-A717-836BA80DD70A}" srcOrd="4" destOrd="0" presId="urn:microsoft.com/office/officeart/2018/5/layout/CenteredIconLabelDescriptionList"/>
    <dgm:cxn modelId="{A2855F38-0297-4850-8B9F-4FEB1660B2B0}" type="presParOf" srcId="{0E26D204-C62B-4852-9AEA-238D1A0B024A}" destId="{C41348B2-D8E5-4F0B-842E-5180F9BD6E13}" srcOrd="1" destOrd="0" presId="urn:microsoft.com/office/officeart/2018/5/layout/CenteredIconLabelDescriptionList"/>
    <dgm:cxn modelId="{60B7260D-E556-4E61-8B11-F541000612FE}" type="presParOf" srcId="{0E26D204-C62B-4852-9AEA-238D1A0B024A}" destId="{3D233ABD-BDAD-45B4-8C3B-BCD3FBAF6C1E}" srcOrd="2" destOrd="0" presId="urn:microsoft.com/office/officeart/2018/5/layout/CenteredIconLabelDescriptionList"/>
    <dgm:cxn modelId="{F952B69E-B264-40B8-B889-95F18344B34F}" type="presParOf" srcId="{3D233ABD-BDAD-45B4-8C3B-BCD3FBAF6C1E}" destId="{37AA99D2-AC3A-4EB5-BBE7-A394EB2C2458}" srcOrd="0" destOrd="0" presId="urn:microsoft.com/office/officeart/2018/5/layout/CenteredIconLabelDescriptionList"/>
    <dgm:cxn modelId="{9820BA82-3139-4CA6-97DB-17BABA5EBD4C}" type="presParOf" srcId="{3D233ABD-BDAD-45B4-8C3B-BCD3FBAF6C1E}" destId="{776B6243-4F66-4D3D-AF18-0048930BC7D5}" srcOrd="1" destOrd="0" presId="urn:microsoft.com/office/officeart/2018/5/layout/CenteredIconLabelDescriptionList"/>
    <dgm:cxn modelId="{0F16D6EC-EE89-4E26-B5F8-5151C063186B}" type="presParOf" srcId="{3D233ABD-BDAD-45B4-8C3B-BCD3FBAF6C1E}" destId="{00CCD434-9767-4FA1-95A9-F270F882F0FD}" srcOrd="2" destOrd="0" presId="urn:microsoft.com/office/officeart/2018/5/layout/CenteredIconLabelDescriptionList"/>
    <dgm:cxn modelId="{A005B6FA-3892-4E84-B7E9-B17A974EEFA4}" type="presParOf" srcId="{3D233ABD-BDAD-45B4-8C3B-BCD3FBAF6C1E}" destId="{8DD47909-F94C-4027-813B-A9E6352E0BF2}" srcOrd="3" destOrd="0" presId="urn:microsoft.com/office/officeart/2018/5/layout/CenteredIconLabelDescriptionList"/>
    <dgm:cxn modelId="{05F5AD48-78C9-4B6D-BE11-33E1EBB8DB2D}" type="presParOf" srcId="{3D233ABD-BDAD-45B4-8C3B-BCD3FBAF6C1E}" destId="{C95E2068-0DBF-41B6-82DE-AA6BC77434A8}" srcOrd="4" destOrd="0" presId="urn:microsoft.com/office/officeart/2018/5/layout/CenteredIconLabelDescriptionList"/>
    <dgm:cxn modelId="{007544ED-9668-4896-8F42-12B55C63DA80}" type="presParOf" srcId="{0E26D204-C62B-4852-9AEA-238D1A0B024A}" destId="{6923AFF2-3990-49C5-B1D4-1BAE7C63201A}" srcOrd="3" destOrd="0" presId="urn:microsoft.com/office/officeart/2018/5/layout/CenteredIconLabelDescriptionList"/>
    <dgm:cxn modelId="{571B4A61-4A6F-4B46-9EAD-25AE364AF573}" type="presParOf" srcId="{0E26D204-C62B-4852-9AEA-238D1A0B024A}" destId="{3205F35A-83FB-44F2-879F-E48AAE213797}" srcOrd="4" destOrd="0" presId="urn:microsoft.com/office/officeart/2018/5/layout/CenteredIconLabelDescriptionList"/>
    <dgm:cxn modelId="{4D4A73ED-77A0-4274-AC33-0A06C64EC08C}" type="presParOf" srcId="{3205F35A-83FB-44F2-879F-E48AAE213797}" destId="{E70B1332-F483-49B8-905D-4B76278DB24A}" srcOrd="0" destOrd="0" presId="urn:microsoft.com/office/officeart/2018/5/layout/CenteredIconLabelDescriptionList"/>
    <dgm:cxn modelId="{D549D76C-3E59-4A00-B108-23683AD1BC18}" type="presParOf" srcId="{3205F35A-83FB-44F2-879F-E48AAE213797}" destId="{BF70F431-C598-4E98-BFDB-836513646887}" srcOrd="1" destOrd="0" presId="urn:microsoft.com/office/officeart/2018/5/layout/CenteredIconLabelDescriptionList"/>
    <dgm:cxn modelId="{900F02EF-FBED-44CE-A54B-07758EB64391}" type="presParOf" srcId="{3205F35A-83FB-44F2-879F-E48AAE213797}" destId="{6E966A96-3601-4989-84B7-799725507CC4}" srcOrd="2" destOrd="0" presId="urn:microsoft.com/office/officeart/2018/5/layout/CenteredIconLabelDescriptionList"/>
    <dgm:cxn modelId="{47C19FEE-3B85-45DC-9246-53D8E70C4447}" type="presParOf" srcId="{3205F35A-83FB-44F2-879F-E48AAE213797}" destId="{BD2A9411-0854-4EF2-A744-3B4FA04F19B5}" srcOrd="3" destOrd="0" presId="urn:microsoft.com/office/officeart/2018/5/layout/CenteredIconLabelDescriptionList"/>
    <dgm:cxn modelId="{34D64FC1-A368-4A55-8413-6CAD6796F5F4}" type="presParOf" srcId="{3205F35A-83FB-44F2-879F-E48AAE213797}" destId="{D559D0CF-D87C-4B86-B643-5C4F03F35E7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378E4-0FD2-42CA-97D9-9B2B4C8B00FE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F2A61-CD78-40B4-A762-F05C0AA24C07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F7FC7-EBCF-4DA2-9060-8131F4BACFE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Differentiate between structured versus unstructured EMR data </a:t>
          </a:r>
        </a:p>
      </dsp:txBody>
      <dsp:txXfrm>
        <a:off x="1429899" y="2442"/>
        <a:ext cx="5083704" cy="1238008"/>
      </dsp:txXfrm>
    </dsp:sp>
    <dsp:sp modelId="{459DB5F7-4445-48BD-9F53-D7CB4FE59D4F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AC3CA-41F9-459A-838C-B19E96D546E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1792B-A968-4AB0-807B-0ACEECCFD214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Summarize high level concepts for EMR data transactions and data warehousing</a:t>
          </a:r>
        </a:p>
      </dsp:txBody>
      <dsp:txXfrm>
        <a:off x="1429899" y="1549953"/>
        <a:ext cx="5083704" cy="1238008"/>
      </dsp:txXfrm>
    </dsp:sp>
    <dsp:sp modelId="{6AD92C3A-D926-4ADC-8C78-EAD63D2C001D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8852A-D524-456A-BC0B-F219D8E5A117}">
      <dsp:nvSpPr>
        <dsp:cNvPr id="0" name=""/>
        <dsp:cNvSpPr/>
      </dsp:nvSpPr>
      <dsp:spPr>
        <a:xfrm>
          <a:off x="328774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81ED0-CDCF-4830-9289-0C7BC54AA03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Describe key elements of a relational database.</a:t>
          </a:r>
        </a:p>
      </dsp:txBody>
      <dsp:txXfrm>
        <a:off x="1429899" y="3097464"/>
        <a:ext cx="5083704" cy="1238008"/>
      </dsp:txXfrm>
    </dsp:sp>
    <dsp:sp modelId="{438F01A4-21BB-4F81-904B-EE08752546AF}">
      <dsp:nvSpPr>
        <dsp:cNvPr id="0" name=""/>
        <dsp:cNvSpPr/>
      </dsp:nvSpPr>
      <dsp:spPr>
        <a:xfrm>
          <a:off x="0" y="4647417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9A636-CD46-4E5D-A4F3-68103AD60566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301BE-17C2-4AC2-BB8F-4AE829138C0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Formulate simple SQL queries using a basic understanding of language syntax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7E965-E6E0-4F9D-8E77-732EF01C5AB2}">
      <dsp:nvSpPr>
        <dsp:cNvPr id="0" name=""/>
        <dsp:cNvSpPr/>
      </dsp:nvSpPr>
      <dsp:spPr>
        <a:xfrm>
          <a:off x="0" y="2445"/>
          <a:ext cx="6924907" cy="1239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86D8B-DC3C-4383-872F-234FB71177FA}">
      <dsp:nvSpPr>
        <dsp:cNvPr id="0" name=""/>
        <dsp:cNvSpPr/>
      </dsp:nvSpPr>
      <dsp:spPr>
        <a:xfrm>
          <a:off x="374922" y="281313"/>
          <a:ext cx="681677" cy="6816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00310-E06A-4770-BC87-0CF4A50ADC32}">
      <dsp:nvSpPr>
        <dsp:cNvPr id="0" name=""/>
        <dsp:cNvSpPr/>
      </dsp:nvSpPr>
      <dsp:spPr>
        <a:xfrm>
          <a:off x="1431522" y="2445"/>
          <a:ext cx="5493384" cy="1239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71" tIns="131171" rIns="131171" bIns="1311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Multiply your impact on a patient population</a:t>
          </a:r>
        </a:p>
      </dsp:txBody>
      <dsp:txXfrm>
        <a:off x="1431522" y="2445"/>
        <a:ext cx="5493384" cy="1239413"/>
      </dsp:txXfrm>
    </dsp:sp>
    <dsp:sp modelId="{C146D5BC-3FFF-4ACA-948F-86C11E7A6AD7}">
      <dsp:nvSpPr>
        <dsp:cNvPr id="0" name=""/>
        <dsp:cNvSpPr/>
      </dsp:nvSpPr>
      <dsp:spPr>
        <a:xfrm>
          <a:off x="0" y="1551711"/>
          <a:ext cx="6924907" cy="1239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6E4BF-5665-48EB-8641-738EF2CC01C1}">
      <dsp:nvSpPr>
        <dsp:cNvPr id="0" name=""/>
        <dsp:cNvSpPr/>
      </dsp:nvSpPr>
      <dsp:spPr>
        <a:xfrm>
          <a:off x="374922" y="1830579"/>
          <a:ext cx="681677" cy="68167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15827-CE70-46E5-A2D6-5D0AFFFE284A}">
      <dsp:nvSpPr>
        <dsp:cNvPr id="0" name=""/>
        <dsp:cNvSpPr/>
      </dsp:nvSpPr>
      <dsp:spPr>
        <a:xfrm>
          <a:off x="1431522" y="1551711"/>
          <a:ext cx="5493384" cy="1239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71" tIns="131171" rIns="131171" bIns="1311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Improve health care quality and patient safety</a:t>
          </a:r>
        </a:p>
      </dsp:txBody>
      <dsp:txXfrm>
        <a:off x="1431522" y="1551711"/>
        <a:ext cx="5493384" cy="1239413"/>
      </dsp:txXfrm>
    </dsp:sp>
    <dsp:sp modelId="{74FBCE94-C0FC-42D5-AE9A-2E15738B0681}">
      <dsp:nvSpPr>
        <dsp:cNvPr id="0" name=""/>
        <dsp:cNvSpPr/>
      </dsp:nvSpPr>
      <dsp:spPr>
        <a:xfrm>
          <a:off x="0" y="3100978"/>
          <a:ext cx="6924907" cy="1239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3A5B8-161B-49BA-AC6A-397385D56E90}">
      <dsp:nvSpPr>
        <dsp:cNvPr id="0" name=""/>
        <dsp:cNvSpPr/>
      </dsp:nvSpPr>
      <dsp:spPr>
        <a:xfrm>
          <a:off x="374922" y="3379846"/>
          <a:ext cx="681677" cy="6816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06558-340C-4ACA-A5EA-EB8DA0D60881}">
      <dsp:nvSpPr>
        <dsp:cNvPr id="0" name=""/>
        <dsp:cNvSpPr/>
      </dsp:nvSpPr>
      <dsp:spPr>
        <a:xfrm>
          <a:off x="1431522" y="3100978"/>
          <a:ext cx="5493384" cy="1239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71" tIns="131171" rIns="131171" bIns="1311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Support clinical research projects</a:t>
          </a:r>
        </a:p>
      </dsp:txBody>
      <dsp:txXfrm>
        <a:off x="1431522" y="3100978"/>
        <a:ext cx="5493384" cy="1239413"/>
      </dsp:txXfrm>
    </dsp:sp>
    <dsp:sp modelId="{75868AF2-99EF-4FB4-8077-03F58F3F6723}">
      <dsp:nvSpPr>
        <dsp:cNvPr id="0" name=""/>
        <dsp:cNvSpPr/>
      </dsp:nvSpPr>
      <dsp:spPr>
        <a:xfrm>
          <a:off x="0" y="4650244"/>
          <a:ext cx="6924907" cy="1239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11537-51BB-4EE2-BF81-4A0286E52E64}">
      <dsp:nvSpPr>
        <dsp:cNvPr id="0" name=""/>
        <dsp:cNvSpPr/>
      </dsp:nvSpPr>
      <dsp:spPr>
        <a:xfrm>
          <a:off x="374922" y="4929112"/>
          <a:ext cx="681677" cy="68167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E57D6-3564-465C-A45A-762EE0218C73}">
      <dsp:nvSpPr>
        <dsp:cNvPr id="0" name=""/>
        <dsp:cNvSpPr/>
      </dsp:nvSpPr>
      <dsp:spPr>
        <a:xfrm>
          <a:off x="1431522" y="4650244"/>
          <a:ext cx="5493384" cy="1239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71" tIns="131171" rIns="131171" bIns="1311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Lead the data revolution in health care</a:t>
          </a:r>
        </a:p>
      </dsp:txBody>
      <dsp:txXfrm>
        <a:off x="1431522" y="4650244"/>
        <a:ext cx="5493384" cy="1239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6A121-398E-4A0E-BE3B-3D745F94A1AE}">
      <dsp:nvSpPr>
        <dsp:cNvPr id="0" name=""/>
        <dsp:cNvSpPr/>
      </dsp:nvSpPr>
      <dsp:spPr>
        <a:xfrm>
          <a:off x="1520381" y="1654558"/>
          <a:ext cx="1053236" cy="1053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DF071-88E5-434C-9D3E-D24AFF5460BC}">
      <dsp:nvSpPr>
        <dsp:cNvPr id="0" name=""/>
        <dsp:cNvSpPr/>
      </dsp:nvSpPr>
      <dsp:spPr>
        <a:xfrm>
          <a:off x="542376" y="2824164"/>
          <a:ext cx="3009245" cy="45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Structured data</a:t>
          </a:r>
        </a:p>
      </dsp:txBody>
      <dsp:txXfrm>
        <a:off x="542376" y="2824164"/>
        <a:ext cx="3009245" cy="451386"/>
      </dsp:txXfrm>
    </dsp:sp>
    <dsp:sp modelId="{13763332-BD64-4182-A717-836BA80DD70A}">
      <dsp:nvSpPr>
        <dsp:cNvPr id="0" name=""/>
        <dsp:cNvSpPr/>
      </dsp:nvSpPr>
      <dsp:spPr>
        <a:xfrm>
          <a:off x="11063" y="3329676"/>
          <a:ext cx="4071870" cy="102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Fits a pre-defined model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Much easier to process/query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Examples: dates, lab data, SSNs, phone numbers, NDCs</a:t>
          </a:r>
        </a:p>
      </dsp:txBody>
      <dsp:txXfrm>
        <a:off x="11063" y="3329676"/>
        <a:ext cx="4071870" cy="1029668"/>
      </dsp:txXfrm>
    </dsp:sp>
    <dsp:sp modelId="{37AA99D2-AC3A-4EB5-BBE7-A394EB2C2458}">
      <dsp:nvSpPr>
        <dsp:cNvPr id="0" name=""/>
        <dsp:cNvSpPr/>
      </dsp:nvSpPr>
      <dsp:spPr>
        <a:xfrm>
          <a:off x="5587557" y="1654558"/>
          <a:ext cx="1053236" cy="105323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CD434-9767-4FA1-95A9-F270F882F0FD}">
      <dsp:nvSpPr>
        <dsp:cNvPr id="0" name=""/>
        <dsp:cNvSpPr/>
      </dsp:nvSpPr>
      <dsp:spPr>
        <a:xfrm>
          <a:off x="4609552" y="2824164"/>
          <a:ext cx="3009245" cy="45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900" kern="1200"/>
        </a:p>
      </dsp:txBody>
      <dsp:txXfrm>
        <a:off x="4609552" y="2824164"/>
        <a:ext cx="3009245" cy="451386"/>
      </dsp:txXfrm>
    </dsp:sp>
    <dsp:sp modelId="{C95E2068-0DBF-41B6-82DE-AA6BC77434A8}">
      <dsp:nvSpPr>
        <dsp:cNvPr id="0" name=""/>
        <dsp:cNvSpPr/>
      </dsp:nvSpPr>
      <dsp:spPr>
        <a:xfrm>
          <a:off x="4609552" y="3329676"/>
          <a:ext cx="3009245" cy="102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B1332-F483-49B8-905D-4B76278DB24A}">
      <dsp:nvSpPr>
        <dsp:cNvPr id="0" name=""/>
        <dsp:cNvSpPr/>
      </dsp:nvSpPr>
      <dsp:spPr>
        <a:xfrm>
          <a:off x="9658329" y="1654558"/>
          <a:ext cx="1053236" cy="1053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66A96-3601-4989-84B7-799725507CC4}">
      <dsp:nvSpPr>
        <dsp:cNvPr id="0" name=""/>
        <dsp:cNvSpPr/>
      </dsp:nvSpPr>
      <dsp:spPr>
        <a:xfrm>
          <a:off x="8680324" y="2824164"/>
          <a:ext cx="3009245" cy="45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Unstructured data</a:t>
          </a:r>
        </a:p>
      </dsp:txBody>
      <dsp:txXfrm>
        <a:off x="8680324" y="2824164"/>
        <a:ext cx="3009245" cy="451386"/>
      </dsp:txXfrm>
    </dsp:sp>
    <dsp:sp modelId="{D559D0CF-D87C-4B86-B643-5C4F03F35E7C}">
      <dsp:nvSpPr>
        <dsp:cNvPr id="0" name=""/>
        <dsp:cNvSpPr/>
      </dsp:nvSpPr>
      <dsp:spPr>
        <a:xfrm>
          <a:off x="8145416" y="3329676"/>
          <a:ext cx="4079062" cy="102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predefined model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Much more process intensive to query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Example: raw text, video, audio recordings</a:t>
          </a:r>
        </a:p>
      </dsp:txBody>
      <dsp:txXfrm>
        <a:off x="8145416" y="3329676"/>
        <a:ext cx="4079062" cy="1029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470D-DFD1-4A29-BDBE-E5CE9538E727}" type="datetimeFigureOut">
              <a:rPr lang="en-US" smtClean="0"/>
              <a:t>9/10/22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41973-82A9-4721-90C9-3AB65070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Introductions:</a:t>
            </a:r>
          </a:p>
          <a:p>
            <a:r>
              <a:rPr lang="en-US" dirty="0"/>
              <a:t>- Name</a:t>
            </a:r>
          </a:p>
          <a:p>
            <a:r>
              <a:rPr lang="en-US" dirty="0"/>
              <a:t>- Favorite hobby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9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7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resident, you will find that you need to capture data for your capstone project. </a:t>
            </a:r>
          </a:p>
          <a:p>
            <a:r>
              <a:rPr lang="en-US" dirty="0"/>
              <a:t>Revolves around developing a concrete proposal whether you have access to an informatician or you plan to perform the extraction on your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Revolves around developing a concrete proposal if you have access to an informatician or if you plan to perform the extraction on your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19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0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8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End-user data entry into EHR- Structured vs. Unstructured data</a:t>
            </a:r>
          </a:p>
          <a:p>
            <a:r>
              <a:rPr lang="en-US" dirty="0"/>
              <a:t>Entered data stored in a transactional data file</a:t>
            </a:r>
          </a:p>
          <a:p>
            <a:r>
              <a:rPr lang="en-US" dirty="0"/>
              <a:t>Exported to data warehouse</a:t>
            </a:r>
          </a:p>
          <a:p>
            <a:r>
              <a:rPr lang="en-US" dirty="0"/>
              <a:t>Data will most likely undergo additional processing to standardize </a:t>
            </a:r>
          </a:p>
          <a:p>
            <a:r>
              <a:rPr lang="en-US" dirty="0"/>
              <a:t>Processed data stored in relational database</a:t>
            </a:r>
          </a:p>
          <a:p>
            <a:r>
              <a:rPr lang="en-US" dirty="0"/>
              <a:t>Relational database queried by data managers</a:t>
            </a:r>
          </a:p>
          <a:p>
            <a:endParaRPr lang="en-US" dirty="0"/>
          </a:p>
          <a:p>
            <a:r>
              <a:rPr lang="en-US" dirty="0"/>
              <a:t>ETL = Exchange Transfer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9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09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“relational”? Describe normalization. Each row is the name of each column within the table (column header)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5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“relational”? Describe normalization. Each row is the name of each column within the table (column header)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3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what an outpatient pharmacy database can look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6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02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28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8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review in this order.</a:t>
            </a:r>
          </a:p>
          <a:p>
            <a:r>
              <a:rPr lang="en-US" dirty="0"/>
              <a:t>Group by and having are outside of the scope of this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55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7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17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7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8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8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Explain why I chose to pursue informatics during PGY1.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2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4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all begins with the EHR software that the user interacts with on a daily basis to record new patient information.</a:t>
            </a:r>
          </a:p>
          <a:p>
            <a:r>
              <a:rPr lang="en-US" dirty="0"/>
              <a:t>It’s important to understand that the EMR is a piece of software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04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End-user error is found in data. Important to understand your processes within the system to determine what can/can’t be trusted.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2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19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End-user data entry error is commonly found in data. It is important to understand how processes work within your health care system to determine what can/can’t be trusted.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41973-82A9-4721-90C9-3AB65070AF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3FEE-8E22-4112-B574-106532548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29792-49D9-4958-BC8D-3EC3B5A79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E252-413D-40F2-BCB8-EB69BA77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640B-8F20-4377-8160-4BEE717D99A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E7063-73C7-40FE-A1D8-838473DC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8CFF-390F-4B8F-BE53-E72225E0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94F-6CB6-4327-8C01-F3332642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FD77-76CB-4091-B245-4E77B11D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8017-A590-4D7E-954E-FA62F353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E8FD-E36F-4012-A5F6-DE5FD1A2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640B-8F20-4377-8160-4BEE717D99A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6193D-E2DC-4F3F-8A80-1E8EE001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F128-091A-4AC7-B154-1CCB86AC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94F-6CB6-4327-8C01-F3332642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8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7D31B-3F6B-4D2A-89B3-C8239A461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1104B-E93A-470A-B992-2D2B6950E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FF5-E780-4961-9CA1-438D3445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640B-8F20-4377-8160-4BEE717D99A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0B05-3017-45E5-99BA-08C4628A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0276-A720-4436-B711-C84853DD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94F-6CB6-4327-8C01-F3332642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E2D0-0F8E-45DD-AD64-CFA97383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F38C-C1AD-47AE-BBC4-30AC83E1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0D9F-6042-40AD-9EC2-A2161FBB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640B-8F20-4377-8160-4BEE717D99A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CD5E-7300-4CD1-A6B1-F37B537C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EAC3-589C-4265-BA4B-CD52ECE8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94F-6CB6-4327-8C01-F3332642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21D3-5D35-4F3F-AE9B-A78E5C83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25EB3-29BF-495D-851C-2983D2B9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F105-5959-417E-A3FE-0BFAF950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640B-8F20-4377-8160-4BEE717D99A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8364-32A0-4835-901A-CEBC4763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AC6F-1B13-4194-92A5-F25143FE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94F-6CB6-4327-8C01-F3332642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EA4B-AC39-4BE9-8F38-3FC3C93D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3866-0B84-49C1-B16F-08D48BEEA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86539-1D34-4C04-B468-6FE4685B9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4266-AA57-4375-AAE0-B3862DD5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640B-8F20-4377-8160-4BEE717D99A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F504E-AB27-4F18-92FC-48CF685D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1C10-A403-4D31-B8DA-A0B53235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94F-6CB6-4327-8C01-F3332642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42DC-1175-4DA3-8B7C-F9487608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5C85-BFD0-4B4C-BA22-CD15AAC66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6D97-602F-45DE-9EAF-A1982A84D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A163C-9392-4795-8846-26C1D8CFC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EE04B-678A-4DD5-8355-68AC223F2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E9C8B-CC8C-48B0-AF76-0531BAF6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640B-8F20-4377-8160-4BEE717D99A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BE9EE-F79B-4162-A72F-3EAAA3EF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086D-D151-4BF9-903C-9A6A94E2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94F-6CB6-4327-8C01-F3332642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2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9620-D3F1-45E3-BCE8-410C36BB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A8362-2815-41AB-874C-6988F5A5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640B-8F20-4377-8160-4BEE717D99A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E91A8-725A-4A75-92DB-86DB517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99FD8-2E97-47E5-BFC0-F65CED94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94F-6CB6-4327-8C01-F3332642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1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013DC-3589-4CD5-A06A-2E63E9F2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640B-8F20-4377-8160-4BEE717D99A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B2486-4366-4D4B-95F3-786B46D1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AD2C9-5B36-4E33-9345-515940E2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94F-6CB6-4327-8C01-F3332642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C3A4-3D38-4ABF-9B3C-33DC0BEF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0B27-4D54-4161-8B28-2372C4DE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0885B-2BBE-4797-A4B4-9488E9C3C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6BC7D-344B-4B2E-A7AA-684BFE87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640B-8F20-4377-8160-4BEE717D99A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557CE-20EA-4AF8-95B5-B2CAD6D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580C-3171-411A-8495-6AD56EF4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94F-6CB6-4327-8C01-F3332642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6394-D844-44E8-9EB9-29F81CC4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A9520-DC69-4524-ACB6-50A4E4809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C62E2-F559-40F0-820B-9195EDCF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683F5-23A5-41EA-9921-5529C9C8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640B-8F20-4377-8160-4BEE717D99A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880CB-F4FB-4851-B2E5-DABF10CE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B34B-A6E3-4F76-A43F-F3D1751A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94F-6CB6-4327-8C01-F3332642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0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2A88E-9BC7-4609-BD88-BB4188F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FDFAB-F33A-4E71-AC21-C59FF562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415D3-12C7-408C-A595-945244B1D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640B-8F20-4377-8160-4BEE717D99A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4244-EFEE-473D-9B85-05C99B0EF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2497-A28F-44A4-BCB2-AD0EBAD9E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994F-6CB6-4327-8C01-F3332642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ytonjhamilton/Data-and-Knowledge-Management-Lecture/blob/main/DataManipulationScript.sql" TargetMode="External"/><Relationship Id="rId2" Type="http://schemas.openxmlformats.org/officeDocument/2006/relationships/hyperlink" Target="https://github.com/claytonjhamilton/Data-and-Knowledge-Management-L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humana.com/Cost-Transparenc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C5B86-3B9D-4C2E-B854-8968BDE70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938" y="4647575"/>
            <a:ext cx="5990126" cy="1615132"/>
          </a:xfrm>
        </p:spPr>
        <p:txBody>
          <a:bodyPr anchor="ctr">
            <a:normAutofit/>
          </a:bodyPr>
          <a:lstStyle/>
          <a:p>
            <a:r>
              <a:rPr lang="en-US" sz="4000" b="1" i="0" dirty="0">
                <a:solidFill>
                  <a:srgbClr val="2D3B45"/>
                </a:solidFill>
                <a:effectLst/>
                <a:latin typeface="Lato Extended"/>
              </a:rPr>
              <a:t>Data &amp; Knowledge Management</a:t>
            </a:r>
            <a:endParaRPr lang="en-US" sz="4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2F79FE-D311-4CAA-87D8-A7D7B4A2D473}"/>
              </a:ext>
            </a:extLst>
          </p:cNvPr>
          <p:cNvSpPr/>
          <p:nvPr/>
        </p:nvSpPr>
        <p:spPr>
          <a:xfrm>
            <a:off x="7200918" y="4519340"/>
            <a:ext cx="725714" cy="2017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7A578-EFD9-4D8E-A3CC-C39A54E93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4163" y="4760685"/>
            <a:ext cx="4298627" cy="1502022"/>
          </a:xfrm>
        </p:spPr>
        <p:txBody>
          <a:bodyPr anchor="ctr">
            <a:normAutofit/>
          </a:bodyPr>
          <a:lstStyle/>
          <a:p>
            <a:pPr algn="l"/>
            <a:r>
              <a:rPr lang="en-US" sz="1200" b="1" dirty="0"/>
              <a:t>Presented by</a:t>
            </a:r>
          </a:p>
          <a:p>
            <a:pPr algn="l"/>
            <a:r>
              <a:rPr lang="en-US" sz="1200" b="1" dirty="0"/>
              <a:t>Clayton J. Hamilton, PharmD</a:t>
            </a:r>
          </a:p>
          <a:p>
            <a:pPr algn="l"/>
            <a:r>
              <a:rPr lang="en-US" sz="1200" b="1" dirty="0"/>
              <a:t>Pharmacist Informatician – Regional Data Manager (VISN 20)</a:t>
            </a:r>
          </a:p>
          <a:p>
            <a:pPr algn="l"/>
            <a:r>
              <a:rPr lang="en-US" sz="1200" b="1" dirty="0"/>
              <a:t>Clayton.Hamilton@va.gov</a:t>
            </a:r>
          </a:p>
          <a:p>
            <a:pPr algn="l"/>
            <a:endParaRPr lang="en-US" sz="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696CD-67C5-4241-8FC0-0C23F85101A9}"/>
              </a:ext>
            </a:extLst>
          </p:cNvPr>
          <p:cNvCxnSpPr>
            <a:cxnSpLocks/>
          </p:cNvCxnSpPr>
          <p:nvPr/>
        </p:nvCxnSpPr>
        <p:spPr>
          <a:xfrm>
            <a:off x="6492113" y="4647575"/>
            <a:ext cx="0" cy="1492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50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" name="page562image392.jpg" descr="page562image392.jpg">
            <a:extLst>
              <a:ext uri="{FF2B5EF4-FFF2-40B4-BE49-F238E27FC236}">
                <a16:creationId xmlns:a16="http://schemas.microsoft.com/office/drawing/2014/main" id="{71AFA466-24BA-4F7D-BBA7-7756179AFBE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458337" y="71538"/>
            <a:ext cx="9272278" cy="671492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C7EC84-C2DC-4BCB-9DBF-8112CBD9A1A2}"/>
              </a:ext>
            </a:extLst>
          </p:cNvPr>
          <p:cNvSpPr txBox="1"/>
          <p:nvPr/>
        </p:nvSpPr>
        <p:spPr>
          <a:xfrm>
            <a:off x="2961932" y="337915"/>
            <a:ext cx="61443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Transactions originate from a wide variety of sources</a:t>
            </a:r>
          </a:p>
        </p:txBody>
      </p:sp>
    </p:spTree>
    <p:extLst>
      <p:ext uri="{BB962C8B-B14F-4D97-AF65-F5344CB8AC3E}">
        <p14:creationId xmlns:p14="http://schemas.microsoft.com/office/powerpoint/2010/main" val="65016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1160512" cy="1273233"/>
          </a:xfrm>
        </p:spPr>
        <p:txBody>
          <a:bodyPr>
            <a:normAutofit/>
          </a:bodyPr>
          <a:lstStyle/>
          <a:p>
            <a:r>
              <a:rPr lang="en-US" sz="4000" dirty="0"/>
              <a:t>Planning Transactional Data Extraction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9FEFB-C01F-4168-BF93-73FEFC13641E}"/>
              </a:ext>
            </a:extLst>
          </p:cNvPr>
          <p:cNvSpPr txBox="1"/>
          <p:nvPr/>
        </p:nvSpPr>
        <p:spPr>
          <a:xfrm>
            <a:off x="373900" y="2289611"/>
            <a:ext cx="114411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dirty="0"/>
              <a:t>Why do you need this information?</a:t>
            </a:r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FontTx/>
              <a:buAutoNum type="arabicPeriod"/>
            </a:pPr>
            <a:r>
              <a:rPr lang="en-US" sz="2400" dirty="0"/>
              <a:t>What resources do you have available? </a:t>
            </a:r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FontTx/>
              <a:buAutoNum type="arabicPeriod"/>
            </a:pPr>
            <a:r>
              <a:rPr lang="en-US" sz="2400" dirty="0"/>
              <a:t>When is your deadline and what is the project timeframe?</a:t>
            </a:r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FontTx/>
              <a:buAutoNum type="arabicPeriod"/>
            </a:pPr>
            <a:r>
              <a:rPr lang="en-US" sz="2400" dirty="0"/>
              <a:t>Who is your base cohort?</a:t>
            </a:r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Where is your target data currently located and which data points do you need?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342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1160512" cy="1273233"/>
          </a:xfrm>
        </p:spPr>
        <p:txBody>
          <a:bodyPr>
            <a:normAutofit/>
          </a:bodyPr>
          <a:lstStyle/>
          <a:p>
            <a:r>
              <a:rPr lang="en-US" sz="4000" dirty="0"/>
              <a:t>Methods to extract insights from transactional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9FEFB-C01F-4168-BF93-73FEFC13641E}"/>
              </a:ext>
            </a:extLst>
          </p:cNvPr>
          <p:cNvSpPr txBox="1"/>
          <p:nvPr/>
        </p:nvSpPr>
        <p:spPr>
          <a:xfrm>
            <a:off x="373900" y="2289611"/>
            <a:ext cx="11441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CDCD6-89F4-45C8-99CE-6D03AF83A83E}"/>
              </a:ext>
            </a:extLst>
          </p:cNvPr>
          <p:cNvSpPr txBox="1"/>
          <p:nvPr/>
        </p:nvSpPr>
        <p:spPr>
          <a:xfrm>
            <a:off x="370852" y="1899601"/>
            <a:ext cx="114411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least to most difficult:</a:t>
            </a:r>
          </a:p>
          <a:p>
            <a:endParaRPr lang="en-US" sz="2400" dirty="0"/>
          </a:p>
          <a:p>
            <a:r>
              <a:rPr lang="en-US" sz="2400" dirty="0"/>
              <a:t>Structured data:</a:t>
            </a:r>
          </a:p>
          <a:p>
            <a:pPr marL="457200" indent="-457200">
              <a:buAutoNum type="arabicPeriod"/>
            </a:pPr>
            <a:r>
              <a:rPr lang="en-US" sz="2400" dirty="0"/>
              <a:t>Descriptive statistics</a:t>
            </a:r>
          </a:p>
          <a:p>
            <a:pPr marL="457200" indent="-457200">
              <a:buAutoNum type="arabicPeriod"/>
            </a:pPr>
            <a:r>
              <a:rPr lang="en-US" sz="2400" dirty="0"/>
              <a:t>Statistical testing</a:t>
            </a:r>
          </a:p>
          <a:p>
            <a:pPr marL="457200" indent="-457200">
              <a:buAutoNum type="arabicPeriod"/>
            </a:pPr>
            <a:r>
              <a:rPr lang="en-US" sz="2400" dirty="0"/>
              <a:t>Machine learning</a:t>
            </a:r>
          </a:p>
          <a:p>
            <a:endParaRPr lang="en-US" sz="2400" dirty="0"/>
          </a:p>
          <a:p>
            <a:r>
              <a:rPr lang="en-US" sz="2400" dirty="0"/>
              <a:t>Unstructured data:</a:t>
            </a:r>
          </a:p>
          <a:p>
            <a:pPr marL="457200" indent="-457200">
              <a:buAutoNum type="arabicPeriod"/>
            </a:pPr>
            <a:r>
              <a:rPr lang="en-US" sz="2400" dirty="0"/>
              <a:t>Chart Review</a:t>
            </a:r>
          </a:p>
          <a:p>
            <a:pPr marL="457200" indent="-457200">
              <a:buAutoNum type="arabicPeriod"/>
            </a:pPr>
            <a:r>
              <a:rPr lang="en-US" sz="2400" dirty="0"/>
              <a:t>Rule-based text mining</a:t>
            </a:r>
          </a:p>
          <a:p>
            <a:pPr marL="457200" indent="-457200">
              <a:buAutoNum type="arabicPeriod"/>
            </a:pPr>
            <a:r>
              <a:rPr lang="en-US" sz="2400" dirty="0"/>
              <a:t>Advanced Natural Language Processing techniques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3CE65AE-431D-4B00-B065-4ED64E8FDF42}"/>
              </a:ext>
            </a:extLst>
          </p:cNvPr>
          <p:cNvSpPr/>
          <p:nvPr/>
        </p:nvSpPr>
        <p:spPr>
          <a:xfrm>
            <a:off x="7577959" y="2154621"/>
            <a:ext cx="3373820" cy="4309241"/>
          </a:xfrm>
          <a:prstGeom prst="downArrow">
            <a:avLst/>
          </a:prstGeom>
          <a:gradFill>
            <a:gsLst>
              <a:gs pos="0">
                <a:srgbClr val="92D050"/>
              </a:gs>
              <a:gs pos="48000">
                <a:schemeClr val="accent6">
                  <a:lumMod val="20000"/>
                  <a:lumOff val="80000"/>
                </a:schemeClr>
              </a:gs>
              <a:gs pos="83000">
                <a:srgbClr val="FF0000"/>
              </a:gs>
              <a:gs pos="100000">
                <a:srgbClr val="FF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8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53DDF6AC-07B7-4875-8DAC-939E47E6B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2471854" y="3324477"/>
            <a:ext cx="7248292" cy="36070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4DDFF8-9FA0-42ED-9C5F-0409DBFAEDFB}"/>
              </a:ext>
            </a:extLst>
          </p:cNvPr>
          <p:cNvSpPr/>
          <p:nvPr/>
        </p:nvSpPr>
        <p:spPr>
          <a:xfrm>
            <a:off x="4661209" y="3894226"/>
            <a:ext cx="3044283" cy="390293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Transfer">
            <a:extLst>
              <a:ext uri="{FF2B5EF4-FFF2-40B4-BE49-F238E27FC236}">
                <a16:creationId xmlns:a16="http://schemas.microsoft.com/office/drawing/2014/main" id="{9E0D629F-7E2E-4F10-AB5C-2A5BB1B77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2051192" y="157077"/>
            <a:ext cx="7248292" cy="36070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016FB9C-907F-4ABB-9AA4-952F030B9C60}"/>
              </a:ext>
            </a:extLst>
          </p:cNvPr>
          <p:cNvSpPr/>
          <p:nvPr/>
        </p:nvSpPr>
        <p:spPr>
          <a:xfrm>
            <a:off x="1434790" y="3788069"/>
            <a:ext cx="8285356" cy="119652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55C30B-1ED1-4AB1-95DC-616AD76878D2}"/>
              </a:ext>
            </a:extLst>
          </p:cNvPr>
          <p:cNvSpPr/>
          <p:nvPr/>
        </p:nvSpPr>
        <p:spPr>
          <a:xfrm>
            <a:off x="1628077" y="4332440"/>
            <a:ext cx="5185317" cy="119652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89D06-62FF-4C0A-85FB-2D953803172F}"/>
              </a:ext>
            </a:extLst>
          </p:cNvPr>
          <p:cNvSpPr/>
          <p:nvPr/>
        </p:nvSpPr>
        <p:spPr>
          <a:xfrm>
            <a:off x="1332569" y="2045623"/>
            <a:ext cx="8285356" cy="119652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69" y="1743593"/>
            <a:ext cx="9144000" cy="2588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do all these transactions go?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10958C-546F-4D74-BED5-E98A397A31E9}"/>
              </a:ext>
            </a:extLst>
          </p:cNvPr>
          <p:cNvSpPr/>
          <p:nvPr/>
        </p:nvSpPr>
        <p:spPr>
          <a:xfrm>
            <a:off x="5291252" y="1558516"/>
            <a:ext cx="5185317" cy="119652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5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The short answer: Data Warehouse(s)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813D88-910E-49DF-9DE9-40D5C80F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90092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Consists of many servers and databases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Efficiently gathers, transforms, and stores health data 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Access to the data warehouse grants users the ability to provide accurate management information and supporting data analysis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FFFEC0-5ACA-42C5-8F3C-3E8E29C3168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616281" y="4486326"/>
            <a:ext cx="4336945" cy="22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7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39" y="164403"/>
            <a:ext cx="8651488" cy="674243"/>
          </a:xfrm>
        </p:spPr>
        <p:txBody>
          <a:bodyPr>
            <a:normAutofit fontScale="90000"/>
          </a:bodyPr>
          <a:lstStyle/>
          <a:p>
            <a:r>
              <a:rPr lang="en-US" dirty="0"/>
              <a:t>VA Data Warehousing Architecture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8323E9C-F784-4632-8B3F-A5189BE37A08}"/>
              </a:ext>
            </a:extLst>
          </p:cNvPr>
          <p:cNvGrpSpPr/>
          <p:nvPr/>
        </p:nvGrpSpPr>
        <p:grpSpPr>
          <a:xfrm>
            <a:off x="147753" y="564053"/>
            <a:ext cx="11896494" cy="6223042"/>
            <a:chOff x="147753" y="564053"/>
            <a:chExt cx="11896494" cy="6223042"/>
          </a:xfrm>
        </p:grpSpPr>
        <p:sp>
          <p:nvSpPr>
            <p:cNvPr id="91" name="Arrow: Curved Down 90">
              <a:extLst>
                <a:ext uri="{FF2B5EF4-FFF2-40B4-BE49-F238E27FC236}">
                  <a16:creationId xmlns:a16="http://schemas.microsoft.com/office/drawing/2014/main" id="{C738E376-7F9E-479C-86DF-0EB0AC259531}"/>
                </a:ext>
              </a:extLst>
            </p:cNvPr>
            <p:cNvSpPr/>
            <p:nvPr/>
          </p:nvSpPr>
          <p:spPr>
            <a:xfrm rot="10800000">
              <a:off x="280639" y="6097396"/>
              <a:ext cx="11156618" cy="627625"/>
            </a:xfrm>
            <a:prstGeom prst="curvedDownArrow">
              <a:avLst>
                <a:gd name="adj1" fmla="val 25858"/>
                <a:gd name="adj2" fmla="val 14003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2917D4-C2E1-403D-A01F-F36D7340CF17}"/>
                </a:ext>
              </a:extLst>
            </p:cNvPr>
            <p:cNvSpPr txBox="1"/>
            <p:nvPr/>
          </p:nvSpPr>
          <p:spPr>
            <a:xfrm>
              <a:off x="147753" y="1415399"/>
              <a:ext cx="1180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End-Users</a:t>
              </a:r>
            </a:p>
            <a:p>
              <a:pPr algn="ctr"/>
              <a:r>
                <a:rPr lang="en-US" b="1" u="sng" dirty="0"/>
                <a:t>(CPRS)</a:t>
              </a:r>
            </a:p>
          </p:txBody>
        </p:sp>
        <p:pic>
          <p:nvPicPr>
            <p:cNvPr id="4" name="Graphic 3" descr="Database">
              <a:extLst>
                <a:ext uri="{FF2B5EF4-FFF2-40B4-BE49-F238E27FC236}">
                  <a16:creationId xmlns:a16="http://schemas.microsoft.com/office/drawing/2014/main" id="{73C1EDBD-72F4-4F87-A8D6-344B7179E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460898" y="1983833"/>
              <a:ext cx="1154726" cy="1325563"/>
            </a:xfrm>
            <a:prstGeom prst="rect">
              <a:avLst/>
            </a:prstGeom>
          </p:spPr>
        </p:pic>
        <p:pic>
          <p:nvPicPr>
            <p:cNvPr id="7" name="Graphic 6" descr="Computer">
              <a:extLst>
                <a:ext uri="{FF2B5EF4-FFF2-40B4-BE49-F238E27FC236}">
                  <a16:creationId xmlns:a16="http://schemas.microsoft.com/office/drawing/2014/main" id="{211B9A59-5C0F-4545-993C-5922DDF2E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280639" y="2646615"/>
              <a:ext cx="796553" cy="914400"/>
            </a:xfrm>
            <a:prstGeom prst="rect">
              <a:avLst/>
            </a:prstGeom>
          </p:spPr>
        </p:pic>
        <p:pic>
          <p:nvPicPr>
            <p:cNvPr id="8" name="Graphic 7" descr="Computer">
              <a:extLst>
                <a:ext uri="{FF2B5EF4-FFF2-40B4-BE49-F238E27FC236}">
                  <a16:creationId xmlns:a16="http://schemas.microsoft.com/office/drawing/2014/main" id="{706DAEF9-CBFF-4197-928C-9516A2CE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280639" y="3472386"/>
              <a:ext cx="796553" cy="914400"/>
            </a:xfrm>
            <a:prstGeom prst="rect">
              <a:avLst/>
            </a:prstGeom>
          </p:spPr>
        </p:pic>
        <p:pic>
          <p:nvPicPr>
            <p:cNvPr id="9" name="Graphic 8" descr="Computer">
              <a:extLst>
                <a:ext uri="{FF2B5EF4-FFF2-40B4-BE49-F238E27FC236}">
                  <a16:creationId xmlns:a16="http://schemas.microsoft.com/office/drawing/2014/main" id="{1C046B63-0FA8-4D7B-913D-812CF530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280639" y="4298156"/>
              <a:ext cx="796553" cy="914400"/>
            </a:xfrm>
            <a:prstGeom prst="rect">
              <a:avLst/>
            </a:prstGeom>
          </p:spPr>
        </p:pic>
        <p:pic>
          <p:nvPicPr>
            <p:cNvPr id="10" name="Graphic 9" descr="Computer">
              <a:extLst>
                <a:ext uri="{FF2B5EF4-FFF2-40B4-BE49-F238E27FC236}">
                  <a16:creationId xmlns:a16="http://schemas.microsoft.com/office/drawing/2014/main" id="{C1225F4B-30DF-4DB9-8482-DC4B24305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280639" y="5212556"/>
              <a:ext cx="796553" cy="914400"/>
            </a:xfrm>
            <a:prstGeom prst="rect">
              <a:avLst/>
            </a:prstGeom>
          </p:spPr>
        </p:pic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F3801D8A-A4B8-4F70-B60F-59F96C54C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280639" y="1909474"/>
              <a:ext cx="796553" cy="914400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3DC997BE-C11F-4E62-A9F3-4A2FE904D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460898" y="4092574"/>
              <a:ext cx="1154726" cy="132556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1E27D8-7DE8-4D27-B69B-72F8C8BAB3B1}"/>
                </a:ext>
              </a:extLst>
            </p:cNvPr>
            <p:cNvSpPr txBox="1"/>
            <p:nvPr/>
          </p:nvSpPr>
          <p:spPr>
            <a:xfrm>
              <a:off x="1252046" y="1468183"/>
              <a:ext cx="1547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Facility 1 Vista System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AB635C-0B4E-4D4D-B6C4-E74B4ED488D9}"/>
                </a:ext>
              </a:extLst>
            </p:cNvPr>
            <p:cNvSpPr txBox="1"/>
            <p:nvPr/>
          </p:nvSpPr>
          <p:spPr>
            <a:xfrm>
              <a:off x="1298745" y="3548605"/>
              <a:ext cx="1547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Facility 2 Vista System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0105D97-4647-450E-A210-974DC2008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192" y="2933156"/>
              <a:ext cx="552083" cy="2109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CEAE640-570B-42DC-96A9-39D696DC0538}"/>
                </a:ext>
              </a:extLst>
            </p:cNvPr>
            <p:cNvCxnSpPr>
              <a:cxnSpLocks/>
            </p:cNvCxnSpPr>
            <p:nvPr/>
          </p:nvCxnSpPr>
          <p:spPr>
            <a:xfrm>
              <a:off x="1077192" y="2269155"/>
              <a:ext cx="552084" cy="1736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2AE3F5-0FA7-4862-A7F0-01FFC05185B5}"/>
                </a:ext>
              </a:extLst>
            </p:cNvPr>
            <p:cNvCxnSpPr>
              <a:cxnSpLocks/>
            </p:cNvCxnSpPr>
            <p:nvPr/>
          </p:nvCxnSpPr>
          <p:spPr>
            <a:xfrm>
              <a:off x="1103780" y="3914949"/>
              <a:ext cx="525495" cy="3418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8E00667-AC76-49D0-824E-E3FDD222B4CD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15" y="4752823"/>
              <a:ext cx="551460" cy="384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77046F3-1C10-4666-86CD-E89A84856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715" y="5368035"/>
              <a:ext cx="569273" cy="2496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phic 38" descr="Database">
              <a:extLst>
                <a:ext uri="{FF2B5EF4-FFF2-40B4-BE49-F238E27FC236}">
                  <a16:creationId xmlns:a16="http://schemas.microsoft.com/office/drawing/2014/main" id="{C7256007-5241-4C72-A35C-7A5446AA2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2998707" y="2682367"/>
              <a:ext cx="1915543" cy="2198939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563E626-5085-4685-8098-F3BF160AFE67}"/>
                </a:ext>
              </a:extLst>
            </p:cNvPr>
            <p:cNvSpPr txBox="1"/>
            <p:nvPr/>
          </p:nvSpPr>
          <p:spPr>
            <a:xfrm>
              <a:off x="3182903" y="1909474"/>
              <a:ext cx="1547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Regional Operational Data Store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9B0FA3-875C-44EC-AB08-DB9EA463AB00}"/>
                </a:ext>
              </a:extLst>
            </p:cNvPr>
            <p:cNvSpPr txBox="1"/>
            <p:nvPr/>
          </p:nvSpPr>
          <p:spPr>
            <a:xfrm>
              <a:off x="2614076" y="3395390"/>
              <a:ext cx="11102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Near</a:t>
              </a:r>
            </a:p>
            <a:p>
              <a:pPr algn="ctr"/>
              <a:r>
                <a:rPr lang="en-US" dirty="0"/>
                <a:t>Real</a:t>
              </a:r>
            </a:p>
            <a:p>
              <a:pPr algn="ctr"/>
              <a:r>
                <a:rPr lang="en-US" dirty="0"/>
                <a:t>Time</a:t>
              </a:r>
            </a:p>
          </p:txBody>
        </p:sp>
        <p:pic>
          <p:nvPicPr>
            <p:cNvPr id="51" name="Graphic 50" descr="Database">
              <a:extLst>
                <a:ext uri="{FF2B5EF4-FFF2-40B4-BE49-F238E27FC236}">
                  <a16:creationId xmlns:a16="http://schemas.microsoft.com/office/drawing/2014/main" id="{69618AB0-DD16-4D88-8254-3670B7199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5385679" y="564053"/>
              <a:ext cx="1915543" cy="2198939"/>
            </a:xfrm>
            <a:prstGeom prst="rect">
              <a:avLst/>
            </a:prstGeom>
          </p:spPr>
        </p:pic>
        <p:pic>
          <p:nvPicPr>
            <p:cNvPr id="52" name="Graphic 51" descr="Database">
              <a:extLst>
                <a:ext uri="{FF2B5EF4-FFF2-40B4-BE49-F238E27FC236}">
                  <a16:creationId xmlns:a16="http://schemas.microsoft.com/office/drawing/2014/main" id="{B4DACA17-53C1-4DB3-B6E1-0829CA2D3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5385679" y="2772300"/>
              <a:ext cx="1915543" cy="2198939"/>
            </a:xfrm>
            <a:prstGeom prst="rect">
              <a:avLst/>
            </a:prstGeom>
          </p:spPr>
        </p:pic>
        <p:pic>
          <p:nvPicPr>
            <p:cNvPr id="53" name="Graphic 52" descr="Database">
              <a:extLst>
                <a:ext uri="{FF2B5EF4-FFF2-40B4-BE49-F238E27FC236}">
                  <a16:creationId xmlns:a16="http://schemas.microsoft.com/office/drawing/2014/main" id="{AB5DA679-DCD1-43AC-8C11-8C4539A3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5511617" y="4683646"/>
              <a:ext cx="1631628" cy="187302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BEC6993-FC95-44F0-B9C0-8CB6C305CEDE}"/>
                </a:ext>
              </a:extLst>
            </p:cNvPr>
            <p:cNvSpPr txBox="1"/>
            <p:nvPr/>
          </p:nvSpPr>
          <p:spPr>
            <a:xfrm rot="18537311">
              <a:off x="4446383" y="2221105"/>
              <a:ext cx="1274531" cy="32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Daily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95775B-495B-402A-8B5A-06CD9704E71B}"/>
                </a:ext>
              </a:extLst>
            </p:cNvPr>
            <p:cNvSpPr txBox="1"/>
            <p:nvPr/>
          </p:nvSpPr>
          <p:spPr>
            <a:xfrm>
              <a:off x="4514628" y="3512106"/>
              <a:ext cx="1195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Daily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5A746E-DEBD-4992-A560-449A9C73F0C3}"/>
                </a:ext>
              </a:extLst>
            </p:cNvPr>
            <p:cNvSpPr txBox="1"/>
            <p:nvPr/>
          </p:nvSpPr>
          <p:spPr>
            <a:xfrm rot="2771873">
              <a:off x="4774314" y="4859092"/>
              <a:ext cx="1274531" cy="32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Daily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F247860-6944-495D-93FD-29932189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400" y="4386786"/>
              <a:ext cx="861120" cy="445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87E8A6-9AE2-4942-AA2A-03C64667957B}"/>
                </a:ext>
              </a:extLst>
            </p:cNvPr>
            <p:cNvCxnSpPr/>
            <p:nvPr/>
          </p:nvCxnSpPr>
          <p:spPr>
            <a:xfrm>
              <a:off x="2452400" y="2682367"/>
              <a:ext cx="861120" cy="569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F09E798-48D9-43FF-B95C-E29581822DD4}"/>
                </a:ext>
              </a:extLst>
            </p:cNvPr>
            <p:cNvCxnSpPr/>
            <p:nvPr/>
          </p:nvCxnSpPr>
          <p:spPr>
            <a:xfrm flipV="1">
              <a:off x="4514628" y="1791348"/>
              <a:ext cx="1195773" cy="1518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CC9C816-716A-4FCE-9E1E-0B1471A58B60}"/>
                </a:ext>
              </a:extLst>
            </p:cNvPr>
            <p:cNvCxnSpPr/>
            <p:nvPr/>
          </p:nvCxnSpPr>
          <p:spPr>
            <a:xfrm flipV="1">
              <a:off x="4514628" y="3857055"/>
              <a:ext cx="1264173" cy="14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98FACF6-35B1-4926-891D-6A9868EC15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4628" y="4307185"/>
              <a:ext cx="1264173" cy="1415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72B99-3205-4C9E-B43F-E94343FD7394}"/>
                </a:ext>
              </a:extLst>
            </p:cNvPr>
            <p:cNvSpPr txBox="1"/>
            <p:nvPr/>
          </p:nvSpPr>
          <p:spPr>
            <a:xfrm>
              <a:off x="6961503" y="799942"/>
              <a:ext cx="3554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Corporate Data Warehouse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Operational data repository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99AE09A-CD7A-4313-9576-603854479C4D}"/>
                </a:ext>
              </a:extLst>
            </p:cNvPr>
            <p:cNvSpPr txBox="1"/>
            <p:nvPr/>
          </p:nvSpPr>
          <p:spPr>
            <a:xfrm>
              <a:off x="6961503" y="3231783"/>
              <a:ext cx="3566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Regional Data Warehouse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AA77BC5-17A2-4B34-B1C8-E59C24ED8453}"/>
                </a:ext>
              </a:extLst>
            </p:cNvPr>
            <p:cNvSpPr txBox="1"/>
            <p:nvPr/>
          </p:nvSpPr>
          <p:spPr>
            <a:xfrm>
              <a:off x="6961503" y="5117201"/>
              <a:ext cx="366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VISN Data Warehouse</a:t>
              </a:r>
            </a:p>
          </p:txBody>
        </p:sp>
        <p:pic>
          <p:nvPicPr>
            <p:cNvPr id="78" name="Graphic 77" descr="Computer">
              <a:extLst>
                <a:ext uri="{FF2B5EF4-FFF2-40B4-BE49-F238E27FC236}">
                  <a16:creationId xmlns:a16="http://schemas.microsoft.com/office/drawing/2014/main" id="{12CF667A-4693-481C-931F-1465C7A5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0782769" y="1365531"/>
              <a:ext cx="796553" cy="914400"/>
            </a:xfrm>
            <a:prstGeom prst="rect">
              <a:avLst/>
            </a:prstGeom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4E8B079-2FDB-4986-BC4E-09A536C5C5B3}"/>
                </a:ext>
              </a:extLst>
            </p:cNvPr>
            <p:cNvCxnSpPr>
              <a:cxnSpLocks/>
            </p:cNvCxnSpPr>
            <p:nvPr/>
          </p:nvCxnSpPr>
          <p:spPr>
            <a:xfrm>
              <a:off x="7021601" y="1822731"/>
              <a:ext cx="3616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B856E70-F7C7-4FC8-801C-BBDF678F5C14}"/>
                </a:ext>
              </a:extLst>
            </p:cNvPr>
            <p:cNvSpPr txBox="1"/>
            <p:nvPr/>
          </p:nvSpPr>
          <p:spPr>
            <a:xfrm>
              <a:off x="10357713" y="873163"/>
              <a:ext cx="1686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Operational Informaticians</a:t>
              </a:r>
            </a:p>
          </p:txBody>
        </p:sp>
        <p:pic>
          <p:nvPicPr>
            <p:cNvPr id="83" name="Graphic 82" descr="Computer">
              <a:extLst>
                <a:ext uri="{FF2B5EF4-FFF2-40B4-BE49-F238E27FC236}">
                  <a16:creationId xmlns:a16="http://schemas.microsoft.com/office/drawing/2014/main" id="{03ADE756-237D-4229-B804-74F10F9D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0802703" y="3574284"/>
              <a:ext cx="796553" cy="914400"/>
            </a:xfrm>
            <a:prstGeom prst="rect">
              <a:avLst/>
            </a:prstGeom>
          </p:spPr>
        </p:pic>
        <p:pic>
          <p:nvPicPr>
            <p:cNvPr id="84" name="Graphic 83" descr="Computer">
              <a:extLst>
                <a:ext uri="{FF2B5EF4-FFF2-40B4-BE49-F238E27FC236}">
                  <a16:creationId xmlns:a16="http://schemas.microsoft.com/office/drawing/2014/main" id="{A5DA823C-1782-4F65-B2F9-8AA5566C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0762079" y="5453484"/>
              <a:ext cx="796553" cy="914400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3B92F9A-F2E3-44B6-B56F-8E26016C6A14}"/>
                </a:ext>
              </a:extLst>
            </p:cNvPr>
            <p:cNvCxnSpPr>
              <a:cxnSpLocks/>
            </p:cNvCxnSpPr>
            <p:nvPr/>
          </p:nvCxnSpPr>
          <p:spPr>
            <a:xfrm>
              <a:off x="6961503" y="4031484"/>
              <a:ext cx="3616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4D76672-C821-427C-9DCE-20C01DE387CF}"/>
                </a:ext>
              </a:extLst>
            </p:cNvPr>
            <p:cNvCxnSpPr>
              <a:cxnSpLocks/>
            </p:cNvCxnSpPr>
            <p:nvPr/>
          </p:nvCxnSpPr>
          <p:spPr>
            <a:xfrm>
              <a:off x="6985338" y="5767597"/>
              <a:ext cx="3616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1B99F45-E477-4DB0-AF74-7D14FC709437}"/>
                </a:ext>
              </a:extLst>
            </p:cNvPr>
            <p:cNvSpPr/>
            <p:nvPr/>
          </p:nvSpPr>
          <p:spPr>
            <a:xfrm>
              <a:off x="10830666" y="5705556"/>
              <a:ext cx="390525" cy="30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395EE6-91D5-437E-B11E-4D9EC3336D01}"/>
                </a:ext>
              </a:extLst>
            </p:cNvPr>
            <p:cNvSpPr txBox="1"/>
            <p:nvPr/>
          </p:nvSpPr>
          <p:spPr>
            <a:xfrm>
              <a:off x="5146714" y="6417763"/>
              <a:ext cx="366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Knowledge Sharing</a:t>
              </a:r>
            </a:p>
          </p:txBody>
        </p:sp>
        <p:sp>
          <p:nvSpPr>
            <p:cNvPr id="97" name="Arrow: Curved Down 96">
              <a:extLst>
                <a:ext uri="{FF2B5EF4-FFF2-40B4-BE49-F238E27FC236}">
                  <a16:creationId xmlns:a16="http://schemas.microsoft.com/office/drawing/2014/main" id="{2CB9FB7E-7EC5-45DF-8B88-81365B42BD96}"/>
                </a:ext>
              </a:extLst>
            </p:cNvPr>
            <p:cNvSpPr/>
            <p:nvPr/>
          </p:nvSpPr>
          <p:spPr>
            <a:xfrm rot="5400000">
              <a:off x="9459371" y="3866020"/>
              <a:ext cx="4677629" cy="42586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Arrow: Curved Down 97">
              <a:extLst>
                <a:ext uri="{FF2B5EF4-FFF2-40B4-BE49-F238E27FC236}">
                  <a16:creationId xmlns:a16="http://schemas.microsoft.com/office/drawing/2014/main" id="{266BD4C0-E6AA-4DA9-BA09-B2155F33D922}"/>
                </a:ext>
              </a:extLst>
            </p:cNvPr>
            <p:cNvSpPr/>
            <p:nvPr/>
          </p:nvSpPr>
          <p:spPr>
            <a:xfrm rot="5400000">
              <a:off x="10477272" y="5030195"/>
              <a:ext cx="2627080" cy="42586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162756C-09EE-4CDB-90E9-9938A6C1277E}"/>
              </a:ext>
            </a:extLst>
          </p:cNvPr>
          <p:cNvSpPr txBox="1"/>
          <p:nvPr/>
        </p:nvSpPr>
        <p:spPr>
          <a:xfrm>
            <a:off x="7764414" y="1458404"/>
            <a:ext cx="127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91598-B25A-48D7-9B4C-43B353E1DE60}"/>
              </a:ext>
            </a:extLst>
          </p:cNvPr>
          <p:cNvSpPr txBox="1"/>
          <p:nvPr/>
        </p:nvSpPr>
        <p:spPr>
          <a:xfrm>
            <a:off x="7764413" y="3650658"/>
            <a:ext cx="127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A21BF5-F4E8-46A4-B6C6-D4CB09455DC0}"/>
              </a:ext>
            </a:extLst>
          </p:cNvPr>
          <p:cNvSpPr txBox="1"/>
          <p:nvPr/>
        </p:nvSpPr>
        <p:spPr>
          <a:xfrm>
            <a:off x="7764412" y="5406108"/>
            <a:ext cx="127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C796B5-639F-4A4E-A8CB-AF0B25744EE5}"/>
              </a:ext>
            </a:extLst>
          </p:cNvPr>
          <p:cNvSpPr txBox="1"/>
          <p:nvPr/>
        </p:nvSpPr>
        <p:spPr>
          <a:xfrm>
            <a:off x="11437257" y="2869441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ETL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66A36D-AB0D-46EA-A904-424CCA87FDBF}"/>
              </a:ext>
            </a:extLst>
          </p:cNvPr>
          <p:cNvSpPr txBox="1"/>
          <p:nvPr/>
        </p:nvSpPr>
        <p:spPr>
          <a:xfrm>
            <a:off x="11494872" y="4882508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64688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The Relational Database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F0C3D5-D0A7-4029-A659-2AF4037A8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33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database is a repository of data</a:t>
            </a:r>
          </a:p>
          <a:p>
            <a:r>
              <a:rPr lang="en-US" dirty="0"/>
              <a:t>Allows data to be added, modified, and queried</a:t>
            </a:r>
          </a:p>
          <a:p>
            <a:r>
              <a:rPr lang="en-US" dirty="0"/>
              <a:t>Structured data is typically stored in tables similar to spreadsheets</a:t>
            </a:r>
          </a:p>
          <a:p>
            <a:r>
              <a:rPr lang="en-US" dirty="0"/>
              <a:t>Tables can be joined/linked together through shared columns</a:t>
            </a:r>
          </a:p>
          <a:p>
            <a:r>
              <a:rPr lang="en-US" dirty="0"/>
              <a:t>Goal is to store a piece of data only once (normalization)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796DAC-F543-403A-BE2D-2643B4ECB1E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53662" y="3407207"/>
            <a:ext cx="1938338" cy="14822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4FDCAE-47BC-4260-943E-F53A840C18C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453562" y="4079514"/>
            <a:ext cx="1938338" cy="14822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277A6E-7421-4314-8343-8307B361345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493124" y="4654587"/>
            <a:ext cx="1938338" cy="14822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A6C31-B7E1-4ACF-A854-A29CF0CC81E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515224" y="5375707"/>
            <a:ext cx="1938338" cy="14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72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9ABD-117A-456D-B3B2-50C7BA83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0"/>
            <a:ext cx="10515600" cy="1325563"/>
          </a:xfrm>
        </p:spPr>
        <p:txBody>
          <a:bodyPr/>
          <a:lstStyle/>
          <a:p>
            <a:r>
              <a:rPr lang="en-US" dirty="0"/>
              <a:t>Denormalized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8768B5D-ED97-48F8-B7B6-ECDAE93DD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860149"/>
              </p:ext>
            </p:extLst>
          </p:nvPr>
        </p:nvGraphicFramePr>
        <p:xfrm>
          <a:off x="308303" y="1325562"/>
          <a:ext cx="11631447" cy="3163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69">
                  <a:extLst>
                    <a:ext uri="{9D8B030D-6E8A-4147-A177-3AD203B41FA5}">
                      <a16:colId xmlns:a16="http://schemas.microsoft.com/office/drawing/2014/main" val="2258026938"/>
                    </a:ext>
                  </a:extLst>
                </a:gridCol>
                <a:gridCol w="1850989">
                  <a:extLst>
                    <a:ext uri="{9D8B030D-6E8A-4147-A177-3AD203B41FA5}">
                      <a16:colId xmlns:a16="http://schemas.microsoft.com/office/drawing/2014/main" val="2785729142"/>
                    </a:ext>
                  </a:extLst>
                </a:gridCol>
                <a:gridCol w="504436">
                  <a:extLst>
                    <a:ext uri="{9D8B030D-6E8A-4147-A177-3AD203B41FA5}">
                      <a16:colId xmlns:a16="http://schemas.microsoft.com/office/drawing/2014/main" val="23110066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6132636"/>
                    </a:ext>
                  </a:extLst>
                </a:gridCol>
                <a:gridCol w="1305947">
                  <a:extLst>
                    <a:ext uri="{9D8B030D-6E8A-4147-A177-3AD203B41FA5}">
                      <a16:colId xmlns:a16="http://schemas.microsoft.com/office/drawing/2014/main" val="2392250160"/>
                    </a:ext>
                  </a:extLst>
                </a:gridCol>
                <a:gridCol w="1384701">
                  <a:extLst>
                    <a:ext uri="{9D8B030D-6E8A-4147-A177-3AD203B41FA5}">
                      <a16:colId xmlns:a16="http://schemas.microsoft.com/office/drawing/2014/main" val="2357619413"/>
                    </a:ext>
                  </a:extLst>
                </a:gridCol>
                <a:gridCol w="838221">
                  <a:extLst>
                    <a:ext uri="{9D8B030D-6E8A-4147-A177-3AD203B41FA5}">
                      <a16:colId xmlns:a16="http://schemas.microsoft.com/office/drawing/2014/main" val="1226054424"/>
                    </a:ext>
                  </a:extLst>
                </a:gridCol>
                <a:gridCol w="1111461">
                  <a:extLst>
                    <a:ext uri="{9D8B030D-6E8A-4147-A177-3AD203B41FA5}">
                      <a16:colId xmlns:a16="http://schemas.microsoft.com/office/drawing/2014/main" val="3259737256"/>
                    </a:ext>
                  </a:extLst>
                </a:gridCol>
                <a:gridCol w="1150870">
                  <a:extLst>
                    <a:ext uri="{9D8B030D-6E8A-4147-A177-3AD203B41FA5}">
                      <a16:colId xmlns:a16="http://schemas.microsoft.com/office/drawing/2014/main" val="1840180386"/>
                    </a:ext>
                  </a:extLst>
                </a:gridCol>
                <a:gridCol w="1072053">
                  <a:extLst>
                    <a:ext uri="{9D8B030D-6E8A-4147-A177-3AD203B41FA5}">
                      <a16:colId xmlns:a16="http://schemas.microsoft.com/office/drawing/2014/main" val="908673535"/>
                    </a:ext>
                  </a:extLst>
                </a:gridCol>
              </a:tblGrid>
              <a:tr h="450686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 Name: </a:t>
                      </a:r>
                      <a:r>
                        <a:rPr lang="en-US" dirty="0" err="1"/>
                        <a:t>Rxout.RxFill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4133"/>
                  </a:ext>
                </a:extLst>
              </a:tr>
              <a:tr h="39729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RxFill_ID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PatientName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DrugName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IssueDate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FillDate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DaysSupply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FormularyFlag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PricePerUnit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04913"/>
                  </a:ext>
                </a:extLst>
              </a:tr>
              <a:tr h="5789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Smith,John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Atorvastatin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2021-01-01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575248"/>
                  </a:ext>
                </a:extLst>
              </a:tr>
              <a:tr h="57891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Smith,John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Atorvastatin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2021-01-01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2021-02-10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34918"/>
                  </a:ext>
                </a:extLst>
              </a:tr>
              <a:tr h="57891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Smith,John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Metformin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2021-01-01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24466"/>
                  </a:ext>
                </a:extLst>
              </a:tr>
              <a:tr h="57891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Smith,John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Metformin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2021-01-01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2021-02-11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285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1E18F8-196E-4EBE-899A-E9CC09F30E1C}"/>
              </a:ext>
            </a:extLst>
          </p:cNvPr>
          <p:cNvSpPr txBox="1"/>
          <p:nvPr/>
        </p:nvSpPr>
        <p:spPr>
          <a:xfrm>
            <a:off x="725102" y="4918841"/>
            <a:ext cx="107978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Note how the gold-colored columns contain duplicate data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duplication becomes non-trivial when this data model is applied to millions of patient records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Increases required storage space and data 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239143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9ABD-117A-456D-B3B2-50C7BA83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"/>
            <a:ext cx="10515600" cy="963276"/>
          </a:xfrm>
        </p:spPr>
        <p:txBody>
          <a:bodyPr>
            <a:normAutofit/>
          </a:bodyPr>
          <a:lstStyle/>
          <a:p>
            <a:r>
              <a:rPr lang="en-US" sz="3500" dirty="0"/>
              <a:t>Normalized/Relational Database Diagram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584EAA-073B-42BD-A9B7-5454C217B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4596"/>
              </p:ext>
            </p:extLst>
          </p:nvPr>
        </p:nvGraphicFramePr>
        <p:xfrm>
          <a:off x="590550" y="951769"/>
          <a:ext cx="2257410" cy="448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10">
                  <a:extLst>
                    <a:ext uri="{9D8B030D-6E8A-4147-A177-3AD203B41FA5}">
                      <a16:colId xmlns:a16="http://schemas.microsoft.com/office/drawing/2014/main" val="3572586624"/>
                    </a:ext>
                  </a:extLst>
                </a:gridCol>
              </a:tblGrid>
              <a:tr h="66104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 Name: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Spatient.Spatient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842"/>
                  </a:ext>
                </a:extLst>
              </a:tr>
              <a:tr h="5049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Patient_ID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69971"/>
                  </a:ext>
                </a:extLst>
              </a:tr>
              <a:tr h="6412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PatientName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70151"/>
                  </a:ext>
                </a:extLst>
              </a:tr>
              <a:tr h="6249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SSN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14201"/>
                  </a:ext>
                </a:extLst>
              </a:tr>
              <a:tr h="5364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168311"/>
                  </a:ext>
                </a:extLst>
              </a:tr>
              <a:tr h="6862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22181"/>
                  </a:ext>
                </a:extLst>
              </a:tr>
              <a:tr h="79387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Phone Number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48988"/>
                  </a:ext>
                </a:extLst>
              </a:tr>
            </a:tbl>
          </a:graphicData>
        </a:graphic>
      </p:graphicFrame>
      <p:pic>
        <p:nvPicPr>
          <p:cNvPr id="21" name="Image" descr="Image">
            <a:extLst>
              <a:ext uri="{FF2B5EF4-FFF2-40B4-BE49-F238E27FC236}">
                <a16:creationId xmlns:a16="http://schemas.microsoft.com/office/drawing/2014/main" id="{B4953947-A5CA-4286-AC62-7E4630A86518}"/>
              </a:ext>
            </a:extLst>
          </p:cNvPr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685830" y="1690610"/>
            <a:ext cx="428640" cy="428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CC6F92AD-7AE3-4781-9ABE-26829BAD96D9}"/>
              </a:ext>
            </a:extLst>
          </p:cNvPr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257190" y="6082550"/>
            <a:ext cx="428640" cy="42864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378868-9BEA-426F-98D5-6C7FE915B43C}"/>
              </a:ext>
            </a:extLst>
          </p:cNvPr>
          <p:cNvSpPr txBox="1"/>
          <p:nvPr/>
        </p:nvSpPr>
        <p:spPr>
          <a:xfrm>
            <a:off x="685830" y="6073732"/>
            <a:ext cx="494346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= Primary Key; 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FACDF62-498F-4E80-8385-5AB3D1131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72340"/>
              </p:ext>
            </p:extLst>
          </p:nvPr>
        </p:nvGraphicFramePr>
        <p:xfrm>
          <a:off x="9048780" y="324555"/>
          <a:ext cx="2257410" cy="5173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10">
                  <a:extLst>
                    <a:ext uri="{9D8B030D-6E8A-4147-A177-3AD203B41FA5}">
                      <a16:colId xmlns:a16="http://schemas.microsoft.com/office/drawing/2014/main" val="3572586624"/>
                    </a:ext>
                  </a:extLst>
                </a:gridCol>
              </a:tblGrid>
              <a:tr h="675181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 Name: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Rxout.RxFill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842"/>
                  </a:ext>
                </a:extLst>
              </a:tr>
              <a:tr h="5157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RxFill_ID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69971"/>
                  </a:ext>
                </a:extLst>
              </a:tr>
              <a:tr h="65497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Patient_ID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70151"/>
                  </a:ext>
                </a:extLst>
              </a:tr>
              <a:tr h="6383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LocalDrug_ID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14201"/>
                  </a:ext>
                </a:extLst>
              </a:tr>
              <a:tr h="54796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IssueDate_ID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168311"/>
                  </a:ext>
                </a:extLst>
              </a:tr>
              <a:tr h="7009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FillDateTime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22181"/>
                  </a:ext>
                </a:extLst>
              </a:tr>
              <a:tr h="6035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Qty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48988"/>
                  </a:ext>
                </a:extLst>
              </a:tr>
              <a:tr h="81085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Days Supply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282383"/>
                  </a:ext>
                </a:extLst>
              </a:tr>
            </a:tbl>
          </a:graphicData>
        </a:graphic>
      </p:graphicFrame>
      <p:pic>
        <p:nvPicPr>
          <p:cNvPr id="25" name="Image" descr="Image">
            <a:extLst>
              <a:ext uri="{FF2B5EF4-FFF2-40B4-BE49-F238E27FC236}">
                <a16:creationId xmlns:a16="http://schemas.microsoft.com/office/drawing/2014/main" id="{8EB57DE2-0C4F-4E64-AD25-7CBF739660D4}"/>
              </a:ext>
            </a:extLst>
          </p:cNvPr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9048780" y="1076636"/>
            <a:ext cx="336460" cy="336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Image" descr="Image">
            <a:extLst>
              <a:ext uri="{FF2B5EF4-FFF2-40B4-BE49-F238E27FC236}">
                <a16:creationId xmlns:a16="http://schemas.microsoft.com/office/drawing/2014/main" id="{DD38AC36-D17C-48E6-90E6-1A1305BB672B}"/>
              </a:ext>
            </a:extLst>
          </p:cNvPr>
          <p:cNvPicPr>
            <a:picLocks noChangeAspect="1"/>
          </p:cNvPicPr>
          <p:nvPr/>
        </p:nvPicPr>
        <p:blipFill>
          <a:blip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995591" y="6069073"/>
            <a:ext cx="428640" cy="42864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507A943-024C-490B-A847-F1B7371208B4}"/>
              </a:ext>
            </a:extLst>
          </p:cNvPr>
          <p:cNvSpPr txBox="1"/>
          <p:nvPr/>
        </p:nvSpPr>
        <p:spPr>
          <a:xfrm>
            <a:off x="3571891" y="6073732"/>
            <a:ext cx="494346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= Secondary Key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2BB9283-3A91-408F-A39F-8E4432546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81363"/>
              </p:ext>
            </p:extLst>
          </p:nvPr>
        </p:nvGraphicFramePr>
        <p:xfrm>
          <a:off x="4786320" y="2250378"/>
          <a:ext cx="2257410" cy="353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10">
                  <a:extLst>
                    <a:ext uri="{9D8B030D-6E8A-4147-A177-3AD203B41FA5}">
                      <a16:colId xmlns:a16="http://schemas.microsoft.com/office/drawing/2014/main" val="3572586624"/>
                    </a:ext>
                  </a:extLst>
                </a:gridCol>
              </a:tblGrid>
              <a:tr h="494148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 Name: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Dim.LocalDrug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842"/>
                  </a:ext>
                </a:extLst>
              </a:tr>
              <a:tr h="3774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LocalDrug_ID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69971"/>
                  </a:ext>
                </a:extLst>
              </a:tr>
              <a:tr h="4793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DrugName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70151"/>
                  </a:ext>
                </a:extLst>
              </a:tr>
              <a:tr h="4671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Formulary Flag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14201"/>
                  </a:ext>
                </a:extLst>
              </a:tr>
              <a:tr h="4010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Price Per Unit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168311"/>
                  </a:ext>
                </a:extLst>
              </a:tr>
              <a:tr h="5129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Dispense Unit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22181"/>
                  </a:ext>
                </a:extLst>
              </a:tr>
              <a:tr h="59344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NDC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48988"/>
                  </a:ext>
                </a:extLst>
              </a:tr>
            </a:tbl>
          </a:graphicData>
        </a:graphic>
      </p:graphicFrame>
      <p:pic>
        <p:nvPicPr>
          <p:cNvPr id="29" name="Image" descr="Image">
            <a:extLst>
              <a:ext uri="{FF2B5EF4-FFF2-40B4-BE49-F238E27FC236}">
                <a16:creationId xmlns:a16="http://schemas.microsoft.com/office/drawing/2014/main" id="{916D4851-7EBC-4F67-80C6-8653D5210138}"/>
              </a:ext>
            </a:extLst>
          </p:cNvPr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4863574" y="2958144"/>
            <a:ext cx="351386" cy="351386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72FF0C-D53B-49C2-B9F0-5E83321D92E8}"/>
              </a:ext>
            </a:extLst>
          </p:cNvPr>
          <p:cNvCxnSpPr>
            <a:cxnSpLocks/>
          </p:cNvCxnSpPr>
          <p:nvPr/>
        </p:nvCxnSpPr>
        <p:spPr>
          <a:xfrm>
            <a:off x="2847960" y="1958694"/>
            <a:ext cx="6200820" cy="0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5" name="Image" descr="Image">
            <a:extLst>
              <a:ext uri="{FF2B5EF4-FFF2-40B4-BE49-F238E27FC236}">
                <a16:creationId xmlns:a16="http://schemas.microsoft.com/office/drawing/2014/main" id="{79C190C9-7691-4C98-B951-680482C0CF5D}"/>
              </a:ext>
            </a:extLst>
          </p:cNvPr>
          <p:cNvPicPr>
            <a:picLocks noChangeAspect="1"/>
          </p:cNvPicPr>
          <p:nvPr/>
        </p:nvPicPr>
        <p:blipFill>
          <a:blip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9048780" y="1596408"/>
            <a:ext cx="428640" cy="428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" descr="Image">
            <a:extLst>
              <a:ext uri="{FF2B5EF4-FFF2-40B4-BE49-F238E27FC236}">
                <a16:creationId xmlns:a16="http://schemas.microsoft.com/office/drawing/2014/main" id="{428A5691-883F-4803-BC60-954D72CEF83D}"/>
              </a:ext>
            </a:extLst>
          </p:cNvPr>
          <p:cNvPicPr>
            <a:picLocks noChangeAspect="1"/>
          </p:cNvPicPr>
          <p:nvPr/>
        </p:nvPicPr>
        <p:blipFill>
          <a:blip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9048780" y="2289973"/>
            <a:ext cx="428640" cy="428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" descr="Image">
            <a:extLst>
              <a:ext uri="{FF2B5EF4-FFF2-40B4-BE49-F238E27FC236}">
                <a16:creationId xmlns:a16="http://schemas.microsoft.com/office/drawing/2014/main" id="{65D4B2BD-D39F-450B-8DBD-790355E4FC28}"/>
              </a:ext>
            </a:extLst>
          </p:cNvPr>
          <p:cNvPicPr>
            <a:picLocks noChangeAspect="1"/>
          </p:cNvPicPr>
          <p:nvPr/>
        </p:nvPicPr>
        <p:blipFill>
          <a:blip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9048780" y="2880890"/>
            <a:ext cx="428640" cy="42864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8E6F79E-6556-4F1C-8419-974920A49CD4}"/>
              </a:ext>
            </a:extLst>
          </p:cNvPr>
          <p:cNvCxnSpPr/>
          <p:nvPr/>
        </p:nvCxnSpPr>
        <p:spPr>
          <a:xfrm flipV="1">
            <a:off x="7043730" y="2504293"/>
            <a:ext cx="2005050" cy="590917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7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6772-53CC-4D03-B601-5F16C081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34861"/>
            <a:ext cx="11387302" cy="1325563"/>
          </a:xfrm>
        </p:spPr>
        <p:txBody>
          <a:bodyPr/>
          <a:lstStyle/>
          <a:p>
            <a:r>
              <a:rPr lang="en-US" dirty="0"/>
              <a:t>Pharmacy Relational Database Diagram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A93B3-45DD-4A9B-BC7D-F5A12579EFC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188368" y="1037463"/>
            <a:ext cx="7815263" cy="56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80B832-F559-4874-956F-6A62DB491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5282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EA77E9-5574-42E3-9408-8A751B639D82}"/>
              </a:ext>
            </a:extLst>
          </p:cNvPr>
          <p:cNvSpPr txBox="1"/>
          <p:nvPr/>
        </p:nvSpPr>
        <p:spPr>
          <a:xfrm>
            <a:off x="668215" y="6447692"/>
            <a:ext cx="40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*EMR = Electronic Medical Record</a:t>
            </a:r>
          </a:p>
        </p:txBody>
      </p:sp>
    </p:spTree>
    <p:extLst>
      <p:ext uri="{BB962C8B-B14F-4D97-AF65-F5344CB8AC3E}">
        <p14:creationId xmlns:p14="http://schemas.microsoft.com/office/powerpoint/2010/main" val="3389355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2245809"/>
            <a:ext cx="11675327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Retrieving Structured Medical Data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3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DBED-E05D-4739-9504-6328A3A4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Examples with practice database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0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What is SQL?	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1F4FCBA-488F-4149-9C08-D18A0B9E9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119"/>
            <a:ext cx="10515600" cy="4351338"/>
          </a:xfrm>
        </p:spPr>
        <p:txBody>
          <a:bodyPr/>
          <a:lstStyle/>
          <a:p>
            <a:r>
              <a:rPr lang="en-US" dirty="0"/>
              <a:t>Structured Query Language</a:t>
            </a:r>
          </a:p>
          <a:p>
            <a:r>
              <a:rPr lang="en-US" dirty="0"/>
              <a:t>Used to communicate with data within a database</a:t>
            </a:r>
          </a:p>
          <a:p>
            <a:r>
              <a:rPr lang="en-US" dirty="0"/>
              <a:t>Code is written in an user-interface that is connected to the database</a:t>
            </a:r>
          </a:p>
          <a:p>
            <a:r>
              <a:rPr lang="en-US" dirty="0"/>
              <a:t>Critical data operations:</a:t>
            </a:r>
          </a:p>
          <a:p>
            <a:pPr lvl="1"/>
            <a:r>
              <a:rPr lang="en-US" dirty="0"/>
              <a:t>Accessing </a:t>
            </a:r>
          </a:p>
          <a:p>
            <a:pPr lvl="1"/>
            <a:r>
              <a:rPr lang="en-US" dirty="0"/>
              <a:t>Updating</a:t>
            </a:r>
          </a:p>
          <a:p>
            <a:pPr lvl="1"/>
            <a:r>
              <a:rPr lang="en-US" dirty="0"/>
              <a:t>Inserting</a:t>
            </a:r>
          </a:p>
          <a:p>
            <a:pPr lvl="1"/>
            <a:r>
              <a:rPr lang="en-US" dirty="0"/>
              <a:t>Manipulating</a:t>
            </a:r>
          </a:p>
          <a:p>
            <a:pPr lvl="1"/>
            <a:r>
              <a:rPr lang="en-US" dirty="0"/>
              <a:t>Modifying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Basic structure of a SQL query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1F4FCBA-488F-4149-9C08-D18A0B9E9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30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[Column1Name]</a:t>
            </a:r>
          </a:p>
          <a:p>
            <a:pPr marL="0" indent="0">
              <a:buNone/>
            </a:pPr>
            <a:r>
              <a:rPr lang="en-US" dirty="0"/>
              <a:t>          , [Column2Name]</a:t>
            </a:r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[</a:t>
            </a:r>
            <a:r>
              <a:rPr lang="en-US" dirty="0" err="1"/>
              <a:t>DatabaseName</a:t>
            </a:r>
            <a:r>
              <a:rPr lang="en-US" dirty="0"/>
              <a:t>].[Schema].[Table]</a:t>
            </a:r>
          </a:p>
          <a:p>
            <a:pPr marL="0" indent="0">
              <a:buNone/>
            </a:pPr>
            <a:r>
              <a:rPr lang="en-US" b="1" dirty="0"/>
              <a:t>Where</a:t>
            </a:r>
            <a:r>
              <a:rPr lang="en-US" dirty="0"/>
              <a:t> ….[insert expressions for column filtering here]</a:t>
            </a:r>
          </a:p>
          <a:p>
            <a:pPr marL="0" indent="0">
              <a:buNone/>
            </a:pPr>
            <a:r>
              <a:rPr lang="en-US" b="1" dirty="0"/>
              <a:t>Order by </a:t>
            </a:r>
            <a:r>
              <a:rPr lang="en-US" dirty="0"/>
              <a:t>[</a:t>
            </a:r>
            <a:r>
              <a:rPr lang="en-US" dirty="0" err="1"/>
              <a:t>ColumnName</a:t>
            </a:r>
            <a:r>
              <a:rPr lang="en-US" dirty="0"/>
              <a:t>];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4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3B5F7E-546D-4BC2-9EF1-0213D759DF9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86367" y="202861"/>
            <a:ext cx="10219266" cy="6655139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7E89A282-A30B-4507-B866-8F1C0D86E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2573866" y="4055534"/>
            <a:ext cx="914400" cy="914400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00699211-22EB-4586-83B3-D1D3D221C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3894666" y="4055534"/>
            <a:ext cx="914400" cy="914400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03310EE5-F3A2-4D0B-A650-98B9650B2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7806269" y="4055534"/>
            <a:ext cx="914400" cy="914400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3ACA99FA-3192-4C76-85B3-6580683E1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9160934" y="4055534"/>
            <a:ext cx="914400" cy="914400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CBACC7CA-1FED-463E-B37D-8E48DDB78E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5040843" y="4097867"/>
            <a:ext cx="914400" cy="914400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27FBB2FB-BDC0-47A1-BD7E-43945F03A4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6395508" y="40978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17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FROM Clause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B1626C-3499-4B54-9B37-F4AC786A8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144119"/>
            <a:ext cx="10515600" cy="42893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Indicates which database table(s) the query will retrieve data from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Format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Database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Schema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/>
                </a:solidFill>
              </a:rPr>
              <a:t>TableName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 descr="Books">
            <a:extLst>
              <a:ext uri="{FF2B5EF4-FFF2-40B4-BE49-F238E27FC236}">
                <a16:creationId xmlns:a16="http://schemas.microsoft.com/office/drawing/2014/main" id="{995D9461-3A3C-4C8D-8206-A26B21E33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9544050" y="4914900"/>
            <a:ext cx="1809750" cy="18097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14084B-7212-43F5-A970-410DC3FD4A5F}"/>
              </a:ext>
            </a:extLst>
          </p:cNvPr>
          <p:cNvSpPr txBox="1">
            <a:spLocks/>
          </p:cNvSpPr>
          <p:nvPr/>
        </p:nvSpPr>
        <p:spPr>
          <a:xfrm>
            <a:off x="704850" y="4637945"/>
            <a:ext cx="10515600" cy="1903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From </a:t>
            </a:r>
            <a:r>
              <a:rPr lang="en-US" dirty="0" err="1">
                <a:highlight>
                  <a:srgbClr val="FFFF00"/>
                </a:highlight>
              </a:rPr>
              <a:t>Pharm.mockpharmacydata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Where </a:t>
            </a:r>
            <a:r>
              <a:rPr lang="en-US" dirty="0" err="1"/>
              <a:t>DispensedDate</a:t>
            </a:r>
            <a:r>
              <a:rPr lang="en-US" dirty="0"/>
              <a:t> &gt;= '2019-10-01’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by </a:t>
            </a:r>
            <a:r>
              <a:rPr lang="en-US" dirty="0" err="1"/>
              <a:t>DispensedDateTime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4213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WHERE Clause Comparison Operators	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74AA9E3-1A8A-4ECC-A00C-63B38EE23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40" y="4700661"/>
            <a:ext cx="10515600" cy="19039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Pharm.mockpharmacydata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Where </a:t>
            </a:r>
            <a:r>
              <a:rPr lang="en-US" dirty="0" err="1">
                <a:highlight>
                  <a:srgbClr val="FFFF00"/>
                </a:highlight>
              </a:rPr>
              <a:t>DispensedDate</a:t>
            </a:r>
            <a:r>
              <a:rPr lang="en-US" dirty="0">
                <a:highlight>
                  <a:srgbClr val="FFFF00"/>
                </a:highlight>
              </a:rPr>
              <a:t> &gt;= '2019-10-01’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DispensedDateTime</a:t>
            </a:r>
            <a:r>
              <a:rPr lang="en-US" dirty="0"/>
              <a:t>;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5CF7746-A9FC-400D-B4C8-EA4EAE623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66640"/>
              </p:ext>
            </p:extLst>
          </p:nvPr>
        </p:nvGraphicFramePr>
        <p:xfrm>
          <a:off x="2545856" y="1657324"/>
          <a:ext cx="6893984" cy="3543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837">
                  <a:extLst>
                    <a:ext uri="{9D8B030D-6E8A-4147-A177-3AD203B41FA5}">
                      <a16:colId xmlns:a16="http://schemas.microsoft.com/office/drawing/2014/main" val="1097444344"/>
                    </a:ext>
                  </a:extLst>
                </a:gridCol>
                <a:gridCol w="1666147">
                  <a:extLst>
                    <a:ext uri="{9D8B030D-6E8A-4147-A177-3AD203B41FA5}">
                      <a16:colId xmlns:a16="http://schemas.microsoft.com/office/drawing/2014/main" val="2725403999"/>
                    </a:ext>
                  </a:extLst>
                </a:gridCol>
              </a:tblGrid>
              <a:tr h="506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9142"/>
                  </a:ext>
                </a:extLst>
              </a:tr>
              <a:tr h="506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559437"/>
                  </a:ext>
                </a:extLst>
              </a:tr>
              <a:tr h="506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55862"/>
                  </a:ext>
                </a:extLst>
              </a:tr>
              <a:tr h="506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Lesser than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90812"/>
                  </a:ext>
                </a:extLst>
              </a:tr>
              <a:tr h="506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80887"/>
                  </a:ext>
                </a:extLst>
              </a:tr>
              <a:tr h="506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2212"/>
                  </a:ext>
                </a:extLst>
              </a:tr>
              <a:tr h="506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926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161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SELECT Clause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0992A9-FAD0-48AB-AB97-D14C3ED22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Indicates which database column(s) will appear in the results set</a:t>
            </a:r>
          </a:p>
          <a:p>
            <a:pPr marL="0" indent="0">
              <a:buNone/>
            </a:pPr>
            <a:r>
              <a:rPr lang="en-US" dirty="0"/>
              <a:t>	Tip: </a:t>
            </a:r>
            <a:r>
              <a:rPr lang="en-US" b="1" dirty="0"/>
              <a:t>Select * </a:t>
            </a:r>
            <a:r>
              <a:rPr lang="en-US" dirty="0"/>
              <a:t>means “select all columns”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5B61E-CFB8-4B9B-A715-D26CC48F10A8}"/>
              </a:ext>
            </a:extLst>
          </p:cNvPr>
          <p:cNvSpPr/>
          <p:nvPr/>
        </p:nvSpPr>
        <p:spPr>
          <a:xfrm>
            <a:off x="838200" y="3634244"/>
            <a:ext cx="6153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Select [Column1] </a:t>
            </a:r>
          </a:p>
          <a:p>
            <a:r>
              <a:rPr lang="en-US" sz="2800" dirty="0">
                <a:highlight>
                  <a:srgbClr val="FFFF00"/>
                </a:highlight>
              </a:rPr>
              <a:t>           ,[Column2]</a:t>
            </a:r>
          </a:p>
          <a:p>
            <a:r>
              <a:rPr lang="en-US" sz="2800" dirty="0">
                <a:highlight>
                  <a:srgbClr val="FFFF00"/>
                </a:highlight>
              </a:rPr>
              <a:t>           ,……</a:t>
            </a:r>
          </a:p>
          <a:p>
            <a:r>
              <a:rPr lang="en-US" sz="2800" dirty="0"/>
              <a:t>From </a:t>
            </a:r>
            <a:r>
              <a:rPr lang="en-US" sz="2800" dirty="0" err="1"/>
              <a:t>Pharm.mockpharmacydata</a:t>
            </a:r>
            <a:endParaRPr lang="en-US" sz="2800" dirty="0"/>
          </a:p>
          <a:p>
            <a:r>
              <a:rPr lang="en-US" sz="2800" dirty="0"/>
              <a:t>Where </a:t>
            </a:r>
            <a:r>
              <a:rPr lang="en-US" sz="2800" dirty="0" err="1"/>
              <a:t>DispensedDate</a:t>
            </a:r>
            <a:r>
              <a:rPr lang="en-US" sz="2800" dirty="0"/>
              <a:t> &gt;= '2019-10-01’</a:t>
            </a:r>
          </a:p>
          <a:p>
            <a:r>
              <a:rPr lang="en-US" sz="2800" dirty="0"/>
              <a:t>Order by </a:t>
            </a:r>
            <a:r>
              <a:rPr lang="en-US" sz="2800" dirty="0" err="1"/>
              <a:t>DispensedDateTime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1889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ORDER BY Clause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070C0BC-3106-446C-A141-A07AE655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997"/>
            <a:ext cx="10515600" cy="40239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Indicates which column(s) the results will be sorted by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941B43-C507-413F-9503-AA6060D37793}"/>
              </a:ext>
            </a:extLst>
          </p:cNvPr>
          <p:cNvSpPr/>
          <p:nvPr/>
        </p:nvSpPr>
        <p:spPr>
          <a:xfrm>
            <a:off x="838200" y="3634244"/>
            <a:ext cx="6153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Select [Column1] </a:t>
            </a:r>
          </a:p>
          <a:p>
            <a:r>
              <a:rPr lang="en-US" sz="2800" dirty="0"/>
              <a:t>           ,[Column2]</a:t>
            </a:r>
          </a:p>
          <a:p>
            <a:r>
              <a:rPr lang="en-US" sz="2800" dirty="0"/>
              <a:t>           ,……</a:t>
            </a:r>
          </a:p>
          <a:p>
            <a:r>
              <a:rPr lang="en-US" sz="2800" dirty="0"/>
              <a:t>From </a:t>
            </a:r>
            <a:r>
              <a:rPr lang="en-US" sz="2800" dirty="0" err="1"/>
              <a:t>Pharm.mockpharmacydata</a:t>
            </a:r>
            <a:endParaRPr lang="en-US" sz="2800" dirty="0"/>
          </a:p>
          <a:p>
            <a:r>
              <a:rPr lang="en-US" sz="2800" dirty="0"/>
              <a:t>Where </a:t>
            </a:r>
            <a:r>
              <a:rPr lang="en-US" sz="2800" dirty="0" err="1"/>
              <a:t>DispensedDate</a:t>
            </a:r>
            <a:r>
              <a:rPr lang="en-US" sz="2800" dirty="0"/>
              <a:t> &gt;= '2019-10-01’</a:t>
            </a:r>
          </a:p>
          <a:p>
            <a:r>
              <a:rPr lang="en-US" sz="2800" dirty="0">
                <a:highlight>
                  <a:srgbClr val="FFFF00"/>
                </a:highlight>
              </a:rPr>
              <a:t>Order by </a:t>
            </a:r>
            <a:r>
              <a:rPr lang="en-US" sz="2800" dirty="0" err="1">
                <a:highlight>
                  <a:srgbClr val="FFFF00"/>
                </a:highlight>
              </a:rPr>
              <a:t>DispensedDateTime</a:t>
            </a:r>
            <a:r>
              <a:rPr lang="en-US" sz="2800" dirty="0">
                <a:highlight>
                  <a:srgbClr val="FFFF00"/>
                </a:highligh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39126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Clinical Dashboards and Performance Reports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B1EC55-55ED-4B8C-8DEC-85FB8B4A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26" y="2041485"/>
            <a:ext cx="10515600" cy="4023965"/>
          </a:xfrm>
        </p:spPr>
        <p:txBody>
          <a:bodyPr>
            <a:normAutofit/>
          </a:bodyPr>
          <a:lstStyle/>
          <a:p>
            <a:r>
              <a:rPr lang="en-US" dirty="0"/>
              <a:t>Electronic reports can be built to share data pulled using SQL</a:t>
            </a:r>
          </a:p>
          <a:p>
            <a:r>
              <a:rPr lang="en-US" dirty="0"/>
              <a:t>Many software applications exist:</a:t>
            </a:r>
          </a:p>
          <a:p>
            <a:pPr lvl="1"/>
            <a:r>
              <a:rPr lang="en-US" dirty="0"/>
              <a:t>SQL Server Reporting Services (SSRS)</a:t>
            </a:r>
          </a:p>
          <a:p>
            <a:pPr lvl="1"/>
            <a:r>
              <a:rPr lang="en-US" dirty="0"/>
              <a:t>Power BI (Business Intelligence)</a:t>
            </a:r>
          </a:p>
          <a:p>
            <a:pPr lvl="1"/>
            <a:r>
              <a:rPr lang="en-US" dirty="0"/>
              <a:t>Pyramid Analytics</a:t>
            </a:r>
          </a:p>
          <a:p>
            <a:pPr lvl="1"/>
            <a:r>
              <a:rPr lang="en-US" dirty="0"/>
              <a:t>Tableau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B2316-7C95-477D-960F-F8A20098424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094476" y="3198438"/>
            <a:ext cx="5988874" cy="35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2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15" y="1012004"/>
            <a:ext cx="427408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specialize in health informatics as a pharmacist?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B40710F-F7D3-49A5-AE00-F31769E3F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773124"/>
              </p:ext>
            </p:extLst>
          </p:nvPr>
        </p:nvGraphicFramePr>
        <p:xfrm>
          <a:off x="4984595" y="470923"/>
          <a:ext cx="6924907" cy="5892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3371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Key Points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A169A-9C94-4313-9EE5-5F2AF83F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59" y="2144119"/>
            <a:ext cx="11229278" cy="4032844"/>
          </a:xfrm>
        </p:spPr>
        <p:txBody>
          <a:bodyPr>
            <a:normAutofit/>
          </a:bodyPr>
          <a:lstStyle/>
          <a:p>
            <a:r>
              <a:rPr lang="en-US" sz="2700" dirty="0"/>
              <a:t>Pharmacists are well positioned to merge clinical and data knowledge</a:t>
            </a:r>
          </a:p>
          <a:p>
            <a:endParaRPr lang="en-US" sz="2700" dirty="0"/>
          </a:p>
          <a:p>
            <a:r>
              <a:rPr lang="en-US" sz="2700" dirty="0"/>
              <a:t>Understanding the fundamentals of how data is captured and retrieved allows for rapid analysis of your patient population</a:t>
            </a:r>
          </a:p>
          <a:p>
            <a:endParaRPr lang="en-US" sz="2700" dirty="0"/>
          </a:p>
          <a:p>
            <a:r>
              <a:rPr lang="en-US" sz="2700" dirty="0"/>
              <a:t>Structured Query Language (SQL) allows you to interact with a database</a:t>
            </a:r>
          </a:p>
          <a:p>
            <a:endParaRPr lang="en-US" sz="2700" dirty="0"/>
          </a:p>
          <a:p>
            <a:r>
              <a:rPr lang="en-US" sz="2700" dirty="0"/>
              <a:t>Data can be presented to leadership/clinicians to support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928497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4F28-31D0-D228-301A-1E47386A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4993-1390-5B6C-B49D-737FBB2D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</a:t>
            </a:r>
            <a:r>
              <a:rPr lang="en-US" dirty="0">
                <a:hlinkClick r:id="rId2"/>
              </a:rPr>
              <a:t>steps outlined in my GitHub repository </a:t>
            </a:r>
            <a:r>
              <a:rPr lang="en-US" dirty="0"/>
              <a:t>to create your first database</a:t>
            </a:r>
          </a:p>
          <a:p>
            <a:r>
              <a:rPr lang="en-US" dirty="0"/>
              <a:t>Follow the </a:t>
            </a:r>
            <a:r>
              <a:rPr lang="en-US" b="0" i="0" u="none" strike="noStrike" dirty="0">
                <a:effectLst/>
                <a:latin typeface="-apple-system"/>
                <a:hlinkClick r:id="rId3" tooltip="DataManipulationScript.sql"/>
              </a:rPr>
              <a:t>DataManipulationScript.sql</a:t>
            </a:r>
            <a:r>
              <a:rPr lang="en-US" b="0" i="0" u="none" strike="noStrike" dirty="0">
                <a:effectLst/>
                <a:latin typeface="-apple-system"/>
              </a:rPr>
              <a:t> to practice executing and writing queries</a:t>
            </a:r>
          </a:p>
          <a:p>
            <a:r>
              <a:rPr lang="en-US" dirty="0"/>
              <a:t>Find open-source data online and import into your database. </a:t>
            </a:r>
          </a:p>
          <a:p>
            <a:pPr lvl="1"/>
            <a:r>
              <a:rPr lang="en-US" dirty="0">
                <a:hlinkClick r:id="rId4"/>
              </a:rPr>
              <a:t>Humana Insurance Cost Transparency</a:t>
            </a:r>
            <a:r>
              <a:rPr lang="en-US" dirty="0"/>
              <a:t> for example</a:t>
            </a:r>
          </a:p>
          <a:p>
            <a:r>
              <a:rPr lang="en-US" dirty="0"/>
              <a:t>Review the data, ask questions about the data, attempt to answer those questions using SQL</a:t>
            </a:r>
          </a:p>
        </p:txBody>
      </p:sp>
    </p:spTree>
    <p:extLst>
      <p:ext uri="{BB962C8B-B14F-4D97-AF65-F5344CB8AC3E}">
        <p14:creationId xmlns:p14="http://schemas.microsoft.com/office/powerpoint/2010/main" val="365726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5" y="365125"/>
            <a:ext cx="11394989" cy="74698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Databases &amp; Healthcare – Case Study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0D18-F67C-30FB-4AA6-6669D3AA2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15" y="1210961"/>
            <a:ext cx="11394989" cy="5250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Background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VA CARES is an oncology pharmacist-led telehealth medication management program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Primarily serves rural Veterans receiving oral antineoplastic therapies prescribed by non-VA providers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Problems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Lots of pre-enrollment data needed along with status tracking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The VA CARES team would like to track upcoming telehealth visits and other data across 3 medical centers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Need to determine if there are cost-savings associated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Solution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Developed an internal patient enrollment app to track status and data needed from non-VA providers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Developed a dashboard that tracks visit data across 3 medical centers and reminds clinicians to reach out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Retrieved data captured in clinician notes to support implementation scientist’s cost savings analyses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5A84C-C188-71C0-6036-B031BBDC190A}"/>
              </a:ext>
            </a:extLst>
          </p:cNvPr>
          <p:cNvSpPr txBox="1"/>
          <p:nvPr/>
        </p:nvSpPr>
        <p:spPr>
          <a:xfrm>
            <a:off x="177111" y="6461382"/>
            <a:ext cx="11679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effectLst/>
                <a:latin typeface="ui-monospace"/>
              </a:rPr>
              <a:t>Passey</a:t>
            </a:r>
            <a:r>
              <a:rPr lang="en-US" sz="1000" dirty="0">
                <a:solidFill>
                  <a:schemeClr val="bg1"/>
                </a:solidFill>
                <a:effectLst/>
                <a:latin typeface="ui-monospace"/>
              </a:rPr>
              <a:t> D, Healy R, Qualls J, Hamilton C, Tilley E, </a:t>
            </a:r>
            <a:r>
              <a:rPr lang="en-US" sz="1000" dirty="0" err="1">
                <a:solidFill>
                  <a:schemeClr val="bg1"/>
                </a:solidFill>
                <a:effectLst/>
                <a:latin typeface="ui-monospace"/>
              </a:rPr>
              <a:t>Burningham</a:t>
            </a:r>
            <a:r>
              <a:rPr lang="en-US" sz="1000" dirty="0">
                <a:solidFill>
                  <a:schemeClr val="bg1"/>
                </a:solidFill>
                <a:effectLst/>
                <a:latin typeface="ui-monospace"/>
              </a:rPr>
              <a:t> Z, Sauer B, Halwani A. Development and implementation of a pharmacist-led telehealth medication management program for veterans receiving oral antineoplastic therapies through the MISSION Act, </a:t>
            </a:r>
            <a:r>
              <a:rPr lang="en-US" sz="1000" i="1" dirty="0">
                <a:solidFill>
                  <a:schemeClr val="bg1"/>
                </a:solidFill>
                <a:effectLst/>
                <a:latin typeface="ui-monospace"/>
              </a:rPr>
              <a:t>American Journal of Health-System Pharmacy.</a:t>
            </a:r>
            <a:r>
              <a:rPr lang="en-US" sz="1000" i="1" dirty="0">
                <a:solidFill>
                  <a:schemeClr val="bg1"/>
                </a:solidFill>
                <a:latin typeface="ui-monospace"/>
              </a:rPr>
              <a:t> </a:t>
            </a:r>
            <a:r>
              <a:rPr lang="en-US" sz="1000" dirty="0">
                <a:solidFill>
                  <a:schemeClr val="bg1"/>
                </a:solidFill>
                <a:effectLst/>
                <a:latin typeface="ui-monospace"/>
              </a:rPr>
              <a:t>2022 Jun;79(11):835-843.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45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Medical Data Pipeline - Overview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35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VA Computerized Patient Record System (CPRS)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1BB70A-AB4D-4A57-81B8-2FC37E946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78EC3-AAC4-4A86-8F7E-853998E68B85}"/>
              </a:ext>
            </a:extLst>
          </p:cNvPr>
          <p:cNvSpPr txBox="1"/>
          <p:nvPr/>
        </p:nvSpPr>
        <p:spPr>
          <a:xfrm>
            <a:off x="256478" y="6407435"/>
            <a:ext cx="681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*GUI: Graphical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04D1F-3509-4140-B227-8356834E961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35981" y="928736"/>
            <a:ext cx="10327723" cy="547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8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Transactional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FBDBCED-0E2F-484A-9170-2186F317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86" y="78060"/>
            <a:ext cx="11324026" cy="4880340"/>
          </a:xfrm>
          <a:noFill/>
        </p:spPr>
        <p:txBody>
          <a:bodyPr anchor="ctr"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sz="3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3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3000" dirty="0"/>
          </a:p>
          <a:p>
            <a:pPr>
              <a:lnSpc>
                <a:spcPct val="150000"/>
              </a:lnSpc>
            </a:pPr>
            <a:r>
              <a:rPr lang="en-US" dirty="0"/>
              <a:t>Any information entered into the electronic medical record (EMR)</a:t>
            </a:r>
          </a:p>
          <a:p>
            <a:pPr>
              <a:lnSpc>
                <a:spcPct val="150000"/>
              </a:lnSpc>
            </a:pPr>
            <a:r>
              <a:rPr lang="en-US" dirty="0"/>
              <a:t>Single transactions are the base unit of the entire EMR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Records management</a:t>
            </a:r>
            <a:r>
              <a:rPr lang="en-US" dirty="0"/>
              <a:t>: The process of retaining transactions for future use</a:t>
            </a:r>
          </a:p>
          <a:p>
            <a:pPr>
              <a:lnSpc>
                <a:spcPct val="150000"/>
              </a:lnSpc>
            </a:pPr>
            <a:r>
              <a:rPr lang="en-US" dirty="0"/>
              <a:t>Communicate completed work to other users</a:t>
            </a:r>
          </a:p>
        </p:txBody>
      </p:sp>
    </p:spTree>
    <p:extLst>
      <p:ext uri="{BB962C8B-B14F-4D97-AF65-F5344CB8AC3E}">
        <p14:creationId xmlns:p14="http://schemas.microsoft.com/office/powerpoint/2010/main" val="122242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Transactional Data Structure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054299F-DDC7-48B4-9720-8134DB0DB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729867"/>
              </p:ext>
            </p:extLst>
          </p:nvPr>
        </p:nvGraphicFramePr>
        <p:xfrm>
          <a:off x="0" y="365125"/>
          <a:ext cx="12235543" cy="6013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FAFA3F-086F-42DA-AC92-B5CE93021715}"/>
              </a:ext>
            </a:extLst>
          </p:cNvPr>
          <p:cNvSpPr txBox="1"/>
          <p:nvPr/>
        </p:nvSpPr>
        <p:spPr>
          <a:xfrm>
            <a:off x="4630615" y="3176954"/>
            <a:ext cx="334107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/>
              <a:t>Semistructured data</a:t>
            </a:r>
          </a:p>
          <a:p>
            <a:pPr algn="ctr"/>
            <a:endParaRPr lang="en-US" sz="1000" b="1" dirty="0"/>
          </a:p>
          <a:p>
            <a:pPr algn="ctr"/>
            <a:r>
              <a:rPr lang="en-US" sz="2000" dirty="0"/>
              <a:t>Contains both structured and unstructured data</a:t>
            </a:r>
          </a:p>
          <a:p>
            <a:pPr algn="ctr"/>
            <a:endParaRPr lang="en-US" sz="1000" dirty="0"/>
          </a:p>
          <a:p>
            <a:pPr algn="ctr"/>
            <a:r>
              <a:rPr lang="en-US" sz="2000" dirty="0"/>
              <a:t>Example: cellphone photos</a:t>
            </a:r>
          </a:p>
        </p:txBody>
      </p:sp>
    </p:spTree>
    <p:extLst>
      <p:ext uri="{BB962C8B-B14F-4D97-AF65-F5344CB8AC3E}">
        <p14:creationId xmlns:p14="http://schemas.microsoft.com/office/powerpoint/2010/main" val="144424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DBA66-8C08-4490-8AAD-A087B2D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Transactional Data: Structured Lab data entry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FFD23C-C61A-4FF0-905A-894765A046B0}"/>
              </a:ext>
            </a:extLst>
          </p:cNvPr>
          <p:cNvGrpSpPr/>
          <p:nvPr/>
        </p:nvGrpSpPr>
        <p:grpSpPr>
          <a:xfrm>
            <a:off x="1275966" y="2184158"/>
            <a:ext cx="8282748" cy="3285344"/>
            <a:chOff x="196191" y="1690688"/>
            <a:chExt cx="8686394" cy="34454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F0C8B6-0A3D-42CE-9A76-9411DCD5ACF9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96191" y="1795463"/>
              <a:ext cx="2276475" cy="2019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7FC475-1BB3-4AA1-A80C-E4B31D30BEE1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3104337" y="1690688"/>
              <a:ext cx="2771775" cy="2228850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994021CE-DA0B-4F1E-AF9B-6D61BAF5C865}"/>
                </a:ext>
              </a:extLst>
            </p:cNvPr>
            <p:cNvSpPr/>
            <p:nvPr/>
          </p:nvSpPr>
          <p:spPr>
            <a:xfrm>
              <a:off x="2520872" y="2522286"/>
              <a:ext cx="535258" cy="5798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E47DF42-9E5F-428E-8672-959BA488615B}"/>
                </a:ext>
              </a:extLst>
            </p:cNvPr>
            <p:cNvSpPr/>
            <p:nvPr/>
          </p:nvSpPr>
          <p:spPr>
            <a:xfrm>
              <a:off x="5876112" y="2515181"/>
              <a:ext cx="535258" cy="5798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F040C24-45A9-4A48-AAFC-06A46C3A14A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6552677" y="1814595"/>
              <a:ext cx="2329908" cy="2186699"/>
            </a:xfrm>
            <a:prstGeom prst="rect">
              <a:avLst/>
            </a:prstGeom>
          </p:spPr>
        </p:pic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15A75898-6821-4CD1-A9AD-90BF10289750}"/>
                </a:ext>
              </a:extLst>
            </p:cNvPr>
            <p:cNvSpPr/>
            <p:nvPr/>
          </p:nvSpPr>
          <p:spPr>
            <a:xfrm>
              <a:off x="7475315" y="4125201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&quot;Not Allowed&quot; Symbol 15">
              <a:extLst>
                <a:ext uri="{FF2B5EF4-FFF2-40B4-BE49-F238E27FC236}">
                  <a16:creationId xmlns:a16="http://schemas.microsoft.com/office/drawing/2014/main" id="{3437FE0E-0140-4C1E-AA3D-F0E4BEF70E26}"/>
                </a:ext>
              </a:extLst>
            </p:cNvPr>
            <p:cNvSpPr/>
            <p:nvPr/>
          </p:nvSpPr>
          <p:spPr>
            <a:xfrm>
              <a:off x="7393259" y="4293220"/>
              <a:ext cx="691375" cy="490653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43A056B5-939E-4CCA-8609-17A5BA6E6B02}"/>
                </a:ext>
              </a:extLst>
            </p:cNvPr>
            <p:cNvSpPr/>
            <p:nvPr/>
          </p:nvSpPr>
          <p:spPr>
            <a:xfrm>
              <a:off x="4386262" y="4157729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">
              <a:extLst>
                <a:ext uri="{FF2B5EF4-FFF2-40B4-BE49-F238E27FC236}">
                  <a16:creationId xmlns:a16="http://schemas.microsoft.com/office/drawing/2014/main" id="{EDE5B9A8-623D-4D84-A800-62334DBCC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259486" y="4001294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DA39B8-0B15-4E74-996E-22B0642D28BF}"/>
              </a:ext>
            </a:extLst>
          </p:cNvPr>
          <p:cNvSpPr txBox="1"/>
          <p:nvPr/>
        </p:nvSpPr>
        <p:spPr>
          <a:xfrm>
            <a:off x="6569639" y="5393802"/>
            <a:ext cx="126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BDF2FA-1712-4FC2-8667-303027FC5B65}"/>
              </a:ext>
            </a:extLst>
          </p:cNvPr>
          <p:cNvSpPr/>
          <p:nvPr/>
        </p:nvSpPr>
        <p:spPr>
          <a:xfrm>
            <a:off x="2852738" y="5993606"/>
            <a:ext cx="330993" cy="121444"/>
          </a:xfrm>
          <a:prstGeom prst="rect">
            <a:avLst/>
          </a:prstGeom>
          <a:solidFill>
            <a:srgbClr val="FF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DEB862-A500-4045-B884-278020475826}"/>
              </a:ext>
            </a:extLst>
          </p:cNvPr>
          <p:cNvSpPr/>
          <p:nvPr/>
        </p:nvSpPr>
        <p:spPr>
          <a:xfrm>
            <a:off x="5253039" y="5993606"/>
            <a:ext cx="349284" cy="121444"/>
          </a:xfrm>
          <a:prstGeom prst="rect">
            <a:avLst/>
          </a:prstGeom>
          <a:solidFill>
            <a:srgbClr val="FF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45EAD-5371-4A14-B268-0A4F9E0BDF3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5519144"/>
            <a:ext cx="12192000" cy="7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7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11627</TotalTime>
  <Words>1551</Words>
  <Application>Microsoft Macintosh PowerPoint</Application>
  <PresentationFormat>Widescreen</PresentationFormat>
  <Paragraphs>344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Lato Extended</vt:lpstr>
      <vt:lpstr>ui-monospace</vt:lpstr>
      <vt:lpstr>Office Theme</vt:lpstr>
      <vt:lpstr>Data &amp; Knowledge Management</vt:lpstr>
      <vt:lpstr>Objectives</vt:lpstr>
      <vt:lpstr>Why specialize in health informatics as a pharmacist?</vt:lpstr>
      <vt:lpstr>Databases &amp; Healthcare – Case Study</vt:lpstr>
      <vt:lpstr>Medical Data Pipeline - Overview</vt:lpstr>
      <vt:lpstr>VA Computerized Patient Record System (CPRS)</vt:lpstr>
      <vt:lpstr>Transactional Data</vt:lpstr>
      <vt:lpstr>Transactional Data Structure</vt:lpstr>
      <vt:lpstr>Transactional Data: Structured Lab data entry</vt:lpstr>
      <vt:lpstr>PowerPoint Presentation</vt:lpstr>
      <vt:lpstr>Planning Transactional Data Extraction</vt:lpstr>
      <vt:lpstr>Methods to extract insights from transactional data</vt:lpstr>
      <vt:lpstr>Where do all these transactions go?</vt:lpstr>
      <vt:lpstr>The short answer: Data Warehouse(s)</vt:lpstr>
      <vt:lpstr>VA Data Warehousing Architecture</vt:lpstr>
      <vt:lpstr>The Relational Database</vt:lpstr>
      <vt:lpstr>Denormalized Data</vt:lpstr>
      <vt:lpstr>Normalized/Relational Database Diagram</vt:lpstr>
      <vt:lpstr>Pharmacy Relational Database Diagram Example</vt:lpstr>
      <vt:lpstr>Retrieving Structured Medical Data</vt:lpstr>
      <vt:lpstr>Examples with practice database</vt:lpstr>
      <vt:lpstr>What is SQL? </vt:lpstr>
      <vt:lpstr>Basic structure of a SQL query</vt:lpstr>
      <vt:lpstr>PowerPoint Presentation</vt:lpstr>
      <vt:lpstr>FROM Clause</vt:lpstr>
      <vt:lpstr>WHERE Clause Comparison Operators </vt:lpstr>
      <vt:lpstr>SELECT Clause</vt:lpstr>
      <vt:lpstr>ORDER BY Clause</vt:lpstr>
      <vt:lpstr>Clinical Dashboards and Performance Reports</vt:lpstr>
      <vt:lpstr>Key Points</vt:lpstr>
      <vt:lpstr>Next step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&amp; Knowledge Management</dc:title>
  <dc:creator>Hamilton, Clayton J.</dc:creator>
  <cp:lastModifiedBy>Clayton Hamilton</cp:lastModifiedBy>
  <cp:revision>64</cp:revision>
  <dcterms:created xsi:type="dcterms:W3CDTF">2020-02-25T23:32:52Z</dcterms:created>
  <dcterms:modified xsi:type="dcterms:W3CDTF">2022-09-18T18:51:19Z</dcterms:modified>
</cp:coreProperties>
</file>