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4F22"/>
    <a:srgbClr val="E87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76" autoAdjust="0"/>
    <p:restoredTop sz="71317"/>
  </p:normalViewPr>
  <p:slideViewPr>
    <p:cSldViewPr snapToGrid="0" snapToObjects="1">
      <p:cViewPr>
        <p:scale>
          <a:sx n="78" d="100"/>
          <a:sy n="78" d="100"/>
        </p:scale>
        <p:origin x="8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9C7F3-91BF-4E99-9EE9-5C261360C81C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7E0493-1FCD-4810-BC51-798C7D5B46D4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7BA94CBC-B7E9-4EEE-A918-844E8D89ADCD}" type="parTrans" cxnId="{F13C9D58-5B30-4073-AD16-486DABE540FD}">
      <dgm:prSet/>
      <dgm:spPr/>
      <dgm:t>
        <a:bodyPr/>
        <a:lstStyle/>
        <a:p>
          <a:endParaRPr lang="en-US"/>
        </a:p>
      </dgm:t>
    </dgm:pt>
    <dgm:pt modelId="{1F0FCF88-1B6A-446A-A157-F5CC5BFF15C0}" type="sibTrans" cxnId="{F13C9D58-5B30-4073-AD16-486DABE540FD}">
      <dgm:prSet/>
      <dgm:spPr/>
      <dgm:t>
        <a:bodyPr/>
        <a:lstStyle/>
        <a:p>
          <a:endParaRPr lang="en-US"/>
        </a:p>
      </dgm:t>
    </dgm:pt>
    <dgm:pt modelId="{B9FF13D7-8AFB-4B85-A2F2-06EACB294986}">
      <dgm:prSet/>
      <dgm:spPr/>
      <dgm:t>
        <a:bodyPr/>
        <a:lstStyle/>
        <a:p>
          <a:r>
            <a:rPr lang="en-US" dirty="0"/>
            <a:t>PHP</a:t>
          </a:r>
        </a:p>
      </dgm:t>
    </dgm:pt>
    <dgm:pt modelId="{DFCF3225-C00D-45BA-8293-A7AE3BADF6E3}" type="parTrans" cxnId="{1E2D63BC-DCD3-4CD7-91E7-646317E6A4F0}">
      <dgm:prSet/>
      <dgm:spPr/>
      <dgm:t>
        <a:bodyPr/>
        <a:lstStyle/>
        <a:p>
          <a:endParaRPr lang="en-US"/>
        </a:p>
      </dgm:t>
    </dgm:pt>
    <dgm:pt modelId="{2498FD28-9044-40A9-B623-D6893BC2E959}" type="sibTrans" cxnId="{1E2D63BC-DCD3-4CD7-91E7-646317E6A4F0}">
      <dgm:prSet/>
      <dgm:spPr/>
      <dgm:t>
        <a:bodyPr/>
        <a:lstStyle/>
        <a:p>
          <a:endParaRPr lang="en-US"/>
        </a:p>
      </dgm:t>
    </dgm:pt>
    <dgm:pt modelId="{5B280C99-6480-4219-AAA3-58DA363C23A9}">
      <dgm:prSet/>
      <dgm:spPr/>
      <dgm:t>
        <a:bodyPr/>
        <a:lstStyle/>
        <a:p>
          <a:r>
            <a:rPr lang="en-US" dirty="0" err="1"/>
            <a:t>SierraDNA</a:t>
          </a:r>
          <a:endParaRPr lang="en-US" dirty="0"/>
        </a:p>
      </dgm:t>
    </dgm:pt>
    <dgm:pt modelId="{76A50958-AB07-46FA-839A-FA048543D0C5}" type="parTrans" cxnId="{6F39EE52-FE6E-46DD-B98D-30842919B99C}">
      <dgm:prSet/>
      <dgm:spPr/>
      <dgm:t>
        <a:bodyPr/>
        <a:lstStyle/>
        <a:p>
          <a:endParaRPr lang="en-US"/>
        </a:p>
      </dgm:t>
    </dgm:pt>
    <dgm:pt modelId="{A6EAFC4C-FC18-43C1-8FA1-C9DF9F68E6E6}" type="sibTrans" cxnId="{6F39EE52-FE6E-46DD-B98D-30842919B99C}">
      <dgm:prSet/>
      <dgm:spPr/>
      <dgm:t>
        <a:bodyPr/>
        <a:lstStyle/>
        <a:p>
          <a:endParaRPr lang="en-US"/>
        </a:p>
      </dgm:t>
    </dgm:pt>
    <dgm:pt modelId="{D79EC3B1-0D24-44D7-A58D-BC32CA65EF1D}">
      <dgm:prSet/>
      <dgm:spPr/>
      <dgm:t>
        <a:bodyPr/>
        <a:lstStyle/>
        <a:p>
          <a:r>
            <a:rPr lang="en-US" dirty="0"/>
            <a:t>Sierra API</a:t>
          </a:r>
        </a:p>
      </dgm:t>
    </dgm:pt>
    <dgm:pt modelId="{2C4D09BC-914B-4E3B-8FC2-DEB98CB6E2EC}" type="parTrans" cxnId="{83F2D1D8-EED1-4CF6-8BA0-18DDEAE9FDAB}">
      <dgm:prSet/>
      <dgm:spPr/>
      <dgm:t>
        <a:bodyPr/>
        <a:lstStyle/>
        <a:p>
          <a:endParaRPr lang="en-US"/>
        </a:p>
      </dgm:t>
    </dgm:pt>
    <dgm:pt modelId="{75D0DADA-74F2-46AA-B2C1-A7F99D405CB3}" type="sibTrans" cxnId="{83F2D1D8-EED1-4CF6-8BA0-18DDEAE9FDAB}">
      <dgm:prSet/>
      <dgm:spPr/>
      <dgm:t>
        <a:bodyPr/>
        <a:lstStyle/>
        <a:p>
          <a:endParaRPr lang="en-US"/>
        </a:p>
      </dgm:t>
    </dgm:pt>
    <dgm:pt modelId="{CFD11282-22CD-F342-ACFC-A38C9C60CEBE}">
      <dgm:prSet/>
      <dgm:spPr/>
      <dgm:t>
        <a:bodyPr/>
        <a:lstStyle/>
        <a:p>
          <a:r>
            <a:rPr lang="en-US" dirty="0"/>
            <a:t>Zola API</a:t>
          </a:r>
        </a:p>
      </dgm:t>
    </dgm:pt>
    <dgm:pt modelId="{1238D5BC-5C8B-5346-ADBD-07D0E7B92C03}" type="parTrans" cxnId="{5B3358E5-AACE-AE42-9801-8902CCCCAE3C}">
      <dgm:prSet/>
      <dgm:spPr/>
      <dgm:t>
        <a:bodyPr/>
        <a:lstStyle/>
        <a:p>
          <a:endParaRPr lang="en-US"/>
        </a:p>
      </dgm:t>
    </dgm:pt>
    <dgm:pt modelId="{6564A634-4942-6543-8609-D97CE9602D11}" type="sibTrans" cxnId="{5B3358E5-AACE-AE42-9801-8902CCCCAE3C}">
      <dgm:prSet/>
      <dgm:spPr/>
      <dgm:t>
        <a:bodyPr/>
        <a:lstStyle/>
        <a:p>
          <a:endParaRPr lang="en-US"/>
        </a:p>
      </dgm:t>
    </dgm:pt>
    <dgm:pt modelId="{0F35CACF-37BE-6940-A2F9-4280AB7FB33A}" type="pres">
      <dgm:prSet presAssocID="{8D29C7F3-91BF-4E99-9EE9-5C261360C8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40D9A7-1D1B-A541-A5C1-469D8E2EA0D2}" type="pres">
      <dgm:prSet presAssocID="{A87E0493-1FCD-4810-BC51-798C7D5B46D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ACEC0-5A4C-3E41-96B4-F7C53B509645}" type="pres">
      <dgm:prSet presAssocID="{1F0FCF88-1B6A-446A-A157-F5CC5BFF15C0}" presName="spacer" presStyleCnt="0"/>
      <dgm:spPr/>
    </dgm:pt>
    <dgm:pt modelId="{E0C80332-DF89-784A-AB9B-F4B49ADC78FC}" type="pres">
      <dgm:prSet presAssocID="{B9FF13D7-8AFB-4B85-A2F2-06EACB29498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A7E70-9F2E-6D44-8333-7D7696BDFC5D}" type="pres">
      <dgm:prSet presAssocID="{2498FD28-9044-40A9-B623-D6893BC2E959}" presName="spacer" presStyleCnt="0"/>
      <dgm:spPr/>
    </dgm:pt>
    <dgm:pt modelId="{A87A548F-0797-0841-972E-D425FF7B6899}" type="pres">
      <dgm:prSet presAssocID="{D79EC3B1-0D24-44D7-A58D-BC32CA65EF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80F60-C1E7-3641-ABE6-415D9B9F2C65}" type="pres">
      <dgm:prSet presAssocID="{75D0DADA-74F2-46AA-B2C1-A7F99D405CB3}" presName="spacer" presStyleCnt="0"/>
      <dgm:spPr/>
    </dgm:pt>
    <dgm:pt modelId="{99A5DE5B-FB34-2C4C-84AA-87393CBDDEA9}" type="pres">
      <dgm:prSet presAssocID="{5B280C99-6480-4219-AAA3-58DA363C23A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A5512-540F-254A-A2A5-8B79A1F378FB}" type="pres">
      <dgm:prSet presAssocID="{A6EAFC4C-FC18-43C1-8FA1-C9DF9F68E6E6}" presName="spacer" presStyleCnt="0"/>
      <dgm:spPr/>
    </dgm:pt>
    <dgm:pt modelId="{96AE8EC7-0917-BC4F-A54E-0B24A7AA3A37}" type="pres">
      <dgm:prSet presAssocID="{CFD11282-22CD-F342-ACFC-A38C9C60CEB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3358E5-AACE-AE42-9801-8902CCCCAE3C}" srcId="{8D29C7F3-91BF-4E99-9EE9-5C261360C81C}" destId="{CFD11282-22CD-F342-ACFC-A38C9C60CEBE}" srcOrd="4" destOrd="0" parTransId="{1238D5BC-5C8B-5346-ADBD-07D0E7B92C03}" sibTransId="{6564A634-4942-6543-8609-D97CE9602D11}"/>
    <dgm:cxn modelId="{5D263840-932F-2847-967C-EEDF9BDCFDC8}" type="presOf" srcId="{CFD11282-22CD-F342-ACFC-A38C9C60CEBE}" destId="{96AE8EC7-0917-BC4F-A54E-0B24A7AA3A37}" srcOrd="0" destOrd="0" presId="urn:microsoft.com/office/officeart/2005/8/layout/vList2"/>
    <dgm:cxn modelId="{1E2D63BC-DCD3-4CD7-91E7-646317E6A4F0}" srcId="{8D29C7F3-91BF-4E99-9EE9-5C261360C81C}" destId="{B9FF13D7-8AFB-4B85-A2F2-06EACB294986}" srcOrd="1" destOrd="0" parTransId="{DFCF3225-C00D-45BA-8293-A7AE3BADF6E3}" sibTransId="{2498FD28-9044-40A9-B623-D6893BC2E959}"/>
    <dgm:cxn modelId="{83F2D1D8-EED1-4CF6-8BA0-18DDEAE9FDAB}" srcId="{8D29C7F3-91BF-4E99-9EE9-5C261360C81C}" destId="{D79EC3B1-0D24-44D7-A58D-BC32CA65EF1D}" srcOrd="2" destOrd="0" parTransId="{2C4D09BC-914B-4E3B-8FC2-DEB98CB6E2EC}" sibTransId="{75D0DADA-74F2-46AA-B2C1-A7F99D405CB3}"/>
    <dgm:cxn modelId="{6F39EE52-FE6E-46DD-B98D-30842919B99C}" srcId="{8D29C7F3-91BF-4E99-9EE9-5C261360C81C}" destId="{5B280C99-6480-4219-AAA3-58DA363C23A9}" srcOrd="3" destOrd="0" parTransId="{76A50958-AB07-46FA-839A-FA048543D0C5}" sibTransId="{A6EAFC4C-FC18-43C1-8FA1-C9DF9F68E6E6}"/>
    <dgm:cxn modelId="{F13C9D58-5B30-4073-AD16-486DABE540FD}" srcId="{8D29C7F3-91BF-4E99-9EE9-5C261360C81C}" destId="{A87E0493-1FCD-4810-BC51-798C7D5B46D4}" srcOrd="0" destOrd="0" parTransId="{7BA94CBC-B7E9-4EEE-A918-844E8D89ADCD}" sibTransId="{1F0FCF88-1B6A-446A-A157-F5CC5BFF15C0}"/>
    <dgm:cxn modelId="{6B104F19-3845-EA46-A765-63D352C9C88F}" type="presOf" srcId="{B9FF13D7-8AFB-4B85-A2F2-06EACB294986}" destId="{E0C80332-DF89-784A-AB9B-F4B49ADC78FC}" srcOrd="0" destOrd="0" presId="urn:microsoft.com/office/officeart/2005/8/layout/vList2"/>
    <dgm:cxn modelId="{7F4E2D5A-BB38-A34A-B005-10E9C1ED4296}" type="presOf" srcId="{D79EC3B1-0D24-44D7-A58D-BC32CA65EF1D}" destId="{A87A548F-0797-0841-972E-D425FF7B6899}" srcOrd="0" destOrd="0" presId="urn:microsoft.com/office/officeart/2005/8/layout/vList2"/>
    <dgm:cxn modelId="{0ECBFA58-64A4-2E4D-88D9-33707EE4B371}" type="presOf" srcId="{8D29C7F3-91BF-4E99-9EE9-5C261360C81C}" destId="{0F35CACF-37BE-6940-A2F9-4280AB7FB33A}" srcOrd="0" destOrd="0" presId="urn:microsoft.com/office/officeart/2005/8/layout/vList2"/>
    <dgm:cxn modelId="{19C2744D-C4B9-5F4D-9410-457991D94248}" type="presOf" srcId="{A87E0493-1FCD-4810-BC51-798C7D5B46D4}" destId="{7440D9A7-1D1B-A541-A5C1-469D8E2EA0D2}" srcOrd="0" destOrd="0" presId="urn:microsoft.com/office/officeart/2005/8/layout/vList2"/>
    <dgm:cxn modelId="{5C9DBE35-4B4F-CD4B-B69B-F80DCE6DE551}" type="presOf" srcId="{5B280C99-6480-4219-AAA3-58DA363C23A9}" destId="{99A5DE5B-FB34-2C4C-84AA-87393CBDDEA9}" srcOrd="0" destOrd="0" presId="urn:microsoft.com/office/officeart/2005/8/layout/vList2"/>
    <dgm:cxn modelId="{C7299EB7-8D0A-BF4A-9528-0259F691F264}" type="presParOf" srcId="{0F35CACF-37BE-6940-A2F9-4280AB7FB33A}" destId="{7440D9A7-1D1B-A541-A5C1-469D8E2EA0D2}" srcOrd="0" destOrd="0" presId="urn:microsoft.com/office/officeart/2005/8/layout/vList2"/>
    <dgm:cxn modelId="{CD12C13B-7673-8347-8390-87E472DC8689}" type="presParOf" srcId="{0F35CACF-37BE-6940-A2F9-4280AB7FB33A}" destId="{B09ACEC0-5A4C-3E41-96B4-F7C53B509645}" srcOrd="1" destOrd="0" presId="urn:microsoft.com/office/officeart/2005/8/layout/vList2"/>
    <dgm:cxn modelId="{0A51CF60-872E-A844-8966-14A9E124C1DB}" type="presParOf" srcId="{0F35CACF-37BE-6940-A2F9-4280AB7FB33A}" destId="{E0C80332-DF89-784A-AB9B-F4B49ADC78FC}" srcOrd="2" destOrd="0" presId="urn:microsoft.com/office/officeart/2005/8/layout/vList2"/>
    <dgm:cxn modelId="{91360CD1-27C5-2743-BCD9-264D2651251E}" type="presParOf" srcId="{0F35CACF-37BE-6940-A2F9-4280AB7FB33A}" destId="{2DEA7E70-9F2E-6D44-8333-7D7696BDFC5D}" srcOrd="3" destOrd="0" presId="urn:microsoft.com/office/officeart/2005/8/layout/vList2"/>
    <dgm:cxn modelId="{808799DD-4A16-6C47-9D04-864DFBF1C1FB}" type="presParOf" srcId="{0F35CACF-37BE-6940-A2F9-4280AB7FB33A}" destId="{A87A548F-0797-0841-972E-D425FF7B6899}" srcOrd="4" destOrd="0" presId="urn:microsoft.com/office/officeart/2005/8/layout/vList2"/>
    <dgm:cxn modelId="{ECBB0CFE-BC44-BE4B-AC97-6393377F8984}" type="presParOf" srcId="{0F35CACF-37BE-6940-A2F9-4280AB7FB33A}" destId="{CCB80F60-C1E7-3641-ABE6-415D9B9F2C65}" srcOrd="5" destOrd="0" presId="urn:microsoft.com/office/officeart/2005/8/layout/vList2"/>
    <dgm:cxn modelId="{71FE7681-7245-3D4F-A715-BC0103E98720}" type="presParOf" srcId="{0F35CACF-37BE-6940-A2F9-4280AB7FB33A}" destId="{99A5DE5B-FB34-2C4C-84AA-87393CBDDEA9}" srcOrd="6" destOrd="0" presId="urn:microsoft.com/office/officeart/2005/8/layout/vList2"/>
    <dgm:cxn modelId="{E83C4FEF-5556-6C48-93EF-B19696D9DD7A}" type="presParOf" srcId="{0F35CACF-37BE-6940-A2F9-4280AB7FB33A}" destId="{166A5512-540F-254A-A2A5-8B79A1F378FB}" srcOrd="7" destOrd="0" presId="urn:microsoft.com/office/officeart/2005/8/layout/vList2"/>
    <dgm:cxn modelId="{7C1603A3-7542-0F42-A06A-92CE5A552570}" type="presParOf" srcId="{0F35CACF-37BE-6940-A2F9-4280AB7FB33A}" destId="{96AE8EC7-0917-BC4F-A54E-0B24A7AA3A3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0D9A7-1D1B-A541-A5C1-469D8E2EA0D2}">
      <dsp:nvSpPr>
        <dsp:cNvPr id="0" name=""/>
        <dsp:cNvSpPr/>
      </dsp:nvSpPr>
      <dsp:spPr>
        <a:xfrm>
          <a:off x="0" y="47910"/>
          <a:ext cx="6628804" cy="889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HTML</a:t>
          </a:r>
        </a:p>
      </dsp:txBody>
      <dsp:txXfrm>
        <a:off x="43407" y="91317"/>
        <a:ext cx="6541990" cy="802386"/>
      </dsp:txXfrm>
    </dsp:sp>
    <dsp:sp modelId="{E0C80332-DF89-784A-AB9B-F4B49ADC78FC}">
      <dsp:nvSpPr>
        <dsp:cNvPr id="0" name=""/>
        <dsp:cNvSpPr/>
      </dsp:nvSpPr>
      <dsp:spPr>
        <a:xfrm>
          <a:off x="0" y="1046550"/>
          <a:ext cx="6628804" cy="889200"/>
        </a:xfrm>
        <a:prstGeom prst="roundRect">
          <a:avLst/>
        </a:prstGeom>
        <a:gradFill rotWithShape="0">
          <a:gsLst>
            <a:gs pos="0">
              <a:schemeClr val="accent4">
                <a:hueOff val="-227958"/>
                <a:satOff val="-1151"/>
                <a:lumOff val="-1617"/>
                <a:alphaOff val="0"/>
                <a:tint val="96000"/>
                <a:lumMod val="100000"/>
              </a:schemeClr>
            </a:gs>
            <a:gs pos="78000">
              <a:schemeClr val="accent4">
                <a:hueOff val="-227958"/>
                <a:satOff val="-1151"/>
                <a:lumOff val="-16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PHP</a:t>
          </a:r>
        </a:p>
      </dsp:txBody>
      <dsp:txXfrm>
        <a:off x="43407" y="1089957"/>
        <a:ext cx="6541990" cy="802386"/>
      </dsp:txXfrm>
    </dsp:sp>
    <dsp:sp modelId="{A87A548F-0797-0841-972E-D425FF7B6899}">
      <dsp:nvSpPr>
        <dsp:cNvPr id="0" name=""/>
        <dsp:cNvSpPr/>
      </dsp:nvSpPr>
      <dsp:spPr>
        <a:xfrm>
          <a:off x="0" y="2045190"/>
          <a:ext cx="6628804" cy="889200"/>
        </a:xfrm>
        <a:prstGeom prst="roundRect">
          <a:avLst/>
        </a:prstGeom>
        <a:gradFill rotWithShape="0">
          <a:gsLst>
            <a:gs pos="0">
              <a:schemeClr val="accent4">
                <a:hueOff val="-455917"/>
                <a:satOff val="-2303"/>
                <a:lumOff val="-3235"/>
                <a:alphaOff val="0"/>
                <a:tint val="96000"/>
                <a:lumMod val="100000"/>
              </a:schemeClr>
            </a:gs>
            <a:gs pos="78000">
              <a:schemeClr val="accent4">
                <a:hueOff val="-455917"/>
                <a:satOff val="-2303"/>
                <a:lumOff val="-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Sierra API</a:t>
          </a:r>
        </a:p>
      </dsp:txBody>
      <dsp:txXfrm>
        <a:off x="43407" y="2088597"/>
        <a:ext cx="6541990" cy="802386"/>
      </dsp:txXfrm>
    </dsp:sp>
    <dsp:sp modelId="{99A5DE5B-FB34-2C4C-84AA-87393CBDDEA9}">
      <dsp:nvSpPr>
        <dsp:cNvPr id="0" name=""/>
        <dsp:cNvSpPr/>
      </dsp:nvSpPr>
      <dsp:spPr>
        <a:xfrm>
          <a:off x="0" y="3043830"/>
          <a:ext cx="6628804" cy="889200"/>
        </a:xfrm>
        <a:prstGeom prst="roundRect">
          <a:avLst/>
        </a:prstGeom>
        <a:gradFill rotWithShape="0">
          <a:gsLst>
            <a:gs pos="0">
              <a:schemeClr val="accent4">
                <a:hueOff val="-683875"/>
                <a:satOff val="-3454"/>
                <a:lumOff val="-4852"/>
                <a:alphaOff val="0"/>
                <a:tint val="96000"/>
                <a:lumMod val="100000"/>
              </a:schemeClr>
            </a:gs>
            <a:gs pos="78000">
              <a:schemeClr val="accent4">
                <a:hueOff val="-683875"/>
                <a:satOff val="-3454"/>
                <a:lumOff val="-485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/>
            <a:t>SierraDNA</a:t>
          </a:r>
          <a:endParaRPr lang="en-US" sz="3800" kern="1200" dirty="0"/>
        </a:p>
      </dsp:txBody>
      <dsp:txXfrm>
        <a:off x="43407" y="3087237"/>
        <a:ext cx="6541990" cy="802386"/>
      </dsp:txXfrm>
    </dsp:sp>
    <dsp:sp modelId="{96AE8EC7-0917-BC4F-A54E-0B24A7AA3A37}">
      <dsp:nvSpPr>
        <dsp:cNvPr id="0" name=""/>
        <dsp:cNvSpPr/>
      </dsp:nvSpPr>
      <dsp:spPr>
        <a:xfrm>
          <a:off x="0" y="4042470"/>
          <a:ext cx="6628804" cy="889200"/>
        </a:xfrm>
        <a:prstGeom prst="roundRect">
          <a:avLst/>
        </a:prstGeom>
        <a:gradFill rotWithShape="0">
          <a:gsLst>
            <a:gs pos="0">
              <a:schemeClr val="accent4">
                <a:hueOff val="-911834"/>
                <a:satOff val="-4605"/>
                <a:lumOff val="-6470"/>
                <a:alphaOff val="0"/>
                <a:tint val="96000"/>
                <a:lumMod val="100000"/>
              </a:schemeClr>
            </a:gs>
            <a:gs pos="78000">
              <a:schemeClr val="accent4">
                <a:hueOff val="-911834"/>
                <a:satOff val="-4605"/>
                <a:lumOff val="-64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Zola API</a:t>
          </a:r>
        </a:p>
      </dsp:txBody>
      <dsp:txXfrm>
        <a:off x="43407" y="4085877"/>
        <a:ext cx="6541990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7A44A-7511-F040-A7D5-286F1EEC14B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A2924-07C0-A741-9AA2-DB9D713D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Want to provide more reader’s advisory without too much staff or patron intervention. Our patrons can get automatic holds and readers advisory already but not from the same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Currently have a reader’s advisory form on our website that librarians respond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patrons have to fill it out and wait for a librarian to respond. Then they have to place their hold or ask a librarian do it for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best sellers club where patrons select their favorite authors and we automatically place holds on their newest titles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they’re limited to only the authors included in the club and they must login and select authors. Also, they don’t know when their next book is coming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favorite product is Novelist Select in Encore which makes recommendations based on title being viewed and then patrons can place holds on titles they’re interested 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they have to search Encore, select a title to view, and scroll to the bottom of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feel that the next logical step in reader’s advisory, is for us to offer a subscription style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will let patrons choose how frequently they would like a book selected and held for them at their preferred </a:t>
            </a:r>
            <a:r>
              <a:rPr lang="en-US"/>
              <a:t>pickup location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will automatically place holds on titles that they’d be interested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we’ll do this by utilizing their reading history and their feedback on titles in their history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DNA to gather patron information/history</a:t>
            </a:r>
          </a:p>
          <a:p>
            <a:r>
              <a:rPr lang="en-US" dirty="0"/>
              <a:t>We used the Zola API to provide recommendations</a:t>
            </a:r>
          </a:p>
          <a:p>
            <a:r>
              <a:rPr lang="en-US" dirty="0"/>
              <a:t>We used the Sierra API to place the holds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Integrate this product with our existing Bestseller’s Club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Add the ability to thumbs up or thumbs down titles in courtesy notices to build our knowledge bank and to draw new users into the system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Create a utility to delete patrons who turn off their reading history in Sierra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3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Evaluate other APIs that provide recommendations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>
                <a:solidFill>
                  <a:srgbClr val="FFFFFF"/>
                </a:solidFill>
              </a:rPr>
              <a:t>NoveList</a:t>
            </a:r>
            <a:endParaRPr lang="en-US" sz="1200" dirty="0">
              <a:solidFill>
                <a:srgbClr val="FFFFFF"/>
              </a:solidFill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Amazon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Add movie recommendations since DVD checkouts are still a big part of our circulation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6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3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3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662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41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7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1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1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0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5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3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0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0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8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esalero@wblib.or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rockerj@wblib.org" TargetMode="External"/><Relationship Id="rId4" Type="http://schemas.openxmlformats.org/officeDocument/2006/relationships/hyperlink" Target="mailto:nummercl@wblib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blib.org/Overlooked-Gems/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ytonjn/Overlooked-Gems/tree/201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3CCB-DDEB-E049-9094-0E53FA46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Overlooked Gems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F3443B8-937A-3941-9CF4-931F0441E52B}"/>
              </a:ext>
            </a:extLst>
          </p:cNvPr>
          <p:cNvSpPr txBox="1">
            <a:spLocks/>
          </p:cNvSpPr>
          <p:nvPr/>
        </p:nvSpPr>
        <p:spPr>
          <a:xfrm>
            <a:off x="677334" y="2038669"/>
            <a:ext cx="8596668" cy="4545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b="1" dirty="0"/>
              <a:t>Rob </a:t>
            </a:r>
            <a:r>
              <a:rPr lang="en-US" sz="2400" b="1" dirty="0" err="1"/>
              <a:t>Pesale</a:t>
            </a:r>
            <a:endParaRPr lang="en-US" sz="2400" b="1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dirty="0"/>
              <a:t>IT Manager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1400" b="1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b="1" dirty="0"/>
              <a:t>Clayton </a:t>
            </a:r>
            <a:r>
              <a:rPr lang="en-US" sz="2400" b="1" dirty="0" err="1"/>
              <a:t>Nummer</a:t>
            </a:r>
            <a:endParaRPr lang="en-US" sz="2400" b="1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dirty="0"/>
              <a:t>IT Specialist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1400" b="1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b="1" dirty="0"/>
              <a:t>Jeff Crocker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dirty="0"/>
              <a:t>Main Library Branch Manager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i="1" dirty="0"/>
              <a:t>West Bloomfield Township Public Library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38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130A-7628-054F-BDEF-8B10F17C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6394-2EEA-9447-8CB6-72A46B6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6654"/>
            <a:ext cx="8596668" cy="366109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Rob </a:t>
            </a:r>
            <a:r>
              <a:rPr lang="en-US" sz="2400" b="1" dirty="0" err="1"/>
              <a:t>Pesale</a:t>
            </a: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pesalero@wblib.org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Clayton </a:t>
            </a:r>
            <a:r>
              <a:rPr lang="en-US" sz="2400" b="1" dirty="0" err="1"/>
              <a:t>Nummer</a:t>
            </a: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4"/>
              </a:rPr>
              <a:t>nummercl@wblib.org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Jeff Crocker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5"/>
              </a:rPr>
              <a:t>crockerj@wblib.org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95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577DEC-D9A5-404D-9789-702F4319BE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EA9366-CEA8-4F23-B065-4337F0D836F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33B99B3-5434-214C-B0BD-B8D2DA12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2404534"/>
            <a:ext cx="8122888" cy="16463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/>
              <a:t>Book Subscription Service</a:t>
            </a:r>
          </a:p>
        </p:txBody>
      </p:sp>
    </p:spTree>
    <p:extLst>
      <p:ext uri="{BB962C8B-B14F-4D97-AF65-F5344CB8AC3E}">
        <p14:creationId xmlns:p14="http://schemas.microsoft.com/office/powerpoint/2010/main" val="1100623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3183D-DE66-894C-8EC3-0D7D16DF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Problems Solved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AE5BB4-A098-FA4F-B045-E05BA0CCA81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17097"/>
          <a:stretch/>
        </p:blipFill>
        <p:spPr>
          <a:xfrm>
            <a:off x="597695" y="1427480"/>
            <a:ext cx="3429000" cy="39658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12B2F8-E474-0149-9BD1-D2C43C5884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98"/>
          <a:stretch/>
        </p:blipFill>
        <p:spPr>
          <a:xfrm>
            <a:off x="4383292" y="1427478"/>
            <a:ext cx="3425416" cy="39658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95E6C6-73DC-B94E-9BAB-A9D207201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69" y="1427478"/>
            <a:ext cx="3429000" cy="39658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630CD8-D05B-A24A-B813-DC26BCF04DC9}"/>
              </a:ext>
            </a:extLst>
          </p:cNvPr>
          <p:cNvSpPr txBox="1"/>
          <p:nvPr/>
        </p:nvSpPr>
        <p:spPr>
          <a:xfrm>
            <a:off x="597695" y="5637125"/>
            <a:ext cx="3429000" cy="76944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rtlCol="0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Reader’s Advisory Service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62339-90B5-404A-9CB4-2E361403C3D1}"/>
              </a:ext>
            </a:extLst>
          </p:cNvPr>
          <p:cNvSpPr txBox="1"/>
          <p:nvPr/>
        </p:nvSpPr>
        <p:spPr>
          <a:xfrm>
            <a:off x="4379482" y="5637125"/>
            <a:ext cx="3429000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Best Sellers Club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6F22C3-0087-3B4F-8521-E5CB755D0E54}"/>
              </a:ext>
            </a:extLst>
          </p:cNvPr>
          <p:cNvSpPr txBox="1"/>
          <p:nvPr/>
        </p:nvSpPr>
        <p:spPr>
          <a:xfrm>
            <a:off x="8161269" y="5637125"/>
            <a:ext cx="3429000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NoveList</a:t>
            </a:r>
            <a:r>
              <a:rPr lang="en-US" sz="2000" dirty="0">
                <a:solidFill>
                  <a:schemeClr val="bg1"/>
                </a:solidFill>
              </a:rPr>
              <a:t> Select in Encore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46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13DB4-E4BC-D04E-8753-19E29E4E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sz="6000" dirty="0"/>
              <a:t>Problems</a:t>
            </a:r>
            <a:br>
              <a:rPr lang="en-US" sz="6000" dirty="0"/>
            </a:br>
            <a:r>
              <a:rPr lang="en-US" sz="6000" dirty="0"/>
              <a:t>Solved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6E2E92-6012-4241-A80F-82F7D8AD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54" y="4053286"/>
            <a:ext cx="5631566" cy="271656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400" b="1" dirty="0"/>
              <a:t>Next generation reader’s advisory</a:t>
            </a:r>
          </a:p>
          <a:p>
            <a:pPr lvl="1">
              <a:lnSpc>
                <a:spcPct val="150000"/>
              </a:lnSpc>
              <a:buClr>
                <a:schemeClr val="bg2"/>
              </a:buClr>
            </a:pPr>
            <a:r>
              <a:rPr lang="en-US" sz="2400" dirty="0"/>
              <a:t>Subscription style service</a:t>
            </a:r>
          </a:p>
          <a:p>
            <a:pPr lvl="1">
              <a:lnSpc>
                <a:spcPct val="150000"/>
              </a:lnSpc>
              <a:buClr>
                <a:schemeClr val="bg2"/>
              </a:buClr>
            </a:pPr>
            <a:r>
              <a:rPr lang="en-US" sz="2400" dirty="0"/>
              <a:t>Data driven recommendations</a:t>
            </a:r>
          </a:p>
          <a:p>
            <a:pPr lvl="1">
              <a:lnSpc>
                <a:spcPct val="150000"/>
              </a:lnSpc>
              <a:buClr>
                <a:schemeClr val="bg2"/>
              </a:buClr>
            </a:pPr>
            <a:r>
              <a:rPr lang="en-US" sz="2400" dirty="0"/>
              <a:t>Automatic holds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319163-1130-9544-8049-131B62550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0"/>
          <a:stretch/>
        </p:blipFill>
        <p:spPr>
          <a:xfrm>
            <a:off x="8162538" y="418822"/>
            <a:ext cx="3575043" cy="33927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208352-1812-E74F-A6DE-6DF09E00A3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2"/>
          <a:stretch/>
        </p:blipFill>
        <p:spPr>
          <a:xfrm>
            <a:off x="5934002" y="418822"/>
            <a:ext cx="1794225" cy="27577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E0ECCD-4A1D-9E44-BB14-5573BEFED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641" y="3225442"/>
            <a:ext cx="496414" cy="496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504FA9-30EC-C649-86AF-8E169BCE4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947" y="3348122"/>
            <a:ext cx="496415" cy="4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BBB7-0678-9644-A4FF-64C5B522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Tech </a:t>
            </a:r>
            <a:br>
              <a:rPr lang="en-US" sz="6000" dirty="0"/>
            </a:br>
            <a:r>
              <a:rPr lang="en-US" sz="6000" dirty="0"/>
              <a:t>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D4553D-5960-4B56-9D9D-17F9E8F75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6036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2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169FC-A375-DD47-95DC-98268335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sz="60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1A988-0386-B54B-8A65-F933AC1D1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40" y="4050833"/>
            <a:ext cx="8649163" cy="1706867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hlinkClick r:id="rId3"/>
              </a:rPr>
              <a:t>www.wblib.org/Overlooked-Gems/2018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Last Name: </a:t>
            </a:r>
            <a:r>
              <a:rPr lang="en-US" sz="3200" dirty="0" smtClean="0">
                <a:solidFill>
                  <a:schemeClr val="tx1"/>
                </a:solidFill>
              </a:rPr>
              <a:t>Gems	</a:t>
            </a:r>
            <a:r>
              <a:rPr lang="en-US" sz="3200" dirty="0">
                <a:solidFill>
                  <a:schemeClr val="tx1"/>
                </a:solidFill>
              </a:rPr>
              <a:t>	Barcode: 222222</a:t>
            </a:r>
          </a:p>
        </p:txBody>
      </p:sp>
    </p:spTree>
    <p:extLst>
      <p:ext uri="{BB962C8B-B14F-4D97-AF65-F5344CB8AC3E}">
        <p14:creationId xmlns:p14="http://schemas.microsoft.com/office/powerpoint/2010/main" val="132521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13DB4-E4BC-D04E-8753-19E29E4E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609599"/>
            <a:ext cx="4038109" cy="5545667"/>
          </a:xfrm>
        </p:spPr>
        <p:txBody>
          <a:bodyPr anchor="ctr">
            <a:normAutofit/>
          </a:bodyPr>
          <a:lstStyle/>
          <a:p>
            <a:r>
              <a:rPr lang="en-US" sz="6000" dirty="0"/>
              <a:t>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C783-26C3-4A43-87FB-B2494DBB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497" y="609600"/>
            <a:ext cx="6215583" cy="554566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Integrate with existing Bestseller’s Club</a:t>
            </a:r>
          </a:p>
          <a:p>
            <a:pPr>
              <a:lnSpc>
                <a:spcPct val="150000"/>
              </a:lnSpc>
              <a:buClr>
                <a:schemeClr val="bg2"/>
              </a:buClr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Add ratings to courtesy notices </a:t>
            </a:r>
          </a:p>
          <a:p>
            <a:pPr>
              <a:lnSpc>
                <a:spcPct val="150000"/>
              </a:lnSpc>
              <a:buClr>
                <a:schemeClr val="bg2"/>
              </a:buClr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Update reading </a:t>
            </a:r>
            <a:r>
              <a:rPr lang="en-US" sz="2400" dirty="0" smtClean="0">
                <a:solidFill>
                  <a:srgbClr val="FFFFFF"/>
                </a:solidFill>
              </a:rPr>
              <a:t>histories</a:t>
            </a:r>
          </a:p>
          <a:p>
            <a:pPr>
              <a:lnSpc>
                <a:spcPct val="150000"/>
              </a:lnSpc>
              <a:buClr>
                <a:schemeClr val="bg2"/>
              </a:buClr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Allow sorting by oldest checkout </a:t>
            </a:r>
            <a:r>
              <a:rPr lang="en-US" sz="2400" dirty="0" smtClean="0">
                <a:solidFill>
                  <a:srgbClr val="FFFFFF"/>
                </a:solidFill>
              </a:rPr>
              <a:t>date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46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13DB4-E4BC-D04E-8753-19E29E4E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sz="6000" dirty="0"/>
              <a:t>Enhance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C783-26C3-4A43-87FB-B2494DBB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497" y="609600"/>
            <a:ext cx="6215583" cy="554566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Evaluate other APIs</a:t>
            </a:r>
          </a:p>
          <a:p>
            <a:pPr>
              <a:lnSpc>
                <a:spcPct val="150000"/>
              </a:lnSpc>
              <a:buClr>
                <a:schemeClr val="bg2"/>
              </a:buClr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Movie recommendations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52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169FC-A375-DD47-95DC-98268335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4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sz="6000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1A988-0386-B54B-8A65-F933AC1D1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4050833"/>
            <a:ext cx="9274003" cy="10968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github.com/claytonjn/Overlooked-Gems/tree/2018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11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E8713E"/>
      </a:hlink>
      <a:folHlink>
        <a:srgbClr val="E8713E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{1AB8E826-A332-8044-BFE5-F6AEAEE30AD3}tf16401378</Template>
  <TotalTime>1259</TotalTime>
  <Words>449</Words>
  <Application>Microsoft Office PowerPoint</Application>
  <PresentationFormat>Widescreen</PresentationFormat>
  <Paragraphs>89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Overlooked Gems</vt:lpstr>
      <vt:lpstr>Book Subscription Service</vt:lpstr>
      <vt:lpstr>Problems Solved</vt:lpstr>
      <vt:lpstr>Problems Solved</vt:lpstr>
      <vt:lpstr>Tech  Used</vt:lpstr>
      <vt:lpstr>Demo</vt:lpstr>
      <vt:lpstr>Implement</vt:lpstr>
      <vt:lpstr>Enhance</vt:lpstr>
      <vt:lpstr>Code</vt:lpstr>
      <vt:lpstr>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Crocker</dc:creator>
  <cp:lastModifiedBy>Clayton Nummer</cp:lastModifiedBy>
  <cp:revision>43</cp:revision>
  <dcterms:created xsi:type="dcterms:W3CDTF">2018-04-23T14:17:51Z</dcterms:created>
  <dcterms:modified xsi:type="dcterms:W3CDTF">2018-04-26T17:50:46Z</dcterms:modified>
</cp:coreProperties>
</file>