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png" ContentType="image/pn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12544"/>
            <a:ext cx="122364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201" y="696073"/>
            <a:ext cx="4079697" cy="2084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01511" y="3351784"/>
            <a:ext cx="33527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86362" y="3351784"/>
            <a:ext cx="2667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3333B2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3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slide" Target="slide2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3" Type="http://schemas.openxmlformats.org/officeDocument/2006/relationships/slide" Target="slide2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3" Type="http://schemas.openxmlformats.org/officeDocument/2006/relationships/image" Target="../media/image2.jpg"/><Relationship Id="rId4" Type="http://schemas.openxmlformats.org/officeDocument/2006/relationships/slide" Target="slide23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Relationship Id="rId3" Type="http://schemas.openxmlformats.org/officeDocument/2006/relationships/slide" Target="slide2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Relationship Id="rId3" Type="http://schemas.openxmlformats.org/officeDocument/2006/relationships/image" Target="../media/image3.jpg"/><Relationship Id="rId4" Type="http://schemas.openxmlformats.org/officeDocument/2006/relationships/slide" Target="slide2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4.jpg"/><Relationship Id="rId4" Type="http://schemas.openxmlformats.org/officeDocument/2006/relationships/hyperlink" Target="http://www.sciencedirect.com/science/article/pii/S0360131506001436" TargetMode="External"/><Relationship Id="rId5" Type="http://schemas.openxmlformats.org/officeDocument/2006/relationships/hyperlink" Target="http://journals.sagepub.com/doi/pdf/10.1177/0956797616677314" TargetMode="External"/><Relationship Id="rId6" Type="http://schemas.openxmlformats.org/officeDocument/2006/relationships/hyperlink" Target="http://www.sciencedirect.com/science/article/pii/S0272775716303454" TargetMode="External"/><Relationship Id="rId7" Type="http://schemas.openxmlformats.org/officeDocument/2006/relationships/slide" Target="slide2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slide" Target="slide2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Relationship Id="rId3" Type="http://schemas.openxmlformats.org/officeDocument/2006/relationships/image" Target="../media/image5.png"/><Relationship Id="rId4" Type="http://schemas.openxmlformats.org/officeDocument/2006/relationships/slide" Target="slide2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slide" Target="slide23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6.jpg"/><Relationship Id="rId4" Type="http://schemas.openxmlformats.org/officeDocument/2006/relationships/slide" Target="slide2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11.xml"/><Relationship Id="rId5" Type="http://schemas.openxmlformats.org/officeDocument/2006/relationships/slide" Target="slide15.xml"/><Relationship Id="rId6" Type="http://schemas.openxmlformats.org/officeDocument/2006/relationships/slide" Target="slide23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slide" Target="slide23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7.jpg"/><Relationship Id="rId4" Type="http://schemas.openxmlformats.org/officeDocument/2006/relationships/hyperlink" Target="https://www.springer.com/us/book/9781852338961" TargetMode="External"/><Relationship Id="rId5" Type="http://schemas.openxmlformats.org/officeDocument/2006/relationships/slide" Target="slide23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slide" Target="slide23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slide" Target="slide2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2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2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2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image" Target="../media/image1.jpg"/><Relationship Id="rId4" Type="http://schemas.openxmlformats.org/officeDocument/2006/relationships/slide" Target="slide2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slide" Target="slide2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slide" Target="slide2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slide" Target="slide2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231" y="902434"/>
            <a:ext cx="1520190" cy="699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3333B2"/>
                </a:solidFill>
                <a:latin typeface="Tahoma"/>
                <a:cs typeface="Tahoma"/>
              </a:rPr>
              <a:t>CSCI</a:t>
            </a:r>
            <a:r>
              <a:rPr dirty="0" sz="14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333B2"/>
                </a:solidFill>
                <a:latin typeface="Tahoma"/>
                <a:cs typeface="Tahoma"/>
              </a:rPr>
              <a:t>3022</a:t>
            </a:r>
            <a:endParaRPr sz="1400">
              <a:latin typeface="Tahoma"/>
              <a:cs typeface="Tahoma"/>
            </a:endParaRPr>
          </a:p>
          <a:p>
            <a:pPr algn="ctr" marL="12065" marR="5080" indent="-635">
              <a:lnSpc>
                <a:spcPct val="106700"/>
              </a:lnSpc>
            </a:pPr>
            <a:r>
              <a:rPr dirty="0" sz="1400" spc="-5">
                <a:solidFill>
                  <a:srgbClr val="3333B2"/>
                </a:solidFill>
                <a:latin typeface="Tahoma"/>
                <a:cs typeface="Tahoma"/>
              </a:rPr>
              <a:t>Dr. </a:t>
            </a:r>
            <a:r>
              <a:rPr dirty="0" sz="1400" spc="-40">
                <a:solidFill>
                  <a:srgbClr val="3333B2"/>
                </a:solidFill>
                <a:latin typeface="Tahoma"/>
                <a:cs typeface="Tahoma"/>
              </a:rPr>
              <a:t>Zachary </a:t>
            </a:r>
            <a:r>
              <a:rPr dirty="0" sz="1400" spc="-15">
                <a:solidFill>
                  <a:srgbClr val="3333B2"/>
                </a:solidFill>
                <a:latin typeface="Tahoma"/>
                <a:cs typeface="Tahoma"/>
              </a:rPr>
              <a:t>Mullen  </a:t>
            </a:r>
            <a:r>
              <a:rPr dirty="0" sz="1400" spc="-25">
                <a:solidFill>
                  <a:srgbClr val="3333B2"/>
                </a:solidFill>
                <a:latin typeface="Tahoma"/>
                <a:cs typeface="Tahoma"/>
              </a:rPr>
              <a:t>Hello </a:t>
            </a:r>
            <a:r>
              <a:rPr dirty="0" sz="1400" spc="-60">
                <a:solidFill>
                  <a:srgbClr val="3333B2"/>
                </a:solidFill>
                <a:latin typeface="Tahoma"/>
                <a:cs typeface="Tahoma"/>
              </a:rPr>
              <a:t>and</a:t>
            </a:r>
            <a:r>
              <a:rPr dirty="0" sz="1400" spc="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Welcome!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2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34387" y="792"/>
            <a:ext cx="314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Software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7411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Learning New</a:t>
            </a:r>
            <a:r>
              <a:rPr dirty="0" spc="80"/>
              <a:t> </a:t>
            </a:r>
            <a:r>
              <a:rPr dirty="0" spc="-6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633766"/>
            <a:ext cx="4286885" cy="226250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100" spc="-50">
                <a:latin typeface="Arial"/>
                <a:cs typeface="Arial"/>
              </a:rPr>
              <a:t>There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40">
                <a:latin typeface="Arial"/>
                <a:cs typeface="Arial"/>
              </a:rPr>
              <a:t>major </a:t>
            </a:r>
            <a:r>
              <a:rPr dirty="0" sz="1100" spc="-30">
                <a:latin typeface="Arial"/>
                <a:cs typeface="Arial"/>
              </a:rPr>
              <a:t>tools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learning </a:t>
            </a:r>
            <a:r>
              <a:rPr dirty="0" sz="1100" spc="-80">
                <a:latin typeface="Arial"/>
                <a:cs typeface="Arial"/>
              </a:rPr>
              <a:t>new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software: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70">
                <a:latin typeface="Arial"/>
                <a:cs typeface="Arial"/>
              </a:rPr>
              <a:t>Google </a:t>
            </a:r>
            <a:r>
              <a:rPr dirty="0" sz="1100" spc="-85">
                <a:latin typeface="Arial"/>
                <a:cs typeface="Arial"/>
              </a:rPr>
              <a:t>searches, </a:t>
            </a:r>
            <a:r>
              <a:rPr dirty="0" sz="1100" spc="-30">
                <a:latin typeface="Arial"/>
                <a:cs typeface="Arial"/>
              </a:rPr>
              <a:t>often </a:t>
            </a:r>
            <a:r>
              <a:rPr dirty="0" sz="1100" spc="-40">
                <a:latin typeface="Arial"/>
                <a:cs typeface="Arial"/>
              </a:rPr>
              <a:t>directed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sites </a:t>
            </a:r>
            <a:r>
              <a:rPr dirty="0" sz="1100" spc="-40">
                <a:latin typeface="Arial"/>
                <a:cs typeface="Arial"/>
              </a:rPr>
              <a:t>like </a:t>
            </a:r>
            <a:r>
              <a:rPr dirty="0" sz="1100" spc="-65">
                <a:latin typeface="Arial"/>
                <a:cs typeface="Arial"/>
              </a:rPr>
              <a:t>stackexchange.</a:t>
            </a:r>
            <a:endParaRPr sz="1100">
              <a:latin typeface="Arial"/>
              <a:cs typeface="Arial"/>
            </a:endParaRPr>
          </a:p>
          <a:p>
            <a:pPr marL="289560" marR="5080" indent="-177165">
              <a:lnSpc>
                <a:spcPct val="102600"/>
              </a:lnSpc>
              <a:spcBef>
                <a:spcPts val="68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Pirating </a:t>
            </a:r>
            <a:r>
              <a:rPr dirty="0" sz="1100" spc="-40">
                <a:latin typeface="Arial"/>
                <a:cs typeface="Arial"/>
              </a:rPr>
              <a:t>similar </a:t>
            </a:r>
            <a:r>
              <a:rPr dirty="0" sz="1100" spc="-75">
                <a:latin typeface="Arial"/>
                <a:cs typeface="Arial"/>
              </a:rPr>
              <a:t>code </a:t>
            </a:r>
            <a:r>
              <a:rPr dirty="0" sz="1100" spc="-40">
                <a:latin typeface="Arial"/>
                <a:cs typeface="Arial"/>
              </a:rPr>
              <a:t>found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10">
                <a:latin typeface="Arial"/>
                <a:cs typeface="Arial"/>
              </a:rPr>
              <a:t>(1.)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75">
                <a:latin typeface="Arial"/>
                <a:cs typeface="Arial"/>
              </a:rPr>
              <a:t>course </a:t>
            </a:r>
            <a:r>
              <a:rPr dirty="0" sz="1100" spc="-40">
                <a:latin typeface="Arial"/>
                <a:cs typeface="Arial"/>
              </a:rPr>
              <a:t>materials, </a:t>
            </a:r>
            <a:r>
              <a:rPr dirty="0" sz="1100" spc="-30">
                <a:latin typeface="Arial"/>
                <a:cs typeface="Arial"/>
              </a:rPr>
              <a:t>etc.  </a:t>
            </a:r>
            <a:r>
              <a:rPr dirty="0" sz="1100" spc="10">
                <a:latin typeface="Arial"/>
                <a:cs typeface="Arial"/>
              </a:rPr>
              <a:t>(Don’t </a:t>
            </a:r>
            <a:r>
              <a:rPr dirty="0" sz="1100" spc="-35">
                <a:latin typeface="Arial"/>
                <a:cs typeface="Arial"/>
              </a:rPr>
              <a:t>Copy/Paste! </a:t>
            </a:r>
            <a:r>
              <a:rPr dirty="0" sz="1100" spc="-15">
                <a:latin typeface="Arial"/>
                <a:cs typeface="Arial"/>
              </a:rPr>
              <a:t>Write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80">
                <a:latin typeface="Arial"/>
                <a:cs typeface="Arial"/>
              </a:rPr>
              <a:t>pseudo </a:t>
            </a:r>
            <a:r>
              <a:rPr dirty="0" sz="1100" spc="-60">
                <a:latin typeface="Arial"/>
                <a:cs typeface="Arial"/>
              </a:rPr>
              <a:t>code,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5">
                <a:latin typeface="Arial"/>
                <a:cs typeface="Arial"/>
              </a:rPr>
              <a:t>cite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85">
                <a:latin typeface="Arial"/>
                <a:cs typeface="Arial"/>
              </a:rPr>
              <a:t>sources </a:t>
            </a:r>
            <a:r>
              <a:rPr dirty="0" sz="1100" spc="20">
                <a:latin typeface="Arial"/>
                <a:cs typeface="Arial"/>
              </a:rPr>
              <a:t>if 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105">
                <a:latin typeface="Arial"/>
                <a:cs typeface="Arial"/>
              </a:rPr>
              <a:t>use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them!)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20">
                <a:latin typeface="Arial"/>
                <a:cs typeface="Arial"/>
              </a:rPr>
              <a:t>Official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35">
                <a:latin typeface="Arial"/>
                <a:cs typeface="Arial"/>
              </a:rPr>
              <a:t>them </a:t>
            </a:r>
            <a:r>
              <a:rPr dirty="0" sz="1100" spc="-20">
                <a:latin typeface="Arial"/>
                <a:cs typeface="Arial"/>
              </a:rPr>
              <a:t>all </a:t>
            </a:r>
            <a:r>
              <a:rPr dirty="0" sz="1100" spc="-25">
                <a:latin typeface="Arial"/>
                <a:cs typeface="Arial"/>
              </a:rPr>
              <a:t>often,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don’t </a:t>
            </a:r>
            <a:r>
              <a:rPr dirty="0" sz="1100" spc="-45">
                <a:latin typeface="Arial"/>
                <a:cs typeface="Arial"/>
              </a:rPr>
              <a:t>hesitate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289560" marR="153035" indent="-177165">
              <a:lnSpc>
                <a:spcPct val="102600"/>
              </a:lnSpc>
              <a:spcBef>
                <a:spcPts val="675"/>
              </a:spcBef>
            </a:pP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1. </a:t>
            </a:r>
            <a:r>
              <a:rPr dirty="0" sz="1100" spc="-55">
                <a:latin typeface="Arial"/>
                <a:cs typeface="Arial"/>
              </a:rPr>
              <a:t>Ask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20">
                <a:latin typeface="Arial"/>
                <a:cs typeface="Arial"/>
              </a:rPr>
              <a:t>instructor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80">
                <a:latin typeface="Arial"/>
                <a:cs typeface="Arial"/>
              </a:rPr>
              <a:t>peers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80">
                <a:latin typeface="Arial"/>
                <a:cs typeface="Arial"/>
              </a:rPr>
              <a:t>ideas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65">
                <a:latin typeface="Arial"/>
                <a:cs typeface="Arial"/>
              </a:rPr>
              <a:t>how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write </a:t>
            </a:r>
            <a:r>
              <a:rPr dirty="0" sz="1100" spc="-45">
                <a:latin typeface="Arial"/>
                <a:cs typeface="Arial"/>
              </a:rPr>
              <a:t>specific  </a:t>
            </a:r>
            <a:r>
              <a:rPr dirty="0" sz="1100" spc="-40">
                <a:latin typeface="Arial"/>
                <a:cs typeface="Arial"/>
              </a:rPr>
              <a:t>routines,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-50">
                <a:latin typeface="Arial"/>
                <a:cs typeface="Arial"/>
              </a:rPr>
              <a:t>syntax </a:t>
            </a:r>
            <a:r>
              <a:rPr dirty="0" sz="1100" spc="-60">
                <a:latin typeface="Arial"/>
                <a:cs typeface="Arial"/>
              </a:rPr>
              <a:t>knowledge. Piazza is </a:t>
            </a:r>
            <a:r>
              <a:rPr dirty="0" sz="1100" spc="-80">
                <a:latin typeface="Arial"/>
                <a:cs typeface="Arial"/>
              </a:rPr>
              <a:t>made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40">
                <a:latin typeface="Arial"/>
                <a:cs typeface="Arial"/>
              </a:rPr>
              <a:t>exactly  </a:t>
            </a:r>
            <a:r>
              <a:rPr dirty="0" sz="1100" spc="-20">
                <a:latin typeface="Arial"/>
                <a:cs typeface="Arial"/>
              </a:rPr>
              <a:t>this </a:t>
            </a:r>
            <a:r>
              <a:rPr dirty="0" sz="1100" spc="-35">
                <a:latin typeface="Arial"/>
                <a:cs typeface="Arial"/>
              </a:rPr>
              <a:t>sort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thing!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82952" y="792"/>
            <a:ext cx="466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Data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Science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7214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What </a:t>
            </a:r>
            <a:r>
              <a:rPr dirty="0" spc="-40"/>
              <a:t>is </a:t>
            </a:r>
            <a:r>
              <a:rPr dirty="0" spc="-10"/>
              <a:t>Data</a:t>
            </a:r>
            <a:r>
              <a:rPr dirty="0" spc="105"/>
              <a:t> </a:t>
            </a:r>
            <a:r>
              <a:rPr dirty="0" spc="-45"/>
              <a:t>Science?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943506"/>
            <a:ext cx="4145279" cy="148844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89560" indent="-177165">
              <a:lnSpc>
                <a:spcPct val="100000"/>
              </a:lnSpc>
              <a:spcBef>
                <a:spcPts val="81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30">
                <a:latin typeface="Arial"/>
                <a:cs typeface="Arial"/>
              </a:rPr>
              <a:t>Making the </a:t>
            </a:r>
            <a:r>
              <a:rPr dirty="0" sz="1100" spc="-40">
                <a:latin typeface="Arial"/>
                <a:cs typeface="Arial"/>
              </a:rPr>
              <a:t>invisible</a:t>
            </a:r>
            <a:r>
              <a:rPr dirty="0" sz="1100" spc="22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visible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65">
                <a:latin typeface="Arial"/>
                <a:cs typeface="Arial"/>
              </a:rPr>
              <a:t>Recovering </a:t>
            </a:r>
            <a:r>
              <a:rPr dirty="0" sz="1100" spc="-25">
                <a:latin typeface="Arial"/>
                <a:cs typeface="Arial"/>
              </a:rPr>
              <a:t>insights/trends </a:t>
            </a:r>
            <a:r>
              <a:rPr dirty="0" sz="1100" spc="-35">
                <a:latin typeface="Arial"/>
                <a:cs typeface="Arial"/>
              </a:rPr>
              <a:t>hiding </a:t>
            </a:r>
            <a:r>
              <a:rPr dirty="0" sz="1100" spc="-5">
                <a:latin typeface="Arial"/>
                <a:cs typeface="Arial"/>
              </a:rPr>
              <a:t>within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60">
                <a:latin typeface="Arial"/>
                <a:cs typeface="Arial"/>
              </a:rPr>
              <a:t>Using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0">
                <a:latin typeface="Arial"/>
                <a:cs typeface="Arial"/>
              </a:rPr>
              <a:t>answer </a:t>
            </a:r>
            <a:r>
              <a:rPr dirty="0" sz="1100" spc="-35">
                <a:latin typeface="Arial"/>
                <a:cs typeface="Arial"/>
              </a:rPr>
              <a:t>interesting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questions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35">
                <a:latin typeface="Arial"/>
                <a:cs typeface="Arial"/>
              </a:rPr>
              <a:t>Catch-all: </a:t>
            </a:r>
            <a:r>
              <a:rPr dirty="0" sz="1100" spc="-60">
                <a:latin typeface="Arial"/>
                <a:cs typeface="Arial"/>
              </a:rPr>
              <a:t>using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understand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world </a:t>
            </a:r>
            <a:r>
              <a:rPr dirty="0" sz="1100" spc="-55">
                <a:latin typeface="Arial"/>
                <a:cs typeface="Arial"/>
              </a:rPr>
              <a:t>around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95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45">
                <a:latin typeface="Arial"/>
                <a:cs typeface="Arial"/>
              </a:rPr>
              <a:t>Warning Label: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60">
                <a:latin typeface="Arial"/>
                <a:cs typeface="Arial"/>
              </a:rPr>
              <a:t>do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10">
                <a:latin typeface="Arial"/>
                <a:cs typeface="Arial"/>
              </a:rPr>
              <a:t>lot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“science” </a:t>
            </a:r>
            <a:r>
              <a:rPr dirty="0" sz="1100" spc="-75">
                <a:latin typeface="Arial"/>
                <a:cs typeface="Arial"/>
              </a:rPr>
              <a:t>side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5">
                <a:latin typeface="Arial"/>
                <a:cs typeface="Arial"/>
              </a:rPr>
              <a:t>“data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science”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 b="1">
                <a:latin typeface="Arial"/>
                <a:cs typeface="Arial"/>
              </a:rPr>
              <a:t>Probability! </a:t>
            </a:r>
            <a:r>
              <a:rPr dirty="0" sz="1100" spc="-30" b="1">
                <a:latin typeface="Arial"/>
                <a:cs typeface="Arial"/>
              </a:rPr>
              <a:t>Statistics!</a:t>
            </a:r>
            <a:r>
              <a:rPr dirty="0" sz="1100" spc="190" b="1">
                <a:latin typeface="Arial"/>
                <a:cs typeface="Arial"/>
              </a:rPr>
              <a:t> </a:t>
            </a:r>
            <a:r>
              <a:rPr dirty="0" sz="1100" spc="30" b="1">
                <a:latin typeface="Arial"/>
                <a:cs typeface="Arial"/>
              </a:rPr>
              <a:t>Math!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2952" y="792"/>
            <a:ext cx="466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Data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Science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6330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Science!</a:t>
            </a:r>
          </a:p>
        </p:txBody>
      </p:sp>
      <p:sp>
        <p:nvSpPr>
          <p:cNvPr id="4" name="object 4"/>
          <p:cNvSpPr/>
          <p:nvPr/>
        </p:nvSpPr>
        <p:spPr>
          <a:xfrm>
            <a:off x="141304" y="615800"/>
            <a:ext cx="2520283" cy="2260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70657" y="1334273"/>
            <a:ext cx="146875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Arial"/>
                <a:cs typeface="Arial"/>
              </a:rPr>
              <a:t>Hypothesis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Arial"/>
                <a:cs typeface="Arial"/>
              </a:rPr>
              <a:t>Observations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70">
                <a:latin typeface="Arial"/>
                <a:cs typeface="Arial"/>
              </a:rPr>
              <a:t>Conclusions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60">
                <a:latin typeface="Arial"/>
                <a:cs typeface="Arial"/>
              </a:rPr>
              <a:t>Refinements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(repeat!)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4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82952" y="792"/>
            <a:ext cx="466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Data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Science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12544"/>
            <a:ext cx="9271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F</a:t>
            </a: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oundations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017" y="1026833"/>
          <a:ext cx="4363720" cy="139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020"/>
                <a:gridCol w="2672080"/>
              </a:tblGrid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60" b="1">
                          <a:latin typeface="Arial"/>
                          <a:cs typeface="Arial"/>
                        </a:rPr>
                        <a:t>Realms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65" b="1">
                          <a:latin typeface="Arial"/>
                          <a:cs typeface="Arial"/>
                        </a:rPr>
                        <a:t>Topics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9573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Probability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5565" marR="69215">
                        <a:lnSpc>
                          <a:spcPct val="10260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Statistical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Inference 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Optimization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and Calculus 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Linear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Algebra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20">
                          <a:latin typeface="Arial"/>
                          <a:cs typeface="Arial"/>
                        </a:rPr>
                        <a:t>CS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Arial"/>
                          <a:cs typeface="Arial"/>
                        </a:rPr>
                        <a:t>EDA,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null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models and hypotheses,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Markov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65">
                          <a:latin typeface="Arial"/>
                          <a:cs typeface="Arial"/>
                        </a:rPr>
                        <a:t>models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 marR="365760">
                        <a:lnSpc>
                          <a:spcPct val="102600"/>
                        </a:lnSpc>
                      </a:pPr>
                      <a:r>
                        <a:rPr dirty="0" sz="1100" spc="-75">
                          <a:latin typeface="Arial"/>
                          <a:cs typeface="Arial"/>
                        </a:rPr>
                        <a:t>averages,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regression 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models,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MLEs  model 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fitting,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computational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shortcuts  Many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many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matrices...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 marR="68580">
                        <a:lnSpc>
                          <a:spcPct val="102600"/>
                        </a:lnSpc>
                      </a:pPr>
                      <a:r>
                        <a:rPr dirty="0" sz="1100" spc="-35">
                          <a:latin typeface="Arial"/>
                          <a:cs typeface="Arial"/>
                        </a:rPr>
                        <a:t>data structures, rapid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estimations,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simula- 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2952" y="792"/>
            <a:ext cx="466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Data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Science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12544"/>
            <a:ext cx="7105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B2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439" y="715280"/>
            <a:ext cx="4082854" cy="2170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4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6127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Laptops</a:t>
            </a:r>
          </a:p>
        </p:txBody>
      </p:sp>
      <p:sp>
        <p:nvSpPr>
          <p:cNvPr id="4" name="object 4"/>
          <p:cNvSpPr/>
          <p:nvPr/>
        </p:nvSpPr>
        <p:spPr>
          <a:xfrm>
            <a:off x="92367" y="982442"/>
            <a:ext cx="1948923" cy="1294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844" y="566748"/>
            <a:ext cx="4373245" cy="24276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2377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Arial"/>
                <a:cs typeface="Arial"/>
              </a:rPr>
              <a:t>“Results </a:t>
            </a:r>
            <a:r>
              <a:rPr dirty="0" sz="1100" spc="-90">
                <a:latin typeface="Arial"/>
                <a:cs typeface="Arial"/>
              </a:rPr>
              <a:t>showed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50">
                <a:latin typeface="Arial"/>
                <a:cs typeface="Arial"/>
              </a:rPr>
              <a:t>students </a:t>
            </a:r>
            <a:r>
              <a:rPr dirty="0" sz="1100" spc="-55">
                <a:latin typeface="Arial"/>
                <a:cs typeface="Arial"/>
              </a:rPr>
              <a:t>who  </a:t>
            </a:r>
            <a:r>
              <a:rPr dirty="0" sz="1100" spc="-90">
                <a:latin typeface="Arial"/>
                <a:cs typeface="Arial"/>
              </a:rPr>
              <a:t>used </a:t>
            </a:r>
            <a:r>
              <a:rPr dirty="0" sz="1100" spc="-45">
                <a:latin typeface="Arial"/>
                <a:cs typeface="Arial"/>
              </a:rPr>
              <a:t>laptops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85">
                <a:latin typeface="Arial"/>
                <a:cs typeface="Arial"/>
              </a:rPr>
              <a:t>class </a:t>
            </a:r>
            <a:r>
              <a:rPr dirty="0" sz="1100" spc="-50">
                <a:latin typeface="Arial"/>
                <a:cs typeface="Arial"/>
              </a:rPr>
              <a:t>spent  </a:t>
            </a:r>
            <a:r>
              <a:rPr dirty="0" sz="1100" spc="-60">
                <a:latin typeface="Arial"/>
                <a:cs typeface="Arial"/>
              </a:rPr>
              <a:t>considerable </a:t>
            </a:r>
            <a:r>
              <a:rPr dirty="0" sz="1100" spc="-20">
                <a:latin typeface="Arial"/>
                <a:cs typeface="Arial"/>
              </a:rPr>
              <a:t>time multitasking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laptop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80">
                <a:latin typeface="Arial"/>
                <a:cs typeface="Arial"/>
              </a:rPr>
              <a:t>posed </a:t>
            </a:r>
            <a:r>
              <a:rPr dirty="0" sz="1100" spc="-90">
                <a:latin typeface="Arial"/>
                <a:cs typeface="Arial"/>
              </a:rPr>
              <a:t>a  </a:t>
            </a:r>
            <a:r>
              <a:rPr dirty="0" sz="1100" spc="-30">
                <a:latin typeface="Arial"/>
                <a:cs typeface="Arial"/>
              </a:rPr>
              <a:t>significant </a:t>
            </a:r>
            <a:r>
              <a:rPr dirty="0" sz="1100" spc="-25">
                <a:latin typeface="Arial"/>
                <a:cs typeface="Arial"/>
              </a:rPr>
              <a:t>distraction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both </a:t>
            </a:r>
            <a:r>
              <a:rPr dirty="0" sz="1100" spc="-90">
                <a:latin typeface="Arial"/>
                <a:cs typeface="Arial"/>
              </a:rPr>
              <a:t>users 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0">
                <a:latin typeface="Arial"/>
                <a:cs typeface="Arial"/>
              </a:rPr>
              <a:t>fellow </a:t>
            </a:r>
            <a:r>
              <a:rPr dirty="0" sz="1100" spc="-45">
                <a:latin typeface="Arial"/>
                <a:cs typeface="Arial"/>
              </a:rPr>
              <a:t>students. </a:t>
            </a:r>
            <a:r>
              <a:rPr dirty="0" sz="1100" spc="-20">
                <a:latin typeface="Arial"/>
                <a:cs typeface="Arial"/>
              </a:rPr>
              <a:t>Most  importantly,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level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laptop </a:t>
            </a:r>
            <a:r>
              <a:rPr dirty="0" sz="1100" spc="-105">
                <a:latin typeface="Arial"/>
                <a:cs typeface="Arial"/>
              </a:rPr>
              <a:t>use  was </a:t>
            </a:r>
            <a:r>
              <a:rPr dirty="0" sz="1100" spc="-45">
                <a:latin typeface="Arial"/>
                <a:cs typeface="Arial"/>
              </a:rPr>
              <a:t>negatively related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several  </a:t>
            </a:r>
            <a:r>
              <a:rPr dirty="0" sz="1100" spc="-90">
                <a:latin typeface="Arial"/>
                <a:cs typeface="Arial"/>
              </a:rPr>
              <a:t>measures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5">
                <a:latin typeface="Arial"/>
                <a:cs typeface="Arial"/>
              </a:rPr>
              <a:t>student </a:t>
            </a:r>
            <a:r>
              <a:rPr dirty="0" sz="1100" spc="-45">
                <a:latin typeface="Arial"/>
                <a:cs typeface="Arial"/>
              </a:rPr>
              <a:t>learning,  </a:t>
            </a:r>
            <a:r>
              <a:rPr dirty="0" sz="1100" spc="-35">
                <a:latin typeface="Arial"/>
                <a:cs typeface="Arial"/>
              </a:rPr>
              <a:t>including </a:t>
            </a:r>
            <a:r>
              <a:rPr dirty="0" sz="1100" spc="-45">
                <a:latin typeface="Arial"/>
                <a:cs typeface="Arial"/>
              </a:rPr>
              <a:t>self-reported </a:t>
            </a:r>
            <a:r>
              <a:rPr dirty="0" sz="1100" spc="-50">
                <a:latin typeface="Arial"/>
                <a:cs typeface="Arial"/>
              </a:rPr>
              <a:t>understanding 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5">
                <a:latin typeface="Arial"/>
                <a:cs typeface="Arial"/>
              </a:rPr>
              <a:t>course </a:t>
            </a:r>
            <a:r>
              <a:rPr dirty="0" sz="1100" spc="-30">
                <a:latin typeface="Arial"/>
                <a:cs typeface="Arial"/>
              </a:rPr>
              <a:t>material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5">
                <a:latin typeface="Arial"/>
                <a:cs typeface="Arial"/>
              </a:rPr>
              <a:t>overall </a:t>
            </a:r>
            <a:r>
              <a:rPr dirty="0" sz="1100" spc="-75">
                <a:latin typeface="Arial"/>
                <a:cs typeface="Arial"/>
              </a:rPr>
              <a:t>course  </a:t>
            </a:r>
            <a:r>
              <a:rPr dirty="0" sz="1100" spc="-35">
                <a:latin typeface="Arial"/>
                <a:cs typeface="Arial"/>
              </a:rPr>
              <a:t>performance.”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710"/>
              </a:lnSpc>
              <a:spcBef>
                <a:spcPts val="585"/>
              </a:spcBef>
            </a:pPr>
            <a:r>
              <a:rPr dirty="0" sz="600" spc="75">
                <a:latin typeface="PMingLiU"/>
                <a:cs typeface="PMingLiU"/>
                <a:hlinkClick r:id="rId4"/>
              </a:rPr>
              <a:t>http://www.sciencedirect.com/science/article/pii/S0360131506001436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695"/>
              </a:lnSpc>
            </a:pPr>
            <a:r>
              <a:rPr dirty="0" sz="600" spc="-30">
                <a:latin typeface="Lucida Sans Unicode"/>
                <a:cs typeface="Lucida Sans Unicode"/>
              </a:rPr>
              <a:t>Also:</a:t>
            </a:r>
            <a:r>
              <a:rPr dirty="0" sz="600" spc="90">
                <a:latin typeface="Lucida Sans Unicode"/>
                <a:cs typeface="Lucida Sans Unicode"/>
              </a:rPr>
              <a:t> </a:t>
            </a:r>
            <a:r>
              <a:rPr dirty="0" sz="600" spc="70">
                <a:latin typeface="PMingLiU"/>
                <a:cs typeface="PMingLiU"/>
                <a:hlinkClick r:id="rId5"/>
              </a:rPr>
              <a:t>http://journals.sagepub.com/doi/pdf/10.1177/0956797616677314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710"/>
              </a:lnSpc>
            </a:pPr>
            <a:r>
              <a:rPr dirty="0" sz="600" spc="-25">
                <a:latin typeface="Lucida Sans Unicode"/>
                <a:cs typeface="Lucida Sans Unicode"/>
              </a:rPr>
              <a:t>And:</a:t>
            </a:r>
            <a:r>
              <a:rPr dirty="0" sz="600" spc="90">
                <a:latin typeface="Lucida Sans Unicode"/>
                <a:cs typeface="Lucida Sans Unicode"/>
              </a:rPr>
              <a:t> </a:t>
            </a:r>
            <a:r>
              <a:rPr dirty="0" sz="600" spc="75">
                <a:latin typeface="PMingLiU"/>
                <a:cs typeface="PMingLiU"/>
                <a:hlinkClick r:id="rId6"/>
              </a:rPr>
              <a:t>http://www.sciencedirect.com/science/article/pii/S0272775716303454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7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8731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Evaluations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24203"/>
            <a:ext cx="4281170" cy="277876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100" spc="-40">
                <a:latin typeface="Arial"/>
                <a:cs typeface="Arial"/>
              </a:rPr>
              <a:t>Workload:</a:t>
            </a:r>
            <a:endParaRPr sz="1100">
              <a:latin typeface="Arial"/>
              <a:cs typeface="Arial"/>
            </a:endParaRPr>
          </a:p>
          <a:p>
            <a:pPr marL="289560" marR="34290" indent="-177165">
              <a:lnSpc>
                <a:spcPct val="102600"/>
              </a:lnSpc>
              <a:spcBef>
                <a:spcPts val="675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20">
                <a:latin typeface="Arial"/>
                <a:cs typeface="Arial"/>
              </a:rPr>
              <a:t>(35%) </a:t>
            </a:r>
            <a:r>
              <a:rPr dirty="0" sz="1100" spc="-60">
                <a:latin typeface="Arial"/>
                <a:cs typeface="Arial"/>
              </a:rPr>
              <a:t>Homework </a:t>
            </a:r>
            <a:r>
              <a:rPr dirty="0" sz="1100" spc="-70">
                <a:latin typeface="Arial"/>
                <a:cs typeface="Arial"/>
              </a:rPr>
              <a:t>assignments </a:t>
            </a:r>
            <a:r>
              <a:rPr dirty="0" sz="1100" spc="55">
                <a:latin typeface="Arial"/>
                <a:cs typeface="Arial"/>
              </a:rPr>
              <a:t>( </a:t>
            </a:r>
            <a:r>
              <a:rPr dirty="0" sz="1100" spc="-70">
                <a:latin typeface="Arial"/>
                <a:cs typeface="Arial"/>
              </a:rPr>
              <a:t>every 2 </a:t>
            </a:r>
            <a:r>
              <a:rPr dirty="0" sz="1100" spc="-85">
                <a:latin typeface="Arial"/>
                <a:cs typeface="Arial"/>
              </a:rPr>
              <a:t>weeks, </a:t>
            </a:r>
            <a:r>
              <a:rPr dirty="0" sz="1100" spc="-60">
                <a:latin typeface="Arial"/>
                <a:cs typeface="Arial"/>
              </a:rPr>
              <a:t>lowest </a:t>
            </a:r>
            <a:r>
              <a:rPr dirty="0" sz="1100" spc="-45">
                <a:latin typeface="Arial"/>
                <a:cs typeface="Arial"/>
              </a:rPr>
              <a:t>dropped, </a:t>
            </a:r>
            <a:r>
              <a:rPr dirty="0" sz="1100" spc="-30">
                <a:latin typeface="Arial"/>
                <a:cs typeface="Arial"/>
              </a:rPr>
              <a:t>late  </a:t>
            </a:r>
            <a:r>
              <a:rPr dirty="0" sz="1100" spc="-60">
                <a:latin typeface="Arial"/>
                <a:cs typeface="Arial"/>
              </a:rPr>
              <a:t>days)</a:t>
            </a:r>
            <a:endParaRPr sz="11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715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20">
                <a:latin typeface="Arial"/>
                <a:cs typeface="Arial"/>
              </a:rPr>
              <a:t>(20%) </a:t>
            </a:r>
            <a:r>
              <a:rPr dirty="0" sz="1100" spc="-15">
                <a:latin typeface="Arial"/>
                <a:cs typeface="Arial"/>
              </a:rPr>
              <a:t>Midterm</a:t>
            </a:r>
            <a:r>
              <a:rPr dirty="0" sz="1100" spc="19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exam</a:t>
            </a:r>
            <a:endParaRPr sz="11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710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20">
                <a:latin typeface="Arial"/>
                <a:cs typeface="Arial"/>
              </a:rPr>
              <a:t>(20%) </a:t>
            </a:r>
            <a:r>
              <a:rPr dirty="0" sz="1100" spc="-35">
                <a:latin typeface="Arial"/>
                <a:cs typeface="Arial"/>
              </a:rPr>
              <a:t>Final</a:t>
            </a:r>
            <a:r>
              <a:rPr dirty="0" sz="1100" spc="23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exam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(cumulative)</a:t>
            </a:r>
            <a:endParaRPr sz="11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715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20">
                <a:latin typeface="Arial"/>
                <a:cs typeface="Arial"/>
              </a:rPr>
              <a:t>(10%) </a:t>
            </a:r>
            <a:r>
              <a:rPr dirty="0" sz="1100" spc="-30">
                <a:latin typeface="Arial"/>
                <a:cs typeface="Arial"/>
              </a:rPr>
              <a:t>Practicum </a:t>
            </a:r>
            <a:r>
              <a:rPr dirty="0" sz="1100" spc="-70">
                <a:latin typeface="Arial"/>
                <a:cs typeface="Arial"/>
              </a:rPr>
              <a:t>1  </a:t>
            </a:r>
            <a:r>
              <a:rPr dirty="0" sz="1100" spc="55">
                <a:latin typeface="Arial"/>
                <a:cs typeface="Arial"/>
              </a:rPr>
              <a:t>(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midterm)</a:t>
            </a:r>
            <a:endParaRPr sz="11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710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20">
                <a:latin typeface="Arial"/>
                <a:cs typeface="Arial"/>
              </a:rPr>
              <a:t>(10%) </a:t>
            </a:r>
            <a:r>
              <a:rPr dirty="0" sz="1100" spc="-30">
                <a:latin typeface="Arial"/>
                <a:cs typeface="Arial"/>
              </a:rPr>
              <a:t>Practicum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55">
                <a:latin typeface="Arial"/>
                <a:cs typeface="Arial"/>
              </a:rPr>
              <a:t>(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final)</a:t>
            </a:r>
            <a:endParaRPr sz="11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715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10">
                <a:latin typeface="Arial"/>
                <a:cs typeface="Arial"/>
              </a:rPr>
              <a:t>(5%) </a:t>
            </a:r>
            <a:r>
              <a:rPr dirty="0" sz="1100" spc="-40">
                <a:latin typeface="Arial"/>
                <a:cs typeface="Arial"/>
              </a:rPr>
              <a:t>Quizlets</a:t>
            </a:r>
            <a:r>
              <a:rPr dirty="0" sz="1100" spc="18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(Canvas)</a:t>
            </a:r>
            <a:endParaRPr sz="1100">
              <a:latin typeface="Arial"/>
              <a:cs typeface="Arial"/>
            </a:endParaRPr>
          </a:p>
          <a:p>
            <a:pPr marL="289560" marR="5080" indent="-177165">
              <a:lnSpc>
                <a:spcPct val="102600"/>
              </a:lnSpc>
              <a:spcBef>
                <a:spcPts val="675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55" i="1">
                <a:latin typeface="Verdana"/>
                <a:cs typeface="Verdana"/>
              </a:rPr>
              <a:t>≥ </a:t>
            </a:r>
            <a:r>
              <a:rPr dirty="0" sz="1100" spc="-10">
                <a:latin typeface="Times New Roman"/>
                <a:cs typeface="Times New Roman"/>
              </a:rPr>
              <a:t>55% </a:t>
            </a:r>
            <a:r>
              <a:rPr dirty="0" sz="1100" spc="-80">
                <a:latin typeface="Arial"/>
                <a:cs typeface="Arial"/>
              </a:rPr>
              <a:t>exam average </a:t>
            </a:r>
            <a:r>
              <a:rPr dirty="0" sz="1100" spc="-50">
                <a:latin typeface="Arial"/>
                <a:cs typeface="Arial"/>
              </a:rPr>
              <a:t>required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earn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C- </a:t>
            </a:r>
            <a:r>
              <a:rPr dirty="0" sz="1100" spc="-50">
                <a:latin typeface="Arial"/>
                <a:cs typeface="Arial"/>
              </a:rPr>
              <a:t>or higher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class </a:t>
            </a:r>
            <a:r>
              <a:rPr dirty="0" sz="1100" spc="-25">
                <a:latin typeface="Arial"/>
                <a:cs typeface="Arial"/>
              </a:rPr>
              <a:t>Let  </a:t>
            </a:r>
            <a:r>
              <a:rPr dirty="0" sz="1100" spc="-90">
                <a:latin typeface="Arial"/>
                <a:cs typeface="Arial"/>
              </a:rPr>
              <a:t>me </a:t>
            </a:r>
            <a:r>
              <a:rPr dirty="0" sz="1100" spc="-55">
                <a:latin typeface="Arial"/>
                <a:cs typeface="Arial"/>
              </a:rPr>
              <a:t>know </a:t>
            </a:r>
            <a:r>
              <a:rPr dirty="0" sz="1100" spc="-30">
                <a:latin typeface="Arial"/>
                <a:cs typeface="Arial"/>
              </a:rPr>
              <a:t>about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60">
                <a:latin typeface="Arial"/>
                <a:cs typeface="Arial"/>
              </a:rPr>
              <a:t>special </a:t>
            </a:r>
            <a:r>
              <a:rPr dirty="0" sz="1100" spc="-100">
                <a:latin typeface="Arial"/>
                <a:cs typeface="Arial"/>
              </a:rPr>
              <a:t>needs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timely </a:t>
            </a:r>
            <a:r>
              <a:rPr dirty="0" sz="1100" spc="-60">
                <a:latin typeface="Arial"/>
                <a:cs typeface="Arial"/>
              </a:rPr>
              <a:t>manner </a:t>
            </a:r>
            <a:r>
              <a:rPr dirty="0" sz="1100" spc="-90">
                <a:latin typeface="Arial"/>
                <a:cs typeface="Arial"/>
              </a:rPr>
              <a:t>Read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50">
                <a:latin typeface="Arial"/>
                <a:cs typeface="Arial"/>
              </a:rPr>
              <a:t>syllabus! </a:t>
            </a:r>
            <a:r>
              <a:rPr dirty="0" sz="1100" spc="-45">
                <a:latin typeface="Arial"/>
                <a:cs typeface="Arial"/>
              </a:rPr>
              <a:t>More </a:t>
            </a:r>
            <a:r>
              <a:rPr dirty="0" sz="1100" spc="-40">
                <a:latin typeface="Arial"/>
                <a:cs typeface="Arial"/>
              </a:rPr>
              <a:t>details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40">
                <a:latin typeface="Arial"/>
                <a:cs typeface="Arial"/>
              </a:rPr>
              <a:t>found </a:t>
            </a:r>
            <a:r>
              <a:rPr dirty="0" sz="1100" spc="-45">
                <a:latin typeface="Arial"/>
                <a:cs typeface="Arial"/>
              </a:rPr>
              <a:t>there </a:t>
            </a:r>
            <a:r>
              <a:rPr dirty="0" sz="1100" spc="-55">
                <a:latin typeface="Arial"/>
                <a:cs typeface="Arial"/>
              </a:rPr>
              <a:t>regarding </a:t>
            </a:r>
            <a:r>
              <a:rPr dirty="0" sz="1100" spc="-75">
                <a:latin typeface="Arial"/>
                <a:cs typeface="Arial"/>
              </a:rPr>
              <a:t>course </a:t>
            </a:r>
            <a:r>
              <a:rPr dirty="0" sz="1100" spc="-50">
                <a:latin typeface="Arial"/>
                <a:cs typeface="Arial"/>
              </a:rPr>
              <a:t>policies  </a:t>
            </a:r>
            <a:r>
              <a:rPr dirty="0" sz="1100" spc="-70">
                <a:latin typeface="Arial"/>
                <a:cs typeface="Arial"/>
              </a:rPr>
              <a:t>(see: </a:t>
            </a:r>
            <a:r>
              <a:rPr dirty="0" sz="1100" spc="-40">
                <a:latin typeface="Arial"/>
                <a:cs typeface="Arial"/>
              </a:rPr>
              <a:t>Late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days!)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12544"/>
            <a:ext cx="5867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5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ttend!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680218"/>
            <a:ext cx="2598591" cy="2351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70593" y="2880079"/>
            <a:ext cx="775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>
                <a:latin typeface="Arial"/>
                <a:cs typeface="Arial"/>
              </a:rPr>
              <a:t>C</a:t>
            </a:r>
            <a:r>
              <a:rPr dirty="0" sz="1100" spc="-110">
                <a:latin typeface="Arial"/>
                <a:cs typeface="Arial"/>
              </a:rPr>
              <a:t>o</a:t>
            </a:r>
            <a:r>
              <a:rPr dirty="0" sz="1100" spc="-20">
                <a:latin typeface="Arial"/>
                <a:cs typeface="Arial"/>
              </a:rPr>
              <a:t>rrelation...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4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22250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If </a:t>
            </a:r>
            <a:r>
              <a:rPr dirty="0" spc="-15"/>
              <a:t>at </a:t>
            </a:r>
            <a:r>
              <a:rPr dirty="0" spc="-20"/>
              <a:t>first </a:t>
            </a:r>
            <a:r>
              <a:rPr dirty="0" spc="-75"/>
              <a:t>you </a:t>
            </a:r>
            <a:r>
              <a:rPr dirty="0" spc="-10"/>
              <a:t>don’t</a:t>
            </a:r>
            <a:r>
              <a:rPr dirty="0" spc="300"/>
              <a:t> </a:t>
            </a:r>
            <a:r>
              <a:rPr dirty="0" spc="-60"/>
              <a:t>succeed...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907" y="909089"/>
            <a:ext cx="3695700" cy="157416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8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60">
                <a:latin typeface="Arial"/>
                <a:cs typeface="Arial"/>
              </a:rPr>
              <a:t>When </a:t>
            </a:r>
            <a:r>
              <a:rPr dirty="0" sz="1100" spc="-45">
                <a:latin typeface="Arial"/>
                <a:cs typeface="Arial"/>
              </a:rPr>
              <a:t>you’re </a:t>
            </a:r>
            <a:r>
              <a:rPr dirty="0" sz="1100" spc="-60">
                <a:latin typeface="Arial"/>
                <a:cs typeface="Arial"/>
              </a:rPr>
              <a:t>asking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45">
                <a:latin typeface="Arial"/>
                <a:cs typeface="Arial"/>
              </a:rPr>
              <a:t>help,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80">
                <a:latin typeface="Arial"/>
                <a:cs typeface="Arial"/>
              </a:rPr>
              <a:t>sure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5">
                <a:latin typeface="Arial"/>
                <a:cs typeface="Arial"/>
              </a:rPr>
              <a:t>explain. </a:t>
            </a:r>
            <a:r>
              <a:rPr dirty="0" sz="1100" spc="-5">
                <a:latin typeface="Arial"/>
                <a:cs typeface="Arial"/>
              </a:rPr>
              <a:t>.</a:t>
            </a:r>
            <a:r>
              <a:rPr dirty="0" sz="1100" spc="1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what </a:t>
            </a:r>
            <a:r>
              <a:rPr dirty="0" sz="1100" spc="-45">
                <a:latin typeface="Arial"/>
                <a:cs typeface="Arial"/>
              </a:rPr>
              <a:t>you’re </a:t>
            </a:r>
            <a:r>
              <a:rPr dirty="0" sz="1100" spc="-10">
                <a:latin typeface="Arial"/>
                <a:cs typeface="Arial"/>
              </a:rPr>
              <a:t>trying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do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what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think </a:t>
            </a:r>
            <a:r>
              <a:rPr dirty="0" sz="1100" spc="-55">
                <a:latin typeface="Arial"/>
                <a:cs typeface="Arial"/>
              </a:rPr>
              <a:t>should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happen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what </a:t>
            </a:r>
            <a:r>
              <a:rPr dirty="0" sz="1100" spc="-65">
                <a:latin typeface="Arial"/>
                <a:cs typeface="Arial"/>
              </a:rPr>
              <a:t>you </a:t>
            </a:r>
            <a:r>
              <a:rPr dirty="0" sz="1100" spc="-40">
                <a:latin typeface="Arial"/>
                <a:cs typeface="Arial"/>
              </a:rPr>
              <a:t>get </a:t>
            </a:r>
            <a:r>
              <a:rPr dirty="0" sz="1100" spc="-50">
                <a:latin typeface="Arial"/>
                <a:cs typeface="Arial"/>
              </a:rPr>
              <a:t>instead </a:t>
            </a:r>
            <a:r>
              <a:rPr dirty="0" sz="1100" spc="-35">
                <a:latin typeface="Arial"/>
                <a:cs typeface="Arial"/>
              </a:rPr>
              <a:t>(copy/pastes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75">
                <a:latin typeface="Arial"/>
                <a:cs typeface="Arial"/>
              </a:rPr>
              <a:t>screenshots </a:t>
            </a:r>
            <a:r>
              <a:rPr dirty="0" sz="1100" spc="-50">
                <a:latin typeface="Arial"/>
                <a:cs typeface="Arial"/>
              </a:rPr>
              <a:t>work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well)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what </a:t>
            </a:r>
            <a:r>
              <a:rPr dirty="0" sz="1100" spc="-20">
                <a:latin typeface="Arial"/>
                <a:cs typeface="Arial"/>
              </a:rPr>
              <a:t>all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80">
                <a:latin typeface="Arial"/>
                <a:cs typeface="Arial"/>
              </a:rPr>
              <a:t>have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tried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7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20">
                <a:latin typeface="Arial"/>
                <a:cs typeface="Arial"/>
              </a:rPr>
              <a:t>if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35">
                <a:latin typeface="Arial"/>
                <a:cs typeface="Arial"/>
              </a:rPr>
              <a:t>haven’t </a:t>
            </a:r>
            <a:r>
              <a:rPr dirty="0" sz="1100" spc="-15">
                <a:latin typeface="Arial"/>
                <a:cs typeface="Arial"/>
              </a:rPr>
              <a:t>tried </a:t>
            </a:r>
            <a:r>
              <a:rPr dirty="0" sz="1100" spc="-30">
                <a:latin typeface="Arial"/>
                <a:cs typeface="Arial"/>
              </a:rPr>
              <a:t>anything, </a:t>
            </a:r>
            <a:r>
              <a:rPr dirty="0" sz="1100" spc="15">
                <a:latin typeface="Arial"/>
                <a:cs typeface="Arial"/>
              </a:rPr>
              <a:t>try </a:t>
            </a:r>
            <a:r>
              <a:rPr dirty="0" sz="1100" spc="-50">
                <a:latin typeface="Arial"/>
                <a:cs typeface="Arial"/>
              </a:rPr>
              <a:t>something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first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416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Academic</a:t>
            </a:r>
            <a:r>
              <a:rPr dirty="0"/>
              <a:t> </a:t>
            </a:r>
            <a:r>
              <a:rPr dirty="0" spc="-50"/>
              <a:t>Integrity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907" y="450251"/>
            <a:ext cx="4257040" cy="11385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653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30">
                <a:latin typeface="Arial"/>
                <a:cs typeface="Arial"/>
              </a:rPr>
              <a:t>See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5">
                <a:latin typeface="Arial"/>
                <a:cs typeface="Arial"/>
              </a:rPr>
              <a:t>CU </a:t>
            </a:r>
            <a:r>
              <a:rPr dirty="0" sz="1100" spc="-55">
                <a:latin typeface="Arial"/>
                <a:cs typeface="Arial"/>
              </a:rPr>
              <a:t>Academic </a:t>
            </a:r>
            <a:r>
              <a:rPr dirty="0" sz="1100" spc="-15">
                <a:latin typeface="Arial"/>
                <a:cs typeface="Arial"/>
              </a:rPr>
              <a:t>Integrity </a:t>
            </a:r>
            <a:r>
              <a:rPr dirty="0" sz="1100" spc="-40">
                <a:latin typeface="Arial"/>
                <a:cs typeface="Arial"/>
              </a:rPr>
              <a:t>Policy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40">
                <a:latin typeface="Arial"/>
                <a:cs typeface="Arial"/>
              </a:rPr>
              <a:t>details. </a:t>
            </a:r>
            <a:r>
              <a:rPr dirty="0" sz="1100" spc="-70">
                <a:latin typeface="Arial"/>
                <a:cs typeface="Arial"/>
              </a:rPr>
              <a:t>Here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95">
                <a:latin typeface="Arial"/>
                <a:cs typeface="Arial"/>
              </a:rPr>
              <a:t>some  </a:t>
            </a:r>
            <a:r>
              <a:rPr dirty="0" sz="1100" spc="-30">
                <a:latin typeface="Arial"/>
                <a:cs typeface="Arial"/>
              </a:rPr>
              <a:t>highlights. </a:t>
            </a:r>
            <a:r>
              <a:rPr dirty="0" sz="1100" spc="-45">
                <a:latin typeface="Arial"/>
                <a:cs typeface="Arial"/>
              </a:rPr>
              <a:t>“Examples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cheating </a:t>
            </a:r>
            <a:r>
              <a:rPr dirty="0" sz="1100" spc="-40">
                <a:latin typeface="Arial"/>
                <a:cs typeface="Arial"/>
              </a:rPr>
              <a:t>include: </a:t>
            </a:r>
            <a:r>
              <a:rPr dirty="0" sz="1100" spc="-55">
                <a:latin typeface="Arial"/>
                <a:cs typeface="Arial"/>
              </a:rPr>
              <a:t>copying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work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45">
                <a:latin typeface="Arial"/>
                <a:cs typeface="Arial"/>
              </a:rPr>
              <a:t>another </a:t>
            </a:r>
            <a:r>
              <a:rPr dirty="0" sz="1100" spc="-35">
                <a:latin typeface="Arial"/>
                <a:cs typeface="Arial"/>
              </a:rPr>
              <a:t>student during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45">
                <a:latin typeface="Arial"/>
                <a:cs typeface="Arial"/>
              </a:rPr>
              <a:t>examination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65">
                <a:latin typeface="Arial"/>
                <a:cs typeface="Arial"/>
              </a:rPr>
              <a:t>academic </a:t>
            </a:r>
            <a:r>
              <a:rPr dirty="0" sz="1100" spc="-80">
                <a:latin typeface="Arial"/>
                <a:cs typeface="Arial"/>
              </a:rPr>
              <a:t>exercise  </a:t>
            </a:r>
            <a:r>
              <a:rPr dirty="0" sz="1100" spc="-45">
                <a:latin typeface="Arial"/>
                <a:cs typeface="Arial"/>
              </a:rPr>
              <a:t>(includes </a:t>
            </a:r>
            <a:r>
              <a:rPr dirty="0" sz="1100" spc="-40">
                <a:latin typeface="Arial"/>
                <a:cs typeface="Arial"/>
              </a:rPr>
              <a:t>computer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programming)”</a:t>
            </a:r>
            <a:endParaRPr sz="1100">
              <a:latin typeface="Arial"/>
              <a:cs typeface="Arial"/>
            </a:endParaRPr>
          </a:p>
          <a:p>
            <a:pPr marL="189230" marR="469900" indent="-176530">
              <a:lnSpc>
                <a:spcPct val="102600"/>
              </a:lnSpc>
              <a:spcBef>
                <a:spcPts val="68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Arial"/>
                <a:cs typeface="Arial"/>
              </a:rPr>
              <a:t>“Examples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plagiarism </a:t>
            </a:r>
            <a:r>
              <a:rPr dirty="0" sz="1100" spc="-40">
                <a:latin typeface="Arial"/>
                <a:cs typeface="Arial"/>
              </a:rPr>
              <a:t>include: </a:t>
            </a:r>
            <a:r>
              <a:rPr dirty="0" sz="1100" spc="-5">
                <a:latin typeface="Arial"/>
                <a:cs typeface="Arial"/>
              </a:rPr>
              <a:t>. . . </a:t>
            </a:r>
            <a:r>
              <a:rPr dirty="0" sz="1100" spc="-55">
                <a:latin typeface="Arial"/>
                <a:cs typeface="Arial"/>
              </a:rPr>
              <a:t>copying </a:t>
            </a:r>
            <a:r>
              <a:rPr dirty="0" sz="1100" spc="-25">
                <a:latin typeface="Arial"/>
                <a:cs typeface="Arial"/>
              </a:rPr>
              <a:t>information from  </a:t>
            </a:r>
            <a:r>
              <a:rPr dirty="0" sz="1100" spc="-55">
                <a:latin typeface="Arial"/>
                <a:cs typeface="Arial"/>
              </a:rPr>
              <a:t>computer-based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sources”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544" y="1673536"/>
            <a:ext cx="3031750" cy="1697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4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12544"/>
            <a:ext cx="6883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3333B2"/>
                </a:solidFill>
                <a:latin typeface="Tahoma"/>
                <a:cs typeface="Tahoma"/>
              </a:rPr>
              <a:t>plan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6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08455"/>
            <a:ext cx="990600" cy="1662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Course</a:t>
            </a:r>
            <a:r>
              <a:rPr dirty="0" sz="11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Overview</a:t>
            </a:r>
            <a:endParaRPr sz="1100">
              <a:latin typeface="Arial"/>
              <a:cs typeface="Arial"/>
            </a:endParaRPr>
          </a:p>
          <a:p>
            <a:pPr marL="12700" marR="212090">
              <a:lnSpc>
                <a:spcPct val="292400"/>
              </a:lnSpc>
            </a:pPr>
            <a:r>
              <a:rPr dirty="0" sz="1100" spc="-5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Software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Data </a:t>
            </a:r>
            <a:r>
              <a:rPr dirty="0" sz="1100" spc="-8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Science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More</a:t>
            </a:r>
            <a:r>
              <a:rPr dirty="0" sz="1100" spc="4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Logistics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3970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Integrity</a:t>
            </a:r>
            <a:r>
              <a:rPr dirty="0" spc="-10"/>
              <a:t> </a:t>
            </a:r>
            <a:r>
              <a:rPr dirty="0" spc="-5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644117"/>
            <a:ext cx="4357370" cy="24606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4295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Arial"/>
                <a:cs typeface="Arial"/>
              </a:rPr>
              <a:t>Example </a:t>
            </a:r>
            <a:r>
              <a:rPr dirty="0" sz="1100" spc="-35">
                <a:latin typeface="Arial"/>
                <a:cs typeface="Arial"/>
              </a:rPr>
              <a:t>1: </a:t>
            </a:r>
            <a:r>
              <a:rPr dirty="0" sz="1100" spc="-65">
                <a:latin typeface="Arial"/>
                <a:cs typeface="Arial"/>
              </a:rPr>
              <a:t>For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55">
                <a:latin typeface="Arial"/>
                <a:cs typeface="Arial"/>
              </a:rPr>
              <a:t>assignment, </a:t>
            </a:r>
            <a:r>
              <a:rPr dirty="0" sz="1100" spc="-60">
                <a:latin typeface="Arial"/>
                <a:cs typeface="Arial"/>
              </a:rPr>
              <a:t>Chris </a:t>
            </a:r>
            <a:r>
              <a:rPr dirty="0" sz="1100" spc="-95">
                <a:latin typeface="Arial"/>
                <a:cs typeface="Arial"/>
              </a:rPr>
              <a:t>searches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internet for </a:t>
            </a:r>
            <a:r>
              <a:rPr dirty="0" sz="1100" spc="-45">
                <a:latin typeface="Arial"/>
                <a:cs typeface="Arial"/>
              </a:rPr>
              <a:t>relevant  </a:t>
            </a:r>
            <a:r>
              <a:rPr dirty="0" sz="1100" spc="-85">
                <a:latin typeface="Arial"/>
                <a:cs typeface="Arial"/>
              </a:rPr>
              <a:t>codes </a:t>
            </a:r>
            <a:r>
              <a:rPr dirty="0" sz="1100" spc="-65">
                <a:latin typeface="Arial"/>
                <a:cs typeface="Arial"/>
              </a:rPr>
              <a:t>and copy-pastes </a:t>
            </a:r>
            <a:r>
              <a:rPr dirty="0" sz="1100" spc="-35">
                <a:latin typeface="Arial"/>
                <a:cs typeface="Arial"/>
              </a:rPr>
              <a:t>them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60">
                <a:latin typeface="Arial"/>
                <a:cs typeface="Arial"/>
              </a:rPr>
              <a:t>his </a:t>
            </a:r>
            <a:r>
              <a:rPr dirty="0" sz="1100" spc="-40">
                <a:latin typeface="Arial"/>
                <a:cs typeface="Arial"/>
              </a:rPr>
              <a:t>Jupyter </a:t>
            </a:r>
            <a:r>
              <a:rPr dirty="0" sz="1100" spc="-35">
                <a:latin typeface="Arial"/>
                <a:cs typeface="Arial"/>
              </a:rPr>
              <a:t>Notebook. </a:t>
            </a:r>
            <a:r>
              <a:rPr dirty="0" sz="1100" spc="-75">
                <a:latin typeface="Arial"/>
                <a:cs typeface="Arial"/>
              </a:rPr>
              <a:t>He </a:t>
            </a:r>
            <a:r>
              <a:rPr dirty="0" sz="1100" spc="-40">
                <a:latin typeface="Arial"/>
                <a:cs typeface="Arial"/>
              </a:rPr>
              <a:t>properly </a:t>
            </a:r>
            <a:r>
              <a:rPr dirty="0" sz="1100" spc="-45">
                <a:latin typeface="Arial"/>
                <a:cs typeface="Arial"/>
              </a:rPr>
              <a:t>cites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5">
                <a:latin typeface="Arial"/>
                <a:cs typeface="Arial"/>
              </a:rPr>
              <a:t>source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-17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codes.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137795">
              <a:lnSpc>
                <a:spcPct val="102600"/>
              </a:lnSpc>
              <a:spcBef>
                <a:spcPts val="5"/>
              </a:spcBef>
            </a:pPr>
            <a:r>
              <a:rPr dirty="0" sz="1100" spc="-65">
                <a:latin typeface="Arial"/>
                <a:cs typeface="Arial"/>
              </a:rPr>
              <a:t>Example </a:t>
            </a:r>
            <a:r>
              <a:rPr dirty="0" sz="1100" spc="-35">
                <a:latin typeface="Arial"/>
                <a:cs typeface="Arial"/>
              </a:rPr>
              <a:t>2: </a:t>
            </a:r>
            <a:r>
              <a:rPr dirty="0" sz="1100" spc="-65">
                <a:latin typeface="Arial"/>
                <a:cs typeface="Arial"/>
              </a:rPr>
              <a:t>For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55">
                <a:latin typeface="Arial"/>
                <a:cs typeface="Arial"/>
              </a:rPr>
              <a:t>assignment, </a:t>
            </a:r>
            <a:r>
              <a:rPr dirty="0" sz="1100" spc="-35">
                <a:latin typeface="Arial"/>
                <a:cs typeface="Arial"/>
              </a:rPr>
              <a:t>Maciej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0">
                <a:latin typeface="Arial"/>
                <a:cs typeface="Arial"/>
              </a:rPr>
              <a:t>Felix work </a:t>
            </a:r>
            <a:r>
              <a:rPr dirty="0" sz="1100" spc="-35">
                <a:latin typeface="Arial"/>
                <a:cs typeface="Arial"/>
              </a:rPr>
              <a:t>together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figure 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65">
                <a:latin typeface="Arial"/>
                <a:cs typeface="Arial"/>
              </a:rPr>
              <a:t>how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implement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codes,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85">
                <a:latin typeface="Arial"/>
                <a:cs typeface="Arial"/>
              </a:rPr>
              <a:t>each </a:t>
            </a:r>
            <a:r>
              <a:rPr dirty="0" sz="1100" spc="-70">
                <a:latin typeface="Arial"/>
                <a:cs typeface="Arial"/>
              </a:rPr>
              <a:t>works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-70">
                <a:latin typeface="Arial"/>
                <a:cs typeface="Arial"/>
              </a:rPr>
              <a:t>own </a:t>
            </a:r>
            <a:r>
              <a:rPr dirty="0" sz="1100" spc="-40">
                <a:latin typeface="Arial"/>
                <a:cs typeface="Arial"/>
              </a:rPr>
              <a:t>computer 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5">
                <a:latin typeface="Arial"/>
                <a:cs typeface="Arial"/>
              </a:rPr>
              <a:t>develops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-70">
                <a:latin typeface="Arial"/>
                <a:cs typeface="Arial"/>
              </a:rPr>
              <a:t>own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software.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65">
                <a:latin typeface="Arial"/>
                <a:cs typeface="Arial"/>
              </a:rPr>
              <a:t>Example </a:t>
            </a:r>
            <a:r>
              <a:rPr dirty="0" sz="1100" spc="-35">
                <a:latin typeface="Arial"/>
                <a:cs typeface="Arial"/>
              </a:rPr>
              <a:t>3: </a:t>
            </a:r>
            <a:r>
              <a:rPr dirty="0" sz="1100" spc="-65">
                <a:latin typeface="Arial"/>
                <a:cs typeface="Arial"/>
              </a:rPr>
              <a:t>For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55">
                <a:latin typeface="Arial"/>
                <a:cs typeface="Arial"/>
              </a:rPr>
              <a:t>assignment, </a:t>
            </a:r>
            <a:r>
              <a:rPr dirty="0" sz="1100" spc="-70">
                <a:latin typeface="Arial"/>
                <a:cs typeface="Arial"/>
              </a:rPr>
              <a:t>Rhonda </a:t>
            </a:r>
            <a:r>
              <a:rPr dirty="0" sz="1100" spc="-90">
                <a:latin typeface="Arial"/>
                <a:cs typeface="Arial"/>
              </a:rPr>
              <a:t>has a </a:t>
            </a:r>
            <a:r>
              <a:rPr dirty="0" sz="1100" spc="-45">
                <a:latin typeface="Arial"/>
                <a:cs typeface="Arial"/>
              </a:rPr>
              <a:t>plan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65">
                <a:latin typeface="Arial"/>
                <a:cs typeface="Arial"/>
              </a:rPr>
              <a:t>how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implement 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25">
                <a:latin typeface="Arial"/>
                <a:cs typeface="Arial"/>
              </a:rPr>
              <a:t>algorithm, </a:t>
            </a:r>
            <a:r>
              <a:rPr dirty="0" sz="1100" spc="-5">
                <a:latin typeface="Arial"/>
                <a:cs typeface="Arial"/>
              </a:rPr>
              <a:t>but isn’t </a:t>
            </a:r>
            <a:r>
              <a:rPr dirty="0" sz="1100" spc="-80">
                <a:latin typeface="Arial"/>
                <a:cs typeface="Arial"/>
              </a:rPr>
              <a:t>sure </a:t>
            </a:r>
            <a:r>
              <a:rPr dirty="0" sz="1100" spc="-70">
                <a:latin typeface="Arial"/>
                <a:cs typeface="Arial"/>
              </a:rPr>
              <a:t>how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manipulate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Python </a:t>
            </a:r>
            <a:r>
              <a:rPr dirty="0" sz="1100" spc="-5">
                <a:latin typeface="Arial"/>
                <a:cs typeface="Arial"/>
              </a:rPr>
              <a:t>list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particular  </a:t>
            </a:r>
            <a:r>
              <a:rPr dirty="0" sz="1100" spc="-85">
                <a:latin typeface="Arial"/>
                <a:cs typeface="Arial"/>
              </a:rPr>
              <a:t>way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05">
                <a:latin typeface="Arial"/>
                <a:cs typeface="Arial"/>
              </a:rPr>
              <a:t>she </a:t>
            </a:r>
            <a:r>
              <a:rPr dirty="0" sz="1100" spc="-100">
                <a:latin typeface="Arial"/>
                <a:cs typeface="Arial"/>
              </a:rPr>
              <a:t>needs </a:t>
            </a:r>
            <a:r>
              <a:rPr dirty="0" sz="1100" spc="5">
                <a:latin typeface="Arial"/>
                <a:cs typeface="Arial"/>
              </a:rPr>
              <a:t>to. </a:t>
            </a:r>
            <a:r>
              <a:rPr dirty="0" sz="1100" spc="-105">
                <a:latin typeface="Arial"/>
                <a:cs typeface="Arial"/>
              </a:rPr>
              <a:t>She </a:t>
            </a:r>
            <a:r>
              <a:rPr dirty="0" sz="1100" spc="-95">
                <a:latin typeface="Arial"/>
                <a:cs typeface="Arial"/>
              </a:rPr>
              <a:t>searches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internet, </a:t>
            </a:r>
            <a:r>
              <a:rPr dirty="0" sz="1100" spc="-40">
                <a:latin typeface="Arial"/>
                <a:cs typeface="Arial"/>
              </a:rPr>
              <a:t>finds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fix,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50">
                <a:latin typeface="Arial"/>
                <a:cs typeface="Arial"/>
              </a:rPr>
              <a:t>implements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her </a:t>
            </a:r>
            <a:r>
              <a:rPr dirty="0" sz="1100" spc="-70">
                <a:latin typeface="Arial"/>
                <a:cs typeface="Arial"/>
              </a:rPr>
              <a:t>code </a:t>
            </a:r>
            <a:r>
              <a:rPr dirty="0" sz="1100" spc="-5">
                <a:latin typeface="Arial"/>
                <a:cs typeface="Arial"/>
              </a:rPr>
              <a:t>without </a:t>
            </a:r>
            <a:r>
              <a:rPr dirty="0" sz="1100" spc="-55">
                <a:latin typeface="Arial"/>
                <a:cs typeface="Arial"/>
              </a:rPr>
              <a:t>copying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3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357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T</a:t>
            </a:r>
            <a:r>
              <a:rPr dirty="0" spc="-45"/>
              <a:t>ext</a:t>
            </a:r>
          </a:p>
        </p:txBody>
      </p:sp>
      <p:sp>
        <p:nvSpPr>
          <p:cNvPr id="4" name="object 4"/>
          <p:cNvSpPr/>
          <p:nvPr/>
        </p:nvSpPr>
        <p:spPr>
          <a:xfrm>
            <a:off x="164553" y="677125"/>
            <a:ext cx="1385878" cy="2137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795780" marR="98425">
              <a:lnSpc>
                <a:spcPct val="102600"/>
              </a:lnSpc>
              <a:spcBef>
                <a:spcPts val="55"/>
              </a:spcBef>
            </a:pPr>
            <a:r>
              <a:rPr dirty="0" spc="-10"/>
              <a:t>A </a:t>
            </a:r>
            <a:r>
              <a:rPr dirty="0" spc="-40"/>
              <a:t>Modern </a:t>
            </a:r>
            <a:r>
              <a:rPr dirty="0" spc="-15"/>
              <a:t>Introduction </a:t>
            </a:r>
            <a:r>
              <a:rPr dirty="0" spc="10"/>
              <a:t>to </a:t>
            </a:r>
            <a:r>
              <a:rPr dirty="0" spc="-25"/>
              <a:t>Probability  </a:t>
            </a:r>
            <a:r>
              <a:rPr dirty="0" spc="-65"/>
              <a:t>and </a:t>
            </a:r>
            <a:r>
              <a:rPr dirty="0" spc="-30"/>
              <a:t>Statistics</a:t>
            </a:r>
            <a:r>
              <a:rPr dirty="0" spc="-70"/>
              <a:t> </a:t>
            </a:r>
            <a:r>
              <a:rPr dirty="0" spc="-5"/>
              <a:t>(MIPS)</a:t>
            </a:r>
          </a:p>
          <a:p>
            <a:pPr marL="1795780">
              <a:lnSpc>
                <a:spcPct val="100000"/>
              </a:lnSpc>
              <a:spcBef>
                <a:spcPts val="35"/>
              </a:spcBef>
            </a:pPr>
            <a:r>
              <a:rPr dirty="0" spc="-65"/>
              <a:t>by </a:t>
            </a:r>
            <a:r>
              <a:rPr dirty="0" spc="-40"/>
              <a:t>Dekking </a:t>
            </a:r>
            <a:r>
              <a:rPr dirty="0" spc="5"/>
              <a:t>(et</a:t>
            </a:r>
            <a:r>
              <a:rPr dirty="0" spc="20"/>
              <a:t> </a:t>
            </a:r>
            <a:r>
              <a:rPr dirty="0" spc="-5"/>
              <a:t>al.)</a:t>
            </a:r>
          </a:p>
          <a:p>
            <a:pPr marL="1795780" marR="5080">
              <a:lnSpc>
                <a:spcPct val="102600"/>
              </a:lnSpc>
            </a:pPr>
            <a:r>
              <a:rPr dirty="0" spc="-25"/>
              <a:t>International, </a:t>
            </a:r>
            <a:r>
              <a:rPr dirty="0" spc="-40"/>
              <a:t>older, </a:t>
            </a:r>
            <a:r>
              <a:rPr dirty="0" spc="-65"/>
              <a:t>and </a:t>
            </a:r>
            <a:r>
              <a:rPr dirty="0" spc="-35"/>
              <a:t>PDF </a:t>
            </a:r>
            <a:r>
              <a:rPr dirty="0" spc="-40"/>
              <a:t>editions  </a:t>
            </a:r>
            <a:r>
              <a:rPr dirty="0" spc="-5"/>
              <a:t>will </a:t>
            </a:r>
            <a:r>
              <a:rPr dirty="0" spc="-40"/>
              <a:t>work: </a:t>
            </a:r>
            <a:r>
              <a:rPr dirty="0" spc="-15"/>
              <a:t>just </a:t>
            </a:r>
            <a:r>
              <a:rPr dirty="0" spc="-80"/>
              <a:t>make sure </a:t>
            </a:r>
            <a:r>
              <a:rPr dirty="0" spc="10"/>
              <a:t>to </a:t>
            </a:r>
            <a:r>
              <a:rPr dirty="0" spc="-35"/>
              <a:t>match </a:t>
            </a:r>
            <a:r>
              <a:rPr dirty="0" spc="-65"/>
              <a:t>any  </a:t>
            </a:r>
            <a:r>
              <a:rPr dirty="0" spc="-50"/>
              <a:t>section </a:t>
            </a:r>
            <a:r>
              <a:rPr dirty="0" spc="-65"/>
              <a:t>numbers </a:t>
            </a:r>
            <a:r>
              <a:rPr dirty="0" spc="5"/>
              <a:t>that</a:t>
            </a:r>
            <a:r>
              <a:rPr dirty="0" spc="35"/>
              <a:t> </a:t>
            </a:r>
            <a:r>
              <a:rPr dirty="0" spc="-65"/>
              <a:t>changed.</a:t>
            </a:r>
          </a:p>
          <a:p>
            <a:pPr marL="1795780" marR="238760">
              <a:lnSpc>
                <a:spcPct val="102600"/>
              </a:lnSpc>
            </a:pPr>
            <a:r>
              <a:rPr dirty="0" spc="-85"/>
              <a:t>Free </a:t>
            </a:r>
            <a:r>
              <a:rPr dirty="0" spc="-35"/>
              <a:t>PDF </a:t>
            </a:r>
            <a:r>
              <a:rPr dirty="0" spc="-25"/>
              <a:t>edition </a:t>
            </a:r>
            <a:r>
              <a:rPr dirty="0" spc="-30"/>
              <a:t>through </a:t>
            </a:r>
            <a:r>
              <a:rPr dirty="0" spc="-75"/>
              <a:t>CU </a:t>
            </a:r>
            <a:r>
              <a:rPr dirty="0" spc="-30"/>
              <a:t>(CU  </a:t>
            </a:r>
            <a:r>
              <a:rPr dirty="0" spc="-40"/>
              <a:t>network, </a:t>
            </a:r>
            <a:r>
              <a:rPr dirty="0" spc="-50"/>
              <a:t>or </a:t>
            </a:r>
            <a:r>
              <a:rPr dirty="0" spc="-5"/>
              <a:t>VPN):  </a:t>
            </a:r>
            <a:r>
              <a:rPr dirty="0" spc="130">
                <a:latin typeface="PMingLiU"/>
                <a:cs typeface="PMingLiU"/>
                <a:hlinkClick r:id="rId4"/>
              </a:rPr>
              <a:t>https://www.springer.com/us/ </a:t>
            </a:r>
            <a:r>
              <a:rPr dirty="0" spc="130">
                <a:latin typeface="PMingLiU"/>
                <a:cs typeface="PMingLiU"/>
              </a:rPr>
              <a:t> </a:t>
            </a:r>
            <a:r>
              <a:rPr dirty="0" spc="65">
                <a:latin typeface="PMingLiU"/>
                <a:cs typeface="PMingLiU"/>
                <a:hlinkClick r:id="rId4"/>
              </a:rPr>
              <a:t>book/9781852338961</a:t>
            </a:r>
          </a:p>
          <a:p>
            <a:pPr marL="1795780" marR="17145">
              <a:lnSpc>
                <a:spcPct val="102600"/>
              </a:lnSpc>
            </a:pPr>
            <a:r>
              <a:rPr dirty="0" spc="-20"/>
              <a:t>Additional </a:t>
            </a:r>
            <a:r>
              <a:rPr dirty="0" spc="-55"/>
              <a:t>reading </a:t>
            </a:r>
            <a:r>
              <a:rPr dirty="0" spc="-5"/>
              <a:t>will </a:t>
            </a:r>
            <a:r>
              <a:rPr dirty="0" spc="-75"/>
              <a:t>be </a:t>
            </a:r>
            <a:r>
              <a:rPr dirty="0" spc="-45"/>
              <a:t>linked </a:t>
            </a:r>
            <a:r>
              <a:rPr dirty="0" spc="10"/>
              <a:t>to </a:t>
            </a:r>
            <a:r>
              <a:rPr dirty="0" spc="-30"/>
              <a:t>the  </a:t>
            </a:r>
            <a:r>
              <a:rPr dirty="0" spc="-75"/>
              <a:t>course </a:t>
            </a:r>
            <a:r>
              <a:rPr dirty="0" spc="-60"/>
              <a:t>calendar </a:t>
            </a:r>
            <a:r>
              <a:rPr dirty="0" spc="-114"/>
              <a:t>as</a:t>
            </a:r>
            <a:r>
              <a:rPr dirty="0" spc="-190"/>
              <a:t> </a:t>
            </a:r>
            <a:r>
              <a:rPr dirty="0" spc="-90"/>
              <a:t>needed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5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91249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Other</a:t>
            </a:r>
            <a:r>
              <a:rPr dirty="0" spc="-45"/>
              <a:t> </a:t>
            </a:r>
            <a:r>
              <a:rPr dirty="0" spc="-40"/>
              <a:t>Texts</a:t>
            </a:r>
          </a:p>
        </p:txBody>
      </p:sp>
      <p:sp>
        <p:nvSpPr>
          <p:cNvPr id="4" name="object 4"/>
          <p:cNvSpPr/>
          <p:nvPr/>
        </p:nvSpPr>
        <p:spPr>
          <a:xfrm>
            <a:off x="157333" y="812046"/>
            <a:ext cx="1179383" cy="1634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667" y="2531985"/>
            <a:ext cx="18630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Trebuchet MS"/>
                <a:cs typeface="Trebuchet MS"/>
              </a:rPr>
              <a:t>Think </a:t>
            </a:r>
            <a:r>
              <a:rPr dirty="0" sz="1100" spc="-30" i="1">
                <a:latin typeface="Trebuchet MS"/>
                <a:cs typeface="Trebuchet MS"/>
              </a:rPr>
              <a:t>Stats </a:t>
            </a:r>
            <a:r>
              <a:rPr dirty="0" sz="1100" spc="-65">
                <a:latin typeface="Arial"/>
                <a:cs typeface="Arial"/>
              </a:rPr>
              <a:t>by Downey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65">
                <a:latin typeface="Arial"/>
                <a:cs typeface="Arial"/>
              </a:rPr>
              <a:t>(“TS”)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0185" y="599738"/>
            <a:ext cx="1299283" cy="1951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37485" y="2572231"/>
            <a:ext cx="17316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An </a:t>
            </a:r>
            <a:r>
              <a:rPr dirty="0" sz="1100" spc="-15">
                <a:latin typeface="Arial"/>
                <a:cs typeface="Arial"/>
              </a:rPr>
              <a:t>Introduction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0">
                <a:latin typeface="Arial"/>
                <a:cs typeface="Arial"/>
              </a:rPr>
              <a:t>Statistical  </a:t>
            </a:r>
            <a:r>
              <a:rPr dirty="0" sz="1100" spc="-55">
                <a:latin typeface="Arial"/>
                <a:cs typeface="Arial"/>
              </a:rPr>
              <a:t>Learning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45">
                <a:latin typeface="Arial"/>
                <a:cs typeface="Arial"/>
              </a:rPr>
              <a:t>(“ISL”)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5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35213" y="792"/>
            <a:ext cx="5143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More</a:t>
            </a:r>
            <a:r>
              <a:rPr dirty="0" sz="600" spc="-2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Logistics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Moving</a:t>
            </a:r>
            <a:r>
              <a:rPr dirty="0" spc="-25"/>
              <a:t> </a:t>
            </a:r>
            <a:r>
              <a:rPr dirty="0" spc="-60"/>
              <a:t>Forward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34286"/>
            <a:ext cx="4356735" cy="279146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100" spc="-30">
                <a:latin typeface="Arial"/>
                <a:cs typeface="Arial"/>
              </a:rPr>
              <a:t>Let’s </a:t>
            </a:r>
            <a:r>
              <a:rPr dirty="0" sz="1100" spc="-40">
                <a:latin typeface="Arial"/>
                <a:cs typeface="Arial"/>
              </a:rPr>
              <a:t>get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229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work!</a:t>
            </a:r>
            <a:endParaRPr sz="1100">
              <a:latin typeface="Arial"/>
              <a:cs typeface="Arial"/>
            </a:endParaRPr>
          </a:p>
          <a:p>
            <a:pPr marL="289560" marR="5080" indent="-177165">
              <a:lnSpc>
                <a:spcPts val="1200"/>
              </a:lnSpc>
              <a:spcBef>
                <a:spcPts val="690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60">
                <a:latin typeface="Arial"/>
                <a:cs typeface="Arial"/>
              </a:rPr>
              <a:t>Get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50">
                <a:latin typeface="Arial"/>
                <a:cs typeface="Arial"/>
              </a:rPr>
              <a:t>your </a:t>
            </a:r>
            <a:r>
              <a:rPr dirty="0" sz="1100" spc="-25">
                <a:latin typeface="Arial"/>
                <a:cs typeface="Arial"/>
              </a:rPr>
              <a:t>laptop,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70">
                <a:latin typeface="Arial"/>
                <a:cs typeface="Arial"/>
              </a:rPr>
              <a:t>– </a:t>
            </a:r>
            <a:r>
              <a:rPr dirty="0" sz="1100" spc="-20">
                <a:latin typeface="Arial"/>
                <a:cs typeface="Arial"/>
              </a:rPr>
              <a:t>better </a:t>
            </a:r>
            <a:r>
              <a:rPr dirty="0" sz="1100" spc="-40">
                <a:latin typeface="Arial"/>
                <a:cs typeface="Arial"/>
              </a:rPr>
              <a:t>yet </a:t>
            </a:r>
            <a:r>
              <a:rPr dirty="0" sz="1100" spc="-70">
                <a:latin typeface="Arial"/>
                <a:cs typeface="Arial"/>
              </a:rPr>
              <a:t>– </a:t>
            </a:r>
            <a:r>
              <a:rPr dirty="0" sz="1100" spc="-35">
                <a:latin typeface="Arial"/>
                <a:cs typeface="Arial"/>
              </a:rPr>
              <a:t>partner </a:t>
            </a:r>
            <a:r>
              <a:rPr dirty="0" sz="1100" spc="-50">
                <a:latin typeface="Arial"/>
                <a:cs typeface="Arial"/>
              </a:rPr>
              <a:t>up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90">
                <a:latin typeface="Arial"/>
                <a:cs typeface="Arial"/>
              </a:rPr>
              <a:t>someone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90">
                <a:latin typeface="Arial"/>
                <a:cs typeface="Arial"/>
              </a:rPr>
              <a:t>a  </a:t>
            </a:r>
            <a:r>
              <a:rPr dirty="0" sz="1100" spc="-25">
                <a:latin typeface="Arial"/>
                <a:cs typeface="Arial"/>
              </a:rPr>
              <a:t>laptop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0">
                <a:latin typeface="Arial"/>
                <a:cs typeface="Arial"/>
              </a:rPr>
              <a:t>work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together!</a:t>
            </a:r>
            <a:endParaRPr sz="1100">
              <a:latin typeface="Arial"/>
              <a:cs typeface="Arial"/>
            </a:endParaRPr>
          </a:p>
          <a:p>
            <a:pPr marL="566420" indent="-167640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AutoNum type="arabicPeriod"/>
              <a:tabLst>
                <a:tab pos="567055" algn="l"/>
              </a:tabLst>
            </a:pPr>
            <a:r>
              <a:rPr dirty="0" sz="1000" spc="-45">
                <a:latin typeface="Arial"/>
                <a:cs typeface="Arial"/>
              </a:rPr>
              <a:t>Numpy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75">
                <a:latin typeface="Arial"/>
                <a:cs typeface="Arial"/>
              </a:rPr>
              <a:t>Pandas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566420" indent="-167640">
              <a:lnSpc>
                <a:spcPct val="100000"/>
              </a:lnSpc>
              <a:spcBef>
                <a:spcPts val="675"/>
              </a:spcBef>
              <a:buClr>
                <a:srgbClr val="3333B2"/>
              </a:buClr>
              <a:buAutoNum type="arabicPeriod"/>
              <a:tabLst>
                <a:tab pos="567055" algn="l"/>
              </a:tabLst>
            </a:pPr>
            <a:r>
              <a:rPr dirty="0" sz="1000" spc="-55">
                <a:latin typeface="Arial"/>
                <a:cs typeface="Arial"/>
              </a:rPr>
              <a:t>nb00</a:t>
            </a:r>
            <a:endParaRPr sz="1000">
              <a:latin typeface="Arial"/>
              <a:cs typeface="Arial"/>
            </a:endParaRPr>
          </a:p>
          <a:p>
            <a:pPr marL="566420" indent="-167640">
              <a:lnSpc>
                <a:spcPct val="100000"/>
              </a:lnSpc>
              <a:spcBef>
                <a:spcPts val="670"/>
              </a:spcBef>
              <a:buClr>
                <a:srgbClr val="3333B2"/>
              </a:buClr>
              <a:buAutoNum type="arabicPeriod"/>
              <a:tabLst>
                <a:tab pos="567055" algn="l"/>
              </a:tabLst>
            </a:pPr>
            <a:r>
              <a:rPr dirty="0" sz="1000" spc="-55">
                <a:latin typeface="Arial"/>
                <a:cs typeface="Arial"/>
              </a:rPr>
              <a:t>nb01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notebook</a:t>
            </a:r>
            <a:endParaRPr sz="10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575"/>
              </a:spcBef>
            </a:pPr>
            <a:r>
              <a:rPr dirty="0" baseline="5050" sz="1650" spc="165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dirty="0" sz="1100" spc="-55">
                <a:latin typeface="Arial"/>
                <a:cs typeface="Arial"/>
              </a:rPr>
              <a:t>Before </a:t>
            </a:r>
            <a:r>
              <a:rPr dirty="0" sz="1100" spc="-35">
                <a:latin typeface="Arial"/>
                <a:cs typeface="Arial"/>
              </a:rPr>
              <a:t>next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class:</a:t>
            </a:r>
            <a:endParaRPr sz="1100">
              <a:latin typeface="Arial"/>
              <a:cs typeface="Arial"/>
            </a:endParaRPr>
          </a:p>
          <a:p>
            <a:pPr marL="566420" indent="-167640">
              <a:lnSpc>
                <a:spcPct val="100000"/>
              </a:lnSpc>
              <a:spcBef>
                <a:spcPts val="650"/>
              </a:spcBef>
              <a:buClr>
                <a:srgbClr val="3333B2"/>
              </a:buClr>
              <a:buAutoNum type="arabicPeriod"/>
              <a:tabLst>
                <a:tab pos="567055" algn="l"/>
              </a:tabLst>
            </a:pPr>
            <a:r>
              <a:rPr dirty="0" sz="1000" spc="-55">
                <a:latin typeface="Arial"/>
                <a:cs typeface="Arial"/>
              </a:rPr>
              <a:t>Make </a:t>
            </a:r>
            <a:r>
              <a:rPr dirty="0" sz="1000" spc="-70">
                <a:latin typeface="Arial"/>
                <a:cs typeface="Arial"/>
              </a:rPr>
              <a:t>sure </a:t>
            </a:r>
            <a:r>
              <a:rPr dirty="0" sz="1000" spc="-60">
                <a:latin typeface="Arial"/>
                <a:cs typeface="Arial"/>
              </a:rPr>
              <a:t>you can </a:t>
            </a:r>
            <a:r>
              <a:rPr dirty="0" sz="1000" spc="-95">
                <a:latin typeface="Arial"/>
                <a:cs typeface="Arial"/>
              </a:rPr>
              <a:t>access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80">
                <a:latin typeface="Arial"/>
                <a:cs typeface="Arial"/>
              </a:rPr>
              <a:t>Canvas </a:t>
            </a:r>
            <a:r>
              <a:rPr dirty="0" sz="1000" spc="-75">
                <a:latin typeface="Arial"/>
                <a:cs typeface="Arial"/>
              </a:rPr>
              <a:t>page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60">
                <a:latin typeface="Arial"/>
                <a:cs typeface="Arial"/>
              </a:rPr>
              <a:t>read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5">
                <a:latin typeface="Arial"/>
                <a:cs typeface="Arial"/>
              </a:rPr>
              <a:t>syllabus</a:t>
            </a:r>
            <a:endParaRPr sz="1000">
              <a:latin typeface="Arial"/>
              <a:cs typeface="Arial"/>
            </a:endParaRPr>
          </a:p>
          <a:p>
            <a:pPr marL="566420" indent="-167640">
              <a:lnSpc>
                <a:spcPct val="100000"/>
              </a:lnSpc>
              <a:spcBef>
                <a:spcPts val="675"/>
              </a:spcBef>
              <a:buClr>
                <a:srgbClr val="3333B2"/>
              </a:buClr>
              <a:buAutoNum type="arabicPeriod"/>
              <a:tabLst>
                <a:tab pos="567055" algn="l"/>
              </a:tabLst>
            </a:pPr>
            <a:r>
              <a:rPr dirty="0" sz="1000" spc="-55">
                <a:latin typeface="Arial"/>
                <a:cs typeface="Arial"/>
              </a:rPr>
              <a:t>Set </a:t>
            </a:r>
            <a:r>
              <a:rPr dirty="0" sz="1000" spc="-45">
                <a:latin typeface="Arial"/>
                <a:cs typeface="Arial"/>
              </a:rPr>
              <a:t>up </a:t>
            </a:r>
            <a:r>
              <a:rPr dirty="0" sz="1000" spc="-85">
                <a:latin typeface="Arial"/>
                <a:cs typeface="Arial"/>
              </a:rPr>
              <a:t>some </a:t>
            </a:r>
            <a:r>
              <a:rPr dirty="0" sz="1000" spc="-75">
                <a:latin typeface="Arial"/>
                <a:cs typeface="Arial"/>
              </a:rPr>
              <a:t>way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50">
                <a:latin typeface="Arial"/>
                <a:cs typeface="Arial"/>
              </a:rPr>
              <a:t>back </a:t>
            </a:r>
            <a:r>
              <a:rPr dirty="0" sz="1000" spc="-45">
                <a:latin typeface="Arial"/>
                <a:cs typeface="Arial"/>
              </a:rPr>
              <a:t>up your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work</a:t>
            </a:r>
            <a:endParaRPr sz="1000">
              <a:latin typeface="Arial"/>
              <a:cs typeface="Arial"/>
            </a:endParaRPr>
          </a:p>
          <a:p>
            <a:pPr marL="566420" indent="-167640">
              <a:lnSpc>
                <a:spcPct val="100000"/>
              </a:lnSpc>
              <a:spcBef>
                <a:spcPts val="675"/>
              </a:spcBef>
              <a:buClr>
                <a:srgbClr val="3333B2"/>
              </a:buClr>
              <a:buAutoNum type="arabicPeriod"/>
              <a:tabLst>
                <a:tab pos="567055" algn="l"/>
              </a:tabLst>
            </a:pPr>
            <a:r>
              <a:rPr dirty="0" sz="1000" spc="-20">
                <a:latin typeface="Arial"/>
                <a:cs typeface="Arial"/>
              </a:rPr>
              <a:t>Install </a:t>
            </a:r>
            <a:r>
              <a:rPr dirty="0" sz="1000" spc="-55">
                <a:latin typeface="Arial"/>
                <a:cs typeface="Arial"/>
              </a:rPr>
              <a:t>Anaconda </a:t>
            </a:r>
            <a:r>
              <a:rPr dirty="0" sz="1000" spc="-10">
                <a:latin typeface="Arial"/>
                <a:cs typeface="Arial"/>
              </a:rPr>
              <a:t>(or </a:t>
            </a:r>
            <a:r>
              <a:rPr dirty="0" sz="1000" spc="-30">
                <a:latin typeface="Arial"/>
                <a:cs typeface="Arial"/>
              </a:rPr>
              <a:t>other </a:t>
            </a:r>
            <a:r>
              <a:rPr dirty="0" sz="1000" spc="-40">
                <a:latin typeface="Arial"/>
                <a:cs typeface="Arial"/>
              </a:rPr>
              <a:t>reliable </a:t>
            </a:r>
            <a:r>
              <a:rPr dirty="0" sz="1000" spc="-30">
                <a:latin typeface="Arial"/>
                <a:cs typeface="Arial"/>
              </a:rPr>
              <a:t>Jupyter </a:t>
            </a:r>
            <a:r>
              <a:rPr dirty="0" sz="1000" spc="-35">
                <a:latin typeface="Arial"/>
                <a:cs typeface="Arial"/>
              </a:rPr>
              <a:t>notebook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method)</a:t>
            </a:r>
            <a:endParaRPr sz="1000">
              <a:latin typeface="Arial"/>
              <a:cs typeface="Arial"/>
            </a:endParaRPr>
          </a:p>
          <a:p>
            <a:pPr marL="566420" indent="-167640">
              <a:lnSpc>
                <a:spcPct val="100000"/>
              </a:lnSpc>
              <a:spcBef>
                <a:spcPts val="670"/>
              </a:spcBef>
              <a:buClr>
                <a:srgbClr val="3333B2"/>
              </a:buClr>
              <a:buAutoNum type="arabicPeriod"/>
              <a:tabLst>
                <a:tab pos="567055" algn="l"/>
              </a:tabLst>
            </a:pPr>
            <a:r>
              <a:rPr dirty="0" sz="1000" spc="-65">
                <a:latin typeface="Arial"/>
                <a:cs typeface="Arial"/>
              </a:rPr>
              <a:t>Review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45">
                <a:latin typeface="Arial"/>
                <a:cs typeface="Arial"/>
              </a:rPr>
              <a:t>complete </a:t>
            </a:r>
            <a:r>
              <a:rPr dirty="0" sz="1000" spc="-35">
                <a:latin typeface="Arial"/>
                <a:cs typeface="Arial"/>
              </a:rPr>
              <a:t>Numpy/Pandas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566420" indent="-167640">
              <a:lnSpc>
                <a:spcPct val="100000"/>
              </a:lnSpc>
              <a:spcBef>
                <a:spcPts val="675"/>
              </a:spcBef>
              <a:buClr>
                <a:srgbClr val="3333B2"/>
              </a:buClr>
              <a:buAutoNum type="arabicPeriod"/>
              <a:tabLst>
                <a:tab pos="567055" algn="l"/>
              </a:tabLst>
            </a:pPr>
            <a:r>
              <a:rPr dirty="0" sz="1000" spc="-50">
                <a:latin typeface="Arial"/>
                <a:cs typeface="Arial"/>
              </a:rPr>
              <a:t>Explore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nb01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1617" y="792"/>
            <a:ext cx="5880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Course</a:t>
            </a:r>
            <a:r>
              <a:rPr dirty="0" sz="600" spc="-1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Overview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55812"/>
            <a:ext cx="1938655" cy="492125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pc="-40"/>
              <a:t>Syllabus</a:t>
            </a:r>
            <a:r>
              <a:rPr dirty="0" spc="20"/>
              <a:t> </a:t>
            </a:r>
            <a:r>
              <a:rPr dirty="0" spc="-10"/>
              <a:t>Material</a:t>
            </a:r>
          </a:p>
          <a:p>
            <a:pPr marL="43180">
              <a:lnSpc>
                <a:spcPct val="100000"/>
              </a:lnSpc>
              <a:spcBef>
                <a:spcPts val="315"/>
              </a:spcBef>
            </a:pPr>
            <a:r>
              <a:rPr dirty="0" sz="1000" spc="-3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dirty="0" sz="1000" spc="-65">
                <a:solidFill>
                  <a:srgbClr val="000000"/>
                </a:solidFill>
                <a:latin typeface="Arial"/>
                <a:cs typeface="Arial"/>
              </a:rPr>
              <a:t>course </a:t>
            </a:r>
            <a:r>
              <a:rPr dirty="0" sz="1000" spc="-80">
                <a:solidFill>
                  <a:srgbClr val="000000"/>
                </a:solidFill>
                <a:latin typeface="Arial"/>
                <a:cs typeface="Arial"/>
              </a:rPr>
              <a:t>Canvas </a:t>
            </a:r>
            <a:r>
              <a:rPr dirty="0" sz="1000" spc="-75">
                <a:solidFill>
                  <a:srgbClr val="000000"/>
                </a:solidFill>
                <a:latin typeface="Arial"/>
                <a:cs typeface="Arial"/>
              </a:rPr>
              <a:t>page </a:t>
            </a:r>
            <a:r>
              <a:rPr dirty="0" sz="100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1000" spc="-1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spc="-65">
                <a:solidFill>
                  <a:srgbClr val="000000"/>
                </a:solidFill>
                <a:latin typeface="Arial"/>
                <a:cs typeface="Arial"/>
              </a:rPr>
              <a:t>house: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08438"/>
            <a:ext cx="4250055" cy="247523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89560" indent="-167640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30">
                <a:latin typeface="Arial"/>
                <a:cs typeface="Arial"/>
              </a:rPr>
              <a:t>The </a:t>
            </a:r>
            <a:r>
              <a:rPr dirty="0" sz="1000" spc="-65">
                <a:latin typeface="Arial"/>
                <a:cs typeface="Arial"/>
              </a:rPr>
              <a:t>course </a:t>
            </a:r>
            <a:r>
              <a:rPr dirty="0" sz="1000" spc="-55">
                <a:latin typeface="Arial"/>
                <a:cs typeface="Arial"/>
              </a:rPr>
              <a:t>syllabus and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schedule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25">
                <a:latin typeface="Arial"/>
                <a:cs typeface="Arial"/>
              </a:rPr>
              <a:t>Annotated </a:t>
            </a:r>
            <a:r>
              <a:rPr dirty="0" sz="1000" spc="-45">
                <a:latin typeface="Arial"/>
                <a:cs typeface="Arial"/>
              </a:rPr>
              <a:t>lectures posted </a:t>
            </a:r>
            <a:r>
              <a:rPr dirty="0" sz="1000" spc="-20">
                <a:latin typeface="Arial"/>
                <a:cs typeface="Arial"/>
              </a:rPr>
              <a:t>after </a:t>
            </a:r>
            <a:r>
              <a:rPr dirty="0" sz="1000" spc="-35">
                <a:latin typeface="Arial"/>
                <a:cs typeface="Arial"/>
              </a:rPr>
              <a:t>completion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lecture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50">
                <a:latin typeface="Arial"/>
                <a:cs typeface="Arial"/>
              </a:rPr>
              <a:t>Homework </a:t>
            </a:r>
            <a:r>
              <a:rPr dirty="0" sz="1000" spc="-55">
                <a:latin typeface="Arial"/>
                <a:cs typeface="Arial"/>
              </a:rPr>
              <a:t>Assignments and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their </a:t>
            </a:r>
            <a:r>
              <a:rPr dirty="0" sz="1000" spc="-20">
                <a:latin typeface="Arial"/>
                <a:cs typeface="Arial"/>
              </a:rPr>
              <a:t>turn-ins </a:t>
            </a:r>
            <a:r>
              <a:rPr dirty="0" sz="1000" spc="-35">
                <a:latin typeface="Arial"/>
                <a:cs typeface="Arial"/>
              </a:rPr>
              <a:t>locations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85">
                <a:latin typeface="Arial"/>
                <a:cs typeface="Arial"/>
              </a:rPr>
              <a:t>Grades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40">
                <a:latin typeface="Arial"/>
                <a:cs typeface="Arial"/>
              </a:rPr>
              <a:t>Links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55">
                <a:latin typeface="Arial"/>
                <a:cs typeface="Arial"/>
              </a:rPr>
              <a:t>In-Class </a:t>
            </a:r>
            <a:r>
              <a:rPr dirty="0" sz="1000" spc="-35">
                <a:latin typeface="Arial"/>
                <a:cs typeface="Arial"/>
              </a:rPr>
              <a:t>Notebooks, </a:t>
            </a:r>
            <a:r>
              <a:rPr dirty="0" sz="1000" spc="-20">
                <a:latin typeface="Arial"/>
                <a:cs typeface="Arial"/>
              </a:rPr>
              <a:t>Data </a:t>
            </a:r>
            <a:r>
              <a:rPr dirty="0" sz="1000" spc="-55">
                <a:latin typeface="Arial"/>
                <a:cs typeface="Arial"/>
              </a:rPr>
              <a:t>sets, and </a:t>
            </a:r>
            <a:r>
              <a:rPr dirty="0" sz="1000" spc="-65">
                <a:latin typeface="Arial"/>
                <a:cs typeface="Arial"/>
              </a:rPr>
              <a:t>course </a:t>
            </a:r>
            <a:r>
              <a:rPr dirty="0" sz="1000" spc="-55">
                <a:latin typeface="Arial"/>
                <a:cs typeface="Arial"/>
              </a:rPr>
              <a:t>Piazza</a:t>
            </a:r>
            <a:r>
              <a:rPr dirty="0" sz="1000" spc="-18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page </a:t>
            </a:r>
            <a:r>
              <a:rPr dirty="0" sz="1000" spc="-15">
                <a:latin typeface="Arial"/>
                <a:cs typeface="Arial"/>
              </a:rPr>
              <a:t>(register!)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40">
                <a:latin typeface="Arial"/>
                <a:cs typeface="Arial"/>
              </a:rPr>
              <a:t>Whatever </a:t>
            </a:r>
            <a:r>
              <a:rPr dirty="0" sz="1000" spc="-85">
                <a:latin typeface="Arial"/>
                <a:cs typeface="Arial"/>
              </a:rPr>
              <a:t>else </a:t>
            </a:r>
            <a:r>
              <a:rPr dirty="0" sz="1000" spc="-55">
                <a:latin typeface="Arial"/>
                <a:cs typeface="Arial"/>
              </a:rPr>
              <a:t>is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necessary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45">
                <a:latin typeface="Arial"/>
                <a:cs typeface="Arial"/>
              </a:rPr>
              <a:t>Piazza: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https://piazza.com/colorado/fall2019/csci3022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89560" indent="-167640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50">
                <a:latin typeface="Arial"/>
                <a:cs typeface="Arial"/>
              </a:rPr>
              <a:t>Ask questions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45">
                <a:latin typeface="Arial"/>
                <a:cs typeface="Arial"/>
              </a:rPr>
              <a:t>Q </a:t>
            </a:r>
            <a:r>
              <a:rPr dirty="0" sz="1000" spc="85">
                <a:latin typeface="Arial"/>
                <a:cs typeface="Arial"/>
              </a:rPr>
              <a:t>&amp;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30">
                <a:latin typeface="Arial"/>
                <a:cs typeface="Arial"/>
              </a:rPr>
              <a:t>forum (and </a:t>
            </a:r>
            <a:r>
              <a:rPr dirty="0" sz="1000" spc="-70">
                <a:latin typeface="Arial"/>
                <a:cs typeface="Arial"/>
              </a:rPr>
              <a:t>answer </a:t>
            </a:r>
            <a:r>
              <a:rPr dirty="0" sz="1000" spc="-30">
                <a:latin typeface="Arial"/>
                <a:cs typeface="Arial"/>
              </a:rPr>
              <a:t>other students’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questions!)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65">
                <a:latin typeface="Arial"/>
                <a:cs typeface="Arial"/>
              </a:rPr>
              <a:t>Discuss </a:t>
            </a:r>
            <a:r>
              <a:rPr dirty="0" sz="1000" spc="-35">
                <a:latin typeface="Arial"/>
                <a:cs typeface="Arial"/>
              </a:rPr>
              <a:t>work, </a:t>
            </a:r>
            <a:r>
              <a:rPr dirty="0" sz="1000" spc="-5">
                <a:latin typeface="Arial"/>
                <a:cs typeface="Arial"/>
              </a:rPr>
              <a:t>but </a:t>
            </a:r>
            <a:r>
              <a:rPr dirty="0" sz="1000" spc="-55">
                <a:latin typeface="Arial"/>
                <a:cs typeface="Arial"/>
              </a:rPr>
              <a:t>do </a:t>
            </a:r>
            <a:r>
              <a:rPr dirty="0" sz="1000" spc="-10">
                <a:latin typeface="Arial"/>
                <a:cs typeface="Arial"/>
              </a:rPr>
              <a:t>not </a:t>
            </a:r>
            <a:r>
              <a:rPr dirty="0" sz="1000" spc="-30">
                <a:latin typeface="Arial"/>
                <a:cs typeface="Arial"/>
              </a:rPr>
              <a:t>post </a:t>
            </a:r>
            <a:r>
              <a:rPr dirty="0" sz="1000" spc="-10">
                <a:latin typeface="Arial"/>
                <a:cs typeface="Arial"/>
              </a:rPr>
              <a:t>solutions/vital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code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80">
                <a:latin typeface="Arial"/>
                <a:cs typeface="Arial"/>
              </a:rPr>
              <a:t>Send </a:t>
            </a:r>
            <a:r>
              <a:rPr dirty="0" sz="1000" spc="-30">
                <a:latin typeface="Arial"/>
                <a:cs typeface="Arial"/>
              </a:rPr>
              <a:t>private </a:t>
            </a:r>
            <a:r>
              <a:rPr dirty="0" sz="1000" spc="-100">
                <a:latin typeface="Arial"/>
                <a:cs typeface="Arial"/>
              </a:rPr>
              <a:t>messages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20">
                <a:latin typeface="Arial"/>
                <a:cs typeface="Arial"/>
              </a:rPr>
              <a:t>faculty </a:t>
            </a:r>
            <a:r>
              <a:rPr dirty="0" sz="1000" spc="-45">
                <a:latin typeface="Arial"/>
                <a:cs typeface="Arial"/>
              </a:rPr>
              <a:t>instead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45">
                <a:latin typeface="Arial"/>
                <a:cs typeface="Arial"/>
              </a:rPr>
              <a:t>email </a:t>
            </a:r>
            <a:r>
              <a:rPr dirty="0" sz="1000" spc="-65">
                <a:latin typeface="Arial"/>
                <a:cs typeface="Arial"/>
              </a:rPr>
              <a:t>(keeps </a:t>
            </a:r>
            <a:r>
              <a:rPr dirty="0" sz="1000" spc="-30">
                <a:latin typeface="Arial"/>
                <a:cs typeface="Arial"/>
              </a:rPr>
              <a:t>things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organized)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1617" y="792"/>
            <a:ext cx="5880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Course</a:t>
            </a:r>
            <a:r>
              <a:rPr dirty="0" sz="600" spc="-1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Overview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1201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Learning</a:t>
            </a:r>
            <a:r>
              <a:rPr dirty="0" spc="-20"/>
              <a:t> </a:t>
            </a:r>
            <a:r>
              <a:rPr dirty="0" spc="-45"/>
              <a:t>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397454"/>
            <a:ext cx="4355465" cy="28740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 spc="25">
                <a:latin typeface="Arial"/>
                <a:cs typeface="Arial"/>
              </a:rPr>
              <a:t>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5">
                <a:latin typeface="Arial"/>
                <a:cs typeface="Arial"/>
              </a:rPr>
              <a:t>end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70">
                <a:latin typeface="Arial"/>
                <a:cs typeface="Arial"/>
              </a:rPr>
              <a:t>class, </a:t>
            </a:r>
            <a:r>
              <a:rPr dirty="0" sz="1100" spc="-50">
                <a:latin typeface="Arial"/>
                <a:cs typeface="Arial"/>
              </a:rPr>
              <a:t>students </a:t>
            </a:r>
            <a:r>
              <a:rPr dirty="0" sz="1100" spc="-55">
                <a:latin typeface="Arial"/>
                <a:cs typeface="Arial"/>
              </a:rPr>
              <a:t>should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65">
                <a:latin typeface="Arial"/>
                <a:cs typeface="Arial"/>
              </a:rPr>
              <a:t>able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 marL="289560" marR="31115" indent="-167640">
              <a:lnSpc>
                <a:spcPct val="100000"/>
              </a:lnSpc>
              <a:spcBef>
                <a:spcPts val="37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45">
                <a:latin typeface="Arial"/>
                <a:cs typeface="Arial"/>
              </a:rPr>
              <a:t>load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30">
                <a:latin typeface="Arial"/>
                <a:cs typeface="Arial"/>
              </a:rPr>
              <a:t>data </a:t>
            </a:r>
            <a:r>
              <a:rPr dirty="0" sz="1000" spc="-55">
                <a:latin typeface="Arial"/>
                <a:cs typeface="Arial"/>
              </a:rPr>
              <a:t>set </a:t>
            </a:r>
            <a:r>
              <a:rPr dirty="0" sz="1000" spc="-5">
                <a:latin typeface="Arial"/>
                <a:cs typeface="Arial"/>
              </a:rPr>
              <a:t>into </a:t>
            </a:r>
            <a:r>
              <a:rPr dirty="0" sz="1000" spc="-20">
                <a:latin typeface="Arial"/>
                <a:cs typeface="Arial"/>
              </a:rPr>
              <a:t>Python, </a:t>
            </a:r>
            <a:r>
              <a:rPr dirty="0" sz="1000" spc="-60">
                <a:latin typeface="Arial"/>
                <a:cs typeface="Arial"/>
              </a:rPr>
              <a:t>clean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60">
                <a:latin typeface="Arial"/>
                <a:cs typeface="Arial"/>
              </a:rPr>
              <a:t>munge </a:t>
            </a:r>
            <a:r>
              <a:rPr dirty="0" sz="1000" spc="-25">
                <a:latin typeface="Arial"/>
                <a:cs typeface="Arial"/>
              </a:rPr>
              <a:t>the data, </a:t>
            </a:r>
            <a:r>
              <a:rPr dirty="0" sz="1000" spc="-35">
                <a:latin typeface="Arial"/>
                <a:cs typeface="Arial"/>
              </a:rPr>
              <a:t>perform exploratory  </a:t>
            </a:r>
            <a:r>
              <a:rPr dirty="0" sz="1000" spc="-30">
                <a:latin typeface="Arial"/>
                <a:cs typeface="Arial"/>
              </a:rPr>
              <a:t>data </a:t>
            </a:r>
            <a:r>
              <a:rPr dirty="0" sz="1000" spc="-50">
                <a:latin typeface="Arial"/>
                <a:cs typeface="Arial"/>
              </a:rPr>
              <a:t>analysis,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25">
                <a:latin typeface="Arial"/>
                <a:cs typeface="Arial"/>
              </a:rPr>
              <a:t>report </a:t>
            </a:r>
            <a:r>
              <a:rPr dirty="0" sz="1000" spc="-55">
                <a:latin typeface="Arial"/>
                <a:cs typeface="Arial"/>
              </a:rPr>
              <a:t>on </a:t>
            </a:r>
            <a:r>
              <a:rPr dirty="0" sz="1000" spc="-30">
                <a:latin typeface="Arial"/>
                <a:cs typeface="Arial"/>
              </a:rPr>
              <a:t>patterns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40">
                <a:latin typeface="Arial"/>
                <a:cs typeface="Arial"/>
              </a:rPr>
              <a:t>correlations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25">
                <a:latin typeface="Arial"/>
                <a:cs typeface="Arial"/>
              </a:rPr>
              <a:t>the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data,</a:t>
            </a:r>
            <a:endParaRPr sz="1000">
              <a:latin typeface="Arial"/>
              <a:cs typeface="Arial"/>
            </a:endParaRPr>
          </a:p>
          <a:p>
            <a:pPr marL="289560" marR="20320" indent="-167640">
              <a:lnSpc>
                <a:spcPct val="100000"/>
              </a:lnSpc>
              <a:spcBef>
                <a:spcPts val="39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40">
                <a:latin typeface="Arial"/>
                <a:cs typeface="Arial"/>
              </a:rPr>
              <a:t>compute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20">
                <a:latin typeface="Arial"/>
                <a:cs typeface="Arial"/>
              </a:rPr>
              <a:t>interpret </a:t>
            </a:r>
            <a:r>
              <a:rPr dirty="0" sz="1000" spc="-50">
                <a:latin typeface="Arial"/>
                <a:cs typeface="Arial"/>
              </a:rPr>
              <a:t>various </a:t>
            </a:r>
            <a:r>
              <a:rPr dirty="0" sz="1000" spc="-80">
                <a:latin typeface="Arial"/>
                <a:cs typeface="Arial"/>
              </a:rPr>
              <a:t>measures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0">
                <a:latin typeface="Arial"/>
                <a:cs typeface="Arial"/>
              </a:rPr>
              <a:t>central </a:t>
            </a:r>
            <a:r>
              <a:rPr dirty="0" sz="1000" spc="-55">
                <a:latin typeface="Arial"/>
                <a:cs typeface="Arial"/>
              </a:rPr>
              <a:t>tendency, </a:t>
            </a:r>
            <a:r>
              <a:rPr dirty="0" sz="1000" spc="-70">
                <a:latin typeface="Arial"/>
                <a:cs typeface="Arial"/>
              </a:rPr>
              <a:t>such </a:t>
            </a:r>
            <a:r>
              <a:rPr dirty="0" sz="1000" spc="-100">
                <a:latin typeface="Arial"/>
                <a:cs typeface="Arial"/>
              </a:rPr>
              <a:t>as </a:t>
            </a:r>
            <a:r>
              <a:rPr dirty="0" sz="1000" spc="-25">
                <a:latin typeface="Arial"/>
                <a:cs typeface="Arial"/>
              </a:rPr>
              <a:t>the  </a:t>
            </a:r>
            <a:r>
              <a:rPr dirty="0" sz="1000" spc="-60">
                <a:latin typeface="Arial"/>
                <a:cs typeface="Arial"/>
              </a:rPr>
              <a:t>mean, </a:t>
            </a:r>
            <a:r>
              <a:rPr dirty="0" sz="1000" spc="-45">
                <a:latin typeface="Arial"/>
                <a:cs typeface="Arial"/>
              </a:rPr>
              <a:t>median,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50">
                <a:latin typeface="Arial"/>
                <a:cs typeface="Arial"/>
              </a:rPr>
              <a:t>mode;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80">
                <a:latin typeface="Arial"/>
                <a:cs typeface="Arial"/>
              </a:rPr>
              <a:t>measures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45">
                <a:latin typeface="Arial"/>
                <a:cs typeface="Arial"/>
              </a:rPr>
              <a:t>dispersion, </a:t>
            </a:r>
            <a:r>
              <a:rPr dirty="0" sz="1000" spc="-70">
                <a:latin typeface="Arial"/>
                <a:cs typeface="Arial"/>
              </a:rPr>
              <a:t>such </a:t>
            </a:r>
            <a:r>
              <a:rPr dirty="0" sz="1000" spc="-100">
                <a:latin typeface="Arial"/>
                <a:cs typeface="Arial"/>
              </a:rPr>
              <a:t>as </a:t>
            </a:r>
            <a:r>
              <a:rPr dirty="0" sz="1000" spc="-50">
                <a:latin typeface="Arial"/>
                <a:cs typeface="Arial"/>
              </a:rPr>
              <a:t>variance, </a:t>
            </a:r>
            <a:r>
              <a:rPr dirty="0" sz="1000" spc="-55">
                <a:latin typeface="Arial"/>
                <a:cs typeface="Arial"/>
              </a:rPr>
              <a:t>and  </a:t>
            </a:r>
            <a:r>
              <a:rPr dirty="0" sz="1000" spc="-45">
                <a:latin typeface="Arial"/>
                <a:cs typeface="Arial"/>
              </a:rPr>
              <a:t>standard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deviation,</a:t>
            </a:r>
            <a:endParaRPr sz="1000">
              <a:latin typeface="Arial"/>
              <a:cs typeface="Arial"/>
            </a:endParaRPr>
          </a:p>
          <a:p>
            <a:pPr algn="just" marL="289560" marR="158750" indent="-167640">
              <a:lnSpc>
                <a:spcPct val="100000"/>
              </a:lnSpc>
              <a:spcBef>
                <a:spcPts val="38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15">
                <a:latin typeface="Arial"/>
                <a:cs typeface="Arial"/>
              </a:rPr>
              <a:t>write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5">
                <a:latin typeface="Arial"/>
                <a:cs typeface="Arial"/>
              </a:rPr>
              <a:t>axioms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probability </a:t>
            </a:r>
            <a:r>
              <a:rPr dirty="0" sz="1000" spc="-45">
                <a:latin typeface="Arial"/>
                <a:cs typeface="Arial"/>
              </a:rPr>
              <a:t>theory, </a:t>
            </a:r>
            <a:r>
              <a:rPr dirty="0" sz="1000" spc="-60">
                <a:latin typeface="Arial"/>
                <a:cs typeface="Arial"/>
              </a:rPr>
              <a:t>prove basic </a:t>
            </a:r>
            <a:r>
              <a:rPr dirty="0" sz="1000" spc="-55">
                <a:latin typeface="Arial"/>
                <a:cs typeface="Arial"/>
              </a:rPr>
              <a:t>theorems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probability  </a:t>
            </a:r>
            <a:r>
              <a:rPr dirty="0" sz="1000" spc="-45">
                <a:latin typeface="Arial"/>
                <a:cs typeface="Arial"/>
              </a:rPr>
              <a:t>theory,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40">
                <a:latin typeface="Arial"/>
                <a:cs typeface="Arial"/>
              </a:rPr>
              <a:t>apply </a:t>
            </a:r>
            <a:r>
              <a:rPr dirty="0" sz="1000" spc="-55">
                <a:latin typeface="Arial"/>
                <a:cs typeface="Arial"/>
              </a:rPr>
              <a:t>those theorems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65">
                <a:latin typeface="Arial"/>
                <a:cs typeface="Arial"/>
              </a:rPr>
              <a:t>solve </a:t>
            </a:r>
            <a:r>
              <a:rPr dirty="0" sz="1000" spc="-5">
                <a:latin typeface="Arial"/>
                <a:cs typeface="Arial"/>
              </a:rPr>
              <a:t>”real-world” </a:t>
            </a:r>
            <a:r>
              <a:rPr dirty="0" sz="1000" spc="-55">
                <a:latin typeface="Arial"/>
                <a:cs typeface="Arial"/>
              </a:rPr>
              <a:t>problems </a:t>
            </a:r>
            <a:r>
              <a:rPr dirty="0" sz="1000" spc="-30">
                <a:latin typeface="Arial"/>
                <a:cs typeface="Arial"/>
              </a:rPr>
              <a:t>involving  </a:t>
            </a:r>
            <a:r>
              <a:rPr dirty="0" sz="1000" spc="-70">
                <a:latin typeface="Arial"/>
                <a:cs typeface="Arial"/>
              </a:rPr>
              <a:t>chance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events,</a:t>
            </a:r>
            <a:endParaRPr sz="1000">
              <a:latin typeface="Arial"/>
              <a:cs typeface="Arial"/>
            </a:endParaRPr>
          </a:p>
          <a:p>
            <a:pPr marL="289560" marR="66040" indent="-167640">
              <a:lnSpc>
                <a:spcPct val="100000"/>
              </a:lnSpc>
              <a:spcBef>
                <a:spcPts val="38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40">
                <a:latin typeface="Arial"/>
                <a:cs typeface="Arial"/>
              </a:rPr>
              <a:t>estimate </a:t>
            </a:r>
            <a:r>
              <a:rPr dirty="0" sz="1000" spc="-25">
                <a:latin typeface="Arial"/>
                <a:cs typeface="Arial"/>
              </a:rPr>
              <a:t>population </a:t>
            </a:r>
            <a:r>
              <a:rPr dirty="0" sz="1000" spc="-55">
                <a:latin typeface="Arial"/>
                <a:cs typeface="Arial"/>
              </a:rPr>
              <a:t>parameters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0">
                <a:latin typeface="Arial"/>
                <a:cs typeface="Arial"/>
              </a:rPr>
              <a:t>interest </a:t>
            </a:r>
            <a:r>
              <a:rPr dirty="0" sz="1000" spc="-60">
                <a:latin typeface="Arial"/>
                <a:cs typeface="Arial"/>
              </a:rPr>
              <a:t>by </a:t>
            </a:r>
            <a:r>
              <a:rPr dirty="0" sz="1000" spc="-30">
                <a:latin typeface="Arial"/>
                <a:cs typeface="Arial"/>
              </a:rPr>
              <a:t>calculating </a:t>
            </a:r>
            <a:r>
              <a:rPr dirty="0" sz="1000" spc="-5">
                <a:latin typeface="Arial"/>
                <a:cs typeface="Arial"/>
              </a:rPr>
              <a:t>point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20">
                <a:latin typeface="Arial"/>
                <a:cs typeface="Arial"/>
              </a:rPr>
              <a:t>interval  </a:t>
            </a:r>
            <a:r>
              <a:rPr dirty="0" sz="1000" spc="-50">
                <a:latin typeface="Arial"/>
                <a:cs typeface="Arial"/>
              </a:rPr>
              <a:t>estimates </a:t>
            </a:r>
            <a:r>
              <a:rPr dirty="0" sz="1000" spc="-20">
                <a:latin typeface="Arial"/>
                <a:cs typeface="Arial"/>
              </a:rPr>
              <a:t>from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sample/data,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9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35">
                <a:latin typeface="Arial"/>
                <a:cs typeface="Arial"/>
              </a:rPr>
              <a:t>perform </a:t>
            </a:r>
            <a:r>
              <a:rPr dirty="0" sz="1000" spc="-15">
                <a:latin typeface="Arial"/>
                <a:cs typeface="Arial"/>
              </a:rPr>
              <a:t>statistical </a:t>
            </a:r>
            <a:r>
              <a:rPr dirty="0" sz="1000" spc="-50">
                <a:latin typeface="Arial"/>
                <a:cs typeface="Arial"/>
              </a:rPr>
              <a:t>hypothesis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tests,</a:t>
            </a:r>
            <a:endParaRPr sz="1000">
              <a:latin typeface="Arial"/>
              <a:cs typeface="Arial"/>
            </a:endParaRPr>
          </a:p>
          <a:p>
            <a:pPr marL="289560" marR="82550" indent="-167640">
              <a:lnSpc>
                <a:spcPct val="100000"/>
              </a:lnSpc>
              <a:spcBef>
                <a:spcPts val="39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25">
                <a:latin typeface="Arial"/>
                <a:cs typeface="Arial"/>
              </a:rPr>
              <a:t>construct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35">
                <a:latin typeface="Arial"/>
                <a:cs typeface="Arial"/>
              </a:rPr>
              <a:t>perform </a:t>
            </a:r>
            <a:r>
              <a:rPr dirty="0" sz="1000" spc="-45">
                <a:latin typeface="Arial"/>
                <a:cs typeface="Arial"/>
              </a:rPr>
              <a:t>diagnostics </a:t>
            </a:r>
            <a:r>
              <a:rPr dirty="0" sz="1000" spc="-55">
                <a:latin typeface="Arial"/>
                <a:cs typeface="Arial"/>
              </a:rPr>
              <a:t>on </a:t>
            </a:r>
            <a:r>
              <a:rPr dirty="0" sz="1000" spc="-50">
                <a:latin typeface="Arial"/>
                <a:cs typeface="Arial"/>
              </a:rPr>
              <a:t>simple </a:t>
            </a:r>
            <a:r>
              <a:rPr dirty="0" sz="1000" spc="-35">
                <a:latin typeface="Arial"/>
                <a:cs typeface="Arial"/>
              </a:rPr>
              <a:t>linear, </a:t>
            </a:r>
            <a:r>
              <a:rPr dirty="0" sz="1000" spc="-20">
                <a:latin typeface="Arial"/>
                <a:cs typeface="Arial"/>
              </a:rPr>
              <a:t>multilinear,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25">
                <a:latin typeface="Arial"/>
                <a:cs typeface="Arial"/>
              </a:rPr>
              <a:t>logistic  </a:t>
            </a:r>
            <a:r>
              <a:rPr dirty="0" sz="1000" spc="-60">
                <a:latin typeface="Arial"/>
                <a:cs typeface="Arial"/>
              </a:rPr>
              <a:t>regression models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70">
                <a:latin typeface="Arial"/>
                <a:cs typeface="Arial"/>
              </a:rPr>
              <a:t>make </a:t>
            </a:r>
            <a:r>
              <a:rPr dirty="0" sz="1000" spc="-40">
                <a:latin typeface="Arial"/>
                <a:cs typeface="Arial"/>
              </a:rPr>
              <a:t>predictions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60">
                <a:latin typeface="Arial"/>
                <a:cs typeface="Arial"/>
              </a:rPr>
              <a:t>inferences </a:t>
            </a:r>
            <a:r>
              <a:rPr dirty="0" sz="1000" spc="-25">
                <a:latin typeface="Arial"/>
                <a:cs typeface="Arial"/>
              </a:rPr>
              <a:t>about data,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289560" marR="5080" indent="-167640">
              <a:lnSpc>
                <a:spcPct val="100000"/>
              </a:lnSpc>
              <a:spcBef>
                <a:spcPts val="39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000" spc="-25">
                <a:latin typeface="Arial"/>
                <a:cs typeface="Arial"/>
              </a:rPr>
              <a:t>construct </a:t>
            </a:r>
            <a:r>
              <a:rPr dirty="0" sz="1000" spc="-60">
                <a:latin typeface="Arial"/>
                <a:cs typeface="Arial"/>
              </a:rPr>
              <a:t>basic </a:t>
            </a:r>
            <a:r>
              <a:rPr dirty="0" sz="1000" spc="-30">
                <a:latin typeface="Arial"/>
                <a:cs typeface="Arial"/>
              </a:rPr>
              <a:t>data </a:t>
            </a:r>
            <a:r>
              <a:rPr dirty="0" sz="1000" spc="-40">
                <a:latin typeface="Arial"/>
                <a:cs typeface="Arial"/>
              </a:rPr>
              <a:t>visualizations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25">
                <a:latin typeface="Arial"/>
                <a:cs typeface="Arial"/>
              </a:rPr>
              <a:t>Python </a:t>
            </a:r>
            <a:r>
              <a:rPr dirty="0" sz="1000" spc="-55">
                <a:latin typeface="Arial"/>
                <a:cs typeface="Arial"/>
              </a:rPr>
              <a:t>and organize </a:t>
            </a:r>
            <a:r>
              <a:rPr dirty="0" sz="1000" spc="-65">
                <a:latin typeface="Arial"/>
                <a:cs typeface="Arial"/>
              </a:rPr>
              <a:t>analyses, </a:t>
            </a:r>
            <a:r>
              <a:rPr dirty="0" sz="1000" spc="-30">
                <a:latin typeface="Arial"/>
                <a:cs typeface="Arial"/>
              </a:rPr>
              <a:t>findings, 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50">
                <a:latin typeface="Arial"/>
                <a:cs typeface="Arial"/>
              </a:rPr>
              <a:t>recommendations </a:t>
            </a:r>
            <a:r>
              <a:rPr dirty="0" sz="1000" spc="-5">
                <a:latin typeface="Arial"/>
                <a:cs typeface="Arial"/>
              </a:rPr>
              <a:t>into </a:t>
            </a:r>
            <a:r>
              <a:rPr dirty="0" sz="1000" spc="-55">
                <a:latin typeface="Arial"/>
                <a:cs typeface="Arial"/>
              </a:rPr>
              <a:t>easily </a:t>
            </a:r>
            <a:r>
              <a:rPr dirty="0" sz="1000" spc="-30">
                <a:latin typeface="Arial"/>
                <a:cs typeface="Arial"/>
              </a:rPr>
              <a:t>interpretable </a:t>
            </a:r>
            <a:r>
              <a:rPr dirty="0" sz="1000" spc="-35">
                <a:latin typeface="Arial"/>
                <a:cs typeface="Arial"/>
              </a:rPr>
              <a:t>reports </a:t>
            </a:r>
            <a:r>
              <a:rPr dirty="0" sz="1000" spc="-15">
                <a:latin typeface="Arial"/>
                <a:cs typeface="Arial"/>
              </a:rPr>
              <a:t>in </a:t>
            </a:r>
            <a:r>
              <a:rPr dirty="0" sz="1000" spc="-35">
                <a:latin typeface="Arial"/>
                <a:cs typeface="Arial"/>
              </a:rPr>
              <a:t>Jupyter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Notebooks.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1617" y="792"/>
            <a:ext cx="5880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Course</a:t>
            </a:r>
            <a:r>
              <a:rPr dirty="0" sz="600" spc="-1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Overview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261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/>
              <a:t>”Other”</a:t>
            </a:r>
            <a:r>
              <a:rPr dirty="0" spc="-25"/>
              <a:t> </a:t>
            </a:r>
            <a:r>
              <a:rPr dirty="0" spc="-60"/>
              <a:t>Courses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032280"/>
            <a:ext cx="4018279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75">
                <a:latin typeface="Arial"/>
                <a:cs typeface="Arial"/>
              </a:rPr>
              <a:t>course </a:t>
            </a:r>
            <a:r>
              <a:rPr dirty="0" sz="1100" spc="-35">
                <a:latin typeface="Arial"/>
                <a:cs typeface="Arial"/>
              </a:rPr>
              <a:t>functions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survey-level </a:t>
            </a:r>
            <a:r>
              <a:rPr dirty="0" sz="1100" spc="-75">
                <a:latin typeface="Arial"/>
                <a:cs typeface="Arial"/>
              </a:rPr>
              <a:t>course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30">
                <a:latin typeface="Arial"/>
                <a:cs typeface="Arial"/>
              </a:rPr>
              <a:t>material </a:t>
            </a:r>
            <a:r>
              <a:rPr dirty="0" sz="1100" spc="-65">
                <a:latin typeface="Arial"/>
                <a:cs typeface="Arial"/>
              </a:rPr>
              <a:t>sometimes  </a:t>
            </a:r>
            <a:r>
              <a:rPr dirty="0" sz="1100" spc="-40">
                <a:latin typeface="Arial"/>
                <a:cs typeface="Arial"/>
              </a:rPr>
              <a:t>found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in: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Introduction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Data </a:t>
            </a:r>
            <a:r>
              <a:rPr dirty="0" sz="1100" spc="-80">
                <a:latin typeface="Arial"/>
                <a:cs typeface="Arial"/>
              </a:rPr>
              <a:t>Science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1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Programming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40">
                <a:latin typeface="Arial"/>
                <a:cs typeface="Arial"/>
              </a:rPr>
              <a:t>Applied </a:t>
            </a:r>
            <a:r>
              <a:rPr dirty="0" sz="1100" spc="-25">
                <a:latin typeface="Arial"/>
                <a:cs typeface="Arial"/>
              </a:rPr>
              <a:t>Probability </a:t>
            </a:r>
            <a:r>
              <a:rPr dirty="0" sz="1100">
                <a:latin typeface="Arial"/>
                <a:cs typeface="Arial"/>
              </a:rPr>
              <a:t>(APPM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3570)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15">
                <a:latin typeface="Arial"/>
                <a:cs typeface="Arial"/>
              </a:rPr>
              <a:t>Introduction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Mathematical Statistics </a:t>
            </a:r>
            <a:r>
              <a:rPr dirty="0" sz="1100">
                <a:latin typeface="Arial"/>
                <a:cs typeface="Arial"/>
              </a:rPr>
              <a:t>(APPM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4520)</a:t>
            </a:r>
            <a:endParaRPr sz="1100">
              <a:latin typeface="Arial"/>
              <a:cs typeface="Arial"/>
            </a:endParaRPr>
          </a:p>
          <a:p>
            <a:pPr marL="289560" indent="-177165">
              <a:lnSpc>
                <a:spcPct val="100000"/>
              </a:lnSpc>
              <a:spcBef>
                <a:spcPts val="71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dirty="0" sz="1100" spc="-20">
                <a:latin typeface="Arial"/>
                <a:cs typeface="Arial"/>
              </a:rPr>
              <a:t>Statistical </a:t>
            </a:r>
            <a:r>
              <a:rPr dirty="0" sz="1100" spc="-45">
                <a:latin typeface="Arial"/>
                <a:cs typeface="Arial"/>
              </a:rPr>
              <a:t>Modeling/Regression </a:t>
            </a:r>
            <a:r>
              <a:rPr dirty="0" sz="1100">
                <a:latin typeface="Arial"/>
                <a:cs typeface="Arial"/>
              </a:rPr>
              <a:t>(APPM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4590)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4387" y="792"/>
            <a:ext cx="314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Software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1284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Coding</a:t>
            </a:r>
            <a:r>
              <a:rPr dirty="0" spc="-20"/>
              <a:t> </a:t>
            </a:r>
            <a:r>
              <a:rPr dirty="0" spc="-55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363" y="647178"/>
            <a:ext cx="2479675" cy="2256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49530" indent="-176530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30">
                <a:latin typeface="Arial"/>
                <a:cs typeface="Arial"/>
              </a:rPr>
              <a:t>Python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particular  </a:t>
            </a:r>
            <a:r>
              <a:rPr dirty="0" sz="1100" spc="-55">
                <a:latin typeface="Arial"/>
                <a:cs typeface="Arial"/>
              </a:rPr>
              <a:t>Numpy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Pandas</a:t>
            </a:r>
            <a:endParaRPr sz="1100">
              <a:latin typeface="Arial"/>
              <a:cs typeface="Arial"/>
            </a:endParaRPr>
          </a:p>
          <a:p>
            <a:pPr marL="189230" marR="5080" indent="-176530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5">
                <a:latin typeface="Arial"/>
                <a:cs typeface="Arial"/>
              </a:rPr>
              <a:t>Lot’s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great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-80">
                <a:latin typeface="Arial"/>
                <a:cs typeface="Arial"/>
              </a:rPr>
              <a:t>science </a:t>
            </a:r>
            <a:r>
              <a:rPr dirty="0" sz="1100" spc="-45">
                <a:latin typeface="Arial"/>
                <a:cs typeface="Arial"/>
              </a:rPr>
              <a:t>libraries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55">
                <a:latin typeface="Arial"/>
                <a:cs typeface="Arial"/>
              </a:rPr>
              <a:t>decent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plotting</a:t>
            </a:r>
            <a:endParaRPr sz="1100">
              <a:latin typeface="Arial"/>
              <a:cs typeface="Arial"/>
            </a:endParaRPr>
          </a:p>
          <a:p>
            <a:pPr marL="189230" marR="160655" indent="-176530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Arial"/>
                <a:cs typeface="Arial"/>
              </a:rPr>
              <a:t>We’ll </a:t>
            </a:r>
            <a:r>
              <a:rPr dirty="0" sz="1100" spc="-55">
                <a:latin typeface="Arial"/>
                <a:cs typeface="Arial"/>
              </a:rPr>
              <a:t>exclusively </a:t>
            </a:r>
            <a:r>
              <a:rPr dirty="0" sz="1100" spc="-50">
                <a:latin typeface="Arial"/>
                <a:cs typeface="Arial"/>
              </a:rPr>
              <a:t>work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</a:rPr>
              <a:t>Jupyter  </a:t>
            </a:r>
            <a:r>
              <a:rPr dirty="0" sz="1100" spc="-45">
                <a:latin typeface="Arial"/>
                <a:cs typeface="Arial"/>
              </a:rPr>
              <a:t>Notebooks. </a:t>
            </a: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35">
                <a:latin typeface="Arial"/>
                <a:cs typeface="Arial"/>
              </a:rPr>
              <a:t>strongly </a:t>
            </a:r>
            <a:r>
              <a:rPr dirty="0" sz="1100" spc="-65">
                <a:latin typeface="Arial"/>
                <a:cs typeface="Arial"/>
              </a:rPr>
              <a:t>recommend  </a:t>
            </a:r>
            <a:r>
              <a:rPr dirty="0" sz="1100" spc="-70">
                <a:latin typeface="Arial"/>
                <a:cs typeface="Arial"/>
              </a:rPr>
              <a:t>you </a:t>
            </a:r>
            <a:r>
              <a:rPr dirty="0" sz="1100" spc="-20">
                <a:latin typeface="Arial"/>
                <a:cs typeface="Arial"/>
              </a:rPr>
              <a:t>install </a:t>
            </a:r>
            <a:r>
              <a:rPr dirty="0" sz="1100" spc="-35">
                <a:latin typeface="Arial"/>
                <a:cs typeface="Arial"/>
              </a:rPr>
              <a:t>local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copy</a:t>
            </a:r>
            <a:endParaRPr sz="1100">
              <a:latin typeface="Arial"/>
              <a:cs typeface="Arial"/>
            </a:endParaRPr>
          </a:p>
          <a:p>
            <a:pPr marL="189230" marR="68580" indent="-176530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10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not, </a:t>
            </a:r>
            <a:r>
              <a:rPr dirty="0" sz="1100" spc="-70">
                <a:latin typeface="Arial"/>
                <a:cs typeface="Arial"/>
              </a:rPr>
              <a:t>you can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20">
                <a:latin typeface="Arial"/>
                <a:cs typeface="Arial"/>
              </a:rPr>
              <a:t>Microsoft </a:t>
            </a:r>
            <a:r>
              <a:rPr dirty="0" sz="1100" spc="-55">
                <a:latin typeface="Arial"/>
                <a:cs typeface="Arial"/>
              </a:rPr>
              <a:t>Azure </a:t>
            </a:r>
            <a:r>
              <a:rPr dirty="0" sz="1100" spc="-50">
                <a:latin typeface="Arial"/>
                <a:cs typeface="Arial"/>
              </a:rPr>
              <a:t>or  </a:t>
            </a:r>
            <a:r>
              <a:rPr dirty="0" sz="1100" spc="-70">
                <a:latin typeface="Arial"/>
                <a:cs typeface="Arial"/>
              </a:rPr>
              <a:t>Google </a:t>
            </a:r>
            <a:r>
              <a:rPr dirty="0" sz="1100" spc="-65">
                <a:latin typeface="Arial"/>
                <a:cs typeface="Arial"/>
              </a:rPr>
              <a:t>Colab </a:t>
            </a:r>
            <a:r>
              <a:rPr dirty="0" sz="1100" spc="-50">
                <a:latin typeface="Arial"/>
                <a:cs typeface="Arial"/>
              </a:rPr>
              <a:t>notebooks</a:t>
            </a:r>
            <a:endParaRPr sz="1100">
              <a:latin typeface="Arial"/>
              <a:cs typeface="Arial"/>
            </a:endParaRPr>
          </a:p>
          <a:p>
            <a:pPr marL="189230" marR="160020" indent="-176530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Often </a:t>
            </a:r>
            <a:r>
              <a:rPr dirty="0" sz="1100" spc="-50">
                <a:latin typeface="Arial"/>
                <a:cs typeface="Arial"/>
              </a:rPr>
              <a:t>work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65">
                <a:latin typeface="Arial"/>
                <a:cs typeface="Arial"/>
              </a:rPr>
              <a:t>problems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groups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  <a:p>
            <a:pPr marL="189230" marR="60325" indent="-176530">
              <a:lnSpc>
                <a:spcPct val="102600"/>
              </a:lnSpc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Bring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laptop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buddy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90">
                <a:latin typeface="Arial"/>
                <a:cs typeface="Arial"/>
              </a:rPr>
              <a:t>a  </a:t>
            </a:r>
            <a:r>
              <a:rPr dirty="0" sz="1100" spc="-25">
                <a:latin typeface="Arial"/>
                <a:cs typeface="Arial"/>
              </a:rPr>
              <a:t>laptop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2683" y="1108641"/>
            <a:ext cx="1192462" cy="1295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4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34387" y="792"/>
            <a:ext cx="314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Software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5575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667574"/>
            <a:ext cx="4328795" cy="2428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 b="1">
                <a:latin typeface="Arial"/>
                <a:cs typeface="Arial"/>
              </a:rPr>
              <a:t>What:</a:t>
            </a:r>
            <a:endParaRPr sz="1100">
              <a:latin typeface="Arial"/>
              <a:cs typeface="Arial"/>
            </a:endParaRPr>
          </a:p>
          <a:p>
            <a:pPr marL="12700" marR="201295">
              <a:lnSpc>
                <a:spcPct val="102600"/>
              </a:lnSpc>
            </a:pPr>
            <a:r>
              <a:rPr dirty="0" sz="1100" spc="80">
                <a:latin typeface="PMingLiU"/>
                <a:cs typeface="PMingLiU"/>
              </a:rPr>
              <a:t>Python </a:t>
            </a:r>
            <a:r>
              <a:rPr dirty="0" sz="1100" spc="-60">
                <a:latin typeface="Arial"/>
                <a:cs typeface="Arial"/>
              </a:rPr>
              <a:t>is free </a:t>
            </a:r>
            <a:r>
              <a:rPr dirty="0" sz="1100" spc="-45">
                <a:latin typeface="Arial"/>
                <a:cs typeface="Arial"/>
              </a:rPr>
              <a:t>high-level programming </a:t>
            </a:r>
            <a:r>
              <a:rPr dirty="0" sz="1100" spc="-70">
                <a:latin typeface="Arial"/>
                <a:cs typeface="Arial"/>
              </a:rPr>
              <a:t>language </a:t>
            </a:r>
            <a:r>
              <a:rPr dirty="0" sz="1100">
                <a:latin typeface="Arial"/>
                <a:cs typeface="Arial"/>
              </a:rPr>
              <a:t>built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flexibility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55">
                <a:latin typeface="Arial"/>
                <a:cs typeface="Arial"/>
              </a:rPr>
              <a:t>simple </a:t>
            </a:r>
            <a:r>
              <a:rPr dirty="0" sz="1100" spc="-40">
                <a:latin typeface="Arial"/>
                <a:cs typeface="Arial"/>
              </a:rPr>
              <a:t>syntax. </a:t>
            </a:r>
            <a:r>
              <a:rPr dirty="0" sz="1100" spc="40">
                <a:latin typeface="Arial"/>
                <a:cs typeface="Arial"/>
              </a:rPr>
              <a:t>It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commonly </a:t>
            </a:r>
            <a:r>
              <a:rPr dirty="0" sz="1100" spc="-90">
                <a:latin typeface="Arial"/>
                <a:cs typeface="Arial"/>
              </a:rPr>
              <a:t>used </a:t>
            </a:r>
            <a:r>
              <a:rPr dirty="0" sz="1100" spc="-20">
                <a:latin typeface="Arial"/>
                <a:cs typeface="Arial"/>
              </a:rPr>
              <a:t>in statistical </a:t>
            </a:r>
            <a:r>
              <a:rPr dirty="0" sz="1100" spc="-35">
                <a:latin typeface="Arial"/>
                <a:cs typeface="Arial"/>
              </a:rPr>
              <a:t>computing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50">
                <a:latin typeface="Arial"/>
                <a:cs typeface="Arial"/>
              </a:rPr>
              <a:t>graphics.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 b="1">
                <a:latin typeface="Arial"/>
                <a:cs typeface="Arial"/>
              </a:rPr>
              <a:t>Why </a:t>
            </a:r>
            <a:r>
              <a:rPr dirty="0" sz="1100" spc="-40" b="1">
                <a:latin typeface="Arial"/>
                <a:cs typeface="Arial"/>
              </a:rPr>
              <a:t>we’re </a:t>
            </a:r>
            <a:r>
              <a:rPr dirty="0" sz="1100" spc="-75" b="1">
                <a:latin typeface="Arial"/>
                <a:cs typeface="Arial"/>
              </a:rPr>
              <a:t>using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it: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>
                <a:latin typeface="Arial"/>
                <a:cs typeface="Arial"/>
              </a:rPr>
              <a:t>It’s </a:t>
            </a:r>
            <a:r>
              <a:rPr dirty="0" sz="1100" spc="-45">
                <a:latin typeface="Arial"/>
                <a:cs typeface="Arial"/>
              </a:rPr>
              <a:t>widely </a:t>
            </a:r>
            <a:r>
              <a:rPr dirty="0" sz="1100" spc="-9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60">
                <a:latin typeface="Arial"/>
                <a:cs typeface="Arial"/>
              </a:rPr>
              <a:t>especially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industry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50">
                <a:latin typeface="Arial"/>
                <a:cs typeface="Arial"/>
              </a:rPr>
              <a:t>free,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90">
                <a:latin typeface="Arial"/>
                <a:cs typeface="Arial"/>
              </a:rPr>
              <a:t>has a </a:t>
            </a:r>
            <a:r>
              <a:rPr dirty="0" sz="1100" spc="-40">
                <a:latin typeface="Arial"/>
                <a:cs typeface="Arial"/>
              </a:rPr>
              <a:t>healthy repository 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packages.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5" b="1">
                <a:latin typeface="Arial"/>
                <a:cs typeface="Arial"/>
              </a:rPr>
              <a:t>Common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Syntax</a:t>
            </a:r>
            <a:endParaRPr sz="1100">
              <a:latin typeface="Arial"/>
              <a:cs typeface="Arial"/>
            </a:endParaRPr>
          </a:p>
          <a:p>
            <a:pPr marL="12700" marR="52069">
              <a:lnSpc>
                <a:spcPct val="102600"/>
              </a:lnSpc>
            </a:pPr>
            <a:r>
              <a:rPr dirty="0" sz="1100" spc="-45" i="1">
                <a:latin typeface="Trebuchet MS"/>
                <a:cs typeface="Trebuchet MS"/>
              </a:rPr>
              <a:t>Function Syntax: </a:t>
            </a:r>
            <a:r>
              <a:rPr dirty="0" sz="1100" spc="-45">
                <a:latin typeface="Arial"/>
                <a:cs typeface="Arial"/>
              </a:rPr>
              <a:t>Functions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45">
                <a:latin typeface="Arial"/>
                <a:cs typeface="Arial"/>
              </a:rPr>
              <a:t>indents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determine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stopping </a:t>
            </a:r>
            <a:r>
              <a:rPr dirty="0" sz="1100" spc="-10">
                <a:latin typeface="Arial"/>
                <a:cs typeface="Arial"/>
              </a:rPr>
              <a:t>point  </a:t>
            </a:r>
            <a:r>
              <a:rPr dirty="0" sz="1100" spc="-20">
                <a:latin typeface="Arial"/>
                <a:cs typeface="Arial"/>
              </a:rPr>
              <a:t>after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colon. The </a:t>
            </a:r>
            <a:r>
              <a:rPr dirty="0" sz="1100" spc="-20">
                <a:latin typeface="Arial"/>
                <a:cs typeface="Arial"/>
              </a:rPr>
              <a:t>function </a:t>
            </a:r>
            <a:r>
              <a:rPr dirty="0" sz="1100" spc="130">
                <a:latin typeface="PMingLiU"/>
                <a:cs typeface="PMingLiU"/>
              </a:rPr>
              <a:t>def </a:t>
            </a:r>
            <a:r>
              <a:rPr dirty="0" sz="1100" spc="125">
                <a:latin typeface="PMingLiU"/>
                <a:cs typeface="PMingLiU"/>
              </a:rPr>
              <a:t>myfunction(x): </a:t>
            </a:r>
            <a:r>
              <a:rPr dirty="0" sz="1100" spc="-90">
                <a:latin typeface="Arial"/>
                <a:cs typeface="Arial"/>
              </a:rPr>
              <a:t>ends </a:t>
            </a:r>
            <a:r>
              <a:rPr dirty="0" sz="1100" spc="-20">
                <a:latin typeface="Arial"/>
                <a:cs typeface="Arial"/>
              </a:rPr>
              <a:t>after </a:t>
            </a:r>
            <a:r>
              <a:rPr dirty="0" sz="1100" spc="-30">
                <a:latin typeface="Arial"/>
                <a:cs typeface="Arial"/>
              </a:rPr>
              <a:t>the  indenting </a:t>
            </a:r>
            <a:r>
              <a:rPr dirty="0" sz="1100" spc="-50">
                <a:latin typeface="Arial"/>
                <a:cs typeface="Arial"/>
              </a:rPr>
              <a:t>stops. </a:t>
            </a:r>
            <a:r>
              <a:rPr dirty="0" sz="1100" spc="-55" i="1">
                <a:latin typeface="Trebuchet MS"/>
                <a:cs typeface="Trebuchet MS"/>
              </a:rPr>
              <a:t>Indexing: </a:t>
            </a:r>
            <a:r>
              <a:rPr dirty="0" sz="1100" spc="-30">
                <a:latin typeface="Arial"/>
                <a:cs typeface="Arial"/>
              </a:rPr>
              <a:t>Python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55">
                <a:latin typeface="Arial"/>
                <a:cs typeface="Arial"/>
              </a:rPr>
              <a:t>0-indexed,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114">
                <a:latin typeface="Arial"/>
                <a:cs typeface="Arial"/>
              </a:rPr>
              <a:t>uses </a:t>
            </a:r>
            <a:r>
              <a:rPr dirty="0" sz="1100" spc="-80">
                <a:latin typeface="Arial"/>
                <a:cs typeface="Arial"/>
              </a:rPr>
              <a:t>square </a:t>
            </a:r>
            <a:r>
              <a:rPr dirty="0" sz="1100" spc="-50">
                <a:latin typeface="Arial"/>
                <a:cs typeface="Arial"/>
              </a:rPr>
              <a:t>brackets.  </a:t>
            </a:r>
            <a:r>
              <a:rPr dirty="0" sz="1100" spc="-65">
                <a:latin typeface="Arial"/>
                <a:cs typeface="Arial"/>
              </a:rPr>
              <a:t>For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5" i="1">
                <a:latin typeface="Georgia"/>
                <a:cs typeface="Georgia"/>
              </a:rPr>
              <a:t>n </a:t>
            </a:r>
            <a:r>
              <a:rPr dirty="0" sz="1100" spc="70" i="1">
                <a:latin typeface="Georgia"/>
                <a:cs typeface="Georgia"/>
              </a:rPr>
              <a:t>x </a:t>
            </a:r>
            <a:r>
              <a:rPr dirty="0" sz="1100" spc="-10" i="1">
                <a:latin typeface="Georgia"/>
                <a:cs typeface="Georgia"/>
              </a:rPr>
              <a:t>m </a:t>
            </a:r>
            <a:r>
              <a:rPr dirty="0" sz="1100" spc="-15">
                <a:latin typeface="Arial"/>
                <a:cs typeface="Arial"/>
              </a:rPr>
              <a:t>matrix </a:t>
            </a:r>
            <a:r>
              <a:rPr dirty="0" sz="1100" spc="-75">
                <a:latin typeface="Arial"/>
                <a:cs typeface="Arial"/>
              </a:rPr>
              <a:t>named </a:t>
            </a:r>
            <a:r>
              <a:rPr dirty="0" sz="1100" spc="55">
                <a:latin typeface="PMingLiU"/>
                <a:cs typeface="PMingLiU"/>
              </a:rPr>
              <a:t>mydata</a:t>
            </a:r>
            <a:r>
              <a:rPr dirty="0" sz="1100" spc="55">
                <a:latin typeface="Arial"/>
                <a:cs typeface="Arial"/>
              </a:rPr>
              <a:t>, </a:t>
            </a:r>
            <a:r>
              <a:rPr dirty="0" sz="1100" spc="114">
                <a:latin typeface="PMingLiU"/>
                <a:cs typeface="PMingLiU"/>
              </a:rPr>
              <a:t>mydata[3,2] </a:t>
            </a:r>
            <a:r>
              <a:rPr dirty="0" sz="1100" spc="-110">
                <a:latin typeface="Arial"/>
                <a:cs typeface="Arial"/>
              </a:rPr>
              <a:t>accesses </a:t>
            </a:r>
            <a:r>
              <a:rPr dirty="0" sz="1100" spc="-30">
                <a:latin typeface="Arial"/>
                <a:cs typeface="Arial"/>
              </a:rPr>
              <a:t>the entry </a:t>
            </a:r>
            <a:r>
              <a:rPr dirty="0" sz="1100" spc="-20">
                <a:latin typeface="Arial"/>
                <a:cs typeface="Arial"/>
              </a:rPr>
              <a:t>in  </a:t>
            </a:r>
            <a:r>
              <a:rPr dirty="0" sz="1100" spc="-50">
                <a:latin typeface="Arial"/>
                <a:cs typeface="Arial"/>
              </a:rPr>
              <a:t>row </a:t>
            </a:r>
            <a:r>
              <a:rPr dirty="0" sz="1100" spc="-70">
                <a:latin typeface="Arial"/>
                <a:cs typeface="Arial"/>
              </a:rPr>
              <a:t>4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5">
                <a:latin typeface="Arial"/>
                <a:cs typeface="Arial"/>
              </a:rPr>
              <a:t>column </a:t>
            </a:r>
            <a:r>
              <a:rPr dirty="0" sz="1100" spc="-5">
                <a:latin typeface="Arial"/>
                <a:cs typeface="Arial"/>
              </a:rPr>
              <a:t>. </a:t>
            </a:r>
            <a:r>
              <a:rPr dirty="0" sz="1100" spc="-55" i="1">
                <a:latin typeface="Trebuchet MS"/>
                <a:cs typeface="Trebuchet MS"/>
              </a:rPr>
              <a:t>Comments: </a:t>
            </a:r>
            <a:r>
              <a:rPr dirty="0" sz="1100" spc="295">
                <a:latin typeface="Arial"/>
                <a:cs typeface="Arial"/>
              </a:rPr>
              <a:t>#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comment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latin typeface="Arial"/>
                <a:cs typeface="Arial"/>
              </a:rPr>
              <a:t>Favorite </a:t>
            </a:r>
            <a:r>
              <a:rPr dirty="0" sz="1100" spc="-45" b="1">
                <a:latin typeface="Arial"/>
                <a:cs typeface="Arial"/>
              </a:rPr>
              <a:t>Reference: </a:t>
            </a:r>
            <a:r>
              <a:rPr dirty="0" sz="1100" spc="-20">
                <a:latin typeface="Arial"/>
                <a:cs typeface="Arial"/>
              </a:rPr>
              <a:t>Official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34387" y="792"/>
            <a:ext cx="314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Software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5740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Ju</a:t>
            </a:r>
            <a:r>
              <a:rPr dirty="0" spc="-55"/>
              <a:t>p</a:t>
            </a:r>
            <a:r>
              <a:rPr dirty="0" spc="-40"/>
              <a:t>yter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595666"/>
            <a:ext cx="4338320" cy="26009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 b="1">
                <a:latin typeface="Arial"/>
                <a:cs typeface="Arial"/>
              </a:rPr>
              <a:t>What:</a:t>
            </a:r>
            <a:endParaRPr sz="1100">
              <a:latin typeface="Arial"/>
              <a:cs typeface="Arial"/>
            </a:endParaRPr>
          </a:p>
          <a:p>
            <a:pPr marL="12700" marR="93345">
              <a:lnSpc>
                <a:spcPct val="102600"/>
              </a:lnSpc>
            </a:pPr>
            <a:r>
              <a:rPr dirty="0" sz="1100" spc="135">
                <a:latin typeface="PMingLiU"/>
                <a:cs typeface="PMingLiU"/>
              </a:rPr>
              <a:t>Jupyter </a:t>
            </a:r>
            <a:r>
              <a:rPr dirty="0" sz="1100" spc="90">
                <a:latin typeface="PMingLiU"/>
                <a:cs typeface="PMingLiU"/>
              </a:rPr>
              <a:t>notebook </a:t>
            </a:r>
            <a:r>
              <a:rPr dirty="0" sz="1100" spc="-60">
                <a:latin typeface="Arial"/>
                <a:cs typeface="Arial"/>
              </a:rPr>
              <a:t>is free </a:t>
            </a:r>
            <a:r>
              <a:rPr dirty="0" sz="1100" spc="-90">
                <a:latin typeface="Arial"/>
                <a:cs typeface="Arial"/>
              </a:rPr>
              <a:t>web </a:t>
            </a:r>
            <a:r>
              <a:rPr dirty="0" sz="1100" spc="-30">
                <a:latin typeface="Arial"/>
                <a:cs typeface="Arial"/>
              </a:rPr>
              <a:t>application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combine </a:t>
            </a:r>
            <a:r>
              <a:rPr dirty="0" sz="1100" spc="-35">
                <a:latin typeface="Arial"/>
                <a:cs typeface="Arial"/>
              </a:rPr>
              <a:t>running </a:t>
            </a:r>
            <a:r>
              <a:rPr dirty="0" sz="1100" spc="-40">
                <a:latin typeface="Arial"/>
                <a:cs typeface="Arial"/>
              </a:rPr>
              <a:t>live </a:t>
            </a:r>
            <a:r>
              <a:rPr dirty="0" sz="1100" spc="-70">
                <a:latin typeface="Arial"/>
                <a:cs typeface="Arial"/>
              </a:rPr>
              <a:t>code 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visualizations.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 b="1">
                <a:latin typeface="Arial"/>
                <a:cs typeface="Arial"/>
              </a:rPr>
              <a:t>Why </a:t>
            </a:r>
            <a:r>
              <a:rPr dirty="0" sz="1100" spc="-40" b="1">
                <a:latin typeface="Arial"/>
                <a:cs typeface="Arial"/>
              </a:rPr>
              <a:t>we’re  </a:t>
            </a:r>
            <a:r>
              <a:rPr dirty="0" sz="1100" spc="-75" b="1">
                <a:latin typeface="Arial"/>
                <a:cs typeface="Arial"/>
              </a:rPr>
              <a:t>using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it: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30">
                <a:latin typeface="Arial"/>
                <a:cs typeface="Arial"/>
              </a:rPr>
              <a:t>Statistics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35">
                <a:latin typeface="Arial"/>
                <a:cs typeface="Arial"/>
              </a:rPr>
              <a:t>inherently interdisciplinary,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0">
                <a:latin typeface="Arial"/>
                <a:cs typeface="Arial"/>
              </a:rPr>
              <a:t>communication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clear </a:t>
            </a:r>
            <a:r>
              <a:rPr dirty="0" sz="1100" spc="-50">
                <a:latin typeface="Arial"/>
                <a:cs typeface="Arial"/>
              </a:rPr>
              <a:t>results 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0">
                <a:latin typeface="Arial"/>
                <a:cs typeface="Arial"/>
              </a:rPr>
              <a:t>paramount. The notebook </a:t>
            </a:r>
            <a:r>
              <a:rPr dirty="0" sz="1100" spc="-45">
                <a:latin typeface="Arial"/>
                <a:cs typeface="Arial"/>
              </a:rPr>
              <a:t>environment </a:t>
            </a:r>
            <a:r>
              <a:rPr dirty="0" sz="1100" spc="-80">
                <a:latin typeface="Arial"/>
                <a:cs typeface="Arial"/>
              </a:rPr>
              <a:t>encourages </a:t>
            </a:r>
            <a:r>
              <a:rPr dirty="0" sz="1100" spc="-40">
                <a:latin typeface="Arial"/>
                <a:cs typeface="Arial"/>
              </a:rPr>
              <a:t>replicabile </a:t>
            </a:r>
            <a:r>
              <a:rPr dirty="0" sz="1100" spc="-50">
                <a:latin typeface="Arial"/>
                <a:cs typeface="Arial"/>
              </a:rPr>
              <a:t>results 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clear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workflow.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5" b="1">
                <a:latin typeface="Arial"/>
                <a:cs typeface="Arial"/>
              </a:rPr>
              <a:t>Common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Syntax</a:t>
            </a:r>
            <a:endParaRPr sz="1100">
              <a:latin typeface="Arial"/>
              <a:cs typeface="Arial"/>
            </a:endParaRPr>
          </a:p>
          <a:p>
            <a:pPr marL="12700" marR="302895">
              <a:lnSpc>
                <a:spcPct val="102600"/>
              </a:lnSpc>
            </a:pPr>
            <a:r>
              <a:rPr dirty="0" sz="1100" spc="-70" i="1">
                <a:latin typeface="Trebuchet MS"/>
                <a:cs typeface="Trebuchet MS"/>
              </a:rPr>
              <a:t>Cells: </a:t>
            </a:r>
            <a:r>
              <a:rPr dirty="0" sz="1100" spc="-40">
                <a:latin typeface="Arial"/>
                <a:cs typeface="Arial"/>
              </a:rPr>
              <a:t>The notebook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divided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50">
                <a:latin typeface="Arial"/>
                <a:cs typeface="Arial"/>
              </a:rPr>
              <a:t>cells. </a:t>
            </a:r>
            <a:r>
              <a:rPr dirty="0" sz="1100" spc="-65">
                <a:latin typeface="Arial"/>
                <a:cs typeface="Arial"/>
              </a:rPr>
              <a:t>For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55">
                <a:latin typeface="Arial"/>
                <a:cs typeface="Arial"/>
              </a:rPr>
              <a:t>purpose, </a:t>
            </a:r>
            <a:r>
              <a:rPr dirty="0" sz="1100" spc="-45">
                <a:latin typeface="Arial"/>
                <a:cs typeface="Arial"/>
              </a:rPr>
              <a:t>expository  </a:t>
            </a:r>
            <a:r>
              <a:rPr dirty="0" sz="1100" spc="-30">
                <a:latin typeface="Arial"/>
                <a:cs typeface="Arial"/>
              </a:rPr>
              <a:t>material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75">
                <a:latin typeface="Arial"/>
                <a:cs typeface="Arial"/>
              </a:rPr>
              <a:t>be done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45">
                <a:latin typeface="Arial"/>
                <a:cs typeface="Arial"/>
              </a:rPr>
              <a:t>Markdown </a:t>
            </a:r>
            <a:r>
              <a:rPr dirty="0" sz="1100" spc="-60">
                <a:latin typeface="Arial"/>
                <a:cs typeface="Arial"/>
              </a:rPr>
              <a:t>cells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L</a:t>
            </a:r>
            <a:r>
              <a:rPr dirty="0" baseline="13888" sz="1200" spc="-97">
                <a:latin typeface="Lucida Sans Unicode"/>
                <a:cs typeface="Lucida Sans Unicode"/>
              </a:rPr>
              <a:t>A</a:t>
            </a:r>
            <a:r>
              <a:rPr dirty="0" sz="1100" spc="-65">
                <a:latin typeface="Arial"/>
                <a:cs typeface="Arial"/>
              </a:rPr>
              <a:t>T</a:t>
            </a:r>
            <a:r>
              <a:rPr dirty="0" baseline="-12626" sz="1650" spc="-97">
                <a:latin typeface="Arial"/>
                <a:cs typeface="Arial"/>
              </a:rPr>
              <a:t>E</a:t>
            </a:r>
            <a:r>
              <a:rPr dirty="0" sz="1100" spc="-65">
                <a:latin typeface="Arial"/>
                <a:cs typeface="Arial"/>
              </a:rPr>
              <a:t>Xcompatibility.</a:t>
            </a:r>
            <a:endParaRPr sz="1100">
              <a:latin typeface="Arial"/>
              <a:cs typeface="Arial"/>
            </a:endParaRPr>
          </a:p>
          <a:p>
            <a:pPr marL="12700" marR="107950">
              <a:lnSpc>
                <a:spcPct val="102600"/>
              </a:lnSpc>
            </a:pPr>
            <a:r>
              <a:rPr dirty="0" sz="1100" spc="-40">
                <a:latin typeface="Arial"/>
                <a:cs typeface="Arial"/>
              </a:rPr>
              <a:t>Computational </a:t>
            </a:r>
            <a:r>
              <a:rPr dirty="0" sz="1100" spc="-50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75">
                <a:latin typeface="Arial"/>
                <a:cs typeface="Arial"/>
              </a:rPr>
              <a:t>be done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Python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75">
                <a:latin typeface="Arial"/>
                <a:cs typeface="Arial"/>
              </a:rPr>
              <a:t>code </a:t>
            </a:r>
            <a:r>
              <a:rPr dirty="0" sz="1100" spc="-50">
                <a:latin typeface="Arial"/>
                <a:cs typeface="Arial"/>
              </a:rPr>
              <a:t>cells, </a:t>
            </a:r>
            <a:r>
              <a:rPr dirty="0" sz="1100" spc="-40">
                <a:latin typeface="Arial"/>
                <a:cs typeface="Arial"/>
              </a:rPr>
              <a:t>which </a:t>
            </a:r>
            <a:r>
              <a:rPr dirty="0" sz="1100" spc="-75">
                <a:latin typeface="Arial"/>
                <a:cs typeface="Arial"/>
              </a:rPr>
              <a:t>may </a:t>
            </a:r>
            <a:r>
              <a:rPr dirty="0" sz="1100" spc="-70">
                <a:latin typeface="Arial"/>
                <a:cs typeface="Arial"/>
              </a:rPr>
              <a:t>also  </a:t>
            </a:r>
            <a:r>
              <a:rPr dirty="0" sz="1100" spc="-65">
                <a:latin typeface="Arial"/>
                <a:cs typeface="Arial"/>
              </a:rPr>
              <a:t>generate </a:t>
            </a:r>
            <a:r>
              <a:rPr dirty="0" sz="1100" spc="-25">
                <a:latin typeface="Arial"/>
                <a:cs typeface="Arial"/>
              </a:rPr>
              <a:t>plots, </a:t>
            </a:r>
            <a:r>
              <a:rPr dirty="0" sz="1100" spc="-45">
                <a:latin typeface="Arial"/>
                <a:cs typeface="Arial"/>
              </a:rPr>
              <a:t>histograms, tables,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other</a:t>
            </a:r>
            <a:r>
              <a:rPr dirty="0" sz="1100" spc="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output.</a:t>
            </a:r>
            <a:endParaRPr sz="1100">
              <a:latin typeface="Arial"/>
              <a:cs typeface="Arial"/>
            </a:endParaRPr>
          </a:p>
          <a:p>
            <a:pPr marL="12700" marR="122555">
              <a:lnSpc>
                <a:spcPct val="102699"/>
              </a:lnSpc>
            </a:pPr>
            <a:r>
              <a:rPr dirty="0" sz="1100" spc="-60" i="1">
                <a:latin typeface="Trebuchet MS"/>
                <a:cs typeface="Trebuchet MS"/>
              </a:rPr>
              <a:t>Formatting: </a:t>
            </a:r>
            <a:r>
              <a:rPr dirty="0" sz="1100" spc="295">
                <a:latin typeface="Arial"/>
                <a:cs typeface="Arial"/>
              </a:rPr>
              <a:t># </a:t>
            </a:r>
            <a:r>
              <a:rPr dirty="0" sz="1100" spc="10">
                <a:latin typeface="Arial"/>
                <a:cs typeface="Arial"/>
              </a:rPr>
              <a:t>(with </a:t>
            </a:r>
            <a:r>
              <a:rPr dirty="0" sz="1100" spc="-45">
                <a:latin typeface="Arial"/>
                <a:cs typeface="Arial"/>
              </a:rPr>
              <a:t>varying </a:t>
            </a:r>
            <a:r>
              <a:rPr dirty="0" sz="1100" spc="-65">
                <a:latin typeface="Arial"/>
                <a:cs typeface="Arial"/>
              </a:rPr>
              <a:t>numbers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295">
                <a:latin typeface="Arial"/>
                <a:cs typeface="Arial"/>
              </a:rPr>
              <a:t># </a:t>
            </a:r>
            <a:r>
              <a:rPr dirty="0" sz="1100" spc="-55">
                <a:latin typeface="Arial"/>
                <a:cs typeface="Arial"/>
              </a:rPr>
              <a:t>signs)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90">
                <a:latin typeface="Arial"/>
                <a:cs typeface="Arial"/>
              </a:rPr>
              <a:t>used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5">
                <a:latin typeface="Arial"/>
                <a:cs typeface="Arial"/>
              </a:rPr>
              <a:t>create  </a:t>
            </a:r>
            <a:r>
              <a:rPr dirty="0" sz="1100" spc="-50">
                <a:latin typeface="Arial"/>
                <a:cs typeface="Arial"/>
              </a:rPr>
              <a:t>section </a:t>
            </a:r>
            <a:r>
              <a:rPr dirty="0" sz="1100" spc="-85">
                <a:latin typeface="Arial"/>
                <a:cs typeface="Arial"/>
              </a:rPr>
              <a:t>headers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5">
                <a:latin typeface="Arial"/>
                <a:cs typeface="Arial"/>
              </a:rPr>
              <a:t>markdown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cells.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5" i="1">
                <a:latin typeface="Trebuchet MS"/>
                <a:cs typeface="Trebuchet MS"/>
              </a:rPr>
              <a:t>Comments: </a:t>
            </a:r>
            <a:r>
              <a:rPr dirty="0" sz="1100" spc="-70">
                <a:latin typeface="Arial"/>
                <a:cs typeface="Arial"/>
              </a:rPr>
              <a:t>%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comment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0739" y="3351784"/>
            <a:ext cx="18669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262685"/>
                </a:solidFill>
                <a:latin typeface="Lucida Sans Unicode"/>
                <a:cs typeface="Lucida Sans Unicode"/>
                <a:hlinkClick r:id="rId3" action="ppaction://hlinksldjump"/>
              </a:rPr>
              <a:t>Intro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15"/>
              <a:t>Fall</a:t>
            </a:r>
            <a:r>
              <a:rPr dirty="0" spc="-35"/>
              <a:t> </a:t>
            </a:r>
            <a:r>
              <a:rPr dirty="0" spc="-65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/>
              <a:t>/</a:t>
            </a:r>
            <a:r>
              <a:rPr dirty="0" spc="-165"/>
              <a:t> </a:t>
            </a:r>
            <a:r>
              <a:rPr dirty="0" spc="-65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34387" y="792"/>
            <a:ext cx="314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191959"/>
                </a:solidFill>
                <a:latin typeface="Lucida Sans Unicode"/>
                <a:cs typeface="Lucida Sans Unicode"/>
                <a:hlinkClick r:id="rId2" action="ppaction://hlinksldjump"/>
              </a:rPr>
              <a:t>Software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2544"/>
            <a:ext cx="4089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45"/>
              <a:t>L</a:t>
            </a:r>
            <a:r>
              <a:rPr dirty="0" baseline="16666" sz="1500" spc="-322">
                <a:latin typeface="Arial"/>
                <a:cs typeface="Arial"/>
              </a:rPr>
              <a:t>A</a:t>
            </a:r>
            <a:r>
              <a:rPr dirty="0" sz="1400" spc="-100"/>
              <a:t>T</a:t>
            </a:r>
            <a:r>
              <a:rPr dirty="0" baseline="-11904" sz="2100" spc="-195"/>
              <a:t>E</a:t>
            </a:r>
            <a:r>
              <a:rPr dirty="0" sz="1400" spc="114"/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22552"/>
            <a:ext cx="4299585" cy="2256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 b="1">
                <a:latin typeface="Arial"/>
                <a:cs typeface="Arial"/>
              </a:rPr>
              <a:t>What: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50">
                <a:latin typeface="Arial"/>
                <a:cs typeface="Arial"/>
              </a:rPr>
              <a:t>L</a:t>
            </a:r>
            <a:r>
              <a:rPr dirty="0" baseline="13888" sz="1200" spc="-225">
                <a:latin typeface="Lucida Sans Unicode"/>
                <a:cs typeface="Lucida Sans Unicode"/>
              </a:rPr>
              <a:t>A</a:t>
            </a:r>
            <a:r>
              <a:rPr dirty="0" sz="1100" spc="-150">
                <a:latin typeface="Arial"/>
                <a:cs typeface="Arial"/>
              </a:rPr>
              <a:t>T</a:t>
            </a:r>
            <a:r>
              <a:rPr dirty="0" baseline="-12626" sz="1650" spc="-225">
                <a:latin typeface="Arial"/>
                <a:cs typeface="Arial"/>
              </a:rPr>
              <a:t>E</a:t>
            </a:r>
            <a:r>
              <a:rPr dirty="0" sz="1100" spc="-150">
                <a:latin typeface="Arial"/>
                <a:cs typeface="Arial"/>
              </a:rPr>
              <a:t>Xis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typesetting </a:t>
            </a:r>
            <a:r>
              <a:rPr dirty="0" sz="1100" spc="-55">
                <a:latin typeface="Arial"/>
                <a:cs typeface="Arial"/>
              </a:rPr>
              <a:t>software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particular </a:t>
            </a:r>
            <a:r>
              <a:rPr dirty="0" sz="1100" spc="-80">
                <a:latin typeface="Arial"/>
                <a:cs typeface="Arial"/>
              </a:rPr>
              <a:t>emphasis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40">
                <a:latin typeface="Arial"/>
                <a:cs typeface="Arial"/>
              </a:rPr>
              <a:t>mathematics,  </a:t>
            </a:r>
            <a:r>
              <a:rPr dirty="0" sz="1100" spc="-35">
                <a:latin typeface="Arial"/>
                <a:cs typeface="Arial"/>
              </a:rPr>
              <a:t>including </a:t>
            </a:r>
            <a:r>
              <a:rPr dirty="0" sz="1100" spc="-40">
                <a:latin typeface="Arial"/>
                <a:cs typeface="Arial"/>
              </a:rPr>
              <a:t>matrices, </a:t>
            </a:r>
            <a:r>
              <a:rPr dirty="0" sz="1100" spc="-70">
                <a:latin typeface="Arial"/>
                <a:cs typeface="Arial"/>
              </a:rPr>
              <a:t>greek </a:t>
            </a:r>
            <a:r>
              <a:rPr dirty="0" sz="1100" spc="-25">
                <a:latin typeface="Arial"/>
                <a:cs typeface="Arial"/>
              </a:rPr>
              <a:t>letters,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 b="1">
                <a:latin typeface="Arial"/>
                <a:cs typeface="Arial"/>
              </a:rPr>
              <a:t>Why </a:t>
            </a:r>
            <a:r>
              <a:rPr dirty="0" sz="1100" spc="-40" b="1">
                <a:latin typeface="Arial"/>
                <a:cs typeface="Arial"/>
              </a:rPr>
              <a:t>we’re </a:t>
            </a:r>
            <a:r>
              <a:rPr dirty="0" sz="1100" spc="-75" b="1">
                <a:latin typeface="Arial"/>
                <a:cs typeface="Arial"/>
              </a:rPr>
              <a:t>using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it:</a:t>
            </a:r>
            <a:endParaRPr sz="1100">
              <a:latin typeface="Arial"/>
              <a:cs typeface="Arial"/>
            </a:endParaRPr>
          </a:p>
          <a:p>
            <a:pPr marL="12700" marR="528320">
              <a:lnSpc>
                <a:spcPct val="102600"/>
              </a:lnSpc>
            </a:pPr>
            <a:r>
              <a:rPr dirty="0" sz="1100" spc="-20">
                <a:latin typeface="Arial"/>
                <a:cs typeface="Arial"/>
              </a:rPr>
              <a:t>Microsoft </a:t>
            </a:r>
            <a:r>
              <a:rPr dirty="0" sz="1100" spc="-35">
                <a:latin typeface="Arial"/>
                <a:cs typeface="Arial"/>
              </a:rPr>
              <a:t>Equation </a:t>
            </a:r>
            <a:r>
              <a:rPr dirty="0" sz="1100" spc="-25">
                <a:latin typeface="Arial"/>
                <a:cs typeface="Arial"/>
              </a:rPr>
              <a:t>Editor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pain. </a:t>
            </a:r>
            <a:r>
              <a:rPr dirty="0" sz="1100">
                <a:latin typeface="Arial"/>
                <a:cs typeface="Arial"/>
              </a:rPr>
              <a:t>It’s </a:t>
            </a:r>
            <a:r>
              <a:rPr dirty="0" sz="1100" spc="-45">
                <a:latin typeface="Arial"/>
                <a:cs typeface="Arial"/>
              </a:rPr>
              <a:t>included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135">
                <a:latin typeface="PMingLiU"/>
                <a:cs typeface="PMingLiU"/>
              </a:rPr>
              <a:t>Jupyter </a:t>
            </a:r>
            <a:r>
              <a:rPr dirty="0" sz="1100" spc="-25">
                <a:latin typeface="Arial"/>
                <a:cs typeface="Arial"/>
              </a:rPr>
              <a:t>for  </a:t>
            </a:r>
            <a:r>
              <a:rPr dirty="0" sz="1100" spc="-45">
                <a:latin typeface="Arial"/>
                <a:cs typeface="Arial"/>
              </a:rPr>
              <a:t>Markdown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cells.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5" b="1">
                <a:latin typeface="Arial"/>
                <a:cs typeface="Arial"/>
              </a:rPr>
              <a:t>Common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Syntax</a:t>
            </a:r>
            <a:endParaRPr sz="1100">
              <a:latin typeface="Arial"/>
              <a:cs typeface="Arial"/>
            </a:endParaRPr>
          </a:p>
          <a:p>
            <a:pPr marL="12700" marR="299720">
              <a:lnSpc>
                <a:spcPct val="102600"/>
              </a:lnSpc>
            </a:pPr>
            <a:r>
              <a:rPr dirty="0" sz="1100" spc="-45" i="1">
                <a:latin typeface="Trebuchet MS"/>
                <a:cs typeface="Trebuchet MS"/>
              </a:rPr>
              <a:t>Function Syntax: </a:t>
            </a:r>
            <a:r>
              <a:rPr dirty="0" sz="1100" spc="-45">
                <a:latin typeface="Arial"/>
                <a:cs typeface="Arial"/>
              </a:rPr>
              <a:t>Functions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30">
                <a:latin typeface="Arial"/>
                <a:cs typeface="Arial"/>
              </a:rPr>
              <a:t>curly </a:t>
            </a:r>
            <a:r>
              <a:rPr dirty="0" sz="1100" spc="-55">
                <a:latin typeface="Arial"/>
                <a:cs typeface="Arial"/>
              </a:rPr>
              <a:t>brackets; </a:t>
            </a:r>
            <a:r>
              <a:rPr dirty="0" sz="1100">
                <a:latin typeface="Arial"/>
                <a:cs typeface="Arial"/>
              </a:rPr>
              <a:t>”</a:t>
            </a:r>
            <a:r>
              <a:rPr dirty="0" sz="1100" i="1">
                <a:latin typeface="Verdana"/>
                <a:cs typeface="Verdana"/>
              </a:rPr>
              <a:t>\</a:t>
            </a:r>
            <a:r>
              <a:rPr dirty="0" sz="1100">
                <a:latin typeface="Arial"/>
                <a:cs typeface="Arial"/>
              </a:rPr>
              <a:t>textit</a:t>
            </a:r>
            <a:r>
              <a:rPr dirty="0" sz="1100" i="1">
                <a:latin typeface="Verdana"/>
                <a:cs typeface="Verdana"/>
              </a:rPr>
              <a:t>{</a:t>
            </a:r>
            <a:r>
              <a:rPr dirty="0" sz="1100">
                <a:latin typeface="Arial"/>
                <a:cs typeface="Arial"/>
              </a:rPr>
              <a:t>arg</a:t>
            </a:r>
            <a:r>
              <a:rPr dirty="0" sz="1100" i="1">
                <a:latin typeface="Verdana"/>
                <a:cs typeface="Verdana"/>
              </a:rPr>
              <a:t>}</a:t>
            </a:r>
            <a:r>
              <a:rPr dirty="0" sz="1100">
                <a:latin typeface="Arial"/>
                <a:cs typeface="Arial"/>
              </a:rPr>
              <a:t>” </a:t>
            </a:r>
            <a:r>
              <a:rPr dirty="0" sz="1100" spc="-50">
                <a:latin typeface="Arial"/>
                <a:cs typeface="Arial"/>
              </a:rPr>
              <a:t>would  </a:t>
            </a:r>
            <a:r>
              <a:rPr dirty="0" sz="1100" spc="-25">
                <a:latin typeface="Arial"/>
                <a:cs typeface="Arial"/>
              </a:rPr>
              <a:t>italicize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1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argument</a:t>
            </a:r>
            <a:endParaRPr sz="1100">
              <a:latin typeface="Arial"/>
              <a:cs typeface="Arial"/>
            </a:endParaRPr>
          </a:p>
          <a:p>
            <a:pPr marL="12700" marR="118745">
              <a:lnSpc>
                <a:spcPct val="102600"/>
              </a:lnSpc>
            </a:pPr>
            <a:r>
              <a:rPr dirty="0" sz="1100" spc="-15" i="1">
                <a:latin typeface="Trebuchet MS"/>
                <a:cs typeface="Trebuchet MS"/>
              </a:rPr>
              <a:t>Math </a:t>
            </a:r>
            <a:r>
              <a:rPr dirty="0" sz="1100" spc="-65" i="1">
                <a:latin typeface="Trebuchet MS"/>
                <a:cs typeface="Trebuchet MS"/>
              </a:rPr>
              <a:t>mode: </a:t>
            </a:r>
            <a:r>
              <a:rPr dirty="0" sz="1100" spc="-10">
                <a:latin typeface="Arial"/>
                <a:cs typeface="Arial"/>
              </a:rPr>
              <a:t>inputting </a:t>
            </a:r>
            <a:r>
              <a:rPr dirty="0" sz="1100" spc="55">
                <a:latin typeface="Arial"/>
                <a:cs typeface="Arial"/>
              </a:rPr>
              <a:t>”$ </a:t>
            </a:r>
            <a:r>
              <a:rPr dirty="0" sz="1100" spc="-60">
                <a:latin typeface="Arial"/>
                <a:cs typeface="Arial"/>
              </a:rPr>
              <a:t>arg </a:t>
            </a:r>
            <a:r>
              <a:rPr dirty="0" sz="1100" spc="55">
                <a:latin typeface="Arial"/>
                <a:cs typeface="Arial"/>
              </a:rPr>
              <a:t>$”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45">
                <a:latin typeface="Arial"/>
                <a:cs typeface="Arial"/>
              </a:rPr>
              <a:t>apply </a:t>
            </a:r>
            <a:r>
              <a:rPr dirty="0" sz="1100" spc="-35">
                <a:latin typeface="Arial"/>
                <a:cs typeface="Arial"/>
              </a:rPr>
              <a:t>mathematical </a:t>
            </a:r>
            <a:r>
              <a:rPr dirty="0" sz="1100" spc="-30">
                <a:latin typeface="Arial"/>
                <a:cs typeface="Arial"/>
              </a:rPr>
              <a:t>typesetting </a:t>
            </a:r>
            <a:r>
              <a:rPr dirty="0" sz="1100" spc="10">
                <a:latin typeface="Arial"/>
                <a:cs typeface="Arial"/>
              </a:rPr>
              <a:t>to 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argument.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5" i="1">
                <a:latin typeface="Trebuchet MS"/>
                <a:cs typeface="Trebuchet MS"/>
              </a:rPr>
              <a:t>Comments: </a:t>
            </a:r>
            <a:r>
              <a:rPr dirty="0" sz="1100" spc="-70">
                <a:latin typeface="Arial"/>
                <a:cs typeface="Arial"/>
              </a:rPr>
              <a:t>%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comment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latin typeface="Arial"/>
                <a:cs typeface="Arial"/>
              </a:rPr>
              <a:t>Favorite </a:t>
            </a:r>
            <a:r>
              <a:rPr dirty="0" sz="1100" spc="-45" b="1">
                <a:latin typeface="Arial"/>
                <a:cs typeface="Arial"/>
              </a:rPr>
              <a:t>Reference: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https://en.wikibooks.org/wiki/LaTeX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3022  Dr. Zachary Mullen  Hello and Welcome!</dc:title>
  <dcterms:created xsi:type="dcterms:W3CDTF">2019-08-26T18:35:40Z</dcterms:created>
  <dcterms:modified xsi:type="dcterms:W3CDTF">2019-08-26T18:35:40Z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2019-08-26T00:00:00Z</vt:filetime>
  </property>
</Properties>
</file>