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76"/>
  </p:notesMasterIdLst>
  <p:sldIdLst>
    <p:sldId id="256" r:id="rId3"/>
    <p:sldId id="257" r:id="rId4"/>
    <p:sldId id="286" r:id="rId5"/>
    <p:sldId id="34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43" r:id="rId14"/>
    <p:sldId id="344" r:id="rId15"/>
    <p:sldId id="294" r:id="rId16"/>
    <p:sldId id="295" r:id="rId17"/>
    <p:sldId id="297" r:id="rId18"/>
    <p:sldId id="298" r:id="rId19"/>
    <p:sldId id="299" r:id="rId20"/>
    <p:sldId id="345" r:id="rId21"/>
    <p:sldId id="346" r:id="rId22"/>
    <p:sldId id="347" r:id="rId23"/>
    <p:sldId id="300" r:id="rId24"/>
    <p:sldId id="301" r:id="rId25"/>
    <p:sldId id="302" r:id="rId26"/>
    <p:sldId id="353" r:id="rId27"/>
    <p:sldId id="354" r:id="rId28"/>
    <p:sldId id="355" r:id="rId29"/>
    <p:sldId id="356" r:id="rId30"/>
    <p:sldId id="307" r:id="rId31"/>
    <p:sldId id="310" r:id="rId32"/>
    <p:sldId id="308" r:id="rId33"/>
    <p:sldId id="309" r:id="rId34"/>
    <p:sldId id="311" r:id="rId35"/>
    <p:sldId id="312" r:id="rId36"/>
    <p:sldId id="313" r:id="rId37"/>
    <p:sldId id="348" r:id="rId38"/>
    <p:sldId id="303" r:id="rId39"/>
    <p:sldId id="349" r:id="rId40"/>
    <p:sldId id="305" r:id="rId41"/>
    <p:sldId id="306" r:id="rId42"/>
    <p:sldId id="315" r:id="rId43"/>
    <p:sldId id="316" r:id="rId44"/>
    <p:sldId id="314" r:id="rId45"/>
    <p:sldId id="317" r:id="rId46"/>
    <p:sldId id="318" r:id="rId47"/>
    <p:sldId id="319" r:id="rId48"/>
    <p:sldId id="320" r:id="rId49"/>
    <p:sldId id="357" r:id="rId50"/>
    <p:sldId id="358" r:id="rId51"/>
    <p:sldId id="322" r:id="rId52"/>
    <p:sldId id="321" r:id="rId53"/>
    <p:sldId id="350" r:id="rId54"/>
    <p:sldId id="352" r:id="rId55"/>
    <p:sldId id="351" r:id="rId56"/>
    <p:sldId id="323" r:id="rId57"/>
    <p:sldId id="334" r:id="rId58"/>
    <p:sldId id="324" r:id="rId59"/>
    <p:sldId id="325" r:id="rId60"/>
    <p:sldId id="326" r:id="rId61"/>
    <p:sldId id="327" r:id="rId62"/>
    <p:sldId id="339" r:id="rId63"/>
    <p:sldId id="340" r:id="rId64"/>
    <p:sldId id="341" r:id="rId65"/>
    <p:sldId id="329" r:id="rId66"/>
    <p:sldId id="330" r:id="rId67"/>
    <p:sldId id="331" r:id="rId68"/>
    <p:sldId id="332" r:id="rId69"/>
    <p:sldId id="333" r:id="rId70"/>
    <p:sldId id="336" r:id="rId71"/>
    <p:sldId id="359" r:id="rId72"/>
    <p:sldId id="338" r:id="rId73"/>
    <p:sldId id="360" r:id="rId74"/>
    <p:sldId id="285" r:id="rId75"/>
  </p:sldIdLst>
  <p:sldSz cx="9144000" cy="5143500" type="screen16x9"/>
  <p:notesSz cx="6858000" cy="9144000"/>
  <p:embeddedFontLst>
    <p:embeddedFont>
      <p:font typeface="Helvetica Neue Light" panose="020B0604020202020204" charset="0"/>
      <p:regular r:id="rId77"/>
      <p:bold r:id="rId78"/>
      <p:italic r:id="rId79"/>
      <p:boldItalic r:id="rId80"/>
    </p:embeddedFont>
    <p:embeddedFont>
      <p:font typeface="Cambria Math" panose="02040503050406030204" pitchFamily="18" charset="0"/>
      <p:regular r:id="rId81"/>
    </p:embeddedFont>
    <p:embeddedFont>
      <p:font typeface="Helvetica Neue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0ABD59-3B6D-470C-A7ED-361A29CFB3CA}">
  <a:tblStyle styleId="{0F0ABD59-3B6D-470C-A7ED-361A29CFB3C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84" Type="http://schemas.openxmlformats.org/officeDocument/2006/relationships/font" Target="fonts/font8.fntdata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font" Target="fonts/font3.fntdata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6.fntdata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7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22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21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15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313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83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8547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595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91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673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5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172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063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974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26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23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767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1581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496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270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17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20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282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9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45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7820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631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00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57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162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91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87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453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5674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445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386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804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0818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231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6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74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9952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29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1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8121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4342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1905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724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0982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026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534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5899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267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1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0153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0609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5506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9544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5586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7663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5233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3459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9163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4192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97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7337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5278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8098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6295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93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8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56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483743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0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483743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483743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4483743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483743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411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83743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lang="en" sz="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Getting Unstuck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Aleksandr Logunov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/>
              <a:t>How to debug a function F?</a:t>
            </a:r>
          </a:p>
        </p:txBody>
      </p:sp>
    </p:spTree>
    <p:extLst>
      <p:ext uri="{BB962C8B-B14F-4D97-AF65-F5344CB8AC3E}">
        <p14:creationId xmlns:p14="http://schemas.microsoft.com/office/powerpoint/2010/main" val="11287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/>
              <a:t>How to debug a function F?</a:t>
            </a:r>
          </a:p>
          <a:p>
            <a:pPr lvl="0" algn="l"/>
            <a:endParaRPr lang="en" dirty="0"/>
          </a:p>
          <a:p>
            <a:pPr lvl="0" algn="l"/>
            <a:r>
              <a:rPr lang="en" dirty="0" smtClean="0"/>
              <a:t>You can just insert a breakpoint near it, start the debugger and watch what happens</a:t>
            </a:r>
          </a:p>
        </p:txBody>
      </p:sp>
    </p:spTree>
    <p:extLst>
      <p:ext uri="{BB962C8B-B14F-4D97-AF65-F5344CB8AC3E}">
        <p14:creationId xmlns:p14="http://schemas.microsoft.com/office/powerpoint/2010/main" val="23725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>
                <a:solidFill>
                  <a:schemeClr val="tx1"/>
                </a:solidFill>
              </a:rPr>
              <a:t>But there can be functions before F:</a:t>
            </a:r>
          </a:p>
          <a:p>
            <a:pPr lvl="0" algn="l"/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lvl="0"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person 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a[n]; </a:t>
            </a:r>
            <a:endParaRPr lang="e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employed, sumAges;</a:t>
            </a:r>
          </a:p>
          <a:p>
            <a:pPr lvl="0" algn="l"/>
            <a:r>
              <a:rPr lang="en" dirty="0" smtClean="0">
                <a:solidFill>
                  <a:schemeClr val="accent6"/>
                </a:solidFill>
              </a:rPr>
              <a:t>initData</a:t>
            </a:r>
            <a:r>
              <a:rPr lang="en" dirty="0">
                <a:solidFill>
                  <a:schemeClr val="accent6"/>
                </a:solidFill>
              </a:rPr>
              <a:t>();</a:t>
            </a:r>
          </a:p>
          <a:p>
            <a:pPr algn="l"/>
            <a:r>
              <a:rPr lang="en" dirty="0">
                <a:solidFill>
                  <a:schemeClr val="accent6"/>
                </a:solidFill>
              </a:rPr>
              <a:t>readData();</a:t>
            </a:r>
          </a:p>
          <a:p>
            <a:pPr algn="l"/>
            <a:r>
              <a:rPr lang="en" dirty="0" smtClean="0">
                <a:solidFill>
                  <a:schemeClr val="accent6"/>
                </a:solidFill>
              </a:rPr>
              <a:t>countEmployed</a:t>
            </a:r>
            <a:r>
              <a:rPr lang="en" dirty="0">
                <a:solidFill>
                  <a:schemeClr val="accent6"/>
                </a:solidFill>
              </a:rPr>
              <a:t>();</a:t>
            </a:r>
          </a:p>
          <a:p>
            <a:pPr algn="l"/>
            <a:r>
              <a:rPr lang="en" dirty="0">
                <a:solidFill>
                  <a:srgbClr val="FF0000"/>
                </a:solidFill>
              </a:rPr>
              <a:t>countSumAges();</a:t>
            </a:r>
          </a:p>
          <a:p>
            <a:pPr algn="l"/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writeAnswers</a:t>
            </a:r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>
                <a:solidFill>
                  <a:schemeClr val="tx1"/>
                </a:solidFill>
              </a:rPr>
              <a:t>But there can be functions before F:</a:t>
            </a:r>
          </a:p>
          <a:p>
            <a:pPr lvl="0" algn="l"/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lvl="0"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person 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a[n]; </a:t>
            </a:r>
            <a:endParaRPr lang="e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employed, sumAges;</a:t>
            </a:r>
          </a:p>
          <a:p>
            <a:pPr lvl="0" algn="l"/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initData();</a:t>
            </a:r>
          </a:p>
          <a:p>
            <a:pPr algn="l"/>
            <a:r>
              <a:rPr lang="en" dirty="0">
                <a:solidFill>
                  <a:schemeClr val="accent6"/>
                </a:solidFill>
              </a:rPr>
              <a:t>readData();</a:t>
            </a:r>
          </a:p>
          <a:p>
            <a:pPr algn="l"/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countEmployed();</a:t>
            </a:r>
          </a:p>
          <a:p>
            <a:pPr algn="l"/>
            <a:r>
              <a:rPr lang="en" dirty="0">
                <a:solidFill>
                  <a:srgbClr val="FF0000"/>
                </a:solidFill>
              </a:rPr>
              <a:t>countSumAges();</a:t>
            </a:r>
          </a:p>
          <a:p>
            <a:pPr algn="l"/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writeAnswers</a:t>
            </a:r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596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/>
              <a:t>If:</a:t>
            </a:r>
          </a:p>
          <a:p>
            <a:pPr lvl="0" algn="l"/>
            <a:endParaRPr lang="en" dirty="0"/>
          </a:p>
          <a:p>
            <a:pPr marL="342900" lvl="0" indent="-342900" algn="l">
              <a:buAutoNum type="arabicParenR"/>
            </a:pPr>
            <a:r>
              <a:rPr lang="en-US" dirty="0" smtClean="0"/>
              <a:t>at least one function G before function F is buggy</a:t>
            </a:r>
          </a:p>
          <a:p>
            <a:pPr marL="342900" lvl="0" indent="-342900" algn="l">
              <a:buAutoNum type="arabicParenR"/>
            </a:pPr>
            <a:r>
              <a:rPr lang="en" dirty="0" smtClean="0"/>
              <a:t>G affects data which F uses</a:t>
            </a:r>
          </a:p>
          <a:p>
            <a:pPr marL="342900" lvl="0" indent="-342900" algn="l">
              <a:buAutoNum type="arabicParenR"/>
            </a:pPr>
            <a:endParaRPr lang="en" dirty="0"/>
          </a:p>
          <a:p>
            <a:pPr lvl="0" algn="l"/>
            <a:r>
              <a:rPr lang="en-US" dirty="0" smtClean="0"/>
              <a:t>the result of F can be unexpected even if F is absolutely correct!</a:t>
            </a:r>
            <a:endParaRPr lang="en" dirty="0" smtClean="0"/>
          </a:p>
          <a:p>
            <a:pPr marL="342900" lvl="0" indent="-342900" algn="l">
              <a:buAutoNum type="arabicParenR"/>
            </a:pPr>
            <a:endParaRPr lang="en" dirty="0"/>
          </a:p>
          <a:p>
            <a:pPr lvl="0" algn="l"/>
            <a:endParaRPr lang="en" dirty="0" smtClean="0"/>
          </a:p>
        </p:txBody>
      </p:sp>
      <p:pic>
        <p:nvPicPr>
          <p:cNvPr id="24578" name="Picture 2" descr="Cartoon businessman holding a huge mallet ready to hammer another unaware guy. Creative vector cartoon characters for office politics concept, isolated on grey background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72" y="1304034"/>
            <a:ext cx="3097559" cy="23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54838" y="2205730"/>
            <a:ext cx="381000" cy="523220"/>
          </a:xfrm>
          <a:prstGeom prst="rect">
            <a:avLst/>
          </a:prstGeom>
          <a:noFill/>
          <a:effectLst>
            <a:outerShdw dist="25400" dir="12960000" algn="ctr" rotWithShape="0">
              <a:schemeClr val="tx1">
                <a:alpha val="91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2745" y="2205730"/>
            <a:ext cx="381000" cy="523220"/>
          </a:xfrm>
          <a:prstGeom prst="rect">
            <a:avLst/>
          </a:prstGeom>
          <a:noFill/>
          <a:effectLst>
            <a:outerShdw dist="25400" dir="12960000" algn="ctr" rotWithShape="0">
              <a:schemeClr val="tx1">
                <a:alpha val="91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Solution: localize F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You can write and call a special function for debugging.</a:t>
            </a:r>
          </a:p>
          <a:p>
            <a:pPr lvl="0" algn="l"/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27829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Return </a:t>
            </a:r>
            <a:r>
              <a:rPr lang="en-US" dirty="0"/>
              <a:t>to our </a:t>
            </a:r>
            <a:r>
              <a:rPr lang="en-US" dirty="0" smtClean="0"/>
              <a:t>example:</a:t>
            </a:r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/>
              <a:t>void </a:t>
            </a:r>
            <a:r>
              <a:rPr lang="en-US" dirty="0" err="1"/>
              <a:t>debugSumAges</a:t>
            </a:r>
            <a:r>
              <a:rPr lang="en-US" dirty="0"/>
              <a:t>() {</a:t>
            </a:r>
          </a:p>
          <a:p>
            <a:pPr lvl="0" algn="l"/>
            <a:r>
              <a:rPr lang="en-US" dirty="0"/>
              <a:t>  </a:t>
            </a:r>
            <a:r>
              <a:rPr lang="en-US" dirty="0" err="1" smtClean="0"/>
              <a:t>setTestData</a:t>
            </a:r>
            <a:r>
              <a:rPr lang="en-US" dirty="0" smtClean="0"/>
              <a:t>();</a:t>
            </a:r>
            <a:endParaRPr lang="en-US" dirty="0"/>
          </a:p>
          <a:p>
            <a:pPr lvl="0" algn="l"/>
            <a:r>
              <a:rPr lang="en-US" dirty="0"/>
              <a:t>  </a:t>
            </a:r>
            <a:r>
              <a:rPr lang="en-US" dirty="0" err="1"/>
              <a:t>countSumAges</a:t>
            </a:r>
            <a:r>
              <a:rPr lang="en-US" dirty="0"/>
              <a:t>();</a:t>
            </a:r>
          </a:p>
          <a:p>
            <a:pPr lvl="0" algn="l"/>
            <a:r>
              <a:rPr lang="en-US" dirty="0"/>
              <a:t>  </a:t>
            </a:r>
            <a:r>
              <a:rPr lang="en-US" dirty="0" err="1" smtClean="0"/>
              <a:t>printAnswer</a:t>
            </a:r>
            <a:r>
              <a:rPr lang="en-US" dirty="0" smtClean="0"/>
              <a:t>();</a:t>
            </a:r>
            <a:endParaRPr lang="en-US" dirty="0"/>
          </a:p>
          <a:p>
            <a:pPr lvl="0" algn="l"/>
            <a:r>
              <a:rPr lang="en-US" dirty="0"/>
              <a:t>}</a:t>
            </a:r>
          </a:p>
          <a:p>
            <a:pPr lvl="0" algn="l"/>
            <a:endParaRPr lang="en" dirty="0" smtClean="0"/>
          </a:p>
          <a:p>
            <a:pPr lvl="0" algn="l"/>
            <a:r>
              <a:rPr lang="en" dirty="0" smtClean="0"/>
              <a:t>…</a:t>
            </a:r>
          </a:p>
          <a:p>
            <a:pPr lvl="0" algn="l"/>
            <a:endParaRPr lang="en" dirty="0"/>
          </a:p>
          <a:p>
            <a:pPr lvl="0" algn="l"/>
            <a:r>
              <a:rPr lang="en" dirty="0" smtClean="0"/>
              <a:t>debugSumAges();</a:t>
            </a:r>
          </a:p>
        </p:txBody>
      </p:sp>
    </p:spTree>
    <p:extLst>
      <p:ext uri="{BB962C8B-B14F-4D97-AF65-F5344CB8AC3E}">
        <p14:creationId xmlns:p14="http://schemas.microsoft.com/office/powerpoint/2010/main" val="22386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Sometimes</a:t>
            </a:r>
            <a:r>
              <a:rPr lang="ru-RU" dirty="0" smtClean="0"/>
              <a:t> </a:t>
            </a:r>
            <a:r>
              <a:rPr lang="en-US" dirty="0" smtClean="0"/>
              <a:t>at first it is better to think about simplifying the existing code</a:t>
            </a:r>
            <a:endParaRPr lang="en" dirty="0" smtClean="0"/>
          </a:p>
        </p:txBody>
      </p:sp>
      <p:pic>
        <p:nvPicPr>
          <p:cNvPr id="2050" name="Picture 2" descr="Optimize and optimization or more with less concept as a butterfly letting go of wings while taking off like a rocket as a business metaphor for minimalism and simplify with 3D illustration elemen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188841" y="2133600"/>
            <a:ext cx="1938717" cy="198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Consider an example: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lvl="0" algn="l"/>
            <a:r>
              <a:rPr lang="en-US" dirty="0" smtClean="0"/>
              <a:t>while (true) {</a:t>
            </a:r>
          </a:p>
          <a:p>
            <a:pPr lvl="0" algn="l"/>
            <a:r>
              <a:rPr lang="en-US" dirty="0" smtClean="0"/>
              <a:t>  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smtClean="0"/>
              <a:t>10)</a:t>
            </a:r>
            <a:endParaRPr lang="en-US" dirty="0"/>
          </a:p>
          <a:p>
            <a:pPr lvl="0" algn="l"/>
            <a:r>
              <a:rPr lang="en-US" dirty="0"/>
              <a:t>    break</a:t>
            </a:r>
            <a:r>
              <a:rPr lang="en-US" dirty="0" smtClean="0"/>
              <a:t>;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if (</a:t>
            </a:r>
            <a:r>
              <a:rPr lang="en-US" dirty="0" err="1" smtClean="0"/>
              <a:t>i</a:t>
            </a:r>
            <a:r>
              <a:rPr lang="en-US" dirty="0" smtClean="0"/>
              <a:t> &lt; 5) 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  continue;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doSomething</a:t>
            </a:r>
            <a:r>
              <a:rPr lang="en-US" dirty="0" smtClean="0"/>
              <a:t>();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lvl="0" algn="l"/>
            <a:r>
              <a:rPr lang="en-US" dirty="0" smtClean="0"/>
              <a:t>}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3216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Consider an example: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lvl="0" algn="l"/>
            <a:r>
              <a:rPr lang="en-US" dirty="0" smtClean="0">
                <a:solidFill>
                  <a:schemeClr val="accent2"/>
                </a:solidFill>
              </a:rPr>
              <a:t>while (true) {</a:t>
            </a:r>
          </a:p>
          <a:p>
            <a:pPr lvl="0" algn="l"/>
            <a:r>
              <a:rPr lang="en-US" dirty="0" smtClean="0"/>
              <a:t>  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smtClean="0"/>
              <a:t>10)</a:t>
            </a:r>
            <a:endParaRPr lang="en-US" dirty="0"/>
          </a:p>
          <a:p>
            <a:pPr lvl="0" algn="l"/>
            <a:r>
              <a:rPr lang="en-US" dirty="0"/>
              <a:t>    break</a:t>
            </a:r>
            <a:r>
              <a:rPr lang="en-US" dirty="0" smtClean="0"/>
              <a:t>;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if (</a:t>
            </a:r>
            <a:r>
              <a:rPr lang="en-US" dirty="0" err="1" smtClean="0"/>
              <a:t>i</a:t>
            </a:r>
            <a:r>
              <a:rPr lang="en-US" dirty="0" smtClean="0"/>
              <a:t> &lt; 5) 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  continue;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doSomething</a:t>
            </a:r>
            <a:r>
              <a:rPr lang="en-US" dirty="0" smtClean="0"/>
              <a:t>();  </a:t>
            </a:r>
          </a:p>
          <a:p>
            <a:pPr lvl="0" algn="l"/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lvl="0" algn="l"/>
            <a:r>
              <a:rPr lang="en-US" dirty="0" smtClean="0">
                <a:solidFill>
                  <a:schemeClr val="accent2"/>
                </a:solidFill>
              </a:rPr>
              <a:t>}</a:t>
            </a:r>
            <a:endParaRPr lang="e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marL="457200" lvl="0" indent="-228600" algn="l">
              <a:buChar char="●"/>
            </a:pPr>
            <a:r>
              <a:rPr lang="en-US" dirty="0" smtClean="0"/>
              <a:t>Get </a:t>
            </a:r>
            <a:r>
              <a:rPr lang="en-US" dirty="0"/>
              <a:t>your code </a:t>
            </a:r>
            <a:r>
              <a:rPr lang="en-US" dirty="0" smtClean="0"/>
              <a:t>to work!</a:t>
            </a:r>
            <a:endParaRPr lang="en" dirty="0"/>
          </a:p>
        </p:txBody>
      </p:sp>
      <p:sp>
        <p:nvSpPr>
          <p:cNvPr id="88" name="Shape 88"/>
          <p:cNvSpPr/>
          <p:nvPr/>
        </p:nvSpPr>
        <p:spPr>
          <a:xfrm>
            <a:off x="469100" y="577450"/>
            <a:ext cx="3758400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ltra"/>
              <a:buNone/>
            </a:pPr>
            <a:r>
              <a:rPr lang="en" sz="2600" dirty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Consider an example: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lvl="0" algn="l"/>
            <a:r>
              <a:rPr lang="en-US" dirty="0" smtClean="0"/>
              <a:t>while (true) {</a:t>
            </a:r>
          </a:p>
          <a:p>
            <a:pPr lvl="0" algn="l"/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 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&gt;= 10)</a:t>
            </a:r>
          </a:p>
          <a:p>
            <a:pPr lvl="0" algn="l"/>
            <a:r>
              <a:rPr lang="en-US" dirty="0">
                <a:solidFill>
                  <a:schemeClr val="accent2"/>
                </a:solidFill>
              </a:rPr>
              <a:t>    break;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if (</a:t>
            </a:r>
            <a:r>
              <a:rPr lang="en-US" dirty="0" err="1" smtClean="0"/>
              <a:t>i</a:t>
            </a:r>
            <a:r>
              <a:rPr lang="en-US" dirty="0" smtClean="0"/>
              <a:t> &lt; 5) 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  continue;</a:t>
            </a:r>
          </a:p>
          <a:p>
            <a:pPr lvl="0" algn="l"/>
            <a:r>
              <a:rPr lang="en-US" dirty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doSomething</a:t>
            </a:r>
            <a:r>
              <a:rPr lang="en-US" dirty="0"/>
              <a:t>();  </a:t>
            </a:r>
            <a:endParaRPr lang="en-US" dirty="0" smtClean="0"/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lvl="0" algn="l"/>
            <a:r>
              <a:rPr lang="en-US" dirty="0" smtClean="0"/>
              <a:t>}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24463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Consider an example: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lvl="0" algn="l"/>
            <a:r>
              <a:rPr lang="en-US" dirty="0" smtClean="0"/>
              <a:t>while (true) {</a:t>
            </a:r>
          </a:p>
          <a:p>
            <a:pPr lvl="0" algn="l"/>
            <a:r>
              <a:rPr lang="en-US" dirty="0" smtClean="0"/>
              <a:t>  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smtClean="0"/>
              <a:t>10)</a:t>
            </a:r>
            <a:endParaRPr lang="en-US" dirty="0"/>
          </a:p>
          <a:p>
            <a:pPr lvl="0" algn="l"/>
            <a:r>
              <a:rPr lang="en-US" dirty="0"/>
              <a:t>    break</a:t>
            </a:r>
            <a:r>
              <a:rPr lang="en-US" dirty="0" smtClean="0"/>
              <a:t>;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if 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&lt; 5) </a:t>
            </a:r>
          </a:p>
          <a:p>
            <a:pPr lvl="0" algn="l"/>
            <a:r>
              <a:rPr lang="en-US" dirty="0">
                <a:solidFill>
                  <a:schemeClr val="accent2"/>
                </a:solidFill>
              </a:rPr>
              <a:t>    continue;</a:t>
            </a:r>
          </a:p>
          <a:p>
            <a:pPr lvl="0" algn="l"/>
            <a:r>
              <a:rPr lang="en-US" dirty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doSomething</a:t>
            </a:r>
            <a:r>
              <a:rPr lang="en-US" dirty="0"/>
              <a:t>(); </a:t>
            </a:r>
            <a:endParaRPr lang="en-US" dirty="0" smtClean="0"/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lvl="0" algn="l"/>
            <a:r>
              <a:rPr lang="en-US" dirty="0" smtClean="0"/>
              <a:t>}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6577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The code on the previous slide is equivalent </a:t>
            </a:r>
            <a:r>
              <a:rPr lang="en-US" dirty="0" smtClean="0"/>
              <a:t>to: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algn="l"/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doSomething</a:t>
            </a:r>
            <a:r>
              <a:rPr lang="en-US" dirty="0"/>
              <a:t>();</a:t>
            </a:r>
          </a:p>
          <a:p>
            <a:pPr lvl="0" algn="l"/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6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Both codes do the same, but the second version is easier to understand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The more understanding you have, the greater the probability of finding the bug is</a:t>
            </a:r>
          </a:p>
        </p:txBody>
      </p:sp>
    </p:spTree>
    <p:extLst>
      <p:ext uri="{BB962C8B-B14F-4D97-AF65-F5344CB8AC3E}">
        <p14:creationId xmlns:p14="http://schemas.microsoft.com/office/powerpoint/2010/main" val="30075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It is also a good idea to rewrite buggy functions completely in order to make them clearer for you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Competitive programmers sometimes </a:t>
            </a:r>
            <a:r>
              <a:rPr lang="en-US" dirty="0"/>
              <a:t>rewrite </a:t>
            </a:r>
            <a:r>
              <a:rPr lang="en-US" dirty="0" smtClean="0"/>
              <a:t>the whole solution during a contest because it is faster than finding all bugs</a:t>
            </a:r>
          </a:p>
        </p:txBody>
      </p:sp>
    </p:spTree>
    <p:extLst>
      <p:ext uri="{BB962C8B-B14F-4D97-AF65-F5344CB8AC3E}">
        <p14:creationId xmlns:p14="http://schemas.microsoft.com/office/powerpoint/2010/main" val="9753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lvl="0" algn="l"/>
                <a:r>
                  <a:rPr lang="en-US" dirty="0" smtClean="0"/>
                  <a:t>Note that “shorter” doesn’t </a:t>
                </a:r>
                <a:r>
                  <a:rPr lang="en-US" dirty="0"/>
                  <a:t>necessarily </a:t>
                </a:r>
                <a:r>
                  <a:rPr lang="en-US" dirty="0" smtClean="0"/>
                  <a:t>mean “clearer”.</a:t>
                </a:r>
              </a:p>
              <a:p>
                <a:pPr lvl="0" algn="l"/>
                <a:endParaRPr lang="en-US" dirty="0"/>
              </a:p>
              <a:p>
                <a:pPr lvl="0" algn="l"/>
                <a:r>
                  <a:rPr lang="en-US" dirty="0" smtClean="0"/>
                  <a:t>Consider a task:</a:t>
                </a:r>
              </a:p>
              <a:p>
                <a:pPr lvl="0" algn="l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floors in the house.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apartments </a:t>
                </a:r>
                <a:r>
                  <a:rPr lang="en-US" dirty="0" smtClean="0"/>
                  <a:t>on each floor: 2 corner </a:t>
                </a:r>
                <a:r>
                  <a:rPr lang="en-US" dirty="0" smtClean="0"/>
                  <a:t>apartments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lang="en-US" dirty="0" smtClean="0"/>
                  <a:t>usual </a:t>
                </a:r>
                <a:r>
                  <a:rPr lang="en-US" dirty="0" smtClean="0"/>
                  <a:t>apartments</a:t>
                </a:r>
                <a:r>
                  <a:rPr lang="en-US" dirty="0" smtClean="0"/>
                  <a:t>. There are 3 windows </a:t>
                </a:r>
                <a:r>
                  <a:rPr lang="en-US" dirty="0"/>
                  <a:t>in </a:t>
                </a:r>
                <a:r>
                  <a:rPr lang="en-US" dirty="0" smtClean="0"/>
                  <a:t>each corner </a:t>
                </a:r>
                <a:r>
                  <a:rPr lang="en-US" dirty="0" smtClean="0"/>
                  <a:t>apartment </a:t>
                </a:r>
                <a:r>
                  <a:rPr lang="en-US" dirty="0" smtClean="0"/>
                  <a:t>and 2 windows in each of the other </a:t>
                </a:r>
                <a:r>
                  <a:rPr lang="en-US" dirty="0" smtClean="0"/>
                  <a:t>apartments</a:t>
                </a:r>
                <a:r>
                  <a:rPr lang="en-US" dirty="0" smtClean="0"/>
                  <a:t>.</a:t>
                </a:r>
              </a:p>
              <a:p>
                <a:pPr lvl="0" algn="l"/>
                <a:r>
                  <a:rPr lang="en-US" dirty="0" smtClean="0"/>
                  <a:t>Compute the total number </a:t>
                </a:r>
                <a:r>
                  <a:rPr lang="en-US" dirty="0"/>
                  <a:t>of </a:t>
                </a:r>
                <a:r>
                  <a:rPr lang="en-US" dirty="0" smtClean="0"/>
                  <a:t>windows in the house.</a:t>
                </a:r>
              </a:p>
            </p:txBody>
          </p:sp>
        </mc:Choice>
        <mc:Fallback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blipFill>
                <a:blip r:embed="rId3"/>
                <a:stretch>
                  <a:fillRect l="-3079" t="-1257" r="-43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6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lvl="0" algn="l"/>
                <a:r>
                  <a:rPr lang="en-US" dirty="0" smtClean="0"/>
                  <a:t>Possible formula:</a:t>
                </a:r>
              </a:p>
              <a:p>
                <a:pPr lvl="0" algn="l"/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blipFill>
                <a:blip r:embed="rId3"/>
                <a:stretch>
                  <a:fillRect l="-3079" t="-12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lvl="0" algn="l"/>
                <a:r>
                  <a:rPr lang="en-US" dirty="0" smtClean="0"/>
                  <a:t>Possible formula:</a:t>
                </a:r>
              </a:p>
              <a:p>
                <a:pPr lvl="0" algn="l"/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US" dirty="0" smtClean="0"/>
              </a:p>
              <a:p>
                <a:pPr lvl="0"/>
                <a:endParaRPr lang="en-US" dirty="0"/>
              </a:p>
              <a:p>
                <a:pPr lvl="0" algn="l"/>
                <a:r>
                  <a:rPr lang="en-US" dirty="0" smtClean="0"/>
                  <a:t>It can be easily simplified:</a:t>
                </a:r>
              </a:p>
              <a:p>
                <a:pPr lvl="0"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lvl="0" algn="l"/>
                <a:endParaRPr lang="en-US" dirty="0"/>
              </a:p>
            </p:txBody>
          </p:sp>
        </mc:Choice>
        <mc:Fallback xmlns=""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blipFill>
                <a:blip r:embed="rId3"/>
                <a:stretch>
                  <a:fillRect l="-3079" t="-12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0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algn="l"/>
                <a:r>
                  <a:rPr lang="en-US" dirty="0" smtClean="0"/>
                  <a:t>But </a:t>
                </a:r>
                <a:r>
                  <a:rPr lang="en-US" dirty="0"/>
                  <a:t>when you see </a:t>
                </a:r>
                <a:r>
                  <a:rPr lang="en-US" dirty="0" smtClean="0"/>
                  <a:t>the </a:t>
                </a:r>
                <a:r>
                  <a:rPr lang="en-US" dirty="0"/>
                  <a:t>formula </a:t>
                </a:r>
                <a:r>
                  <a:rPr lang="en-US" dirty="0" smtClean="0"/>
                  <a:t>        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∙2+2∙3)</m:t>
                    </m:r>
                  </m:oMath>
                </a14:m>
                <a:r>
                  <a:rPr lang="en-US" dirty="0" smtClean="0"/>
                  <a:t>” in </a:t>
                </a:r>
                <a:r>
                  <a:rPr lang="en-US" dirty="0"/>
                  <a:t>the code, it's easier to understand where it came </a:t>
                </a:r>
                <a:r>
                  <a:rPr lang="en-US" dirty="0" smtClean="0"/>
                  <a:t>from.</a:t>
                </a:r>
                <a:endParaRPr lang="en-US" dirty="0"/>
              </a:p>
              <a:p>
                <a:pPr lvl="0" algn="l"/>
                <a:endParaRPr lang="ru-RU" dirty="0" smtClean="0"/>
              </a:p>
              <a:p>
                <a:pPr algn="l"/>
                <a:r>
                  <a:rPr lang="en-US" dirty="0" smtClean="0"/>
                  <a:t>Conversely, when you see the formula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”, you need to recall </a:t>
                </a:r>
                <a:r>
                  <a:rPr lang="en-US" dirty="0"/>
                  <a:t>how the original formula was </a:t>
                </a:r>
                <a:r>
                  <a:rPr lang="en-US" dirty="0" smtClean="0"/>
                  <a:t>simplified.</a:t>
                </a:r>
                <a:endParaRPr lang="en-US" dirty="0"/>
              </a:p>
            </p:txBody>
          </p:sp>
        </mc:Choice>
        <mc:Fallback xmlns=""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blipFill>
                <a:blip r:embed="rId3"/>
                <a:stretch>
                  <a:fillRect l="-3079" t="-1257" r="-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2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You </a:t>
            </a:r>
            <a:r>
              <a:rPr lang="en-US" dirty="0"/>
              <a:t>can often solve the same problem in </a:t>
            </a:r>
            <a:r>
              <a:rPr lang="en-US" dirty="0" smtClean="0"/>
              <a:t>many ways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Some of your algorithms can be faster than others; some of them can be slower, but simpler</a:t>
            </a:r>
          </a:p>
        </p:txBody>
      </p:sp>
    </p:spTree>
    <p:extLst>
      <p:ext uri="{BB962C8B-B14F-4D97-AF65-F5344CB8AC3E}">
        <p14:creationId xmlns:p14="http://schemas.microsoft.com/office/powerpoint/2010/main" val="42303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How to find a bug?</a:t>
            </a: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>
              <a:buClr>
                <a:schemeClr val="dk1"/>
              </a:buClr>
              <a:buSzPct val="64705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ommon ways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lang="en-US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buClr>
                <a:schemeClr val="dk1"/>
              </a:buClr>
              <a:buSzPct val="64705"/>
            </a:pP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at the code</a:t>
            </a:r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/>
              <a:t>testing and </a:t>
            </a:r>
            <a:r>
              <a:rPr lang="en-US" dirty="0" smtClean="0"/>
              <a:t>debugging</a:t>
            </a:r>
            <a:endParaRPr lang="ru-RU" dirty="0" smtClean="0"/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thinking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idea correctness</a:t>
            </a:r>
            <a:endParaRPr lang="en-US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87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lvl="0" algn="l"/>
                <a:r>
                  <a:rPr lang="en-US" dirty="0" smtClean="0"/>
                  <a:t>Consider the following situation:</a:t>
                </a:r>
              </a:p>
              <a:p>
                <a:pPr lvl="0" algn="l"/>
                <a:endParaRPr lang="en-US" dirty="0"/>
              </a:p>
              <a:p>
                <a:pPr lvl="0" algn="l"/>
                <a:r>
                  <a:rPr lang="en-US" dirty="0" smtClean="0"/>
                  <a:t>You solve a complex task, and you realize that you need to sort an array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at some moment</a:t>
                </a:r>
              </a:p>
            </p:txBody>
          </p:sp>
        </mc:Choice>
        <mc:Fallback xmlns=""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blipFill>
                <a:blip r:embed="rId3"/>
                <a:stretch>
                  <a:fillRect l="-3079" t="-12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3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lvl="0" algn="l"/>
                <a:r>
                  <a:rPr lang="en-US" dirty="0" smtClean="0"/>
                  <a:t>Imagine that you know two sorting algorithms:</a:t>
                </a:r>
                <a:endParaRPr lang="en-US" dirty="0"/>
              </a:p>
              <a:p>
                <a:pPr lvl="0" algn="l"/>
                <a:endParaRPr lang="en-US" dirty="0"/>
              </a:p>
              <a:p>
                <a:pPr lvl="0" algn="l"/>
                <a:r>
                  <a:rPr lang="en-US" dirty="0" err="1" smtClean="0">
                    <a:solidFill>
                      <a:srgbClr val="FF0000"/>
                    </a:solidFill>
                  </a:rPr>
                  <a:t>fastSort</a:t>
                </a:r>
                <a:r>
                  <a:rPr lang="en-US" dirty="0" smtClean="0"/>
                  <a:t>: performs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operations but is hard to implement</a:t>
                </a:r>
              </a:p>
              <a:p>
                <a:pPr lvl="0" algn="l"/>
                <a:endParaRPr lang="en-US" dirty="0"/>
              </a:p>
              <a:p>
                <a:pPr lvl="0" algn="l"/>
                <a:r>
                  <a:rPr lang="en-US" dirty="0" err="1" smtClean="0">
                    <a:solidFill>
                      <a:srgbClr val="0070C0"/>
                    </a:solidFill>
                  </a:rPr>
                  <a:t>easySort</a:t>
                </a:r>
                <a:r>
                  <a:rPr lang="en-US" dirty="0" smtClean="0"/>
                  <a:t>: performs </a:t>
                </a:r>
                <a:r>
                  <a:rPr lang="en-US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operations but is very simple to implement</a:t>
                </a:r>
              </a:p>
            </p:txBody>
          </p:sp>
        </mc:Choice>
        <mc:Fallback xmlns=""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3758400" cy="3393900"/>
              </a:xfrm>
              <a:prstGeom prst="rect">
                <a:avLst/>
              </a:prstGeom>
              <a:blipFill>
                <a:blip r:embed="rId3"/>
                <a:stretch>
                  <a:fillRect l="-3079" t="-12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5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Imagine that you have used </a:t>
            </a:r>
            <a:r>
              <a:rPr lang="en-US" dirty="0" err="1" smtClean="0">
                <a:solidFill>
                  <a:srgbClr val="FF0000"/>
                </a:solidFill>
              </a:rPr>
              <a:t>fastSort</a:t>
            </a:r>
            <a:r>
              <a:rPr lang="en-US" dirty="0" smtClean="0"/>
              <a:t> in your code, and your code isn’t working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What is wrong: hard sorting algorithm or something other?</a:t>
            </a:r>
          </a:p>
        </p:txBody>
      </p:sp>
    </p:spTree>
    <p:extLst>
      <p:ext uri="{BB962C8B-B14F-4D97-AF65-F5344CB8AC3E}">
        <p14:creationId xmlns:p14="http://schemas.microsoft.com/office/powerpoint/2010/main" val="36033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Imagine that you have used </a:t>
            </a:r>
            <a:r>
              <a:rPr lang="en-US" dirty="0" err="1" smtClean="0">
                <a:solidFill>
                  <a:srgbClr val="FF0000"/>
                </a:solidFill>
              </a:rPr>
              <a:t>fastSort</a:t>
            </a:r>
            <a:r>
              <a:rPr lang="en-US" dirty="0" smtClean="0"/>
              <a:t> in your code, and your code isn’t working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What is wrong: hard sorting algorithm or something other?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u="sng" dirty="0" smtClean="0"/>
              <a:t>Idea</a:t>
            </a:r>
            <a:r>
              <a:rPr lang="en-US" dirty="0" smtClean="0"/>
              <a:t>: to find out an answer, you can replace </a:t>
            </a:r>
            <a:r>
              <a:rPr lang="en-US" dirty="0" err="1" smtClean="0">
                <a:solidFill>
                  <a:srgbClr val="FF0000"/>
                </a:solidFill>
              </a:rPr>
              <a:t>fastSort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rgbClr val="0070C0"/>
                </a:solidFill>
              </a:rPr>
              <a:t>easySort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If your code: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still doesn’t work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you have bugs in another part of code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started working </a:t>
            </a:r>
            <a:r>
              <a:rPr lang="en-US" dirty="0" smtClean="0">
                <a:sym typeface="Wingdings" panose="05000000000000000000" pitchFamily="2" charset="2"/>
              </a:rPr>
              <a:t> most likely replaced code is buggy</a:t>
            </a:r>
          </a:p>
        </p:txBody>
      </p:sp>
    </p:spTree>
    <p:extLst>
      <p:ext uri="{BB962C8B-B14F-4D97-AF65-F5344CB8AC3E}">
        <p14:creationId xmlns:p14="http://schemas.microsoft.com/office/powerpoint/2010/main" val="20328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But you should implement </a:t>
            </a:r>
            <a:r>
              <a:rPr lang="en-US" dirty="0" err="1" smtClean="0">
                <a:solidFill>
                  <a:srgbClr val="0070C0"/>
                </a:solidFill>
              </a:rPr>
              <a:t>easySort</a:t>
            </a:r>
            <a:r>
              <a:rPr lang="en-US" dirty="0" smtClean="0"/>
              <a:t> </a:t>
            </a:r>
            <a:r>
              <a:rPr lang="en-US" b="1" dirty="0" smtClean="0"/>
              <a:t>very carefully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If you made a bug in </a:t>
            </a:r>
            <a:r>
              <a:rPr lang="en-US" dirty="0" err="1" smtClean="0">
                <a:solidFill>
                  <a:srgbClr val="0070C0"/>
                </a:solidFill>
              </a:rPr>
              <a:t>easySort</a:t>
            </a:r>
            <a:r>
              <a:rPr lang="en-US" dirty="0" smtClean="0"/>
              <a:t>, you can make wrong conclusions after replacing</a:t>
            </a:r>
          </a:p>
          <a:p>
            <a:pPr lvl="0" algn="l"/>
            <a:r>
              <a:rPr lang="en-US" dirty="0" smtClean="0"/>
              <a:t>In this case time of debugging can even increase!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414628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Simplifying: another approach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Related topics</a:t>
            </a:r>
            <a:r>
              <a:rPr lang="en-US" dirty="0" smtClean="0"/>
              <a:t>:</a:t>
            </a:r>
            <a:endParaRPr lang="ru-RU" dirty="0" smtClean="0"/>
          </a:p>
          <a:p>
            <a:pPr lvl="0" algn="l"/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stress-testing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brute force solutions</a:t>
            </a:r>
          </a:p>
        </p:txBody>
      </p:sp>
    </p:spTree>
    <p:extLst>
      <p:ext uri="{BB962C8B-B14F-4D97-AF65-F5344CB8AC3E}">
        <p14:creationId xmlns:p14="http://schemas.microsoft.com/office/powerpoint/2010/main" val="24126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Double-checking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We always check our code by ourselves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Let’s learn how to </a:t>
            </a:r>
            <a:r>
              <a:rPr lang="en-US" smtClean="0"/>
              <a:t>force the computer </a:t>
            </a:r>
            <a:r>
              <a:rPr lang="en-US" dirty="0" smtClean="0"/>
              <a:t>to check our code, too!</a:t>
            </a:r>
          </a:p>
        </p:txBody>
      </p:sp>
    </p:spTree>
    <p:extLst>
      <p:ext uri="{BB962C8B-B14F-4D97-AF65-F5344CB8AC3E}">
        <p14:creationId xmlns:p14="http://schemas.microsoft.com/office/powerpoint/2010/main" val="20344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Invariants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Invariant is a correct statement about data</a:t>
            </a:r>
            <a:r>
              <a:rPr lang="ru-RU" dirty="0" smtClean="0"/>
              <a:t> </a:t>
            </a:r>
            <a:r>
              <a:rPr lang="en-US" dirty="0"/>
              <a:t>you are working </a:t>
            </a:r>
            <a:r>
              <a:rPr lang="en-US" dirty="0" smtClean="0"/>
              <a:t>with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dirty="0"/>
              <a:t>Invariants always arise </a:t>
            </a:r>
            <a:r>
              <a:rPr lang="en-US" dirty="0" smtClean="0"/>
              <a:t>naturally;</a:t>
            </a:r>
          </a:p>
          <a:p>
            <a:pPr lvl="0" algn="l"/>
            <a:r>
              <a:rPr lang="en-US" dirty="0" smtClean="0"/>
              <a:t>they are </a:t>
            </a:r>
            <a:r>
              <a:rPr lang="en-US" dirty="0"/>
              <a:t>usually associated </a:t>
            </a:r>
            <a:r>
              <a:rPr lang="en-US" dirty="0" smtClean="0"/>
              <a:t>with specific places </a:t>
            </a:r>
            <a:r>
              <a:rPr lang="en-US" dirty="0"/>
              <a:t>in the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2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Invariants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Example 1</a:t>
            </a:r>
            <a:endParaRPr lang="en-US" dirty="0"/>
          </a:p>
          <a:p>
            <a:pPr lvl="0" algn="l"/>
            <a:endParaRPr lang="en-US" dirty="0" smtClean="0"/>
          </a:p>
          <a:p>
            <a:pPr lvl="0" algn="l"/>
            <a:r>
              <a:rPr lang="en-US" dirty="0" err="1" smtClean="0"/>
              <a:t>int</a:t>
            </a:r>
            <a:r>
              <a:rPr lang="en-US" dirty="0" smtClean="0"/>
              <a:t> a[n], sum = 0;</a:t>
            </a:r>
            <a:endParaRPr lang="en-US" dirty="0"/>
          </a:p>
          <a:p>
            <a:pPr lvl="0" algn="l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0" algn="l"/>
            <a:r>
              <a:rPr lang="en-US" dirty="0" smtClean="0"/>
              <a:t>  if (a[</a:t>
            </a:r>
            <a:r>
              <a:rPr lang="en-US" dirty="0" err="1" smtClean="0"/>
              <a:t>i</a:t>
            </a:r>
            <a:r>
              <a:rPr lang="en-US" dirty="0" smtClean="0"/>
              <a:t>] &lt; 0)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  a[</a:t>
            </a:r>
            <a:r>
              <a:rPr lang="en-US" dirty="0" err="1" smtClean="0"/>
              <a:t>i</a:t>
            </a:r>
            <a:r>
              <a:rPr lang="en-US" dirty="0" smtClean="0"/>
              <a:t>] = -a[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 sum = sum +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en-US" dirty="0"/>
          </a:p>
          <a:p>
            <a:pPr lvl="0" algn="l"/>
            <a:r>
              <a:rPr lang="en-US" dirty="0" smtClean="0"/>
              <a:t>}</a:t>
            </a:r>
          </a:p>
          <a:p>
            <a:pPr lvl="0" algn="l"/>
            <a:endParaRPr lang="ru-RU" dirty="0" smtClean="0"/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write(sum);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How to find a bug?</a:t>
            </a: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>
              <a:buClr>
                <a:schemeClr val="dk1"/>
              </a:buClr>
              <a:buSzPct val="64705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ommon ways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lang="en-US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buClr>
                <a:schemeClr val="dk1"/>
              </a:buClr>
              <a:buSzPct val="64705"/>
            </a:pP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at the code</a:t>
            </a:r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/>
              <a:t>testing and </a:t>
            </a:r>
            <a:r>
              <a:rPr lang="en-US" dirty="0" smtClean="0"/>
              <a:t>debugging</a:t>
            </a:r>
            <a:endParaRPr lang="ru-RU" dirty="0" smtClean="0"/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thinking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idea correctness</a:t>
            </a:r>
            <a:endParaRPr lang="en-US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285750" lvl="0" indent="-285750" algn="l">
              <a:buClr>
                <a:schemeClr val="dk1"/>
              </a:buClr>
              <a:buSzPct val="64705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buClr>
                <a:schemeClr val="dk1"/>
              </a:buClr>
              <a:buSzPct val="64705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none of this 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helps?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Man smashes a mechanical computer keyboard in rage using both fi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83" y="1413164"/>
            <a:ext cx="2546023" cy="181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Invariants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199" y="1200150"/>
                <a:ext cx="4128655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lvl="0" algn="l"/>
                <a:r>
                  <a:rPr lang="en-US" dirty="0" smtClean="0"/>
                  <a:t>Example 1</a:t>
                </a:r>
                <a:endParaRPr lang="en-US" dirty="0"/>
              </a:p>
              <a:p>
                <a:pPr lvl="0" algn="l"/>
                <a:endParaRPr lang="en-US" dirty="0" smtClean="0"/>
              </a:p>
              <a:p>
                <a:pPr lvl="0" algn="l"/>
                <a:r>
                  <a:rPr lang="en-US" dirty="0" err="1"/>
                  <a:t>int</a:t>
                </a:r>
                <a:r>
                  <a:rPr lang="en-US" dirty="0"/>
                  <a:t> a[n], sum = 0;</a:t>
                </a:r>
              </a:p>
              <a:p>
                <a:pPr lvl="0" algn="l"/>
                <a:r>
                  <a:rPr lang="en-US" dirty="0"/>
                  <a:t>for (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= 0; </a:t>
                </a:r>
                <a:r>
                  <a:rPr lang="en-US" dirty="0" err="1"/>
                  <a:t>i</a:t>
                </a:r>
                <a:r>
                  <a:rPr lang="en-US" dirty="0"/>
                  <a:t> &lt; n; </a:t>
                </a:r>
                <a:r>
                  <a:rPr lang="en-US" dirty="0" err="1"/>
                  <a:t>i</a:t>
                </a:r>
                <a:r>
                  <a:rPr lang="en-US" dirty="0"/>
                  <a:t>++) {</a:t>
                </a:r>
              </a:p>
              <a:p>
                <a:pPr lvl="0" algn="l"/>
                <a:r>
                  <a:rPr lang="en-US" dirty="0"/>
                  <a:t>  if (a[</a:t>
                </a:r>
                <a:r>
                  <a:rPr lang="en-US" dirty="0" err="1"/>
                  <a:t>i</a:t>
                </a:r>
                <a:r>
                  <a:rPr lang="en-US" dirty="0"/>
                  <a:t>] &lt; 0)</a:t>
                </a:r>
              </a:p>
              <a:p>
                <a:pPr lvl="0" algn="l"/>
                <a:r>
                  <a:rPr lang="en-US" dirty="0"/>
                  <a:t>    a[</a:t>
                </a:r>
                <a:r>
                  <a:rPr lang="en-US" dirty="0" err="1"/>
                  <a:t>i</a:t>
                </a:r>
                <a:r>
                  <a:rPr lang="en-US" dirty="0"/>
                  <a:t>] = -a[</a:t>
                </a:r>
                <a:r>
                  <a:rPr lang="en-US" dirty="0" err="1"/>
                  <a:t>i</a:t>
                </a:r>
                <a:r>
                  <a:rPr lang="en-US" dirty="0"/>
                  <a:t>];</a:t>
                </a:r>
              </a:p>
              <a:p>
                <a:pPr lvl="0" algn="l"/>
                <a:r>
                  <a:rPr lang="en-US" dirty="0"/>
                  <a:t>  sum = sum + a[</a:t>
                </a:r>
                <a:r>
                  <a:rPr lang="en-US" dirty="0" err="1"/>
                  <a:t>i</a:t>
                </a:r>
                <a:r>
                  <a:rPr lang="en-US" dirty="0"/>
                  <a:t>];</a:t>
                </a:r>
              </a:p>
              <a:p>
                <a:pPr lvl="0" algn="l"/>
                <a:r>
                  <a:rPr lang="en-US" dirty="0"/>
                  <a:t>}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 Invariant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“a[</a:t>
                </a:r>
                <a:r>
                  <a:rPr lang="en-US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] is 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non-negative</a:t>
                </a:r>
                <a:r>
                  <a:rPr lang="ru-RU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for any </a:t>
                </a:r>
                <a:r>
                  <a:rPr lang="en-US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”</a:t>
                </a:r>
                <a:endParaRPr lang="en-US" dirty="0"/>
              </a:p>
              <a:p>
                <a:pPr lvl="0" algn="l"/>
                <a:r>
                  <a:rPr lang="en-US" dirty="0"/>
                  <a:t>write(sum);</a:t>
                </a:r>
              </a:p>
            </p:txBody>
          </p:sp>
        </mc:Choice>
        <mc:Fallback xmlns=""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200150"/>
                <a:ext cx="4128655" cy="3393900"/>
              </a:xfrm>
              <a:prstGeom prst="rect">
                <a:avLst/>
              </a:prstGeom>
              <a:blipFill>
                <a:blip r:embed="rId3"/>
                <a:stretch>
                  <a:fillRect l="-2806" t="-12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9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Invariants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Example 2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Again about sorting:</a:t>
            </a:r>
            <a:endParaRPr lang="en-US" dirty="0"/>
          </a:p>
          <a:p>
            <a:pPr lvl="0" algn="l"/>
            <a:endParaRPr lang="en-US" dirty="0" smtClean="0"/>
          </a:p>
          <a:p>
            <a:pPr lvl="0" algn="l"/>
            <a:r>
              <a:rPr lang="en-US" dirty="0" err="1" smtClean="0"/>
              <a:t>int</a:t>
            </a:r>
            <a:r>
              <a:rPr lang="en-US" dirty="0" smtClean="0"/>
              <a:t> a[n];</a:t>
            </a:r>
            <a:endParaRPr lang="en-US" dirty="0"/>
          </a:p>
          <a:p>
            <a:pPr lvl="0" algn="l"/>
            <a:r>
              <a:rPr lang="en-US" dirty="0" err="1" smtClean="0"/>
              <a:t>readArray</a:t>
            </a:r>
            <a:r>
              <a:rPr lang="en-US" dirty="0" smtClean="0"/>
              <a:t>();</a:t>
            </a:r>
          </a:p>
          <a:p>
            <a:pPr lvl="0" algn="l"/>
            <a:r>
              <a:rPr lang="en-US" dirty="0" err="1" smtClean="0"/>
              <a:t>sortArray</a:t>
            </a:r>
            <a:r>
              <a:rPr lang="en-US" dirty="0" smtClean="0"/>
              <a:t>();</a:t>
            </a:r>
          </a:p>
          <a:p>
            <a:pPr lvl="0" algn="l"/>
            <a:endParaRPr lang="en-US" dirty="0" smtClean="0"/>
          </a:p>
          <a:p>
            <a:pPr lvl="0" algn="l"/>
            <a:endParaRPr lang="en-US" dirty="0" smtClean="0"/>
          </a:p>
          <a:p>
            <a:pPr lvl="0" algn="l"/>
            <a:r>
              <a:rPr lang="en-US" dirty="0" err="1" smtClean="0"/>
              <a:t>printArray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Invariants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199" y="1200150"/>
                <a:ext cx="4128655" cy="3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7150" tIns="17150" rIns="17150" bIns="17150" anchor="t" anchorCtr="0">
                <a:noAutofit/>
              </a:bodyPr>
              <a:lstStyle/>
              <a:p>
                <a:pPr lvl="0" algn="l"/>
                <a:r>
                  <a:rPr lang="en-US" dirty="0" smtClean="0"/>
                  <a:t>Example 2</a:t>
                </a:r>
              </a:p>
              <a:p>
                <a:pPr lvl="0" algn="l"/>
                <a:endParaRPr lang="en-US" dirty="0"/>
              </a:p>
              <a:p>
                <a:pPr lvl="0" algn="l"/>
                <a:r>
                  <a:rPr lang="en-US" dirty="0" smtClean="0"/>
                  <a:t>Again about sorting:</a:t>
                </a:r>
                <a:endParaRPr lang="en-US" dirty="0"/>
              </a:p>
              <a:p>
                <a:pPr lvl="0" algn="l"/>
                <a:endParaRPr lang="en-US" dirty="0" smtClean="0"/>
              </a:p>
              <a:p>
                <a:pPr lvl="0" algn="l"/>
                <a:r>
                  <a:rPr lang="en-US" dirty="0" err="1" smtClean="0"/>
                  <a:t>int</a:t>
                </a:r>
                <a:r>
                  <a:rPr lang="en-US" dirty="0" smtClean="0"/>
                  <a:t> a[n];</a:t>
                </a:r>
                <a:endParaRPr lang="en-US" dirty="0"/>
              </a:p>
              <a:p>
                <a:pPr lvl="0" algn="l"/>
                <a:r>
                  <a:rPr lang="en-US" dirty="0" err="1" smtClean="0"/>
                  <a:t>readArray</a:t>
                </a:r>
                <a:r>
                  <a:rPr lang="en-US" dirty="0" smtClean="0"/>
                  <a:t>();</a:t>
                </a:r>
              </a:p>
              <a:p>
                <a:pPr lvl="0" algn="l"/>
                <a:r>
                  <a:rPr lang="en-US" dirty="0" err="1" smtClean="0"/>
                  <a:t>sortArray</a:t>
                </a:r>
                <a:r>
                  <a:rPr lang="en-US" dirty="0" smtClean="0"/>
                  <a:t>();</a:t>
                </a: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 Invariant: “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+1]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for any </a:t>
                </a:r>
                <a:r>
                  <a:rPr lang="en-US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−1"</m:t>
                    </m:r>
                  </m:oMath>
                </a14:m>
                <a:endParaRPr lang="en-US" dirty="0" smtClean="0"/>
              </a:p>
              <a:p>
                <a:pPr lvl="0" algn="l"/>
                <a:r>
                  <a:rPr lang="en-US" dirty="0" err="1" smtClean="0"/>
                  <a:t>printArray</a:t>
                </a:r>
                <a:r>
                  <a:rPr lang="en-US" dirty="0" smtClean="0"/>
                  <a:t>();</a:t>
                </a:r>
                <a:endParaRPr lang="en-US" dirty="0"/>
              </a:p>
            </p:txBody>
          </p:sp>
        </mc:Choice>
        <mc:Fallback xmlns="">
          <p:sp>
            <p:nvSpPr>
              <p:cNvPr id="4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200150"/>
                <a:ext cx="4128655" cy="3393900"/>
              </a:xfrm>
              <a:prstGeom prst="rect">
                <a:avLst/>
              </a:prstGeom>
              <a:blipFill>
                <a:blip r:embed="rId3"/>
                <a:stretch>
                  <a:fillRect l="-2806" t="-1257" r="-2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Invariants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If you are sure that all invariants are held, it becomes easier to locate mistakes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But how can you be sure in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Invariants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If you are sure that all invariants are held, it becomes easier to locate mistakes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But how can you be sure in it?</a:t>
            </a:r>
          </a:p>
          <a:p>
            <a:pPr lvl="0" algn="l"/>
            <a:endParaRPr lang="en-US" dirty="0"/>
          </a:p>
          <a:p>
            <a:pPr lvl="0" algn="l"/>
            <a:r>
              <a:rPr lang="en-US" u="sng" dirty="0" smtClean="0"/>
              <a:t>Idea</a:t>
            </a:r>
            <a:r>
              <a:rPr lang="en-US" dirty="0" smtClean="0"/>
              <a:t>: Let your computer check all invariants!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Double-checking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b="1" dirty="0"/>
              <a:t>assert</a:t>
            </a:r>
            <a:r>
              <a:rPr lang="en-US" dirty="0"/>
              <a:t>: a function that takes an expression, computes it and throws an error if the result is </a:t>
            </a:r>
            <a:r>
              <a:rPr lang="en-US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Double-checking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b="1" dirty="0"/>
              <a:t>assert</a:t>
            </a:r>
            <a:r>
              <a:rPr lang="en-US" dirty="0"/>
              <a:t>: a function that takes an expression, computes it and </a:t>
            </a:r>
            <a:r>
              <a:rPr lang="en-US" dirty="0" smtClean="0"/>
              <a:t>throws </a:t>
            </a:r>
            <a:r>
              <a:rPr lang="en-US" dirty="0"/>
              <a:t>an error if the result is </a:t>
            </a:r>
            <a:r>
              <a:rPr lang="en-US" b="1" dirty="0"/>
              <a:t>false</a:t>
            </a:r>
            <a:endParaRPr lang="en-US" dirty="0"/>
          </a:p>
          <a:p>
            <a:pPr lvl="0" algn="l"/>
            <a:endParaRPr lang="en-US" b="1" dirty="0" smtClean="0"/>
          </a:p>
          <a:p>
            <a:pPr lvl="0" algn="l"/>
            <a:r>
              <a:rPr lang="en-US" dirty="0" smtClean="0"/>
              <a:t>Examples: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assert(2 &lt; 3); //</a:t>
            </a:r>
            <a:r>
              <a:rPr lang="en-US" dirty="0" smtClean="0">
                <a:solidFill>
                  <a:srgbClr val="0070C0"/>
                </a:solidFill>
              </a:rPr>
              <a:t>does nothing</a:t>
            </a:r>
          </a:p>
          <a:p>
            <a:pPr lvl="0" algn="l"/>
            <a:r>
              <a:rPr lang="en-US" dirty="0" smtClean="0"/>
              <a:t>assert(2 + 2 == 5); //</a:t>
            </a:r>
            <a:r>
              <a:rPr lang="en-US" dirty="0" smtClean="0">
                <a:solidFill>
                  <a:srgbClr val="FF0000"/>
                </a:solidFill>
              </a:rPr>
              <a:t>runtime error</a:t>
            </a:r>
            <a:endParaRPr lang="en-US" dirty="0">
              <a:solidFill>
                <a:srgbClr val="FF0000"/>
              </a:solidFill>
            </a:endParaRPr>
          </a:p>
          <a:p>
            <a:pPr lvl="0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3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Double-checking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Assert</a:t>
            </a:r>
            <a:r>
              <a:rPr lang="ru-RU" dirty="0" smtClean="0"/>
              <a:t> </a:t>
            </a:r>
            <a:r>
              <a:rPr lang="en-US" dirty="0" smtClean="0"/>
              <a:t>is a simple </a:t>
            </a:r>
            <a:r>
              <a:rPr lang="en-US" dirty="0"/>
              <a:t>and efficient </a:t>
            </a:r>
            <a:r>
              <a:rPr lang="en-US" dirty="0" smtClean="0"/>
              <a:t>tool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With asserts your code is checked twice:</a:t>
            </a:r>
            <a:r>
              <a:rPr lang="ru-RU" dirty="0"/>
              <a:t> </a:t>
            </a:r>
            <a:r>
              <a:rPr lang="ru-RU" dirty="0" smtClean="0"/>
              <a:t>1) </a:t>
            </a:r>
            <a:r>
              <a:rPr lang="en-US" dirty="0" smtClean="0"/>
              <a:t>by testing</a:t>
            </a:r>
          </a:p>
          <a:p>
            <a:pPr lvl="0" algn="l"/>
            <a:r>
              <a:rPr lang="en-US" dirty="0" smtClean="0"/>
              <a:t>2) by checking</a:t>
            </a:r>
            <a:r>
              <a:rPr lang="en-US" dirty="0"/>
              <a:t> </a:t>
            </a:r>
            <a:r>
              <a:rPr lang="en-US" dirty="0" smtClean="0"/>
              <a:t>invariants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23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Double-checking</a:t>
            </a:r>
            <a:r>
              <a:rPr lang="ru-RU" sz="2600" dirty="0" smtClean="0"/>
              <a:t> </a:t>
            </a:r>
            <a:r>
              <a:rPr lang="en-US" sz="2600" dirty="0" smtClean="0"/>
              <a:t>on Java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Actually</a:t>
            </a:r>
          </a:p>
          <a:p>
            <a:pPr lvl="0" algn="l"/>
            <a:endParaRPr lang="en-US" dirty="0" smtClean="0"/>
          </a:p>
          <a:p>
            <a:pPr lvl="0"/>
            <a:r>
              <a:rPr lang="en-US" b="1" dirty="0" smtClean="0"/>
              <a:t>assert</a:t>
            </a:r>
            <a:r>
              <a:rPr lang="en-US" dirty="0" smtClean="0"/>
              <a:t>(…) </a:t>
            </a:r>
          </a:p>
          <a:p>
            <a:pPr lvl="0"/>
            <a:endParaRPr lang="en-US" dirty="0"/>
          </a:p>
          <a:p>
            <a:pPr lvl="0" algn="l"/>
            <a:r>
              <a:rPr lang="en-US" dirty="0" smtClean="0"/>
              <a:t>is a shortcut version of</a:t>
            </a:r>
          </a:p>
          <a:p>
            <a:pPr lvl="0" algn="l"/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if not (…) </a:t>
            </a:r>
            <a:r>
              <a:rPr lang="en-US" b="1" dirty="0" smtClean="0"/>
              <a:t>throw an exception</a:t>
            </a:r>
          </a:p>
        </p:txBody>
      </p:sp>
    </p:spTree>
    <p:extLst>
      <p:ext uri="{BB962C8B-B14F-4D97-AF65-F5344CB8AC3E}">
        <p14:creationId xmlns:p14="http://schemas.microsoft.com/office/powerpoint/2010/main" val="21202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Double-checking</a:t>
            </a:r>
            <a:r>
              <a:rPr lang="ru-RU" sz="2600" dirty="0" smtClean="0"/>
              <a:t> </a:t>
            </a:r>
            <a:r>
              <a:rPr lang="en-US" sz="2600" dirty="0" smtClean="0"/>
              <a:t>on Java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It </a:t>
            </a:r>
            <a:r>
              <a:rPr lang="en-US" dirty="0"/>
              <a:t>is more convenient to use a shorter version, but in Java asserts are checked only with </a:t>
            </a:r>
            <a:r>
              <a:rPr lang="en-US" dirty="0" smtClean="0"/>
              <a:t>the compilation </a:t>
            </a:r>
            <a:r>
              <a:rPr lang="en-US" dirty="0"/>
              <a:t>key </a:t>
            </a:r>
            <a:r>
              <a:rPr lang="en-US" b="1" dirty="0"/>
              <a:t>-</a:t>
            </a:r>
            <a:r>
              <a:rPr lang="en-US" b="1" dirty="0" err="1" smtClean="0"/>
              <a:t>ea</a:t>
            </a:r>
            <a:r>
              <a:rPr lang="en-US" b="1" dirty="0" smtClean="0"/>
              <a:t> </a:t>
            </a:r>
            <a:r>
              <a:rPr lang="en-US" dirty="0" smtClean="0"/>
              <a:t>(a.k.a.      </a:t>
            </a:r>
            <a:r>
              <a:rPr lang="en-US" b="1" dirty="0" smtClean="0"/>
              <a:t>-</a:t>
            </a:r>
            <a:r>
              <a:rPr lang="en-US" b="1" dirty="0" err="1" smtClean="0"/>
              <a:t>enableassertions</a:t>
            </a:r>
            <a:r>
              <a:rPr lang="en-US" dirty="0" smtClean="0"/>
              <a:t>)</a:t>
            </a:r>
          </a:p>
          <a:p>
            <a:pPr lvl="0" algn="l"/>
            <a:endParaRPr lang="en-US" b="1" dirty="0"/>
          </a:p>
          <a:p>
            <a:pPr lvl="0" algn="l"/>
            <a:r>
              <a:rPr lang="en-US" dirty="0"/>
              <a:t>That's why in Java people usually </a:t>
            </a:r>
            <a:r>
              <a:rPr lang="en-US" dirty="0" smtClean="0"/>
              <a:t>write</a:t>
            </a:r>
            <a:endParaRPr lang="ru-RU" dirty="0" smtClean="0"/>
          </a:p>
          <a:p>
            <a:pPr lvl="0" algn="l"/>
            <a:endParaRPr lang="en-US" dirty="0"/>
          </a:p>
          <a:p>
            <a:pPr lvl="0" algn="l"/>
            <a:r>
              <a:rPr lang="en-US" dirty="0"/>
              <a:t>if (! ...)</a:t>
            </a:r>
          </a:p>
          <a:p>
            <a:pPr lvl="0" algn="l"/>
            <a:r>
              <a:rPr lang="en-US" dirty="0"/>
              <a:t>  throw new </a:t>
            </a:r>
            <a:r>
              <a:rPr lang="en-US" dirty="0" err="1"/>
              <a:t>RuntimeException</a:t>
            </a:r>
            <a:r>
              <a:rPr lang="en-US" dirty="0" smtClean="0"/>
              <a:t>();</a:t>
            </a:r>
            <a:endParaRPr lang="ru-RU" dirty="0" smtClean="0"/>
          </a:p>
          <a:p>
            <a:pPr lvl="0" algn="l"/>
            <a:endParaRPr lang="en-US" dirty="0"/>
          </a:p>
          <a:p>
            <a:pPr lvl="0" algn="l"/>
            <a:r>
              <a:rPr lang="en-US" dirty="0"/>
              <a:t>instead of assert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>
                <a:solidFill>
                  <a:schemeClr val="dk1"/>
                </a:solidFill>
              </a:rPr>
              <a:t>Revisit the task from the lesson “Structuring Code”</a:t>
            </a:r>
          </a:p>
        </p:txBody>
      </p:sp>
    </p:spTree>
    <p:extLst>
      <p:ext uri="{BB962C8B-B14F-4D97-AF65-F5344CB8AC3E}">
        <p14:creationId xmlns:p14="http://schemas.microsoft.com/office/powerpoint/2010/main" val="9142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/>
              <a:t>Double-checking</a:t>
            </a:r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Usage in Example </a:t>
            </a:r>
            <a:r>
              <a:rPr lang="en-US" dirty="0" smtClean="0"/>
              <a:t>1:</a:t>
            </a:r>
            <a:endParaRPr lang="en-US" dirty="0"/>
          </a:p>
          <a:p>
            <a:pPr lvl="0" algn="l"/>
            <a:endParaRPr lang="en-US" dirty="0" smtClean="0"/>
          </a:p>
          <a:p>
            <a:pPr lvl="0" algn="l"/>
            <a:r>
              <a:rPr lang="en-US" dirty="0" err="1"/>
              <a:t>int</a:t>
            </a:r>
            <a:r>
              <a:rPr lang="en-US" dirty="0"/>
              <a:t> a[n], sum = 0;</a:t>
            </a:r>
          </a:p>
          <a:p>
            <a:pPr lvl="0" algn="l"/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lvl="0" algn="l"/>
            <a:r>
              <a:rPr lang="en-US" dirty="0"/>
              <a:t>  if (a[</a:t>
            </a:r>
            <a:r>
              <a:rPr lang="en-US" dirty="0" err="1"/>
              <a:t>i</a:t>
            </a:r>
            <a:r>
              <a:rPr lang="en-US" dirty="0"/>
              <a:t>] &lt; 0)</a:t>
            </a:r>
          </a:p>
          <a:p>
            <a:pPr lvl="0" algn="l"/>
            <a:r>
              <a:rPr lang="en-US" dirty="0"/>
              <a:t>    a[</a:t>
            </a:r>
            <a:r>
              <a:rPr lang="en-US" dirty="0" err="1"/>
              <a:t>i</a:t>
            </a:r>
            <a:r>
              <a:rPr lang="en-US" dirty="0"/>
              <a:t>] = -a[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0" algn="l"/>
            <a:r>
              <a:rPr lang="en-US" dirty="0"/>
              <a:t>  sum = sum +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0" algn="l"/>
            <a:r>
              <a:rPr lang="en-US" dirty="0"/>
              <a:t>}</a:t>
            </a:r>
          </a:p>
          <a:p>
            <a:pPr lvl="0" algn="l"/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0;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</a:t>
            </a:r>
            <a:r>
              <a:rPr lang="en-US" dirty="0" smtClean="0">
                <a:solidFill>
                  <a:srgbClr val="0070C0"/>
                </a:solidFill>
              </a:rPr>
              <a:t>n;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++)</a:t>
            </a:r>
          </a:p>
          <a:p>
            <a:pPr lvl="0" algn="l"/>
            <a:r>
              <a:rPr lang="en-US" dirty="0">
                <a:solidFill>
                  <a:srgbClr val="0070C0"/>
                </a:solidFill>
              </a:rPr>
              <a:t>    assert(a[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 </a:t>
            </a:r>
            <a:r>
              <a:rPr lang="en-US" dirty="0" smtClean="0">
                <a:solidFill>
                  <a:srgbClr val="0070C0"/>
                </a:solidFill>
              </a:rPr>
              <a:t>&gt;= 0);</a:t>
            </a:r>
          </a:p>
          <a:p>
            <a:pPr lvl="0" algn="l"/>
            <a:r>
              <a:rPr lang="en-US" dirty="0"/>
              <a:t>write(sum);</a:t>
            </a:r>
          </a:p>
        </p:txBody>
      </p:sp>
    </p:spTree>
    <p:extLst>
      <p:ext uri="{BB962C8B-B14F-4D97-AF65-F5344CB8AC3E}">
        <p14:creationId xmlns:p14="http://schemas.microsoft.com/office/powerpoint/2010/main" val="37899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/>
              <a:t>Double-checking</a:t>
            </a:r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Usage in Example 2: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err="1" smtClean="0"/>
              <a:t>int</a:t>
            </a:r>
            <a:r>
              <a:rPr lang="en-US" dirty="0" smtClean="0"/>
              <a:t> a[n];</a:t>
            </a:r>
            <a:endParaRPr lang="en-US" dirty="0"/>
          </a:p>
          <a:p>
            <a:pPr lvl="0" algn="l"/>
            <a:r>
              <a:rPr lang="en-US" dirty="0" err="1" smtClean="0"/>
              <a:t>readArray</a:t>
            </a:r>
            <a:r>
              <a:rPr lang="en-US" dirty="0" smtClean="0"/>
              <a:t>();</a:t>
            </a:r>
          </a:p>
          <a:p>
            <a:pPr lvl="0" algn="l"/>
            <a:r>
              <a:rPr lang="en-US" dirty="0" err="1" smtClean="0"/>
              <a:t>sortArray</a:t>
            </a:r>
            <a:r>
              <a:rPr lang="en-US" dirty="0" smtClean="0"/>
              <a:t>();</a:t>
            </a:r>
          </a:p>
          <a:p>
            <a:pPr lvl="0" algn="l"/>
            <a:r>
              <a:rPr lang="en-US" dirty="0" smtClean="0">
                <a:solidFill>
                  <a:srgbClr val="0070C0"/>
                </a:solidFill>
              </a:rPr>
              <a:t>for 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= 0;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&lt; n – 1;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++)</a:t>
            </a:r>
          </a:p>
          <a:p>
            <a:pPr lvl="0" algn="l"/>
            <a:r>
              <a:rPr lang="en-US" dirty="0" smtClean="0">
                <a:solidFill>
                  <a:srgbClr val="0070C0"/>
                </a:solidFill>
              </a:rPr>
              <a:t>    assert(a[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] &lt;= a[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+ 1]);</a:t>
            </a:r>
          </a:p>
          <a:p>
            <a:pPr lvl="0" algn="l"/>
            <a:r>
              <a:rPr lang="en-US" dirty="0" err="1" smtClean="0"/>
              <a:t>printArray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/>
              <a:t>Double-checking</a:t>
            </a:r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What if you haven’t got a test on which your program works incorrectly?</a:t>
            </a:r>
          </a:p>
        </p:txBody>
      </p:sp>
    </p:spTree>
    <p:extLst>
      <p:ext uri="{BB962C8B-B14F-4D97-AF65-F5344CB8AC3E}">
        <p14:creationId xmlns:p14="http://schemas.microsoft.com/office/powerpoint/2010/main" val="18876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/>
              <a:t>Double-checking</a:t>
            </a:r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What if you haven’t got a test on which your program works incorrectly?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Just add asserts to your code and send it to the testing system!</a:t>
            </a:r>
          </a:p>
        </p:txBody>
      </p:sp>
    </p:spTree>
    <p:extLst>
      <p:ext uri="{BB962C8B-B14F-4D97-AF65-F5344CB8AC3E}">
        <p14:creationId xmlns:p14="http://schemas.microsoft.com/office/powerpoint/2010/main" val="21172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/>
              <a:t>Double-checking</a:t>
            </a:r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If you </a:t>
            </a:r>
            <a:r>
              <a:rPr lang="en-US" dirty="0" smtClean="0"/>
              <a:t>receive a </a:t>
            </a:r>
            <a:r>
              <a:rPr lang="en-US" dirty="0"/>
              <a:t>verdict “Runtime Error”, this can </a:t>
            </a:r>
            <a:r>
              <a:rPr lang="en-US" dirty="0" smtClean="0"/>
              <a:t>mean </a:t>
            </a:r>
            <a:r>
              <a:rPr lang="en-US" dirty="0"/>
              <a:t>that some of your </a:t>
            </a:r>
            <a:r>
              <a:rPr lang="en-US" dirty="0" smtClean="0"/>
              <a:t>assertions have failed (</a:t>
            </a:r>
            <a:r>
              <a:rPr lang="en-US" b="1" dirty="0">
                <a:solidFill>
                  <a:srgbClr val="FF0000"/>
                </a:solidFill>
              </a:rPr>
              <a:t>but not always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)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After that, you </a:t>
            </a:r>
            <a:r>
              <a:rPr lang="en-US" dirty="0"/>
              <a:t>can easily find failing assert by "deactivating" </a:t>
            </a:r>
            <a:r>
              <a:rPr lang="en-US" dirty="0" smtClean="0"/>
              <a:t>asserts </a:t>
            </a:r>
            <a:r>
              <a:rPr lang="en-US" dirty="0"/>
              <a:t>one by one.</a:t>
            </a:r>
          </a:p>
        </p:txBody>
      </p:sp>
    </p:spTree>
    <p:extLst>
      <p:ext uri="{BB962C8B-B14F-4D97-AF65-F5344CB8AC3E}">
        <p14:creationId xmlns:p14="http://schemas.microsoft.com/office/powerpoint/2010/main" val="24437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b="1" dirty="0" err="1"/>
              <a:t>Upsolving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dirty="0" smtClean="0"/>
              <a:t>frequent word in competitive </a:t>
            </a:r>
            <a:r>
              <a:rPr lang="en-US" dirty="0"/>
              <a:t>programming </a:t>
            </a:r>
            <a:r>
              <a:rPr lang="en-US" dirty="0" smtClean="0"/>
              <a:t>communities.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It means “solving tasks after the end of the contest”.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After the contest some </a:t>
            </a:r>
            <a:r>
              <a:rPr lang="en-US" dirty="0" smtClean="0"/>
              <a:t>tasks</a:t>
            </a:r>
            <a:r>
              <a:rPr lang="ru-RU" dirty="0" smtClean="0"/>
              <a:t> </a:t>
            </a:r>
            <a:r>
              <a:rPr lang="en-US" dirty="0" smtClean="0"/>
              <a:t>usually </a:t>
            </a:r>
            <a:r>
              <a:rPr lang="en-US" dirty="0"/>
              <a:t>remain </a:t>
            </a:r>
            <a:r>
              <a:rPr lang="en-US" dirty="0" smtClean="0"/>
              <a:t>unsolved</a:t>
            </a:r>
            <a:endParaRPr lang="en-US" dirty="0"/>
          </a:p>
        </p:txBody>
      </p:sp>
      <p:pic>
        <p:nvPicPr>
          <p:cNvPr id="4098" name="Picture 2" descr="Digital checklist or todo-list displayed on tablet screen. Concept of passed exam or completed task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8" y="2239241"/>
            <a:ext cx="2702826" cy="20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Reasons</a:t>
            </a:r>
            <a:r>
              <a:rPr lang="ru-RU" dirty="0" smtClean="0"/>
              <a:t> </a:t>
            </a:r>
            <a:r>
              <a:rPr lang="en-US" dirty="0"/>
              <a:t>not to get </a:t>
            </a:r>
            <a:r>
              <a:rPr lang="en-US" dirty="0" smtClean="0"/>
              <a:t>OK:</a:t>
            </a:r>
          </a:p>
          <a:p>
            <a:pPr lvl="0" algn="l"/>
            <a:endParaRPr lang="en-US" dirty="0" smtClean="0"/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you didn’t read the statement</a:t>
            </a:r>
          </a:p>
        </p:txBody>
      </p:sp>
    </p:spTree>
    <p:extLst>
      <p:ext uri="{BB962C8B-B14F-4D97-AF65-F5344CB8AC3E}">
        <p14:creationId xmlns:p14="http://schemas.microsoft.com/office/powerpoint/2010/main" val="977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Reasons</a:t>
            </a:r>
            <a:r>
              <a:rPr lang="ru-RU" dirty="0"/>
              <a:t> </a:t>
            </a:r>
            <a:r>
              <a:rPr lang="en-US" dirty="0"/>
              <a:t>not to get OK:</a:t>
            </a:r>
          </a:p>
          <a:p>
            <a:pPr lvl="0" algn="l"/>
            <a:endParaRPr lang="en-US" dirty="0" smtClean="0"/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you didn’t read the statement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you couldn’t understand the </a:t>
            </a:r>
            <a:r>
              <a:rPr lang="en-US" dirty="0" smtClean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202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Reasons</a:t>
            </a:r>
            <a:r>
              <a:rPr lang="ru-RU" dirty="0"/>
              <a:t> </a:t>
            </a:r>
            <a:r>
              <a:rPr lang="en-US" dirty="0"/>
              <a:t>not to get OK:</a:t>
            </a:r>
          </a:p>
          <a:p>
            <a:pPr lvl="0" algn="l"/>
            <a:endParaRPr lang="en-US" dirty="0" smtClean="0"/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you didn’t read the statement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you couldn’t understand the </a:t>
            </a:r>
            <a:r>
              <a:rPr lang="en-US" dirty="0" smtClean="0"/>
              <a:t>statement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dirty="0"/>
              <a:t>you didn’t come up with the solution</a:t>
            </a:r>
          </a:p>
        </p:txBody>
      </p:sp>
    </p:spTree>
    <p:extLst>
      <p:ext uri="{BB962C8B-B14F-4D97-AF65-F5344CB8AC3E}">
        <p14:creationId xmlns:p14="http://schemas.microsoft.com/office/powerpoint/2010/main" val="351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/>
              <a:t>person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a[n]; </a:t>
            </a:r>
            <a:endParaRPr lang="en" dirty="0" smtClean="0">
              <a:solidFill>
                <a:schemeClr val="dk1"/>
              </a:solidFill>
            </a:endParaRPr>
          </a:p>
          <a:p>
            <a:pPr lvl="0" algn="l"/>
            <a:r>
              <a:rPr lang="en" dirty="0" smtClean="0">
                <a:solidFill>
                  <a:schemeClr val="dk1"/>
                </a:solidFill>
              </a:rPr>
              <a:t>int </a:t>
            </a:r>
            <a:r>
              <a:rPr lang="en" dirty="0">
                <a:solidFill>
                  <a:schemeClr val="dk1"/>
                </a:solidFill>
              </a:rPr>
              <a:t>employed, sumAges;</a:t>
            </a:r>
          </a:p>
          <a:p>
            <a:pPr lvl="0" algn="l"/>
            <a:r>
              <a:rPr lang="en" dirty="0" smtClean="0"/>
              <a:t>initData</a:t>
            </a:r>
            <a:r>
              <a:rPr lang="en" dirty="0"/>
              <a:t>();</a:t>
            </a:r>
          </a:p>
          <a:p>
            <a:pPr algn="l"/>
            <a:r>
              <a:rPr lang="en" dirty="0"/>
              <a:t>readData();</a:t>
            </a:r>
          </a:p>
          <a:p>
            <a:pPr algn="l"/>
            <a:r>
              <a:rPr lang="en" dirty="0"/>
              <a:t>countEmployed();</a:t>
            </a:r>
          </a:p>
          <a:p>
            <a:pPr algn="l"/>
            <a:r>
              <a:rPr lang="en" dirty="0"/>
              <a:t>countSumAges();</a:t>
            </a:r>
          </a:p>
          <a:p>
            <a:pPr algn="l"/>
            <a:r>
              <a:rPr lang="en" dirty="0"/>
              <a:t>writeAnswers</a:t>
            </a:r>
            <a:r>
              <a:rPr lang="en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908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Reasons</a:t>
            </a:r>
            <a:r>
              <a:rPr lang="ru-RU" dirty="0"/>
              <a:t> </a:t>
            </a:r>
            <a:r>
              <a:rPr lang="en-US" dirty="0"/>
              <a:t>not to get OK:</a:t>
            </a:r>
          </a:p>
          <a:p>
            <a:pPr lvl="0" algn="l"/>
            <a:endParaRPr lang="en-US" dirty="0" smtClean="0"/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you didn’t read the statement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you couldn’t understand the </a:t>
            </a:r>
            <a:r>
              <a:rPr lang="en-US" dirty="0" smtClean="0"/>
              <a:t>statement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dirty="0"/>
              <a:t>you </a:t>
            </a:r>
            <a:r>
              <a:rPr lang="en-US" dirty="0" smtClean="0"/>
              <a:t>didn’t </a:t>
            </a:r>
            <a:r>
              <a:rPr lang="en-US" dirty="0"/>
              <a:t>come up with </a:t>
            </a:r>
            <a:r>
              <a:rPr lang="en-US" dirty="0" smtClean="0"/>
              <a:t>the solution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you wrote the code but it didn’t pass all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Consider a situation in which you came up with a solution, but didn’t implement it correctly during the contest.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could </a:t>
            </a:r>
            <a:r>
              <a:rPr lang="en-US" dirty="0" smtClean="0">
                <a:solidFill>
                  <a:srgbClr val="FF0000"/>
                </a:solidFill>
              </a:rPr>
              <a:t>seem that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useless to finish your solution: </a:t>
            </a:r>
            <a:r>
              <a:rPr lang="en-US" dirty="0" smtClean="0">
                <a:solidFill>
                  <a:srgbClr val="FF0000"/>
                </a:solidFill>
              </a:rPr>
              <a:t>it will </a:t>
            </a:r>
            <a:r>
              <a:rPr lang="en-US" dirty="0">
                <a:solidFill>
                  <a:srgbClr val="FF0000"/>
                </a:solidFill>
              </a:rPr>
              <a:t>not affect the </a:t>
            </a:r>
            <a:r>
              <a:rPr lang="en-US" dirty="0" smtClean="0">
                <a:solidFill>
                  <a:srgbClr val="FF0000"/>
                </a:solidFill>
              </a:rPr>
              <a:t>result of the contest.</a:t>
            </a:r>
            <a:endParaRPr lang="en-US" dirty="0">
              <a:solidFill>
                <a:srgbClr val="FF0000"/>
              </a:solidFill>
            </a:endParaRPr>
          </a:p>
          <a:p>
            <a:pPr lvl="0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0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Actually, after the contest, you can write code more </a:t>
            </a:r>
            <a:r>
              <a:rPr lang="en-US" dirty="0" smtClean="0"/>
              <a:t>calmly, paying </a:t>
            </a:r>
            <a:r>
              <a:rPr lang="en-US" dirty="0"/>
              <a:t>attention to absolutely all details.</a:t>
            </a:r>
          </a:p>
          <a:p>
            <a:pPr lvl="0" algn="l"/>
            <a:endParaRPr lang="en-US" dirty="0" smtClean="0"/>
          </a:p>
        </p:txBody>
      </p:sp>
      <p:pic>
        <p:nvPicPr>
          <p:cNvPr id="17412" name="Picture 4" descr="Handsome young man working on laptop at ca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50" y="2329952"/>
            <a:ext cx="2772352" cy="19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Y</a:t>
            </a:r>
            <a:r>
              <a:rPr lang="en-US" dirty="0" smtClean="0"/>
              <a:t>ou can: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think what prevented </a:t>
            </a:r>
            <a:r>
              <a:rPr lang="en-US" dirty="0"/>
              <a:t>you from writing the </a:t>
            </a:r>
            <a:r>
              <a:rPr lang="en-US" dirty="0" smtClean="0"/>
              <a:t>code correctly;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understand this;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dirty="0" smtClean="0"/>
              <a:t>finish your code.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/>
              <a:t>A</a:t>
            </a:r>
            <a:r>
              <a:rPr lang="en-US" dirty="0" smtClean="0"/>
              <a:t>nd if you see the same idea next time, you will implement it faster and simpler!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5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What if you don’t know the solution?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Contest </a:t>
            </a:r>
            <a:r>
              <a:rPr lang="en-US" dirty="0"/>
              <a:t>authors almost always post the </a:t>
            </a:r>
            <a:r>
              <a:rPr lang="en-US" dirty="0" smtClean="0"/>
              <a:t>editorial of their contest. </a:t>
            </a:r>
            <a:r>
              <a:rPr lang="en-US" dirty="0"/>
              <a:t>There you can find out how the tasks were meant to be solved.</a:t>
            </a:r>
            <a:endParaRPr lang="ru-RU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What if you don’t know the solution?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/>
              <a:t>Contest authors almost always post the editorial of their contest. There you can find out how the tasks were meant to be solved</a:t>
            </a:r>
            <a:r>
              <a:rPr lang="en-US" dirty="0" smtClean="0"/>
              <a:t>.</a:t>
            </a:r>
            <a:endParaRPr lang="ru-RU" dirty="0" smtClean="0"/>
          </a:p>
          <a:p>
            <a:pPr lvl="0" algn="l"/>
            <a:endParaRPr lang="ru-RU" dirty="0" smtClean="0"/>
          </a:p>
          <a:p>
            <a:pPr lvl="0" algn="l"/>
            <a:r>
              <a:rPr lang="en-US" dirty="0">
                <a:solidFill>
                  <a:srgbClr val="FF0000"/>
                </a:solidFill>
              </a:rPr>
              <a:t>But why do you need it if the contest has </a:t>
            </a:r>
            <a:r>
              <a:rPr lang="en-US" dirty="0" smtClean="0">
                <a:solidFill>
                  <a:srgbClr val="FF0000"/>
                </a:solidFill>
              </a:rPr>
              <a:t>already ended?</a:t>
            </a:r>
            <a:endParaRPr lang="ru-RU" dirty="0">
              <a:solidFill>
                <a:srgbClr val="FF0000"/>
              </a:solidFill>
            </a:endParaRPr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Anyway</a:t>
            </a:r>
            <a:r>
              <a:rPr lang="ru-RU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ideas and algorithms are </a:t>
            </a:r>
            <a:r>
              <a:rPr lang="en-US" dirty="0" smtClean="0"/>
              <a:t>repeated.</a:t>
            </a:r>
            <a:r>
              <a:rPr lang="ru-RU" dirty="0" smtClean="0"/>
              <a:t> </a:t>
            </a:r>
            <a:r>
              <a:rPr lang="en-US" dirty="0"/>
              <a:t>It is rare to find something completely </a:t>
            </a:r>
            <a:r>
              <a:rPr lang="en-US" dirty="0" smtClean="0"/>
              <a:t>new</a:t>
            </a:r>
            <a:r>
              <a:rPr lang="ru-RU" dirty="0" smtClean="0"/>
              <a:t>.</a:t>
            </a:r>
          </a:p>
          <a:p>
            <a:pPr lvl="0" algn="l"/>
            <a:endParaRPr lang="ru-RU" dirty="0"/>
          </a:p>
          <a:p>
            <a:pPr lvl="0" algn="l"/>
            <a:r>
              <a:rPr lang="en-US" dirty="0"/>
              <a:t>When reading the </a:t>
            </a:r>
            <a:r>
              <a:rPr lang="en-US" dirty="0" smtClean="0"/>
              <a:t>editorial, </a:t>
            </a:r>
            <a:r>
              <a:rPr lang="en-US" dirty="0"/>
              <a:t>you can learn ideas </a:t>
            </a:r>
            <a:r>
              <a:rPr lang="en-US" dirty="0" smtClean="0"/>
              <a:t>which </a:t>
            </a:r>
            <a:r>
              <a:rPr lang="en-US" dirty="0"/>
              <a:t>you have not </a:t>
            </a:r>
            <a:r>
              <a:rPr lang="en-US" dirty="0" smtClean="0"/>
              <a:t>known before</a:t>
            </a:r>
            <a:r>
              <a:rPr lang="en-US" dirty="0"/>
              <a:t>, and </a:t>
            </a:r>
            <a:r>
              <a:rPr lang="en-US" dirty="0" smtClean="0"/>
              <a:t>which can </a:t>
            </a:r>
            <a:r>
              <a:rPr lang="en-US" dirty="0"/>
              <a:t>be useful to you in the </a:t>
            </a:r>
            <a:r>
              <a:rPr lang="en-US" dirty="0" smtClean="0"/>
              <a:t>future</a:t>
            </a:r>
            <a:r>
              <a:rPr lang="ru-RU" dirty="0"/>
              <a:t>.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endParaRPr lang="en-US" dirty="0"/>
          </a:p>
        </p:txBody>
      </p:sp>
      <p:pic>
        <p:nvPicPr>
          <p:cNvPr id="8196" name="Picture 4" descr="vector of Idea and knowledge concept design.Blue light bulb on open 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54" y="1345631"/>
            <a:ext cx="2245879" cy="17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You can also </a:t>
            </a:r>
            <a:r>
              <a:rPr lang="en-US" dirty="0"/>
              <a:t>find out which algorithms are most often </a:t>
            </a:r>
            <a:r>
              <a:rPr lang="en-US" dirty="0" smtClean="0"/>
              <a:t>encountered </a:t>
            </a:r>
            <a:r>
              <a:rPr lang="en-US" dirty="0"/>
              <a:t>in contests. </a:t>
            </a:r>
            <a:endParaRPr lang="en-US" dirty="0" smtClean="0"/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Good </a:t>
            </a:r>
            <a:r>
              <a:rPr lang="en-US" dirty="0"/>
              <a:t>knowledge of these algorithms will improve your </a:t>
            </a:r>
            <a:r>
              <a:rPr lang="en-US" dirty="0" smtClean="0"/>
              <a:t>results.</a:t>
            </a:r>
            <a:endParaRPr lang="ru-RU" dirty="0"/>
          </a:p>
          <a:p>
            <a:pPr lvl="0" algn="l"/>
            <a:endParaRPr lang="ru-RU" dirty="0" smtClean="0"/>
          </a:p>
          <a:p>
            <a:pPr lvl="0" algn="l"/>
            <a:endParaRPr lang="ru-RU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/>
              <a:t>There are many different tasks, </a:t>
            </a:r>
            <a:r>
              <a:rPr lang="en-US" dirty="0" smtClean="0"/>
              <a:t>but </a:t>
            </a:r>
            <a:r>
              <a:rPr lang="en-US" dirty="0"/>
              <a:t>they are usually divided into </a:t>
            </a:r>
            <a:r>
              <a:rPr lang="en-US" dirty="0" smtClean="0"/>
              <a:t>groups</a:t>
            </a:r>
            <a:r>
              <a:rPr lang="ru-RU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following topics: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strings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geometry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bruteforce</a:t>
            </a:r>
            <a:endParaRPr lang="en-US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graphs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greedy algorithms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data structures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ru-RU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After participating in a series of contests and reading their editorials you can </a:t>
            </a:r>
            <a:r>
              <a:rPr lang="en-US" dirty="0"/>
              <a:t>observe </a:t>
            </a:r>
            <a:r>
              <a:rPr lang="en-US" dirty="0" smtClean="0"/>
              <a:t>your </a:t>
            </a:r>
            <a:r>
              <a:rPr lang="en-US" dirty="0"/>
              <a:t>strengths and </a:t>
            </a:r>
            <a:r>
              <a:rPr lang="en-US" dirty="0" smtClean="0"/>
              <a:t>weaknesses.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dirty="0" smtClean="0"/>
              <a:t>It is cool to know what tasks</a:t>
            </a:r>
            <a:r>
              <a:rPr lang="en-US" dirty="0"/>
              <a:t> </a:t>
            </a:r>
            <a:r>
              <a:rPr lang="en-US" dirty="0" smtClean="0"/>
              <a:t>are you good at</a:t>
            </a:r>
            <a:r>
              <a:rPr lang="en-US" dirty="0"/>
              <a:t>, but </a:t>
            </a:r>
            <a:r>
              <a:rPr lang="en-US" dirty="0" smtClean="0"/>
              <a:t>it is also </a:t>
            </a:r>
            <a:r>
              <a:rPr lang="en-US" dirty="0"/>
              <a:t>useful to work on your weak points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/>
              <a:t>person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a[n]; </a:t>
            </a:r>
            <a:endParaRPr lang="en" dirty="0" smtClean="0">
              <a:solidFill>
                <a:schemeClr val="dk1"/>
              </a:solidFill>
            </a:endParaRPr>
          </a:p>
          <a:p>
            <a:pPr lvl="0" algn="l"/>
            <a:r>
              <a:rPr lang="en" dirty="0" smtClean="0">
                <a:solidFill>
                  <a:schemeClr val="dk1"/>
                </a:solidFill>
              </a:rPr>
              <a:t>int </a:t>
            </a:r>
            <a:r>
              <a:rPr lang="en" dirty="0">
                <a:solidFill>
                  <a:schemeClr val="dk1"/>
                </a:solidFill>
              </a:rPr>
              <a:t>employed, sumAges;</a:t>
            </a:r>
          </a:p>
          <a:p>
            <a:pPr lvl="0" algn="l"/>
            <a:r>
              <a:rPr lang="en" dirty="0" smtClean="0"/>
              <a:t>initData</a:t>
            </a:r>
            <a:r>
              <a:rPr lang="en" dirty="0"/>
              <a:t>();</a:t>
            </a:r>
          </a:p>
          <a:p>
            <a:pPr algn="l"/>
            <a:r>
              <a:rPr lang="en" dirty="0"/>
              <a:t>readData();</a:t>
            </a:r>
          </a:p>
          <a:p>
            <a:pPr algn="l"/>
            <a:r>
              <a:rPr lang="en" dirty="0"/>
              <a:t>countEmployed();</a:t>
            </a:r>
          </a:p>
          <a:p>
            <a:pPr algn="l"/>
            <a:r>
              <a:rPr lang="en" dirty="0"/>
              <a:t>countSumAges();</a:t>
            </a:r>
          </a:p>
          <a:p>
            <a:pPr algn="l"/>
            <a:r>
              <a:rPr lang="en" dirty="0"/>
              <a:t>writeAnswers</a:t>
            </a:r>
            <a:r>
              <a:rPr lang="en" dirty="0" smtClean="0"/>
              <a:t>();</a:t>
            </a:r>
          </a:p>
          <a:p>
            <a:pPr algn="l"/>
            <a:endParaRPr lang="en" dirty="0" smtClean="0"/>
          </a:p>
          <a:p>
            <a:pPr algn="l"/>
            <a:r>
              <a:rPr lang="en" dirty="0" smtClean="0"/>
              <a:t>Say, the sum of all ages has been calculated incorrectly</a:t>
            </a:r>
            <a:endParaRPr lang="en" dirty="0"/>
          </a:p>
          <a:p>
            <a:pPr algn="l"/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24315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Consider the following </a:t>
            </a:r>
            <a:r>
              <a:rPr lang="en-US" dirty="0"/>
              <a:t>point of view</a:t>
            </a:r>
            <a:r>
              <a:rPr lang="en-US" dirty="0" smtClean="0"/>
              <a:t>: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 smtClean="0"/>
              <a:t>You could solve a task during a contest </a:t>
            </a:r>
            <a:r>
              <a:rPr lang="en-US" dirty="0" smtClean="0">
                <a:sym typeface="Wingdings" panose="05000000000000000000" pitchFamily="2" charset="2"/>
              </a:rPr>
              <a:t> it was simple for you, so it isn’t actually valuable for you</a:t>
            </a:r>
          </a:p>
          <a:p>
            <a:pPr lvl="0" algn="l"/>
            <a:endParaRPr lang="en-US" dirty="0">
              <a:sym typeface="Wingdings" panose="05000000000000000000" pitchFamily="2" charset="2"/>
            </a:endParaRPr>
          </a:p>
          <a:p>
            <a:pPr lvl="0" algn="l"/>
            <a:r>
              <a:rPr lang="en-US" dirty="0" smtClean="0">
                <a:sym typeface="Wingdings" panose="05000000000000000000" pitchFamily="2" charset="2"/>
              </a:rPr>
              <a:t>You couldn’t solve a task during a contest  it is hard </a:t>
            </a:r>
            <a:r>
              <a:rPr lang="en-US" dirty="0">
                <a:sym typeface="Wingdings" panose="05000000000000000000" pitchFamily="2" charset="2"/>
              </a:rPr>
              <a:t>for you, </a:t>
            </a:r>
            <a:r>
              <a:rPr lang="en-US" dirty="0" smtClean="0">
                <a:sym typeface="Wingdings" panose="05000000000000000000" pitchFamily="2" charset="2"/>
              </a:rPr>
              <a:t>so it </a:t>
            </a:r>
            <a:r>
              <a:rPr lang="en-US" dirty="0">
                <a:sym typeface="Wingdings" panose="05000000000000000000" pitchFamily="2" charset="2"/>
              </a:rPr>
              <a:t>is very valuable </a:t>
            </a:r>
            <a:r>
              <a:rPr lang="en-US" dirty="0" smtClean="0">
                <a:sym typeface="Wingdings" panose="05000000000000000000" pitchFamily="2" charset="2"/>
              </a:rPr>
              <a:t>to try </a:t>
            </a:r>
            <a:r>
              <a:rPr lang="en-US" dirty="0">
                <a:sym typeface="Wingdings" panose="05000000000000000000" pitchFamily="2" charset="2"/>
              </a:rPr>
              <a:t>to solve it</a:t>
            </a:r>
            <a:endParaRPr lang="ru-RU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4128655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-US" dirty="0" smtClean="0"/>
              <a:t>For example, if you</a:t>
            </a:r>
            <a:r>
              <a:rPr lang="ru-RU" dirty="0" smtClean="0"/>
              <a:t> </a:t>
            </a:r>
            <a:r>
              <a:rPr lang="en-US" dirty="0" smtClean="0"/>
              <a:t>rarely </a:t>
            </a:r>
            <a:r>
              <a:rPr lang="en-US" dirty="0"/>
              <a:t>solve tasks </a:t>
            </a:r>
            <a:r>
              <a:rPr lang="en-US" dirty="0" smtClean="0"/>
              <a:t>that involve strings, you </a:t>
            </a:r>
            <a:r>
              <a:rPr lang="en-US" dirty="0"/>
              <a:t>can </a:t>
            </a:r>
            <a:r>
              <a:rPr lang="en-US" dirty="0" smtClean="0"/>
              <a:t>search</a:t>
            </a:r>
            <a:r>
              <a:rPr lang="ru-RU" dirty="0" smtClean="0"/>
              <a:t> </a:t>
            </a:r>
            <a:r>
              <a:rPr lang="en-US" dirty="0" smtClean="0"/>
              <a:t>for more </a:t>
            </a:r>
            <a:r>
              <a:rPr lang="en-US" dirty="0"/>
              <a:t>such </a:t>
            </a:r>
            <a:r>
              <a:rPr lang="en-US" dirty="0" smtClean="0"/>
              <a:t>tasks and solve them, and after </a:t>
            </a:r>
            <a:r>
              <a:rPr lang="en-US" dirty="0"/>
              <a:t>a while you will see that you have fewer problems with </a:t>
            </a:r>
            <a:r>
              <a:rPr lang="en-US" dirty="0" smtClean="0"/>
              <a:t>them.</a:t>
            </a:r>
            <a:endParaRPr lang="ru-RU" dirty="0" smtClean="0"/>
          </a:p>
          <a:p>
            <a:pPr lvl="0" algn="l"/>
            <a:endParaRPr lang="ru-RU" dirty="0"/>
          </a:p>
          <a:p>
            <a:pPr lvl="0" algn="l"/>
            <a:r>
              <a:rPr lang="en-US" dirty="0"/>
              <a:t>And remember the rule: </a:t>
            </a:r>
            <a:r>
              <a:rPr lang="en-US" i="1" dirty="0"/>
              <a:t>If you have drawbacks, they always find them out </a:t>
            </a:r>
            <a:r>
              <a:rPr lang="en-US" i="1" dirty="0" smtClean="0"/>
              <a:t>at </a:t>
            </a:r>
            <a:r>
              <a:rPr lang="en-US" i="1" dirty="0"/>
              <a:t>interviews</a:t>
            </a:r>
            <a:r>
              <a:rPr lang="en-US" i="1" dirty="0" smtClean="0"/>
              <a:t>.</a:t>
            </a:r>
            <a:endParaRPr lang="ru-RU" i="1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err="1" smtClean="0"/>
              <a:t>Upsolving</a:t>
            </a:r>
            <a:endParaRPr lang="en-US" sz="2600" dirty="0"/>
          </a:p>
        </p:txBody>
      </p:sp>
      <p:pic>
        <p:nvPicPr>
          <p:cNvPr id="1026" name="Picture 2" descr="what doesn't t kill you makes you STRON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9" y="132848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65418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>
              <a:buClr>
                <a:schemeClr val="dk1"/>
              </a:buClr>
              <a:buSzPct val="64705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to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if 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stuck on a 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task?</a:t>
            </a:r>
          </a:p>
          <a:p>
            <a:pPr lvl="0" algn="l">
              <a:buClr>
                <a:schemeClr val="dk1"/>
              </a:buClr>
              <a:buSzPct val="64705"/>
            </a:pP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algn="l">
              <a:buClr>
                <a:schemeClr val="dk1"/>
              </a:buClr>
              <a:buFont typeface="Helvetica Neue"/>
              <a:buChar char="●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our code apart and investigate each part;</a:t>
            </a:r>
          </a:p>
          <a:p>
            <a:pPr marL="457200" lvl="0" indent="-228600" algn="l">
              <a:buClr>
                <a:schemeClr val="dk1"/>
              </a:buClr>
              <a:buFont typeface="Helvetica Neue"/>
              <a:buChar char="●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simplify our code;</a:t>
            </a:r>
          </a:p>
          <a:p>
            <a:pPr marL="457200" lvl="0" indent="-228600" algn="l">
              <a:buClr>
                <a:schemeClr val="dk1"/>
              </a:buClr>
              <a:buFont typeface="Helvetica Neue"/>
              <a:buChar char="●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as much as possible asserts</a:t>
            </a:r>
          </a:p>
          <a:p>
            <a:pPr lvl="0" algn="l">
              <a:buClr>
                <a:schemeClr val="dk1"/>
              </a:buClr>
              <a:buSzPct val="64705"/>
            </a:pPr>
            <a:endParaRPr lang="en-US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buClr>
                <a:schemeClr val="dk1"/>
              </a:buClr>
              <a:buSzPct val="64705"/>
            </a:pP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when the task is solved, it is worth to look for tasks of the same type</a:t>
            </a:r>
            <a:r>
              <a:rPr lang="ru-RU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solve them, too.</a:t>
            </a:r>
            <a:endParaRPr lang="ru-RU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Summary</a:t>
            </a: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37976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/>
              <a:t>person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a[n]; </a:t>
            </a:r>
            <a:endParaRPr lang="en" dirty="0" smtClean="0">
              <a:solidFill>
                <a:schemeClr val="dk1"/>
              </a:solidFill>
            </a:endParaRPr>
          </a:p>
          <a:p>
            <a:pPr lvl="0" algn="l"/>
            <a:r>
              <a:rPr lang="en" dirty="0" smtClean="0">
                <a:solidFill>
                  <a:schemeClr val="dk1"/>
                </a:solidFill>
              </a:rPr>
              <a:t>int </a:t>
            </a:r>
            <a:r>
              <a:rPr lang="en" dirty="0">
                <a:solidFill>
                  <a:schemeClr val="dk1"/>
                </a:solidFill>
              </a:rPr>
              <a:t>employed, sumAges;</a:t>
            </a:r>
          </a:p>
          <a:p>
            <a:pPr lvl="0" algn="l"/>
            <a:r>
              <a:rPr lang="en" dirty="0" smtClean="0"/>
              <a:t>initData</a:t>
            </a:r>
            <a:r>
              <a:rPr lang="en" dirty="0"/>
              <a:t>();</a:t>
            </a:r>
          </a:p>
          <a:p>
            <a:pPr algn="l"/>
            <a:r>
              <a:rPr lang="en" dirty="0"/>
              <a:t>readData();</a:t>
            </a:r>
          </a:p>
          <a:p>
            <a:pPr algn="l"/>
            <a:r>
              <a:rPr lang="en" dirty="0"/>
              <a:t>countEmployed();</a:t>
            </a:r>
          </a:p>
          <a:p>
            <a:pPr algn="l"/>
            <a:r>
              <a:rPr lang="en" dirty="0">
                <a:solidFill>
                  <a:srgbClr val="FF0000"/>
                </a:solidFill>
              </a:rPr>
              <a:t>countSumAges();</a:t>
            </a:r>
          </a:p>
          <a:p>
            <a:pPr algn="l"/>
            <a:r>
              <a:rPr lang="en" dirty="0"/>
              <a:t>writeAnswers</a:t>
            </a:r>
            <a:r>
              <a:rPr lang="en" dirty="0" smtClean="0"/>
              <a:t>();</a:t>
            </a:r>
          </a:p>
          <a:p>
            <a:pPr algn="l"/>
            <a:endParaRPr lang="en" dirty="0" smtClean="0"/>
          </a:p>
          <a:p>
            <a:pPr algn="l"/>
            <a:r>
              <a:rPr lang="en-US" dirty="0" smtClean="0"/>
              <a:t>Conclusion: most likely the bug is in </a:t>
            </a:r>
            <a:r>
              <a:rPr lang="en" dirty="0"/>
              <a:t>countSumAges</a:t>
            </a:r>
            <a:r>
              <a:rPr lang="en" dirty="0" smtClean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34833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69099" y="577450"/>
            <a:ext cx="4116756" cy="4383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r>
              <a:rPr lang="en-US" sz="2600" dirty="0" smtClean="0"/>
              <a:t>Debugging small programs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25000"/>
            </a:pPr>
            <a:endParaRPr lang="en" sz="2600" dirty="0"/>
          </a:p>
        </p:txBody>
      </p:sp>
      <p:sp>
        <p:nvSpPr>
          <p:cNvPr id="4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58400" cy="3393900"/>
          </a:xfrm>
          <a:prstGeom prst="rect">
            <a:avLst/>
          </a:prstGeom>
          <a:noFill/>
          <a:ln>
            <a:noFill/>
          </a:ln>
        </p:spPr>
        <p:txBody>
          <a:bodyPr lIns="17150" tIns="17150" rIns="17150" bIns="17150" anchor="t" anchorCtr="0">
            <a:noAutofit/>
          </a:bodyPr>
          <a:lstStyle/>
          <a:p>
            <a:pPr lvl="0"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person 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a[n]; </a:t>
            </a:r>
            <a:endParaRPr lang="e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employed, sumAges;</a:t>
            </a:r>
          </a:p>
          <a:p>
            <a:pPr lvl="0"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initData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algn="l"/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readData();</a:t>
            </a:r>
          </a:p>
          <a:p>
            <a:pPr algn="l"/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countEmployed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algn="l"/>
            <a:r>
              <a:rPr lang="en" dirty="0">
                <a:solidFill>
                  <a:srgbClr val="FF0000"/>
                </a:solidFill>
              </a:rPr>
              <a:t>countSumAges();</a:t>
            </a:r>
          </a:p>
          <a:p>
            <a:pPr algn="l"/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writeAnswers</a:t>
            </a:r>
            <a:r>
              <a:rPr lang="en" dirty="0" smtClean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algn="l"/>
            <a:endParaRPr lang="en" dirty="0" smtClean="0"/>
          </a:p>
          <a:p>
            <a:pPr algn="l"/>
            <a:r>
              <a:rPr lang="en" dirty="0" smtClean="0"/>
              <a:t>You</a:t>
            </a:r>
            <a:r>
              <a:rPr lang="en-US" dirty="0" smtClean="0"/>
              <a:t> can</a:t>
            </a:r>
            <a:r>
              <a:rPr lang="en" dirty="0" smtClean="0"/>
              <a:t> analyze only</a:t>
            </a:r>
            <a:r>
              <a:rPr lang="ru-RU" dirty="0" smtClean="0"/>
              <a:t> </a:t>
            </a:r>
            <a:r>
              <a:rPr lang="en-US" dirty="0" smtClean="0"/>
              <a:t>one function</a:t>
            </a:r>
            <a:r>
              <a:rPr lang="en-US" dirty="0"/>
              <a:t> </a:t>
            </a:r>
            <a:r>
              <a:rPr lang="en-US" dirty="0" smtClean="0"/>
              <a:t>instead </a:t>
            </a:r>
            <a:r>
              <a:rPr lang="en-US" dirty="0"/>
              <a:t>of</a:t>
            </a:r>
            <a:r>
              <a:rPr lang="en-US" dirty="0" smtClean="0"/>
              <a:t> all code if your code is structured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21503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2211</Words>
  <Application>Microsoft Office PowerPoint</Application>
  <PresentationFormat>Экран (16:9)</PresentationFormat>
  <Paragraphs>455</Paragraphs>
  <Slides>73</Slides>
  <Notes>73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73</vt:i4>
      </vt:variant>
    </vt:vector>
  </HeadingPairs>
  <TitlesOfParts>
    <vt:vector size="81" baseType="lpstr">
      <vt:lpstr>Helvetica Neue Light</vt:lpstr>
      <vt:lpstr>Arial</vt:lpstr>
      <vt:lpstr>Cambria Math</vt:lpstr>
      <vt:lpstr>Wingdings</vt:lpstr>
      <vt:lpstr>Ultra</vt:lpstr>
      <vt:lpstr>Helvetica Neue</vt:lpstr>
      <vt:lpstr>simple-light-2</vt:lpstr>
      <vt:lpstr>White</vt:lpstr>
      <vt:lpstr>Getting Unstuck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Unstuck</dc:title>
  <dc:creator>Александр Логунов</dc:creator>
  <cp:lastModifiedBy>Александр Логунов</cp:lastModifiedBy>
  <cp:revision>111</cp:revision>
  <dcterms:modified xsi:type="dcterms:W3CDTF">2017-06-27T16:00:03Z</dcterms:modified>
</cp:coreProperties>
</file>