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73" r:id="rId12"/>
    <p:sldId id="274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9" r:id="rId21"/>
    <p:sldId id="275" r:id="rId22"/>
    <p:sldId id="278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6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6DBD-27ED-4FB4-800D-8A8C8CCFC5A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4DBC-AAFC-4F8B-86B0-A72A14513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 Concepts</a:t>
            </a:r>
            <a:br>
              <a:rPr lang="en-US" dirty="0" smtClean="0"/>
            </a:b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subclasses to respond differently to a member function call declared in a base class</a:t>
            </a:r>
          </a:p>
          <a:p>
            <a:r>
              <a:rPr lang="en-US" dirty="0" smtClean="0"/>
              <a:t>Consider the std::</a:t>
            </a:r>
            <a:r>
              <a:rPr lang="en-US" dirty="0" err="1" smtClean="0"/>
              <a:t>ostream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There is a base stream member function</a:t>
            </a:r>
          </a:p>
          <a:p>
            <a:pPr lvl="1"/>
            <a:r>
              <a:rPr lang="en-US" dirty="0" smtClean="0"/>
              <a:t>There are derived classes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tringstream</a:t>
            </a:r>
            <a:r>
              <a:rPr lang="en-US" dirty="0" smtClean="0"/>
              <a:t>, </a:t>
            </a:r>
            <a:r>
              <a:rPr lang="en-US" dirty="0" err="1" smtClean="0"/>
              <a:t>fstream</a:t>
            </a:r>
            <a:endParaRPr lang="en-US" dirty="0" smtClean="0"/>
          </a:p>
          <a:p>
            <a:pPr lvl="1"/>
            <a:r>
              <a:rPr lang="en-US" dirty="0" smtClean="0"/>
              <a:t>Derived classes override base class stream behavior</a:t>
            </a:r>
          </a:p>
          <a:p>
            <a:pPr lvl="1"/>
            <a:r>
              <a:rPr lang="en-US" dirty="0" smtClean="0"/>
              <a:t>Client makes base class call – gets derived class behavior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 is</a:t>
            </a:r>
          </a:p>
          <a:p>
            <a:pPr lvl="1"/>
            <a:r>
              <a:rPr lang="en-US" dirty="0" smtClean="0"/>
              <a:t>A list of steps</a:t>
            </a:r>
          </a:p>
          <a:p>
            <a:pPr lvl="1"/>
            <a:r>
              <a:rPr lang="en-US" dirty="0" smtClean="0"/>
              <a:t>Typically defining interactions between a role (known in UML as an "actor") and a system</a:t>
            </a:r>
          </a:p>
          <a:p>
            <a:pPr lvl="1"/>
            <a:r>
              <a:rPr lang="en-US" dirty="0" smtClean="0"/>
              <a:t>To achieve a goal</a:t>
            </a:r>
          </a:p>
          <a:p>
            <a:pPr lvl="1"/>
            <a:r>
              <a:rPr lang="en-US" dirty="0" smtClean="0"/>
              <a:t>The actor can be a human or an external system.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standard way to write the content of a use case, and different formats work well in different cases</a:t>
            </a:r>
          </a:p>
          <a:p>
            <a:r>
              <a:rPr lang="en-US" dirty="0" smtClean="0"/>
              <a:t>Here is one format:</a:t>
            </a:r>
          </a:p>
          <a:p>
            <a:pPr lvl="1"/>
            <a:r>
              <a:rPr lang="en-US" dirty="0" smtClean="0"/>
              <a:t>Title: "goal the use case is trying to satisfy"</a:t>
            </a:r>
          </a:p>
          <a:p>
            <a:pPr lvl="1"/>
            <a:r>
              <a:rPr lang="en-US" dirty="0" smtClean="0"/>
              <a:t>Main Success Scenario: numbered list of steps</a:t>
            </a:r>
          </a:p>
          <a:p>
            <a:pPr lvl="2"/>
            <a:r>
              <a:rPr lang="en-US" dirty="0" smtClean="0"/>
              <a:t>Step: "a simple statement of the interaction between the actor and a system"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Class-Responsibility-Collaboration</a:t>
            </a:r>
            <a:br>
              <a:rPr lang="en-US" dirty="0" smtClean="0"/>
            </a:br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go from requirements to a class design?</a:t>
            </a:r>
          </a:p>
          <a:p>
            <a:r>
              <a:rPr lang="en-US" dirty="0" smtClean="0"/>
              <a:t>One method – use CRC cards</a:t>
            </a:r>
          </a:p>
          <a:p>
            <a:r>
              <a:rPr lang="en-US" dirty="0" smtClean="0"/>
              <a:t>Look at requirements for possible classes</a:t>
            </a:r>
          </a:p>
          <a:p>
            <a:r>
              <a:rPr lang="en-US" dirty="0" smtClean="0"/>
              <a:t>On an index card – a CRC card - write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name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sentence or two defining the class responsibility</a:t>
            </a:r>
          </a:p>
          <a:p>
            <a:pPr lvl="1"/>
            <a:r>
              <a:rPr lang="en-US" dirty="0" smtClean="0"/>
              <a:t>Names of other classes used to fulfill responsibilities – collaborators</a:t>
            </a:r>
          </a:p>
          <a:p>
            <a:pPr lvl="1"/>
            <a:r>
              <a:rPr lang="en-US" dirty="0" smtClean="0"/>
              <a:t>Super and sub classes (if any)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cards make it easy to arrange and rearrange classes</a:t>
            </a:r>
          </a:p>
          <a:p>
            <a:r>
              <a:rPr lang="en-US" dirty="0" smtClean="0"/>
              <a:t>As work through defining classes you’ll</a:t>
            </a:r>
          </a:p>
          <a:p>
            <a:pPr lvl="1"/>
            <a:r>
              <a:rPr lang="en-US" dirty="0" smtClean="0"/>
              <a:t>discard some classes</a:t>
            </a:r>
          </a:p>
          <a:p>
            <a:pPr lvl="1"/>
            <a:r>
              <a:rPr lang="en-US" dirty="0" smtClean="0"/>
              <a:t>Add missing classes</a:t>
            </a:r>
          </a:p>
          <a:p>
            <a:pPr lvl="1"/>
            <a:r>
              <a:rPr lang="en-US" dirty="0" smtClean="0"/>
              <a:t>Modify collaborations</a:t>
            </a:r>
          </a:p>
          <a:p>
            <a:r>
              <a:rPr lang="en-US" dirty="0" smtClean="0"/>
              <a:t>If the responsibilities get large – break into smaller classes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UML – Standard Object Modeling Language</a:t>
            </a:r>
          </a:p>
          <a:p>
            <a:r>
              <a:rPr lang="en-US" dirty="0" smtClean="0"/>
              <a:t>Fowlers book UML distilled is wonderful</a:t>
            </a:r>
          </a:p>
          <a:p>
            <a:pPr lvl="1"/>
            <a:r>
              <a:rPr lang="en-US" dirty="0" smtClean="0"/>
              <a:t>Concise, complete, becomes a much used resource</a:t>
            </a:r>
          </a:p>
          <a:p>
            <a:r>
              <a:rPr lang="en-US" dirty="0" smtClean="0"/>
              <a:t>UML consists of a number of graphical modeling tools</a:t>
            </a:r>
          </a:p>
          <a:p>
            <a:pPr lvl="1"/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Interaction diagrams</a:t>
            </a:r>
          </a:p>
          <a:p>
            <a:pPr lvl="1"/>
            <a:r>
              <a:rPr lang="en-US" dirty="0" smtClean="0"/>
              <a:t>State Diagrams</a:t>
            </a:r>
          </a:p>
          <a:p>
            <a:pPr lvl="1"/>
            <a:r>
              <a:rPr lang="en-US" dirty="0" smtClean="0"/>
              <a:t>Activity Diagrams (concurrency)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Purposes</a:t>
            </a:r>
          </a:p>
          <a:p>
            <a:pPr lvl="1"/>
            <a:r>
              <a:rPr lang="en-US" dirty="0" smtClean="0"/>
              <a:t>Design Tool</a:t>
            </a:r>
          </a:p>
          <a:p>
            <a:pPr lvl="2"/>
            <a:r>
              <a:rPr lang="en-US" dirty="0" smtClean="0"/>
              <a:t>Help to create a design</a:t>
            </a:r>
          </a:p>
          <a:p>
            <a:pPr lvl="2"/>
            <a:r>
              <a:rPr lang="en-US" dirty="0" smtClean="0"/>
              <a:t>Commonly used in whiteboard design discussions</a:t>
            </a:r>
          </a:p>
          <a:p>
            <a:pPr lvl="1"/>
            <a:r>
              <a:rPr lang="en-US" dirty="0" smtClean="0"/>
              <a:t>Tool to communicate of design</a:t>
            </a:r>
          </a:p>
          <a:p>
            <a:r>
              <a:rPr lang="en-US" dirty="0" smtClean="0"/>
              <a:t>I use class diagrams as a tool to get to working software</a:t>
            </a:r>
          </a:p>
          <a:p>
            <a:pPr lvl="1"/>
            <a:r>
              <a:rPr lang="en-US" dirty="0" smtClean="0"/>
              <a:t>i.e., they are not the end product</a:t>
            </a:r>
          </a:p>
          <a:p>
            <a:pPr lvl="1"/>
            <a:r>
              <a:rPr lang="en-US" dirty="0" smtClean="0"/>
              <a:t>Don’t need to specify every attribute of code in diagrams – just enough to serve the design purpose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</a:t>
            </a:r>
          </a:p>
          <a:p>
            <a:pPr lvl="1"/>
            <a:r>
              <a:rPr lang="en-US" dirty="0" smtClean="0"/>
              <a:t>High level</a:t>
            </a:r>
          </a:p>
          <a:p>
            <a:pPr lvl="2"/>
            <a:r>
              <a:rPr lang="en-US" dirty="0" smtClean="0"/>
              <a:t>may not map to physical objects in the system</a:t>
            </a:r>
          </a:p>
          <a:p>
            <a:pPr lvl="2"/>
            <a:r>
              <a:rPr lang="en-US" dirty="0" smtClean="0"/>
              <a:t>Excludes low level details</a:t>
            </a:r>
          </a:p>
          <a:p>
            <a:pPr lvl="1"/>
            <a:r>
              <a:rPr lang="en-US" dirty="0" smtClean="0"/>
              <a:t>Work well for brainstorm design sessions</a:t>
            </a:r>
          </a:p>
          <a:p>
            <a:pPr lvl="1"/>
            <a:r>
              <a:rPr lang="en-US" dirty="0" smtClean="0"/>
              <a:t>Works well for communicating designs</a:t>
            </a:r>
          </a:p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Maps to physical classes in the system</a:t>
            </a:r>
          </a:p>
          <a:p>
            <a:pPr lvl="1"/>
            <a:r>
              <a:rPr lang="en-US" dirty="0" smtClean="0"/>
              <a:t>Works well for communicating designs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Optional to specify public or private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named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Inheritance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View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concepts before C++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originally called C with classes</a:t>
            </a:r>
          </a:p>
          <a:p>
            <a:r>
              <a:rPr lang="en-US" dirty="0" smtClean="0"/>
              <a:t>A C++ class is the mechanism for object-oriented programming</a:t>
            </a:r>
          </a:p>
          <a:p>
            <a:r>
              <a:rPr lang="en-US" dirty="0" smtClean="0"/>
              <a:t>Object-oriented concepts existed prior to C++</a:t>
            </a:r>
          </a:p>
          <a:p>
            <a:r>
              <a:rPr lang="en-US" dirty="0" smtClean="0"/>
              <a:t>First learn the OO concepts</a:t>
            </a:r>
          </a:p>
          <a:p>
            <a:r>
              <a:rPr lang="en-US" dirty="0" smtClean="0"/>
              <a:t>Then using C++ classes easier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View</a:t>
            </a:r>
          </a:p>
          <a:p>
            <a:r>
              <a:rPr lang="en-US" smtClean="0"/>
              <a:t>Instances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/>
              <a:t>struct</a:t>
            </a:r>
            <a:r>
              <a:rPr lang="en-US" dirty="0" smtClean="0"/>
              <a:t>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 </a:t>
            </a:r>
            <a:r>
              <a:rPr lang="en-US" dirty="0" err="1" smtClean="0"/>
              <a:t>struct</a:t>
            </a:r>
            <a:r>
              <a:rPr lang="en-US" dirty="0" smtClean="0"/>
              <a:t> and class are mostly identical</a:t>
            </a:r>
          </a:p>
          <a:p>
            <a:pPr lvl="1"/>
            <a:r>
              <a:rPr lang="en-US" dirty="0" smtClean="0"/>
              <a:t>Both have member data</a:t>
            </a:r>
          </a:p>
          <a:p>
            <a:pPr lvl="1"/>
            <a:r>
              <a:rPr lang="en-US" dirty="0" smtClean="0"/>
              <a:t>Both can have member functions</a:t>
            </a:r>
          </a:p>
          <a:p>
            <a:pPr lvl="1"/>
            <a:r>
              <a:rPr lang="en-US" dirty="0" smtClean="0"/>
              <a:t>Can inherit from a </a:t>
            </a:r>
            <a:r>
              <a:rPr lang="en-US" dirty="0" err="1" smtClean="0"/>
              <a:t>struct</a:t>
            </a:r>
            <a:r>
              <a:rPr lang="en-US" dirty="0" smtClean="0"/>
              <a:t> or class </a:t>
            </a:r>
          </a:p>
          <a:p>
            <a:r>
              <a:rPr lang="en-US" dirty="0" smtClean="0"/>
              <a:t>Only difference is default access </a:t>
            </a:r>
            <a:r>
              <a:rPr lang="en-US" dirty="0" err="1" smtClean="0"/>
              <a:t>specifier</a:t>
            </a:r>
            <a:endParaRPr lang="en-US" dirty="0" smtClean="0"/>
          </a:p>
          <a:p>
            <a:pPr lvl="1"/>
            <a:r>
              <a:rPr lang="en-US" dirty="0" smtClean="0"/>
              <a:t>Class default is private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default is public</a:t>
            </a:r>
          </a:p>
          <a:p>
            <a:r>
              <a:rPr lang="en-US" dirty="0" smtClean="0"/>
              <a:t>Show example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string literals to </a:t>
            </a:r>
          </a:p>
          <a:p>
            <a:pPr lvl="1"/>
            <a:r>
              <a:rPr lang="en-US" dirty="0" smtClean="0"/>
              <a:t>f1(std::string)			// OK</a:t>
            </a:r>
          </a:p>
          <a:p>
            <a:pPr lvl="1"/>
            <a:r>
              <a:rPr lang="en-US" dirty="0" smtClean="0"/>
              <a:t>f2(std::string&amp;)		// NO</a:t>
            </a:r>
          </a:p>
          <a:p>
            <a:pPr lvl="1"/>
            <a:r>
              <a:rPr lang="en-US" dirty="0" smtClean="0"/>
              <a:t>f3(const std::string&amp;)	// OK</a:t>
            </a:r>
          </a:p>
          <a:p>
            <a:pPr lvl="1"/>
            <a:r>
              <a:rPr lang="en-US" dirty="0" smtClean="0"/>
              <a:t>f4(char*)			// OK</a:t>
            </a:r>
          </a:p>
          <a:p>
            <a:r>
              <a:rPr lang="en-US" dirty="0" smtClean="0"/>
              <a:t>What happens in each case?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class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Copy Constructor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multiple functions with the same name</a:t>
            </a:r>
          </a:p>
          <a:p>
            <a:pPr lvl="1"/>
            <a:r>
              <a:rPr lang="en-US" dirty="0" smtClean="0"/>
              <a:t>Can tell which to call by argument type and count</a:t>
            </a:r>
          </a:p>
          <a:p>
            <a:r>
              <a:rPr lang="en-US" dirty="0" smtClean="0"/>
              <a:t>Let’s code an example with swap</a:t>
            </a:r>
          </a:p>
          <a:p>
            <a:pPr lvl="1"/>
            <a:r>
              <a:rPr lang="en-US" dirty="0" smtClean="0"/>
              <a:t>Pass by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Pass by </a:t>
            </a:r>
            <a:r>
              <a:rPr lang="en-US" dirty="0" err="1" smtClean="0"/>
              <a:t>int</a:t>
            </a:r>
            <a:r>
              <a:rPr lang="en-US" dirty="0" smtClean="0"/>
              <a:t>&amp;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block of object oriented programs</a:t>
            </a:r>
          </a:p>
          <a:p>
            <a:r>
              <a:rPr lang="en-US" dirty="0" smtClean="0"/>
              <a:t>Contains an identity that distinguishes it from other objects (In C++ this can be its address)</a:t>
            </a:r>
          </a:p>
          <a:p>
            <a:r>
              <a:rPr lang="en-US" dirty="0" smtClean="0"/>
              <a:t>Contains a state – a set of attributes that define the object</a:t>
            </a:r>
          </a:p>
          <a:p>
            <a:pPr lvl="1"/>
            <a:r>
              <a:rPr lang="en-US" dirty="0" smtClean="0"/>
              <a:t>In C++ we call these attributes member data</a:t>
            </a:r>
          </a:p>
          <a:p>
            <a:r>
              <a:rPr lang="en-US" dirty="0" smtClean="0"/>
              <a:t>Contains behavior</a:t>
            </a:r>
            <a:r>
              <a:rPr lang="en-US" dirty="0"/>
              <a:t> </a:t>
            </a:r>
            <a:r>
              <a:rPr lang="en-US" dirty="0" smtClean="0"/>
              <a:t>– operations</a:t>
            </a:r>
          </a:p>
          <a:p>
            <a:pPr lvl="1"/>
            <a:r>
              <a:rPr lang="en-US" dirty="0" smtClean="0"/>
              <a:t>In C++ we behavior is implemented via member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for an object</a:t>
            </a:r>
          </a:p>
          <a:p>
            <a:pPr lvl="1"/>
            <a:r>
              <a:rPr lang="en-US" dirty="0" smtClean="0"/>
              <a:t>Describes the member data types</a:t>
            </a:r>
          </a:p>
          <a:p>
            <a:pPr lvl="1"/>
            <a:r>
              <a:rPr lang="en-US" dirty="0" smtClean="0"/>
              <a:t>Describes the member functions</a:t>
            </a:r>
          </a:p>
          <a:p>
            <a:r>
              <a:rPr lang="en-US" dirty="0" smtClean="0"/>
              <a:t>Similar to a C </a:t>
            </a:r>
            <a:r>
              <a:rPr lang="en-US" dirty="0" err="1" smtClean="0"/>
              <a:t>struct</a:t>
            </a:r>
            <a:r>
              <a:rPr lang="en-US" dirty="0" smtClean="0"/>
              <a:t> with the addition of member functions</a:t>
            </a:r>
          </a:p>
          <a:p>
            <a:r>
              <a:rPr lang="en-US" dirty="0" smtClean="0"/>
              <a:t>A variable created from a class is called an instance of that class</a:t>
            </a:r>
          </a:p>
          <a:p>
            <a:r>
              <a:rPr lang="en-US" dirty="0" smtClean="0"/>
              <a:t>We also call instances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 way of dealing with complexity</a:t>
            </a:r>
          </a:p>
          <a:p>
            <a:pPr lvl="1"/>
            <a:r>
              <a:rPr lang="en-US" dirty="0" smtClean="0"/>
              <a:t>Outside view of capability</a:t>
            </a:r>
          </a:p>
          <a:p>
            <a:pPr lvl="1"/>
            <a:r>
              <a:rPr lang="en-US" dirty="0" smtClean="0"/>
              <a:t>Model of real world</a:t>
            </a:r>
          </a:p>
          <a:p>
            <a:r>
              <a:rPr lang="en-US" dirty="0"/>
              <a:t>s</a:t>
            </a:r>
            <a:r>
              <a:rPr lang="en-US" dirty="0" smtClean="0"/>
              <a:t>td::string is good example</a:t>
            </a:r>
          </a:p>
          <a:p>
            <a:pPr lvl="1"/>
            <a:r>
              <a:rPr lang="en-US" dirty="0" smtClean="0"/>
              <a:t>Abstraction of C string implementation</a:t>
            </a:r>
          </a:p>
          <a:p>
            <a:pPr lvl="1"/>
            <a:r>
              <a:rPr lang="en-US" dirty="0" smtClean="0"/>
              <a:t>Details are hidden</a:t>
            </a:r>
          </a:p>
          <a:p>
            <a:pPr lvl="2"/>
            <a:r>
              <a:rPr lang="en-US" dirty="0" smtClean="0"/>
              <a:t>E.g., null terminator</a:t>
            </a:r>
          </a:p>
          <a:p>
            <a:pPr lvl="2"/>
            <a:r>
              <a:rPr lang="en-US" dirty="0" smtClean="0"/>
              <a:t>memory allocation/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lvl="1"/>
            <a:r>
              <a:rPr lang="en-US" dirty="0" smtClean="0"/>
              <a:t>As a result of this abstraction strings are easy to use in C++ while more difficult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1752600"/>
          </a:xfrm>
        </p:spPr>
        <p:txBody>
          <a:bodyPr/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Grouping data and functions that operate on that data together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2438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  <a:r>
              <a:rPr lang="en-US" dirty="0" smtClean="0"/>
              <a:t> Animal</a:t>
            </a:r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    </a:t>
            </a:r>
            <a:r>
              <a:rPr lang="en-US" dirty="0" err="1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myNumLegs</a:t>
            </a:r>
            <a:r>
              <a:rPr lang="en-US" dirty="0" smtClean="0"/>
              <a:t>; </a:t>
            </a:r>
          </a:p>
          <a:p>
            <a:r>
              <a:rPr lang="en-US" dirty="0" smtClean="0"/>
              <a:t>    std::string </a:t>
            </a:r>
            <a:r>
              <a:rPr lang="en-US" dirty="0" err="1" smtClean="0"/>
              <a:t>myName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    </a:t>
            </a:r>
            <a:r>
              <a:rPr lang="en-US" dirty="0"/>
              <a:t>void</a:t>
            </a:r>
            <a:r>
              <a:rPr lang="en-US" dirty="0" smtClean="0"/>
              <a:t> sleep();</a:t>
            </a:r>
          </a:p>
          <a:p>
            <a:r>
              <a:rPr lang="en-US" dirty="0" smtClean="0"/>
              <a:t>    void run();</a:t>
            </a:r>
          </a:p>
          <a:p>
            <a:r>
              <a:rPr lang="en-US" dirty="0" smtClean="0"/>
              <a:t>    void eat();</a:t>
            </a:r>
          </a:p>
          <a:p>
            <a:r>
              <a:rPr lang="en-US" dirty="0" smtClean="0"/>
              <a:t> };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1600200"/>
          </a:xfrm>
        </p:spPr>
        <p:txBody>
          <a:bodyPr/>
          <a:lstStyle/>
          <a:p>
            <a:r>
              <a:rPr lang="en-US" dirty="0" smtClean="0"/>
              <a:t>Information Hiding (or Data hiding)</a:t>
            </a:r>
          </a:p>
          <a:p>
            <a:pPr lvl="1"/>
            <a:r>
              <a:rPr lang="en-US" dirty="0" smtClean="0"/>
              <a:t>Making details that are not part of outside view inaccessible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 Animal</a:t>
            </a:r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myNumLegs</a:t>
            </a:r>
            <a:r>
              <a:rPr lang="en-US" dirty="0" smtClean="0"/>
              <a:t>; </a:t>
            </a:r>
          </a:p>
          <a:p>
            <a:r>
              <a:rPr lang="en-US" dirty="0" smtClean="0"/>
              <a:t>    std::string </a:t>
            </a:r>
            <a:r>
              <a:rPr lang="en-US" dirty="0" err="1" smtClean="0"/>
              <a:t>myName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ublic: </a:t>
            </a:r>
          </a:p>
          <a:p>
            <a:r>
              <a:rPr lang="en-US" dirty="0" smtClean="0"/>
              <a:t>    void sleep();</a:t>
            </a:r>
          </a:p>
          <a:p>
            <a:r>
              <a:rPr lang="en-US" dirty="0" smtClean="0"/>
              <a:t>    void run();</a:t>
            </a:r>
          </a:p>
          <a:p>
            <a:r>
              <a:rPr lang="en-US" dirty="0" smtClean="0"/>
              <a:t>    void eat();</a:t>
            </a:r>
          </a:p>
          <a:p>
            <a:r>
              <a:rPr lang="en-US" dirty="0" smtClean="0"/>
              <a:t> 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create a new class by inheriting </a:t>
            </a:r>
            <a:r>
              <a:rPr lang="en-US" dirty="0" smtClean="0"/>
              <a:t>behavior </a:t>
            </a:r>
            <a:r>
              <a:rPr lang="en-US" smtClean="0"/>
              <a:t>or state </a:t>
            </a:r>
            <a:r>
              <a:rPr lang="en-US" dirty="0" smtClean="0"/>
              <a:t>from an existing class</a:t>
            </a:r>
          </a:p>
          <a:p>
            <a:pPr lvl="1"/>
            <a:r>
              <a:rPr lang="en-US" dirty="0" smtClean="0"/>
              <a:t>Then add or change capability as needed</a:t>
            </a:r>
          </a:p>
          <a:p>
            <a:pPr lvl="1"/>
            <a:r>
              <a:rPr lang="en-US" dirty="0" smtClean="0"/>
              <a:t>New class is called the derived class or sub class</a:t>
            </a:r>
          </a:p>
          <a:p>
            <a:pPr lvl="1"/>
            <a:r>
              <a:rPr lang="en-US" dirty="0" smtClean="0"/>
              <a:t>The class inherited from is called the base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Why inherit?</a:t>
            </a:r>
          </a:p>
          <a:p>
            <a:pPr lvl="1"/>
            <a:r>
              <a:rPr lang="en-US" dirty="0" smtClean="0"/>
              <a:t>Reuse of base class stuff? Aggregation is better</a:t>
            </a:r>
          </a:p>
          <a:p>
            <a:pPr lvl="1"/>
            <a:r>
              <a:rPr lang="en-US" dirty="0" smtClean="0"/>
              <a:t>Overriding behavior – that’s a good reason</a:t>
            </a:r>
          </a:p>
          <a:p>
            <a:pPr lvl="2"/>
            <a:r>
              <a:rPr lang="en-US" dirty="0" smtClean="0"/>
              <a:t>We’ve seen this with std::</a:t>
            </a:r>
            <a:r>
              <a:rPr lang="en-US" dirty="0" err="1" smtClean="0"/>
              <a:t>ostream</a:t>
            </a:r>
            <a:endParaRPr lang="en-US" dirty="0" smtClean="0"/>
          </a:p>
          <a:p>
            <a:pPr lvl="3"/>
            <a:r>
              <a:rPr lang="en-US" dirty="0" err="1" smtClean="0"/>
              <a:t>Stringstream</a:t>
            </a:r>
            <a:r>
              <a:rPr lang="en-US" dirty="0" smtClean="0"/>
              <a:t>, </a:t>
            </a:r>
            <a:r>
              <a:rPr lang="en-US" dirty="0" err="1" smtClean="0"/>
              <a:t>fstream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 all inherit from </a:t>
            </a:r>
            <a:r>
              <a:rPr lang="en-US" dirty="0" err="1" smtClean="0"/>
              <a:t>ostream</a:t>
            </a:r>
            <a:endParaRPr lang="en-US" dirty="0" smtClean="0"/>
          </a:p>
          <a:p>
            <a:pPr lvl="3"/>
            <a:r>
              <a:rPr lang="en-US" dirty="0" smtClean="0"/>
              <a:t>Can be used where ever an </a:t>
            </a:r>
            <a:r>
              <a:rPr lang="en-US" dirty="0" err="1" smtClean="0"/>
              <a:t>ostream</a:t>
            </a:r>
            <a:r>
              <a:rPr lang="en-US" dirty="0" smtClean="0"/>
              <a:t> is needed</a:t>
            </a:r>
          </a:p>
          <a:p>
            <a:pPr lvl="2"/>
            <a:r>
              <a:rPr lang="en-US" dirty="0" smtClean="0"/>
              <a:t>http://en.cppreference.com/w/cpp/io/basic_iostream</a:t>
            </a:r>
          </a:p>
          <a:p>
            <a:pPr lvl="2"/>
            <a:r>
              <a:rPr lang="en-US" dirty="0" smtClean="0"/>
              <a:t>If your class instance can’t be used wherever a base class is referenced it is likely a design failure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880</Words>
  <Application>Microsoft Office PowerPoint</Application>
  <PresentationFormat>On-screen Show (4:3)</PresentationFormat>
  <Paragraphs>175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OO Concepts UML</vt:lpstr>
      <vt:lpstr>OO concepts before C++ class</vt:lpstr>
      <vt:lpstr>Object</vt:lpstr>
      <vt:lpstr>C++ class</vt:lpstr>
      <vt:lpstr>OO Concepts</vt:lpstr>
      <vt:lpstr>Slide 6</vt:lpstr>
      <vt:lpstr>Slide 7</vt:lpstr>
      <vt:lpstr>Inheritance</vt:lpstr>
      <vt:lpstr>Slide 9</vt:lpstr>
      <vt:lpstr>Polymorphism</vt:lpstr>
      <vt:lpstr>Use Cases</vt:lpstr>
      <vt:lpstr>Use Case Format</vt:lpstr>
      <vt:lpstr>Class-Responsibility-Collaboration CRC Cards</vt:lpstr>
      <vt:lpstr>CRC cards</vt:lpstr>
      <vt:lpstr>UML </vt:lpstr>
      <vt:lpstr>Class diagrams</vt:lpstr>
      <vt:lpstr>Class Diagrams</vt:lpstr>
      <vt:lpstr>Class Diagrams</vt:lpstr>
      <vt:lpstr>Class Diagrams</vt:lpstr>
      <vt:lpstr>Sequence Diagrams</vt:lpstr>
      <vt:lpstr>C++ struct and class</vt:lpstr>
      <vt:lpstr>String literal arguments</vt:lpstr>
      <vt:lpstr>Basic C++ class operations</vt:lpstr>
      <vt:lpstr>Intro to Function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 UML</dc:title>
  <dc:creator>David Nielsen</dc:creator>
  <cp:lastModifiedBy>David</cp:lastModifiedBy>
  <cp:revision>40</cp:revision>
  <dcterms:created xsi:type="dcterms:W3CDTF">2012-02-28T04:00:08Z</dcterms:created>
  <dcterms:modified xsi:type="dcterms:W3CDTF">2014-02-28T03:25:08Z</dcterms:modified>
</cp:coreProperties>
</file>