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3" r:id="rId3"/>
    <p:sldId id="284" r:id="rId4"/>
    <p:sldId id="287" r:id="rId5"/>
    <p:sldId id="321" r:id="rId6"/>
    <p:sldId id="322" r:id="rId7"/>
    <p:sldId id="323" r:id="rId8"/>
    <p:sldId id="280" r:id="rId9"/>
    <p:sldId id="326" r:id="rId10"/>
    <p:sldId id="333" r:id="rId11"/>
    <p:sldId id="327" r:id="rId12"/>
    <p:sldId id="332" r:id="rId13"/>
    <p:sldId id="307" r:id="rId14"/>
    <p:sldId id="308" r:id="rId15"/>
    <p:sldId id="315" r:id="rId16"/>
    <p:sldId id="262" r:id="rId17"/>
    <p:sldId id="334" r:id="rId18"/>
    <p:sldId id="264" r:id="rId19"/>
    <p:sldId id="278" r:id="rId20"/>
    <p:sldId id="276" r:id="rId21"/>
    <p:sldId id="335" r:id="rId22"/>
    <p:sldId id="269" r:id="rId23"/>
    <p:sldId id="319" r:id="rId24"/>
    <p:sldId id="336" r:id="rId25"/>
    <p:sldId id="338" r:id="rId26"/>
    <p:sldId id="337" r:id="rId27"/>
    <p:sldId id="270" r:id="rId28"/>
    <p:sldId id="331" r:id="rId29"/>
    <p:sldId id="277" r:id="rId30"/>
    <p:sldId id="279" r:id="rId31"/>
    <p:sldId id="288" r:id="rId32"/>
    <p:sldId id="289" r:id="rId33"/>
    <p:sldId id="290" r:id="rId34"/>
    <p:sldId id="291" r:id="rId35"/>
    <p:sldId id="281" r:id="rId36"/>
    <p:sldId id="282" r:id="rId37"/>
    <p:sldId id="285" r:id="rId38"/>
    <p:sldId id="286" r:id="rId39"/>
    <p:sldId id="292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00013"/>
            <a:ext cx="7032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000" tIns="47704" rIns="97000" bIns="47704" numCol="1" anchor="ctr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Introduction to 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448425" y="100013"/>
            <a:ext cx="866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000" tIns="47704" rIns="97000" bIns="47704" numCol="1" anchor="ctr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660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000" tIns="47704" rIns="97000" bIns="47704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Lecture 07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943725" y="9323388"/>
            <a:ext cx="3714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000" tIns="47704" rIns="97000" bIns="47704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FD052FB3-C111-4BD3-8C7B-4C648B7DD1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4116388" y="-7938"/>
            <a:ext cx="32051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000" i="1">
                <a:solidFill>
                  <a:schemeClr val="bg2"/>
                </a:solidFill>
                <a:latin typeface="Courier New" pitchFamily="49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6388" y="9148763"/>
            <a:ext cx="320516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000" i="1">
                <a:solidFill>
                  <a:schemeClr val="bg2"/>
                </a:solidFill>
                <a:latin typeface="Courier New" pitchFamily="49" charset="0"/>
              </a:defRPr>
            </a:lvl1pPr>
          </a:lstStyle>
          <a:p>
            <a:fld id="{8627BAD7-2C95-4CB1-9ED0-91EFD7F7F6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50" y="9148763"/>
            <a:ext cx="32051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000" i="1">
                <a:solidFill>
                  <a:schemeClr val="bg2"/>
                </a:solidFill>
                <a:latin typeface="Courier New" pitchFamily="49" charset="0"/>
              </a:defRPr>
            </a:lvl1pPr>
          </a:lstStyle>
          <a:p>
            <a:r>
              <a:rPr lang="en-US"/>
              <a:t>Lecture 07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7938"/>
            <a:ext cx="32051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000" i="1">
                <a:solidFill>
                  <a:schemeClr val="bg2"/>
                </a:solidFill>
                <a:latin typeface="Courier New" pitchFamily="49" charset="0"/>
              </a:defRPr>
            </a:lvl1pPr>
          </a:lstStyle>
          <a:p>
            <a:r>
              <a:rPr lang="en-US"/>
              <a:t>Introduction to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F66A5-5870-4E70-9251-AA7E5F665832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B8348-82D6-4D2D-A1B7-A0251BDD9A6D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996AF-482E-4FD5-BD84-6A0D1AF25F8B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21967-1147-41F2-BFC4-66BDBC8C15EA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E8D1C-5CAC-40BC-8030-C4E44B824652}" type="slidenum">
              <a:rPr lang="en-US"/>
              <a:pPr/>
              <a:t>19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2627A-1DF8-4BC6-9B9D-BE22767565BB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AFDC0-F87F-458E-82B3-4907CC75E6FB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C0DE4-EB25-4B33-9C71-7DDA08241F64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6581775"/>
            <a:ext cx="1209675" cy="277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7000" tIns="47704" rIns="97000" bIns="47704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B91C6-6449-40C1-986E-A31BDC960DB1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2225" y="774700"/>
            <a:ext cx="4730750" cy="3548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4572000"/>
            <a:ext cx="5343525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00E6A-B02D-47A2-AED4-FC8CC4F151F3}" type="slidenum">
              <a:rPr lang="en-US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70895-E45B-473A-B4B8-8CE06E808971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0724B-9791-4245-9F05-028379BCFAA7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06F23-9DE3-4ABF-A8E1-5B7E4DD2A91D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E7F44-8F10-4853-BE74-D42E47337271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84B55-AB87-4F84-98DF-760F28F62DEC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75DE0-65B0-4ED9-85CB-EB5C6C2A0436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99259-666A-466D-9245-660D90E51313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C</a:t>
            </a: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7388"/>
            <a:ext cx="4879975" cy="3660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4579938"/>
            <a:ext cx="5341937" cy="427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29" tIns="46115" rIns="92229" bIns="4611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5939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939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40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5940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383AE33D-0458-4334-80C3-A05DEEB823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94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3BC4E-B6C0-4DEC-9127-C68870D3F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BFC2C-9664-4148-9D51-8F1D66E2C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8C5F8-D532-4BEB-B5A0-E0FD384E6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CE23B-F621-4695-9CA3-C1886F52CC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58CAD-1F34-470F-ABE7-48A872BD72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4C4E8-077C-49A7-AC29-E9175D4CF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FFA52-ADCA-4145-9085-1499190AC2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60A4-A024-43B3-8F6D-CB46D46BB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44381-131F-4F89-AD63-861DBDCF9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69E4-E400-428B-8E90-0C0BCEB670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837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583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837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37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Intro To C Lecture 07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8255A40C-A035-4E50-8303-4417F1AAD3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10FDB3B-B6C5-4BE9-9CE1-88CD947467BF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192213"/>
            <a:ext cx="8229600" cy="1481137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Introduction To C++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en-US" dirty="0"/>
              <a:t>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2-F653-4DB4-9FA8-3DE25753421D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NULL is a special pointer value (defined in stdio.h)</a:t>
            </a:r>
          </a:p>
          <a:p>
            <a:pPr lvl="1"/>
            <a:r>
              <a:rPr lang="en-US"/>
              <a:t>A good initial value for a pointer that doesn’t point to anything useful yet</a:t>
            </a:r>
          </a:p>
          <a:p>
            <a:pPr lvl="2"/>
            <a:r>
              <a:rPr lang="en-US"/>
              <a:t>Why? If (ptr == NULL) can be checked before attempting to dereference the pointer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89C6-91D6-4CA6-83BB-35DAF524236A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2296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Data objects in C++ are either ‘</a:t>
            </a:r>
            <a:r>
              <a:rPr lang="en-US" dirty="0" err="1"/>
              <a:t>lvalue’s</a:t>
            </a:r>
            <a:r>
              <a:rPr lang="en-US" dirty="0"/>
              <a:t> or ‘</a:t>
            </a:r>
            <a:r>
              <a:rPr lang="en-US" dirty="0" err="1"/>
              <a:t>rvalue’s</a:t>
            </a:r>
            <a:r>
              <a:rPr lang="en-US" dirty="0"/>
              <a:t> (sometimes both)</a:t>
            </a:r>
          </a:p>
          <a:p>
            <a:r>
              <a:rPr lang="en-US" dirty="0"/>
              <a:t>An ‘</a:t>
            </a:r>
            <a:r>
              <a:rPr lang="en-US" dirty="0" err="1"/>
              <a:t>lvalue</a:t>
            </a:r>
            <a:r>
              <a:rPr lang="en-US" dirty="0"/>
              <a:t>’ is a data object that can appear by itself of the left side on an ‘=‘ sign.</a:t>
            </a:r>
          </a:p>
          <a:p>
            <a:pPr lvl="2">
              <a:buFont typeface="Wingdings" pitchFamily="2" charset="2"/>
              <a:buNone/>
            </a:pPr>
            <a:r>
              <a:rPr lang="en-US" i="1" dirty="0"/>
              <a:t>	num = 3;</a:t>
            </a:r>
          </a:p>
          <a:p>
            <a:r>
              <a:rPr lang="en-US" dirty="0"/>
              <a:t>‘num’ and ‘3’ are both data objects; ‘num’ is an </a:t>
            </a:r>
            <a:r>
              <a:rPr lang="en-US" dirty="0" err="1"/>
              <a:t>lvalue</a:t>
            </a:r>
            <a:r>
              <a:rPr lang="en-US" dirty="0"/>
              <a:t> and ‘3’ is an </a:t>
            </a:r>
            <a:r>
              <a:rPr lang="en-US" dirty="0" err="1"/>
              <a:t>rvalue</a:t>
            </a:r>
            <a:r>
              <a:rPr lang="en-US" dirty="0"/>
              <a:t>; ‘3’ cannot be an </a:t>
            </a:r>
            <a:r>
              <a:rPr lang="en-US" dirty="0" err="1"/>
              <a:t>lvalue</a:t>
            </a:r>
            <a:r>
              <a:rPr lang="en-US" dirty="0"/>
              <a:t>, but ‘num can be an </a:t>
            </a:r>
            <a:r>
              <a:rPr lang="en-US" dirty="0" err="1"/>
              <a:t>rvalue</a:t>
            </a:r>
            <a:r>
              <a:rPr lang="en-US" dirty="0"/>
              <a:t>; for example:</a:t>
            </a:r>
          </a:p>
          <a:p>
            <a:pPr lvl="2">
              <a:buFont typeface="Wingdings" pitchFamily="2" charset="2"/>
              <a:buNone/>
            </a:pPr>
            <a:r>
              <a:rPr lang="en-US" i="1" dirty="0"/>
              <a:t>	3 = num;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2CB-B43D-4AE6-854D-9962AF793232}" type="slidenum">
              <a:rPr lang="en-US"/>
              <a:pPr/>
              <a:t>12</a:t>
            </a:fld>
            <a:endParaRPr lang="en-US"/>
          </a:p>
        </p:txBody>
      </p:sp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declarations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772400" cy="4191000"/>
          </a:xfrm>
        </p:spPr>
        <p:txBody>
          <a:bodyPr/>
          <a:lstStyle/>
          <a:p>
            <a:r>
              <a:rPr lang="en-US"/>
              <a:t>You will see pointers declared as:</a:t>
            </a:r>
          </a:p>
          <a:p>
            <a:pPr lvl="1"/>
            <a:r>
              <a:rPr lang="en-US"/>
              <a:t>int *ptr;</a:t>
            </a:r>
          </a:p>
          <a:p>
            <a:pPr lvl="1"/>
            <a:r>
              <a:rPr lang="en-US"/>
              <a:t>int* ptr;</a:t>
            </a:r>
          </a:p>
          <a:p>
            <a:pPr lvl="1"/>
            <a:r>
              <a:rPr lang="en-US"/>
              <a:t>Both are correct syntactically. I prefer the second type; it enforces that ptr is of type pointer to int.</a:t>
            </a:r>
          </a:p>
          <a:p>
            <a:r>
              <a:rPr lang="en-US"/>
              <a:t>Beware:</a:t>
            </a:r>
          </a:p>
          <a:p>
            <a:pPr lvl="1"/>
            <a:r>
              <a:rPr lang="en-US"/>
              <a:t>int* ptr1, ptr2;</a:t>
            </a:r>
          </a:p>
          <a:p>
            <a:pPr lvl="1"/>
            <a:r>
              <a:rPr lang="en-US"/>
              <a:t>ptr1 is a pointer to int, but ptr2 is an int</a:t>
            </a:r>
          </a:p>
          <a:p>
            <a:pPr lvl="1"/>
            <a:r>
              <a:rPr lang="en-US"/>
              <a:t>To avoid this declare one variable per 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33E-6F84-438E-B7C8-FD267422BE56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4114800"/>
          </a:xfrm>
          <a:noFill/>
          <a:ln/>
        </p:spPr>
        <p:txBody>
          <a:bodyPr lIns="92075" tIns="46038" rIns="92075" bIns="46038"/>
          <a:lstStyle/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 num;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int* ptr;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int* ptr2;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ptr = &amp;num; /* ptr as lvalue */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ptr2 = ptr; /* ptr as rvalue */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 num = 5, x;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int* ptr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ptr = &amp;num;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x = *ptr; /* ptr used as rvalue */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printf (“x = %d\n”, x);</a:t>
            </a:r>
          </a:p>
          <a:p>
            <a:pPr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C3A5-B5FF-49BF-AD14-D700732DA48A}" type="slidenum">
              <a:rPr lang="en-US"/>
              <a:pPr/>
              <a:t>14</a:t>
            </a:fld>
            <a:endParaRPr lang="en-US"/>
          </a:p>
        </p:txBody>
      </p:sp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305800" cy="3810000"/>
          </a:xfrm>
          <a:noFill/>
          <a:ln/>
        </p:spPr>
        <p:txBody>
          <a:bodyPr lIns="92075" tIns="46038" rIns="92075" bIns="46038"/>
          <a:lstStyle/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 num;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int* ptr;</a:t>
            </a:r>
          </a:p>
          <a:p>
            <a:pPr lvl="2">
              <a:buFont typeface="Wingdings" pitchFamily="2" charset="2"/>
              <a:buNone/>
            </a:pPr>
            <a:endParaRPr lang="en-US" b="1" i="1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num = 5;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ptr = &amp;num;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*ptr = 10;  /* *ptr used as lvalue */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printf (“num = %d\n”, num);</a:t>
            </a:r>
          </a:p>
          <a:p>
            <a:pPr lvl="2">
              <a:buFont typeface="Wingdings" pitchFamily="2" charset="2"/>
              <a:buNone/>
            </a:pPr>
            <a:endParaRPr lang="en-US" b="1" i="1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Output: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num = 10</a:t>
            </a:r>
          </a:p>
          <a:p>
            <a:pPr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1078-1E6C-41B4-89F0-0913B0EEA4D8}" type="slidenum">
              <a:rPr lang="en-US"/>
              <a:pPr/>
              <a:t>15</a:t>
            </a:fld>
            <a:endParaRPr lang="en-US"/>
          </a:p>
        </p:txBody>
      </p:sp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 pointer that has been declared, but not assigned an address, is guaranteed not to point to anything useful</a:t>
            </a:r>
          </a:p>
          <a:p>
            <a:r>
              <a:rPr lang="en-US"/>
              <a:t>Pointers must be explicitly initialized before they are used</a:t>
            </a:r>
          </a:p>
          <a:p>
            <a:r>
              <a:rPr lang="en-US"/>
              <a:t>A pointer that evaluates to NULL is also not pointing to anything useful. Many standard library functions return a “NULL pointer” to indicate an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CDA-C7B9-4D16-8CF9-10DE4306900F}" type="slidenum">
              <a:rPr lang="en-US"/>
              <a:pPr/>
              <a:t>16</a:t>
            </a:fld>
            <a:endParaRPr lang="en-US"/>
          </a:p>
        </p:txBody>
      </p:sp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Passing Pointers To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733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You can pass data to functions using one of two methods:</a:t>
            </a:r>
          </a:p>
          <a:p>
            <a:pPr lvl="1"/>
            <a:r>
              <a:rPr lang="en-US"/>
              <a:t>Pass by value - this is what we have been using</a:t>
            </a:r>
          </a:p>
          <a:p>
            <a:pPr lvl="1"/>
            <a:r>
              <a:rPr lang="en-US"/>
              <a:t>Pass by reference - allows functions to modify their arguments (e.g., scanf)</a:t>
            </a:r>
          </a:p>
          <a:p>
            <a:r>
              <a:rPr lang="en-US"/>
              <a:t>One of the most important uses of pointers is to allow functions to modify their calling arguments.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72E3-DE70-4830-A01F-386C2860429F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by reference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common ‘swap’ of two variables. This is easy when done inside a function where the variables are declared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3F8F-7C7C-4364-BF37-9652CBBA56B0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s-ES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 x = 5, y = 10, 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/* print original values */</a:t>
            </a:r>
          </a:p>
          <a:p>
            <a:pPr>
              <a:buNone/>
            </a:pPr>
            <a:r>
              <a:rPr lang="es-ES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 &lt;&lt; "x: " &lt;&lt; x &lt;&lt; " y: " &lt;&lt; y;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temp = x; /* swap values */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x = y;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y = temp;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/* print values again */</a:t>
            </a:r>
          </a:p>
          <a:p>
            <a:pPr>
              <a:buNone/>
            </a:pPr>
            <a:r>
              <a:rPr lang="es-ES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s-ES" sz="18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s-ES" sz="1800" b="1" dirty="0">
                <a:latin typeface="Consolas" pitchFamily="49" charset="0"/>
                <a:cs typeface="Consolas" pitchFamily="49" charset="0"/>
              </a:rPr>
              <a:t> &lt;&lt; "x: " &lt;&lt; x &lt;&lt; " y: " &lt;&lt; y;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209B-D3DC-4B8E-963F-ED201007DB71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848600" cy="3657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But what happens when swap() is a function?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void swap(int x, int y)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int    temp;</a:t>
            </a:r>
          </a:p>
          <a:p>
            <a:pPr lvl="1"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temp = x;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x = y;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y = temp;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6506-22FC-4440-9D90-6538C575A781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924800" cy="28194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Pointers have 2 primary uses in C:</a:t>
            </a:r>
          </a:p>
          <a:p>
            <a:pPr lvl="1">
              <a:buFontTx/>
              <a:buNone/>
            </a:pPr>
            <a:r>
              <a:rPr lang="en-US"/>
              <a:t>1. Provide a way for functions to modify their calling arguments</a:t>
            </a:r>
          </a:p>
          <a:p>
            <a:pPr lvl="1">
              <a:buFontTx/>
              <a:buNone/>
            </a:pPr>
            <a:r>
              <a:rPr lang="en-US"/>
              <a:t>2. Dynamic memory allocation (which allows use of many data structures)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ECD7-133B-4B42-9661-FDA698280C5B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696200" cy="38100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swap(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= 5, y = 10;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24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s-ES" sz="24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s-ES" sz="24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s-ES" sz="2400" b="1" dirty="0">
                <a:latin typeface="Consolas" pitchFamily="49" charset="0"/>
                <a:cs typeface="Consolas" pitchFamily="49" charset="0"/>
              </a:rPr>
              <a:t> &lt;&lt; "x: " &lt;&lt; x &lt;&lt; " y: " &lt;&lt; y;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swap(x, y);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24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s-ES" sz="24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s-ES" sz="24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s-ES" sz="2400" b="1" dirty="0">
                <a:latin typeface="Consolas" pitchFamily="49" charset="0"/>
                <a:cs typeface="Consolas" pitchFamily="49" charset="0"/>
              </a:rPr>
              <a:t> &lt;&lt; "x: " &lt;&lt; x &lt;&lt; " y: " &lt;&lt; y;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6F6-A1B3-4FBB-A570-3BF7965E3A3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 function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void swap(int x, int y)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int temp;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temp = x;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x = y;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y = temp;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5722-FD30-410E-9C96-1BE3F284E2D2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9624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For the swap() to work, it must be rewritten using pointers: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void swap(int* p1, int* p2)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int temp;</a:t>
            </a:r>
          </a:p>
          <a:p>
            <a:pPr lvl="1"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temp = *p1;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*p1 = *p2;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  *p2 = temp;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D521-3500-4994-8BAF-11BF6AB8AFD3}" type="slidenum">
              <a:rPr lang="en-US"/>
              <a:pPr/>
              <a:t>23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696200" cy="36576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swap(int*, int*);   /* prototype */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int x = 5, y = 10;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printf (“x = %d, y = %d\n”, x, y);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swap(&amp;x, &amp;y);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printf (“x = %d, y = %d\n”, x, y);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F36B-4B42-4994-AB75-6C06CDBCF9CE}" type="slidenum">
              <a:rPr lang="en-US"/>
              <a:pPr/>
              <a:t>24</a:t>
            </a:fld>
            <a:endParaRPr lang="en-US"/>
          </a:p>
        </p:txBody>
      </p:sp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 function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swap(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*p1,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*p2)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temp;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temp = *p1;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*p1 = *p2;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*p1 = temp;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address like pointers</a:t>
            </a:r>
          </a:p>
          <a:p>
            <a:r>
              <a:rPr lang="en-US" dirty="0"/>
              <a:t>Use semantics like regular variables</a:t>
            </a:r>
          </a:p>
          <a:p>
            <a:r>
              <a:rPr lang="en-US" dirty="0"/>
              <a:t>Must be initialized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 Lecture 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C5F8-D532-4BEB-B5A0-E0FD384E6A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void swap(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&amp; p1,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&amp; p2)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temp;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temp = p1;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p1 = p2;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p1 = temp;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 Lecture 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C5F8-D532-4BEB-B5A0-E0FD384E6A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D620-F21A-4A5F-B936-FA6EE3558E5B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 and Pointers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924800" cy="3429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Recall that the name of an array is a pointer to where the array begins. Pointer variables and array names are almost identical in how they access memory.</a:t>
            </a:r>
          </a:p>
          <a:p>
            <a:r>
              <a:rPr lang="en-US"/>
              <a:t>However, a pointer variable is a </a:t>
            </a:r>
            <a:r>
              <a:rPr lang="en-US" i="1"/>
              <a:t>variable</a:t>
            </a:r>
            <a:r>
              <a:rPr lang="en-US"/>
              <a:t> that can take on different addresses. An array name is a pointer </a:t>
            </a:r>
            <a:r>
              <a:rPr lang="en-US" i="1"/>
              <a:t>constant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3A7-247C-4484-BFA8-A2C0150E5F9B}" type="slidenum">
              <a:rPr lang="en-US"/>
              <a:pPr/>
              <a:t>28</a:t>
            </a:fld>
            <a:endParaRPr lang="en-US"/>
          </a:p>
        </p:txBody>
      </p:sp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990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 and Pointers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6200" cy="3962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dirty="0"/>
              <a:t>Note the “array average” function: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double </a:t>
            </a:r>
            <a:r>
              <a:rPr lang="en-US" sz="2000" b="1" dirty="0" err="1">
                <a:latin typeface="Courier New" pitchFamily="49" charset="0"/>
              </a:rPr>
              <a:t>array_ave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[],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size)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long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sum = 0L;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if (size &lt; 1)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return 0.0;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size; ++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sum += (long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return ((double)sum / (double)size);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F36A-35F5-483B-9093-08F49CDC86B6}" type="slidenum">
              <a:rPr lang="en-US"/>
              <a:pPr/>
              <a:t>29</a:t>
            </a:fld>
            <a:endParaRPr lang="en-US"/>
          </a:p>
        </p:txBody>
      </p:sp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 and Pointers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Rewritten using pointers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double </a:t>
            </a:r>
            <a:r>
              <a:rPr lang="en-US" sz="2000" b="1" dirty="0" err="1">
                <a:latin typeface="Courier New" pitchFamily="49" charset="0"/>
              </a:rPr>
              <a:t>array_ave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size)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long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sum = 0L;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if (size &lt; 1)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return 0.0;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size; ++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sum += (long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 *(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return ((double)sum / (double)size);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2BCC-F3E3-44C8-BE70-56DF9FE57C9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 pointer is a symbolic representation of an address, usually the address of another variable</a:t>
            </a:r>
          </a:p>
          <a:p>
            <a:r>
              <a:rPr lang="en-US"/>
              <a:t>There are two types of pointers: pointer variables and pointer constants</a:t>
            </a:r>
          </a:p>
          <a:p>
            <a:r>
              <a:rPr lang="en-US"/>
              <a:t>A pointer variable can have its value change during run-time; a pointer constant cannot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498-AFF8-4E7E-94E3-011CB9BF028F}" type="slidenum">
              <a:rPr lang="en-US"/>
              <a:pPr/>
              <a:t>30</a:t>
            </a:fld>
            <a:endParaRPr lang="en-US"/>
          </a:p>
        </p:txBody>
      </p:sp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 and Pointers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This suggests that </a:t>
            </a:r>
            <a:r>
              <a:rPr lang="en-US" sz="2400" b="1">
                <a:latin typeface="Courier New" pitchFamily="49" charset="0"/>
              </a:rPr>
              <a:t>val[]</a:t>
            </a:r>
            <a:r>
              <a:rPr lang="en-US"/>
              <a:t> and </a:t>
            </a:r>
            <a:r>
              <a:rPr lang="en-US" sz="2400" b="1">
                <a:latin typeface="Courier New" pitchFamily="49" charset="0"/>
              </a:rPr>
              <a:t>int* val</a:t>
            </a:r>
            <a:r>
              <a:rPr lang="en-US"/>
              <a:t> are identical in effect. Notice the similarity in appearance in the expressions below:</a:t>
            </a:r>
          </a:p>
          <a:p>
            <a:pPr lvl="1">
              <a:buFontTx/>
              <a:buNone/>
            </a:pPr>
            <a:r>
              <a:rPr lang="en-US"/>
              <a:t>Array Notation		Pointer Notation</a:t>
            </a:r>
          </a:p>
          <a:p>
            <a:pPr lvl="1">
              <a:buFontTx/>
              <a:buNone/>
            </a:pPr>
            <a:r>
              <a:rPr lang="en-US"/>
              <a:t>---------------------		-----------------------</a:t>
            </a:r>
          </a:p>
          <a:p>
            <a:pPr lvl="1">
              <a:buFontTx/>
              <a:buNone/>
            </a:pPr>
            <a:r>
              <a:rPr lang="en-US"/>
              <a:t>        val[1]			        *(val + 1)</a:t>
            </a:r>
          </a:p>
          <a:p>
            <a:pPr lvl="1">
              <a:buFontTx/>
              <a:buNone/>
            </a:pPr>
            <a:r>
              <a:rPr lang="en-US"/>
              <a:t>        &amp;val[0]				val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EDA-2289-4AB3-8186-D4FEFFB35643}" type="slidenum">
              <a:rPr lang="en-US"/>
              <a:pPr/>
              <a:t>31</a:t>
            </a:fld>
            <a:endParaRPr lang="en-US"/>
          </a:p>
        </p:txBody>
      </p:sp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Operations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There are 4 basic operations you can perform on pointers</a:t>
            </a:r>
          </a:p>
          <a:p>
            <a:pPr lvl="1">
              <a:buFontTx/>
              <a:buNone/>
            </a:pPr>
            <a:r>
              <a:rPr lang="en-US"/>
              <a:t>1.  Assignment (to pointer variables only)</a:t>
            </a:r>
          </a:p>
          <a:p>
            <a:pPr lvl="1">
              <a:buFontTx/>
              <a:buNone/>
            </a:pPr>
            <a:r>
              <a:rPr lang="en-US"/>
              <a:t>2.  Dereferencing</a:t>
            </a:r>
          </a:p>
          <a:p>
            <a:pPr lvl="1">
              <a:buFontTx/>
              <a:buNone/>
            </a:pPr>
            <a:r>
              <a:rPr lang="en-US"/>
              <a:t>3.  Determining a pointer’s address</a:t>
            </a:r>
          </a:p>
          <a:p>
            <a:pPr lvl="1">
              <a:buFontTx/>
              <a:buNone/>
            </a:pPr>
            <a:r>
              <a:rPr lang="en-US"/>
              <a:t>4.  Pointer arithmetic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138-D8E6-4D92-AD87-FD0DAC735A9D}" type="slidenum">
              <a:rPr lang="en-US"/>
              <a:pPr/>
              <a:t>32</a:t>
            </a:fld>
            <a:endParaRPr lang="en-US"/>
          </a:p>
        </p:txBody>
      </p:sp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Operations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391400" cy="4038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Assignment</a:t>
            </a:r>
          </a:p>
          <a:p>
            <a:pPr lvl="1"/>
            <a:r>
              <a:rPr lang="en-US"/>
              <a:t>You can assign any value to a pointer, even a constant: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*ptr = 123; /* compiler warning */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*ptr = (int *)123;</a:t>
            </a:r>
          </a:p>
          <a:p>
            <a:pPr lvl="1"/>
            <a:r>
              <a:rPr lang="en-US"/>
              <a:t>You can initialize it when you declare it: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 num;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  *ptr = &amp;num;</a:t>
            </a:r>
          </a:p>
          <a:p>
            <a:pPr lvl="1"/>
            <a:r>
              <a:rPr lang="en-US"/>
              <a:t>Initialize the pointer when you declare it: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	*ptr = 0; or int  *ptr = NULL;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A88C-F76C-4B16-B84F-5AC76DA3AE22}" type="slidenum">
              <a:rPr lang="en-US"/>
              <a:pPr/>
              <a:t>33</a:t>
            </a:fld>
            <a:endParaRPr lang="en-US"/>
          </a:p>
        </p:txBody>
      </p:sp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Operations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Dereferencing</a:t>
            </a:r>
          </a:p>
          <a:p>
            <a:pPr lvl="1"/>
            <a:r>
              <a:rPr lang="en-US"/>
              <a:t>You dereference a pointer using the ‘*’ character.</a:t>
            </a:r>
          </a:p>
          <a:p>
            <a:pPr lvl="1"/>
            <a:r>
              <a:rPr lang="en-US"/>
              <a:t>This yields the value stored at the location that the pointer is pointing 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66AA-1EF1-4735-B633-6E9F4B85420A}" type="slidenum">
              <a:rPr lang="en-US"/>
              <a:pPr/>
              <a:t>34</a:t>
            </a:fld>
            <a:endParaRPr lang="en-US"/>
          </a:p>
        </p:txBody>
      </p:sp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Operations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Determining a pointer’s address</a:t>
            </a:r>
          </a:p>
          <a:p>
            <a:pPr lvl="1"/>
            <a:r>
              <a:rPr lang="en-US"/>
              <a:t>A pointer variable has an address just like any other data object</a:t>
            </a:r>
          </a:p>
          <a:p>
            <a:pPr lvl="1"/>
            <a:r>
              <a:rPr lang="en-US"/>
              <a:t>You get the address of the pointer using the ‘address of’ operator, &amp;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int	*ptr;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&amp;ptr		/* yields an int** type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23D9-3171-4625-A58A-EB6EED298D69}" type="slidenum">
              <a:rPr lang="en-US"/>
              <a:pPr/>
              <a:t>35</a:t>
            </a:fld>
            <a:endParaRPr lang="en-US"/>
          </a:p>
        </p:txBody>
      </p:sp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Arithmetic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One feature of C is pointer arithmetic. Consider this piece of code: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			char    ch[4]=“ABCD”;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			int     zp[2]={15123, 19002};</a:t>
            </a:r>
          </a:p>
          <a:p>
            <a:r>
              <a:rPr lang="en-US"/>
              <a:t>Assuming that a single char occupies only one byte, it looks like this is memory</a:t>
            </a:r>
            <a:endParaRPr lang="en-US" sz="3200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16E3-AEEB-4D86-B347-5D30A32D7AEE}" type="slidenum">
              <a:rPr lang="en-US"/>
              <a:pPr/>
              <a:t>36</a:t>
            </a:fld>
            <a:endParaRPr lang="en-US"/>
          </a:p>
        </p:txBody>
      </p:sp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Arithmetic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ffectLst>
            <a:outerShdw algn="ctr" rotWithShape="0">
              <a:srgbClr val="000000"/>
            </a:outerShdw>
          </a:effectLst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ch array</a:t>
            </a:r>
          </a:p>
          <a:p>
            <a:pPr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0   1   2   3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		zp array</a:t>
            </a:r>
          </a:p>
        </p:txBody>
      </p:sp>
      <p:sp useBgFill="1">
        <p:nvSpPr>
          <p:cNvPr id="46084" name="Rectangle 4"/>
          <p:cNvSpPr>
            <a:spLocks noChangeArrowheads="1"/>
          </p:cNvSpPr>
          <p:nvPr/>
        </p:nvSpPr>
        <p:spPr bwMode="auto">
          <a:xfrm>
            <a:off x="2057400" y="2819400"/>
            <a:ext cx="2489200" cy="660400"/>
          </a:xfrm>
          <a:prstGeom prst="rect">
            <a:avLst/>
          </a:prstGeom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340100" y="2806700"/>
            <a:ext cx="0" cy="685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730500" y="2806700"/>
            <a:ext cx="0" cy="685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949700" y="2806700"/>
            <a:ext cx="0" cy="685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181225" y="28670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867025" y="28670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476625" y="28670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086225" y="28670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D</a:t>
            </a:r>
          </a:p>
        </p:txBody>
      </p:sp>
      <p:sp useBgFill="1">
        <p:nvSpPr>
          <p:cNvPr id="46092" name="Rectangle 12"/>
          <p:cNvSpPr>
            <a:spLocks noChangeArrowheads="1"/>
          </p:cNvSpPr>
          <p:nvPr/>
        </p:nvSpPr>
        <p:spPr bwMode="auto">
          <a:xfrm>
            <a:off x="2070100" y="4356100"/>
            <a:ext cx="4318000" cy="584200"/>
          </a:xfrm>
          <a:prstGeom prst="rect">
            <a:avLst/>
          </a:prstGeom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191000" y="4343400"/>
            <a:ext cx="0" cy="6096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2270125" y="44037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15123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4556125" y="44037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19002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879725" y="49371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937125" y="49371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C0F1-78D3-43F8-B6D1-3193F49910FB}" type="slidenum">
              <a:rPr lang="en-US"/>
              <a:pPr/>
              <a:t>37</a:t>
            </a:fld>
            <a:endParaRPr lang="en-US"/>
          </a:p>
        </p:txBody>
      </p:sp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Arithmetic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following statements are equivalent: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ch[0] == *(ch+0) == ‘A’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zp[0] == *(zp+0) == 15123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ch[1] == *(ch+1) == ‘B’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zp[1] == *(zp+1) == 19002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1800-8738-434B-B0EA-B277138B8350}" type="slidenum">
              <a:rPr lang="en-US"/>
              <a:pPr/>
              <a:t>38</a:t>
            </a:fld>
            <a:endParaRPr lang="en-US"/>
          </a:p>
        </p:txBody>
      </p:sp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key point to remember about pointer arithmetic is this:</a:t>
            </a:r>
          </a:p>
          <a:p>
            <a:pPr lvl="1">
              <a:buFontTx/>
              <a:buNone/>
            </a:pPr>
            <a:r>
              <a:rPr lang="en-US" i="1"/>
              <a:t>When a pointer is incremented, it increments by the size of the type it points to, not by 1 byte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B1A-09D7-40D3-87EE-018248687E10}" type="slidenum">
              <a:rPr lang="en-US"/>
              <a:pPr/>
              <a:t>39</a:t>
            </a:fld>
            <a:endParaRPr lang="en-US"/>
          </a:p>
        </p:txBody>
      </p:sp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Pointer arithmetic</a:t>
            </a:r>
          </a:p>
          <a:p>
            <a:pPr lvl="1"/>
            <a:r>
              <a:rPr lang="en-US" dirty="0"/>
              <a:t>Pointers evaluate to an address, so addition and subtraction are the only operations </a:t>
            </a:r>
            <a:r>
              <a:rPr lang="en-US"/>
              <a:t>that make </a:t>
            </a:r>
            <a:r>
              <a:rPr lang="en-US" dirty="0"/>
              <a:t>sense</a:t>
            </a:r>
          </a:p>
          <a:p>
            <a:pPr lvl="1"/>
            <a:r>
              <a:rPr lang="en-US" dirty="0"/>
              <a:t>Incrementing a pointer makes the next array element available</a:t>
            </a:r>
          </a:p>
          <a:p>
            <a:pPr lvl="1"/>
            <a:r>
              <a:rPr lang="en-US" dirty="0"/>
              <a:t>Decrementing a pointer makes the prior array element available</a:t>
            </a:r>
          </a:p>
          <a:p>
            <a:pPr lvl="1"/>
            <a:r>
              <a:rPr lang="en-US" dirty="0"/>
              <a:t>Subtracting one pointer from another gives the number of elements between 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B1E-B39B-473B-A201-52E5267B6876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Recall that the name of an array, without its brackets, is a symbolic representation of the address of where the array is stored in memory</a:t>
            </a:r>
          </a:p>
          <a:p>
            <a:r>
              <a:rPr lang="en-US"/>
              <a:t>Therefore, an array name is an example of a pointer</a:t>
            </a:r>
          </a:p>
          <a:p>
            <a:r>
              <a:rPr lang="en-US"/>
              <a:t>An array name is a pointer </a:t>
            </a:r>
            <a:r>
              <a:rPr lang="en-US" i="1"/>
              <a:t>constant</a:t>
            </a:r>
            <a:r>
              <a:rPr lang="en-US"/>
              <a:t>, not a pointer </a:t>
            </a:r>
            <a:r>
              <a:rPr lang="en-US" i="1"/>
              <a:t>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5268-76C4-49F6-9442-96F0BF73AD0E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305800" cy="3352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Another example of a pointer constant is a scalar variable used with the “address of” operator: ‘&amp;’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&amp;num</a:t>
            </a:r>
          </a:p>
          <a:p>
            <a:pPr lvl="2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as in: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printf(“The address of num is %p\n”, &amp;num);</a:t>
            </a:r>
          </a:p>
          <a:p>
            <a:r>
              <a:rPr lang="en-US"/>
              <a:t>Although </a:t>
            </a:r>
            <a:r>
              <a:rPr lang="en-US" b="1">
                <a:latin typeface="Courier New" pitchFamily="49" charset="0"/>
              </a:rPr>
              <a:t>num</a:t>
            </a:r>
            <a:r>
              <a:rPr lang="en-US"/>
              <a:t> is a variable </a:t>
            </a:r>
            <a:r>
              <a:rPr lang="en-US" b="1">
                <a:latin typeface="Courier New" pitchFamily="49" charset="0"/>
              </a:rPr>
              <a:t>&amp;num</a:t>
            </a:r>
            <a:r>
              <a:rPr lang="en-US"/>
              <a:t> is not; its location in memory does not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5152-4750-487F-85D4-A9A961F37826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41910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A pointer variable is declared this way: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type* </a:t>
            </a:r>
            <a:r>
              <a:rPr lang="en-US" sz="2400" b="1" dirty="0" err="1">
                <a:latin typeface="Courier New" pitchFamily="49" charset="0"/>
              </a:rPr>
              <a:t>variable_name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 	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* </a:t>
            </a:r>
            <a:r>
              <a:rPr lang="en-US" sz="2400" b="1" dirty="0" err="1">
                <a:latin typeface="Courier New" pitchFamily="49" charset="0"/>
              </a:rPr>
              <a:t>intptr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r>
              <a:rPr lang="en-US" dirty="0"/>
              <a:t>The variable 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 is defined as a “pointer to an </a:t>
            </a:r>
            <a:r>
              <a:rPr lang="en-US" dirty="0" err="1"/>
              <a:t>int</a:t>
            </a:r>
            <a:r>
              <a:rPr lang="en-US" dirty="0"/>
              <a:t>”. Which </a:t>
            </a:r>
            <a:r>
              <a:rPr lang="en-US" dirty="0" err="1"/>
              <a:t>int</a:t>
            </a:r>
            <a:r>
              <a:rPr lang="en-US" dirty="0"/>
              <a:t>? Any int. It may appear in C expressions as “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” or as “</a:t>
            </a: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”.</a:t>
            </a:r>
          </a:p>
          <a:p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 is evaluated as the address of the </a:t>
            </a:r>
            <a:r>
              <a:rPr lang="en-US" dirty="0" err="1"/>
              <a:t>int</a:t>
            </a:r>
            <a:r>
              <a:rPr lang="en-US" dirty="0"/>
              <a:t> it points to; </a:t>
            </a: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 is evaluated as the value of the </a:t>
            </a:r>
            <a:r>
              <a:rPr lang="en-US" dirty="0" err="1"/>
              <a:t>int</a:t>
            </a:r>
            <a:r>
              <a:rPr lang="en-US" dirty="0"/>
              <a:t> being pointer 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5A7-01E5-4F3C-99B1-0D05D336C080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924800" cy="4419600"/>
          </a:xfrm>
          <a:noFill/>
          <a:ln/>
        </p:spPr>
        <p:txBody>
          <a:bodyPr lIns="92075" tIns="46038" rIns="92075" bIns="46038"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num = 5;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&amp;num;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" &lt;&lt;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"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1507-B74D-493F-B475-219F290DFE32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Output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: 5,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: 0x0064FDF0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BC1-3AFA-4066-A3F5-7382CD55C566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Pointers in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50292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When ‘ptr’ appears in an expression, it’s type is ‘pointer to an int’</a:t>
            </a:r>
          </a:p>
          <a:p>
            <a:r>
              <a:rPr lang="en-US"/>
              <a:t>When ‘*ptr’ appears in an expression, it’s type is ‘int’. It’s value is the value stored at the address pointed to by the expression ‘ptr’.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2603</TotalTime>
  <Words>1913</Words>
  <Application>Microsoft Office PowerPoint</Application>
  <PresentationFormat>On-screen Show (4:3)</PresentationFormat>
  <Paragraphs>356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Consolas</vt:lpstr>
      <vt:lpstr>Courier New</vt:lpstr>
      <vt:lpstr>Times New Roman</vt:lpstr>
      <vt:lpstr>Wingdings</vt:lpstr>
      <vt:lpstr>Capsules</vt:lpstr>
      <vt:lpstr>Introduction To C++ Programming</vt:lpstr>
      <vt:lpstr>Pointers</vt:lpstr>
      <vt:lpstr>Pointers</vt:lpstr>
      <vt:lpstr>Pointers</vt:lpstr>
      <vt:lpstr>Pointers</vt:lpstr>
      <vt:lpstr>Pointers</vt:lpstr>
      <vt:lpstr>PowerPoint Presentation</vt:lpstr>
      <vt:lpstr>Output</vt:lpstr>
      <vt:lpstr>Pointers in expressions</vt:lpstr>
      <vt:lpstr>NULL</vt:lpstr>
      <vt:lpstr>Pointers</vt:lpstr>
      <vt:lpstr>Pointer declarations</vt:lpstr>
      <vt:lpstr>Pointers</vt:lpstr>
      <vt:lpstr>Pointers</vt:lpstr>
      <vt:lpstr>Pointers</vt:lpstr>
      <vt:lpstr>Passing Pointers To Functions</vt:lpstr>
      <vt:lpstr>Passing by reference</vt:lpstr>
      <vt:lpstr>PowerPoint Presentation</vt:lpstr>
      <vt:lpstr>Pointers</vt:lpstr>
      <vt:lpstr>PowerPoint Presentation</vt:lpstr>
      <vt:lpstr>Swap function</vt:lpstr>
      <vt:lpstr>Pointers</vt:lpstr>
      <vt:lpstr>PowerPoint Presentation</vt:lpstr>
      <vt:lpstr>Swap function</vt:lpstr>
      <vt:lpstr>References</vt:lpstr>
      <vt:lpstr>Swap with references</vt:lpstr>
      <vt:lpstr>Arrays and Pointers</vt:lpstr>
      <vt:lpstr>Arrays and Pointers</vt:lpstr>
      <vt:lpstr>Arrays and Pointers</vt:lpstr>
      <vt:lpstr>Arrays and Pointers</vt:lpstr>
      <vt:lpstr>Pointer Operations</vt:lpstr>
      <vt:lpstr>Pointer Operations</vt:lpstr>
      <vt:lpstr>Pointer Operations</vt:lpstr>
      <vt:lpstr>Pointer Operations</vt:lpstr>
      <vt:lpstr>Pointer Arithmetic</vt:lpstr>
      <vt:lpstr>Pointer Arithmetic</vt:lpstr>
      <vt:lpstr>Pointer Arithmetic</vt:lpstr>
      <vt:lpstr>Pointer Arithmetic</vt:lpstr>
      <vt:lpstr>Pointer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Intermediate</dc:title>
  <dc:creator>Craig Anderson</dc:creator>
  <cp:lastModifiedBy>Wong, Clayton</cp:lastModifiedBy>
  <cp:revision>131</cp:revision>
  <cp:lastPrinted>2001-03-06T04:08:39Z</cp:lastPrinted>
  <dcterms:created xsi:type="dcterms:W3CDTF">1995-06-17T23:31:02Z</dcterms:created>
  <dcterms:modified xsi:type="dcterms:W3CDTF">2018-01-26T01:59:15Z</dcterms:modified>
</cp:coreProperties>
</file>