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notesMasterIdLst>
    <p:notesMasterId r:id="rId109"/>
  </p:notesMasterIdLst>
  <p:sldIdLst>
    <p:sldId id="256" r:id="rId2"/>
    <p:sldId id="31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94" r:id="rId34"/>
    <p:sldId id="288" r:id="rId35"/>
    <p:sldId id="287" r:id="rId36"/>
    <p:sldId id="289" r:id="rId37"/>
    <p:sldId id="290" r:id="rId38"/>
    <p:sldId id="291" r:id="rId39"/>
    <p:sldId id="292" r:id="rId40"/>
    <p:sldId id="293" r:id="rId41"/>
    <p:sldId id="296" r:id="rId42"/>
    <p:sldId id="297" r:id="rId43"/>
    <p:sldId id="314" r:id="rId44"/>
    <p:sldId id="295" r:id="rId45"/>
    <p:sldId id="298" r:id="rId46"/>
    <p:sldId id="300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2" r:id="rId57"/>
    <p:sldId id="337" r:id="rId58"/>
    <p:sldId id="318" r:id="rId59"/>
    <p:sldId id="319" r:id="rId60"/>
    <p:sldId id="320" r:id="rId61"/>
    <p:sldId id="321" r:id="rId62"/>
    <p:sldId id="339" r:id="rId63"/>
    <p:sldId id="338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15" r:id="rId74"/>
    <p:sldId id="316" r:id="rId75"/>
    <p:sldId id="322" r:id="rId76"/>
    <p:sldId id="323" r:id="rId77"/>
    <p:sldId id="324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4" r:id="rId86"/>
    <p:sldId id="333" r:id="rId87"/>
    <p:sldId id="335" r:id="rId88"/>
    <p:sldId id="336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8"/>
    <p:restoredTop sz="95751"/>
  </p:normalViewPr>
  <p:slideViewPr>
    <p:cSldViewPr snapToGrid="0" snapToObjects="1">
      <p:cViewPr varScale="1">
        <p:scale>
          <a:sx n="117" d="100"/>
          <a:sy n="117" d="100"/>
        </p:scale>
        <p:origin x="8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4T13:51:16.0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 0,'-31'17,"7"-3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4T13:51:19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170 152,'41'28,"-8"-2,-22-11,0 1,1-1,4 1,-1-1,1 1,-1-1,1 0,-1 1,1-1,-1 1,1-4,-1-4,1 2,-4-8,2 8,2-6,0 4,3 0,-7-1,2 4,-2-2,4 2,-1-3,1-1,-4 1,2 0,-2-1,4 1,-1 0,0-4,4 3,-6-6,5 2,1-10,-2-2,2-6,-4-1,-7 1,3-1,-6 0,-2-6,-9-12,-2-10,-4 0,0 3,3 18,-3 1,3 10,-2 0,-4 1,6 6,-9-5,6 5,-4-3,0-3,1-1,-7-5,5 4,-5-4,6 9,1-4,2 5,-5-1,2 3,-1-2,-1 7,2-4,3 4,-12 0,15 0,-8 0,-1 14,9-7,-12 14,10-9,-5 10,-7 24,0 0,-6 21,6-24,6-8,5-13,5-7,3 1,2-1,3 1,0 3,0-3,0-1,3 7,2-8,6 8,-3-7,7 1,-3-1,3 1,1-1,-1 1,1-1,-1 1,1-4,6 0,1-3,18 2,-15-5,7 0,-18-6,1-3,-1-5,1-4,-1-4,-3 1,3-1,-3 0,3 1,-3-1,8-17,-10 13,8-19,-7 21,-2-3,4-1,-9 5,0-5,-4 0,-4-15,-9-7,-4-2,-10-6,-3 14,6 2,-20 4,17 13,-14-4,12 3,-1 4,7 6,-17 0,3 8,-8-4,4 6,17 0,2 0,7 0,-1 4,0 0,-3 10,3-1,-3 6,1 3,-7 35,5 15,9-20,4 2,6 41,15-15,3-31,6-10,10-16,-11 0,29 3,-25-7,15 4,-12-8,-5-5,4-1,31-8,-10-3,31-12,-36-4,-4-5,-16 5,-3 0,-5 3,-1-1,1 0,-1 1,1-1,-4 1,-4-7,-8 5,-8-5,-8-1,0 6,-3-6,3 8,0 3,-6-5,5 8,-11-5,5 5,-18 3,15-2,-8 7,19-2,3 3,-10 17,8-6,-16 44,4 8,9-17,0 3,2 4,2-1,-4 32,9-18,11-31,5-14,4-5,10 1,1 1,18-1,-15-7,7-3,-18-7,1 0,-1-11,-3 2,-1-7,-3 1,3 3,-2-3,-2-1,0 0,-3 1,4-1,-4 0,0 1,3-1,3-6,6 5,1-5,-5 7,3-1,-10 4,2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4T13:51:22.3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376 394,'-25'-30,"0"5,12 17,-8 0,3 0,-3 2,5-1,0 7,1-4,-1 4,1 0,-1 0,0 0,1 0,-1 7,0-2,4 6,1 0,3 1,-5 10,-1 1,-2 7,0 11,10-9,6 20,10-19,7 7,1-16,0-3,-3-5,1-1,-1 1,1-1,5 3,3-1,5 3,12 3,-9-2,3 0,-13-10,-7-1,4-9,-6 2,8-3,-8 0,6 0,-4 0,1 0,-1-3,1-2,-1-2,1 2,3-2,-6 3,5-4,-6 0,3-3,1-1,-1-4,0 1,3-7,0-1,7-30,2-5,-2-34,-9 9,-8 2,-8 26,-4 14,-1 18,-7 1,0 6,-4 0,1 1,-1-1,1 1,-1-1,4 4,0-3,1 6,3-2,-11 3,6 1,-6-1,4 3,-1-2,0 7,1-7,-1 2,1-2,-1-1,0 3,1-2,-1 10,-3 1,3 8,-4 0,5 3,-1-3,1 3,-1 1,-1 6,0-5,-2 11,1-5,3 6,-4 1,8-1,-2-5,7 4,3-11,3 4,-4-5,3-1,-2 1,3-1,0 4,0-6,0 5,0 1,3-2,-2 5,6-6,-6-1,9 1,-5-1,10 1,-3-1,3 1,1-1,-1 1,1-1,-1 1,1-1,-1-3,1 3,6-6,-5 3,4-4,-5-3,-1-2,1-3,-1 0,0 0,4-4,-3-3,0-2,-5-2,-3-1,6 0,-4 0,4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4T13:51:38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2579,'33'-25,"-1"-1,-20 14,9-5,25-14,24-7,-23 5,3-3,10-2,1-2,-3-7,0-1,2 9,1 0,1-2,-1-1,1 4,0 0,6-6,2-2,4-3,1-2,1 1,0-1,5 0,1 0,0 0,-1 0,1 0,0 0,-1 0,1 0,0-1,-1 2,-6 8,-1 2,-6 1,-2 3,-6 11,-2 3,-6 0,2 1,22-5,1 0,-18 7,0-1,18-6,-1 1,-22 7,-2 0,1 1,0-1,-6 1,0 0,5-1,-1 1,33-16,8-1,-12 2,-11 2,-2 0,1-6,-27 15,22-14,-25 17,28-12,15-2,2 0,-31 14,-1 0,21-6,6-6,0 13,-18-3,-10 11,1 1,21-8,20-1,-12 1,-27 8,-1 0,23-1,-23 2,-1 0,18-2,23 0,-9 2,-32 6,1 2,43-1,0 0,-26 0,-6 6,-37-5,7 9,-11-5,2 3,6 6,-6-2,4 3,-11 0,4-5,-9 1,6-4,-8 1,8 0,-6-1,0 1,2 3,-5-2,6 9,-7-9,0 9,-1-2,-7-4,7 10,-6-9,6 6,-6 2,2-4,-3 11,0-11,4 5,-4-6,4-1,-4 1,0-1,0 1,0 2,0-5,0 5,0-2,0-4,-4 13,3-11,-2 8,0-6,2-1,-6 1,6-1,-6 1,6-1,-6 1,6-1,-6 1,0-1,-2 1,1-1,1 1,3-1,-1 1,2-1,3 1,0-1,0 0,0 1,0-1,0 1,0-1,0 1,0-1,0 1,0-1,0 4,0-2,0-2,0 6,0-7,0 9,3-8,-2 0,6 4,-3-2,4 2,-4-4,3-3,1 3,7-7,1 0,3-5,-3 1,-1-3,1 2,-1-3,7 0,-5 3,5-2,-7 3,0-4,1 3,-1-2,1 2,-1 1,1-3,-1 2,1-3,-1 0,1 0,-1 0,1 0,6 0,-5 0,6 0,-8 0,7 0,-5 3,11-2,-11 3,5-4,-1 0,-4 0,5 0,-6 3,-1-2,0 6,7-6,26 6,-12-1,17-1,-23 0,11-5,-9 0,20 0,-19 0,19 0,-8 0,11 0,11 0,-15 0,3 0,-4 0,1 0,9 0,-1 0,22-7,-15 6,-11-12,11 5,-19-5,28-2,-29-4,10 4,2-1,9-8,23-4,-49 17,0-1,-9 6,21 0,-10 0,12 4,-11-4,8 6,-8 0,11 0,0 0,0 0,11 0,-8 6,20-4,-20 1,0 0,35-3,-29 0,-1 0,29-8,-8 6,-33-2,1 0,31 4,9 0,-23 0,9 7,-9-5,12 5,-13-6,3-2,-18-3,0 0,24 3,-1 0,19-7,-44 8,1 0,43 0,-43 0,2 0,-1 0,0 0,-1 4,2 0,4-3,1 0,1 7,0 0,-1-3,3 0,20 4,0 0,-22 0,-2 0,19-4,-1 0,-22-1,-2-1,2-2,-2-2,43-6,-3 5,-23-5,-3 7,1-7,-9 5,8-5,0 7,3 7,-5-2,0 0,17 4,-22-2,-4 0,-12-1,10 1,-21 2,20-2,-8 5,22-4,3 5,1-11,-4 11,0-12,-19 5,16-6,-30 5,14-4,-22 3,10-4,-11 0,16 0,-14 0,14 0,-23-3,5 2,-7-3,-3 4,-1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4T13:51:41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1033,'89'-4,"-8"8,-30-4,1 1,1 3,1 0,5-4,2 0,10 0,1 0,1 0,1 0,4 0,1 0,6-4,-1-2,-4 2,1-3,9-2,1-2,-11-4,0 1,5 7,-1 1,-4-8,-2 1,-4 11,-2 2,1-4,-2-1,-10 2,-2-2,0 1,-1-1,-4-4,-2 0,1 0,0 0,0 0,0 0,0 4,0 1,0-4,0 0,0 3,0 0,0-4,0 0,0 4,0 0,1-3,-2 1,43-2,-15-7,-13 1,-24 7,21-5,-29 6,29-1,-21-2,12 8,0-10,0 10,-17-7,-5 8,-18-6,1 2,3-2,-3 2,3-2,-3 3,-1-7,0 2,1-6,-1 3,1 0,-4 1,-1 3,4-3,-6 2,6-2,3-4,-5 2,10-3,-2 0,14-2,-9-1,7 1,-17 4,-1 5,1-2,5 2,3-4,5 2,12-12,-9 7,9-7,-18 8,-4 2,-8 9,3-3,6 3,1-1,7-3,7 7,8-9,12 2,-11-4,8-2,-8 2,11 4,0-4,0 4,12 1,2-7,11 13,1-7,11 8,2 0,1 0,-3 0,-12 0,-22 0,-5 0,-24 0,1 0,10 0,15 0,15 0,22 0,2 0,1-7,-43 6,-1 0,32-6,9 7,-23 0,9 7,-20 1,20 1,-9 4,12 3,-1-5,-22 3,1 0,-10-7,2-2,14 3,1 0,-13-3,0-2,1-3,-2 0,31 0,-32 0,-2 0,12 0,17 0,-12 0,-8 0,8 0,1 0,13 0,-10 0,2 0,23 0,-30 0,-5 0,-16 0,-4 0,1 0,-8 0,7 4,1-3,3 4,-7-5,14 6,0-5,-4 5,0-6,-19 0,7 0,9 0,11 0,-12 0,10 0,-21 0,20 0,-8 0,-1 0,10 0,15 6,-7-4,18 4,-41-6,24 0,-11 7,30-5,-12 5,-2-13,-12 4,-18-4,2 2,-22 3,11-4,3 2,11-4,20-5,7-4,12 7,-12-4,-14 12,-20-9,-14 9,-5-6,-1 6,1-6,-1 6,1-2,6 0,-5 2,2-3,-4 1,0 2,1-6,3 6,-3-6,-1 3,1-4,-1 0,1 0,5 4,-4-3,11 2,-11-3,5-1,-6 1,-1 4,1-3,-1 6,0-2,1-1,5 3,3-7,17 1,-9 1,3-3,-17 8,-7-3,-3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D2DC8-070F-224C-98A5-5B0A83004840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57566-2B42-2346-80C6-7575DDB9A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28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57566-2B42-2346-80C6-7575DDB9A34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25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5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7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4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3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8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2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8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1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3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mnqCZp9bBs&amp;t=263s" TargetMode="External"/><Relationship Id="rId2" Type="http://schemas.openxmlformats.org/officeDocument/2006/relationships/hyperlink" Target="https://www.youtube.com/watch?v=g8bSdXCG-lA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3.xml"/><Relationship Id="rId7" Type="http://schemas.openxmlformats.org/officeDocument/2006/relationships/slide" Target="slide2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E85E8-5F3D-2D45-B705-C0D2D8B3C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939" y="1455373"/>
            <a:ext cx="10418951" cy="3035808"/>
          </a:xfrm>
        </p:spPr>
        <p:txBody>
          <a:bodyPr/>
          <a:lstStyle/>
          <a:p>
            <a:r>
              <a:rPr lang="pt-BR" sz="8000" dirty="0"/>
              <a:t>OBI – Olimpíada brasileira de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858D0-29A8-AE4E-8697-44AF415F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110" y="4431510"/>
            <a:ext cx="10251309" cy="1922991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3200" b="1" dirty="0"/>
              <a:t>Resolução de questões</a:t>
            </a:r>
          </a:p>
          <a:p>
            <a:pPr algn="ctr"/>
            <a:r>
              <a:rPr lang="pt-BR" sz="2400" dirty="0"/>
              <a:t>Autor: Dr. Clayton Costa</a:t>
            </a:r>
          </a:p>
          <a:p>
            <a:pPr algn="ctr"/>
            <a:r>
              <a:rPr lang="pt-BR" sz="2400" dirty="0"/>
              <a:t>Professor de Sistemas de Informações do IFRN</a:t>
            </a:r>
          </a:p>
          <a:p>
            <a:pPr algn="ctr"/>
            <a:r>
              <a:rPr lang="pt-BR" sz="2400" dirty="0"/>
              <a:t>(Instituto Federal do Rio Grande do Norte) – Campus Mossoró/RN</a:t>
            </a:r>
          </a:p>
        </p:txBody>
      </p:sp>
    </p:spTree>
    <p:extLst>
      <p:ext uri="{BB962C8B-B14F-4D97-AF65-F5344CB8AC3E}">
        <p14:creationId xmlns:p14="http://schemas.microsoft.com/office/powerpoint/2010/main" val="192556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4 5 </a:t>
            </a:r>
          </a:p>
          <a:p>
            <a:r>
              <a:rPr lang="pt-BR" sz="2400" dirty="0"/>
              <a:t>2 1 5</a:t>
            </a:r>
          </a:p>
          <a:p>
            <a:r>
              <a:rPr lang="pt-BR" sz="2400" dirty="0"/>
              <a:t>1 3 4</a:t>
            </a:r>
          </a:p>
          <a:p>
            <a:r>
              <a:rPr lang="pt-BR" sz="2400" dirty="0"/>
              <a:t>2 3 6</a:t>
            </a:r>
          </a:p>
          <a:p>
            <a:r>
              <a:rPr lang="pt-BR" sz="2400" dirty="0"/>
              <a:t>4 2 8</a:t>
            </a:r>
          </a:p>
          <a:p>
            <a:r>
              <a:rPr lang="pt-BR" sz="2400" dirty="0"/>
              <a:t>3 4 12</a:t>
            </a:r>
          </a:p>
          <a:p>
            <a:r>
              <a:rPr lang="pt-BR" sz="2400" dirty="0"/>
              <a:t>1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784976A-3392-E343-91DF-0B4F23068C05}"/>
              </a:ext>
            </a:extLst>
          </p:cNvPr>
          <p:cNvGrpSpPr/>
          <p:nvPr/>
        </p:nvGrpSpPr>
        <p:grpSpPr>
          <a:xfrm>
            <a:off x="3569903" y="1665850"/>
            <a:ext cx="6431348" cy="4249172"/>
            <a:chOff x="3555615" y="1880166"/>
            <a:chExt cx="4361291" cy="287022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FE2E08-92F9-C14F-BEDF-D85BD09C6CB8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50F69D-14C8-2C45-BFB2-DD4F64A46109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2D0A7C-56AA-4246-BC71-78FF86EF6D36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AAFABB-D64A-3443-9DFC-E01508B30DED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EF2F420-D321-F847-A578-8095EB9FD85D}"/>
                </a:ext>
              </a:extLst>
            </p:cNvPr>
            <p:cNvCxnSpPr>
              <a:cxnSpLocks/>
              <a:stCxn id="15" idx="7"/>
              <a:endCxn id="16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7000A00-7879-3240-8C6F-671EAB5C549A}"/>
                </a:ext>
              </a:extLst>
            </p:cNvPr>
            <p:cNvCxnSpPr>
              <a:cxnSpLocks/>
              <a:stCxn id="15" idx="5"/>
              <a:endCxn id="17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9F32B68B-B8F2-4A4A-8C46-C76444334DCB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092B61A0-3C16-A74D-968A-8088438E6631}"/>
                </a:ext>
              </a:extLst>
            </p:cNvPr>
            <p:cNvCxnSpPr>
              <a:cxnSpLocks/>
              <a:stCxn id="17" idx="6"/>
              <a:endCxn id="18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19DD8808-6709-D54A-8A7D-153999C2CA7C}"/>
                </a:ext>
              </a:extLst>
            </p:cNvPr>
            <p:cNvCxnSpPr>
              <a:cxnSpLocks/>
              <a:stCxn id="17" idx="0"/>
              <a:endCxn id="16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EAFEC2C-E329-0448-9D24-E6FB5D948F61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56EE14D-6EFA-A946-9B6F-2D43E59A6BD9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276A3C1-7E61-0148-A8F5-F7C5068682AB}"/>
                </a:ext>
              </a:extLst>
            </p:cNvPr>
            <p:cNvSpPr txBox="1"/>
            <p:nvPr/>
          </p:nvSpPr>
          <p:spPr>
            <a:xfrm>
              <a:off x="5738514" y="324433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30F71EC-2C34-FC44-91A0-9476191FD374}"/>
                </a:ext>
              </a:extLst>
            </p:cNvPr>
            <p:cNvSpPr txBox="1"/>
            <p:nvPr/>
          </p:nvSpPr>
          <p:spPr>
            <a:xfrm>
              <a:off x="6556868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3FED519-536B-9E46-834E-AA4E26E1ACF7}"/>
                </a:ext>
              </a:extLst>
            </p:cNvPr>
            <p:cNvSpPr txBox="1"/>
            <p:nvPr/>
          </p:nvSpPr>
          <p:spPr>
            <a:xfrm>
              <a:off x="6573595" y="4035049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6766AE5-2390-D541-B5E1-60064B8AEE5C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8028510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  <a:r>
              <a:rPr lang="pt-BR" dirty="0" err="1"/>
              <a:t>super</a:t>
            </a:r>
            <a:r>
              <a:rPr lang="pt-BR" dirty="0"/>
              <a:t> legal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4"/>
            <a:ext cx="10201778" cy="20343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b="1" dirty="0"/>
              <a:t>Estratégia</a:t>
            </a:r>
            <a:r>
              <a:rPr lang="pt-BR" sz="2400" dirty="0"/>
              <a:t>:</a:t>
            </a:r>
          </a:p>
          <a:p>
            <a:pPr algn="just"/>
            <a:r>
              <a:rPr lang="pt-BR" sz="2400" dirty="0"/>
              <a:t>Lema: Uma matriz é </a:t>
            </a:r>
            <a:r>
              <a:rPr lang="pt-BR" sz="2400" dirty="0" err="1"/>
              <a:t>super-legal</a:t>
            </a:r>
            <a:r>
              <a:rPr lang="pt-BR" sz="2400" dirty="0"/>
              <a:t> se, e somente se, todas as suas </a:t>
            </a:r>
            <a:r>
              <a:rPr lang="pt-BR" sz="2400" dirty="0" err="1"/>
              <a:t>submatrizes</a:t>
            </a:r>
            <a:r>
              <a:rPr lang="pt-BR" sz="2400" dirty="0"/>
              <a:t> 2x2 são legais.</a:t>
            </a:r>
          </a:p>
          <a:p>
            <a:pPr algn="just"/>
            <a:r>
              <a:rPr lang="pt-BR" sz="2400" dirty="0"/>
              <a:t>Passo 1: Criar uma matriz binária, de tamanho L-1 e C-1 tal que, para toda </a:t>
            </a:r>
            <a:r>
              <a:rPr lang="pt-BR" sz="2400" dirty="0" err="1"/>
              <a:t>submatriz</a:t>
            </a:r>
            <a:r>
              <a:rPr lang="pt-BR" sz="2400" dirty="0"/>
              <a:t> legal 2x2 (L,C)</a:t>
            </a:r>
            <a:r>
              <a:rPr lang="pt-BR" sz="2400" dirty="0" err="1"/>
              <a:t>x</a:t>
            </a:r>
            <a:r>
              <a:rPr lang="pt-BR" sz="2400" dirty="0"/>
              <a:t>(L+1,C+1), a matriz binária recebe valor 1 em (</a:t>
            </a:r>
            <a:r>
              <a:rPr lang="pt-BR" sz="2400" dirty="0" err="1"/>
              <a:t>l,c</a:t>
            </a:r>
            <a:r>
              <a:rPr lang="pt-BR" sz="2400" dirty="0"/>
              <a:t>).</a:t>
            </a:r>
          </a:p>
          <a:p>
            <a:pPr algn="just"/>
            <a:endParaRPr lang="pt-BR" sz="2400" dirty="0"/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B71855F-D81A-7242-854E-C4509749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24550"/>
              </p:ext>
            </p:extLst>
          </p:nvPr>
        </p:nvGraphicFramePr>
        <p:xfrm>
          <a:off x="2235648" y="3791532"/>
          <a:ext cx="2444495" cy="23664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2351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40689706"/>
                    </a:ext>
                  </a:extLst>
                </a:gridCol>
              </a:tblGrid>
              <a:tr h="49423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1B2712BE-29C0-0D4B-8D76-4402CF80033D}"/>
              </a:ext>
            </a:extLst>
          </p:cNvPr>
          <p:cNvSpPr/>
          <p:nvPr/>
        </p:nvSpPr>
        <p:spPr>
          <a:xfrm>
            <a:off x="2986979" y="6202680"/>
            <a:ext cx="1307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Matriz</a:t>
            </a:r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6FEC6BE5-37B2-E143-90CE-90D43C893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62639"/>
              </p:ext>
            </p:extLst>
          </p:nvPr>
        </p:nvGraphicFramePr>
        <p:xfrm>
          <a:off x="7100224" y="4124075"/>
          <a:ext cx="1830447" cy="170140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2351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</a:tblGrid>
              <a:tr h="49423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7F8C4767-2ACD-8E48-B819-CCD806A16EDC}"/>
              </a:ext>
            </a:extLst>
          </p:cNvPr>
          <p:cNvSpPr/>
          <p:nvPr/>
        </p:nvSpPr>
        <p:spPr>
          <a:xfrm>
            <a:off x="7100224" y="6002625"/>
            <a:ext cx="1847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Matriz Binária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8575F6-EB67-BF48-B15B-0CC6A5A4FCE7}"/>
              </a:ext>
            </a:extLst>
          </p:cNvPr>
          <p:cNvSpPr/>
          <p:nvPr/>
        </p:nvSpPr>
        <p:spPr>
          <a:xfrm>
            <a:off x="6449568" y="512205"/>
            <a:ext cx="5827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(l - 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/>
              <a:t>    </a:t>
            </a: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j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</a:t>
            </a:r>
            <a:r>
              <a:rPr lang="pt-BR" dirty="0" err="1"/>
              <a:t>c</a:t>
            </a:r>
            <a:r>
              <a:rPr lang="pt-BR" dirty="0"/>
              <a:t> - 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/>
              <a:t>        </a:t>
            </a:r>
            <a:r>
              <a:rPr lang="pt-BR" b="1" dirty="0" err="1">
                <a:solidFill>
                  <a:srgbClr val="000080"/>
                </a:solidFill>
              </a:rPr>
              <a:t>if</a:t>
            </a:r>
            <a:r>
              <a:rPr lang="pt-BR" b="1" dirty="0">
                <a:solidFill>
                  <a:srgbClr val="000080"/>
                </a:solidFill>
              </a:rPr>
              <a:t> </a:t>
            </a:r>
            <a:r>
              <a:rPr lang="pt-BR" dirty="0"/>
              <a:t>m[</a:t>
            </a:r>
            <a:r>
              <a:rPr lang="pt-BR" dirty="0" err="1"/>
              <a:t>i</a:t>
            </a:r>
            <a:r>
              <a:rPr lang="pt-BR" dirty="0"/>
              <a:t>][</a:t>
            </a:r>
            <a:r>
              <a:rPr lang="pt-BR" dirty="0" err="1"/>
              <a:t>j</a:t>
            </a:r>
            <a:r>
              <a:rPr lang="pt-BR" dirty="0"/>
              <a:t>] + m[i+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][j+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 &lt;= m[</a:t>
            </a:r>
            <a:r>
              <a:rPr lang="pt-BR" dirty="0" err="1"/>
              <a:t>i</a:t>
            </a:r>
            <a:r>
              <a:rPr lang="pt-BR" dirty="0"/>
              <a:t>][j+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 + m[i+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][</a:t>
            </a:r>
            <a:r>
              <a:rPr lang="pt-BR" dirty="0" err="1"/>
              <a:t>j</a:t>
            </a:r>
            <a:r>
              <a:rPr lang="pt-BR" dirty="0"/>
              <a:t>]:</a:t>
            </a:r>
            <a:br>
              <a:rPr lang="pt-BR" dirty="0"/>
            </a:br>
            <a:r>
              <a:rPr lang="pt-BR" dirty="0"/>
              <a:t>            </a:t>
            </a:r>
            <a:r>
              <a:rPr lang="pt-BR" dirty="0" err="1"/>
              <a:t>mb</a:t>
            </a:r>
            <a:r>
              <a:rPr lang="pt-BR" dirty="0"/>
              <a:t>[</a:t>
            </a:r>
            <a:r>
              <a:rPr lang="pt-BR" dirty="0" err="1"/>
              <a:t>i</a:t>
            </a:r>
            <a:r>
              <a:rPr lang="pt-BR" dirty="0"/>
              <a:t>][</a:t>
            </a:r>
            <a:r>
              <a:rPr lang="pt-BR" dirty="0" err="1"/>
              <a:t>j</a:t>
            </a:r>
            <a:r>
              <a:rPr lang="pt-BR" dirty="0"/>
              <a:t>] = </a:t>
            </a:r>
            <a:r>
              <a:rPr lang="pt-BR" dirty="0">
                <a:solidFill>
                  <a:srgbClr val="0000FF"/>
                </a:solidFill>
              </a:rPr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3176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  <a:r>
              <a:rPr lang="pt-BR" dirty="0" err="1"/>
              <a:t>super</a:t>
            </a:r>
            <a:r>
              <a:rPr lang="pt-BR" dirty="0"/>
              <a:t> legal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4"/>
            <a:ext cx="10201778" cy="1701406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Estratégia</a:t>
            </a:r>
            <a:r>
              <a:rPr lang="pt-BR" sz="2400" dirty="0"/>
              <a:t>:</a:t>
            </a:r>
          </a:p>
          <a:p>
            <a:pPr algn="just"/>
            <a:r>
              <a:rPr lang="pt-BR" sz="2400" dirty="0"/>
              <a:t>A resposta da questão é a maior </a:t>
            </a:r>
            <a:r>
              <a:rPr lang="pt-BR" sz="2400" dirty="0" err="1"/>
              <a:t>submatriz</a:t>
            </a:r>
            <a:r>
              <a:rPr lang="pt-BR" sz="2400" dirty="0"/>
              <a:t> </a:t>
            </a:r>
            <a:r>
              <a:rPr lang="pt-BR" sz="2400" dirty="0" err="1"/>
              <a:t>super-legal</a:t>
            </a:r>
            <a:r>
              <a:rPr lang="pt-BR" sz="2400" dirty="0"/>
              <a:t>, representa, na matriz binária, a </a:t>
            </a:r>
            <a:r>
              <a:rPr lang="pt-BR" sz="2400" dirty="0" err="1"/>
              <a:t>submatriz</a:t>
            </a:r>
            <a:r>
              <a:rPr lang="pt-BR" sz="2400" dirty="0"/>
              <a:t> de comprimentos </a:t>
            </a:r>
            <a:r>
              <a:rPr lang="pt-BR" sz="2400" dirty="0" err="1"/>
              <a:t>x</a:t>
            </a:r>
            <a:r>
              <a:rPr lang="pt-BR" sz="2400" dirty="0"/>
              <a:t> e </a:t>
            </a:r>
            <a:r>
              <a:rPr lang="pt-BR" sz="2400" dirty="0" err="1"/>
              <a:t>y</a:t>
            </a:r>
            <a:r>
              <a:rPr lang="pt-BR" sz="2400" dirty="0"/>
              <a:t> tal que o valor (x+1)⋅(y+1) é máximo e que todos os seus elementos sejam iguais a 1.</a:t>
            </a:r>
          </a:p>
          <a:p>
            <a:pPr algn="just"/>
            <a:endParaRPr lang="pt-BR" sz="2400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6FEC6BE5-37B2-E143-90CE-90D43C893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39011"/>
              </p:ext>
            </p:extLst>
          </p:nvPr>
        </p:nvGraphicFramePr>
        <p:xfrm>
          <a:off x="2113696" y="4002155"/>
          <a:ext cx="1830447" cy="170140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2351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</a:tblGrid>
              <a:tr h="49423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7F8C4767-2ACD-8E48-B819-CCD806A16EDC}"/>
              </a:ext>
            </a:extLst>
          </p:cNvPr>
          <p:cNvSpPr/>
          <p:nvPr/>
        </p:nvSpPr>
        <p:spPr>
          <a:xfrm>
            <a:off x="2113696" y="5880705"/>
            <a:ext cx="1847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Matriz Binária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24E34E3-E95F-E44C-B952-51A403B671E4}"/>
              </a:ext>
            </a:extLst>
          </p:cNvPr>
          <p:cNvSpPr/>
          <p:nvPr/>
        </p:nvSpPr>
        <p:spPr>
          <a:xfrm>
            <a:off x="5338479" y="4047157"/>
            <a:ext cx="29093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(1+1)*(1+1) = 4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BCBE2F-9D01-1A42-9044-8A3965121551}"/>
              </a:ext>
            </a:extLst>
          </p:cNvPr>
          <p:cNvSpPr/>
          <p:nvPr/>
        </p:nvSpPr>
        <p:spPr>
          <a:xfrm>
            <a:off x="5338479" y="4852858"/>
            <a:ext cx="29093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(1+1)*(1+1) = 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8BDEB7F-BE5D-284E-AA66-6DA0FF9272FA}"/>
                  </a:ext>
                </a:extLst>
              </p14:cNvPr>
              <p14:cNvContentPartPr/>
              <p14:nvPr/>
            </p14:nvContentPartPr>
            <p14:xfrm>
              <a:off x="3131712" y="4599696"/>
              <a:ext cx="20160" cy="115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8BDEB7F-BE5D-284E-AA66-6DA0FF9272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072" y="4491696"/>
                <a:ext cx="1278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05F7F376-659A-5245-BBD2-48318FA584CF}"/>
                  </a:ext>
                </a:extLst>
              </p14:cNvPr>
              <p14:cNvContentPartPr/>
              <p14:nvPr/>
            </p14:nvContentPartPr>
            <p14:xfrm>
              <a:off x="2857752" y="4624176"/>
              <a:ext cx="303480" cy="3441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05F7F376-659A-5245-BBD2-48318FA584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3752" y="4516176"/>
                <a:ext cx="41112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F48E97FD-6714-5647-9D75-F2EF79BAE505}"/>
                  </a:ext>
                </a:extLst>
              </p14:cNvPr>
              <p14:cNvContentPartPr/>
              <p14:nvPr/>
            </p14:nvContentPartPr>
            <p14:xfrm>
              <a:off x="3499992" y="5140416"/>
              <a:ext cx="281880" cy="31320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F48E97FD-6714-5647-9D75-F2EF79BAE5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5992" y="5032416"/>
                <a:ext cx="3895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96C0610D-2689-F644-ADCE-BF9CD5D6CDA3}"/>
                  </a:ext>
                </a:extLst>
              </p14:cNvPr>
              <p14:cNvContentPartPr/>
              <p14:nvPr/>
            </p14:nvContentPartPr>
            <p14:xfrm>
              <a:off x="3123792" y="3853416"/>
              <a:ext cx="5221440" cy="92844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96C0610D-2689-F644-ADCE-BF9CD5D6CD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0152" y="3745416"/>
                <a:ext cx="5329080" cy="11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FFD7F26-F5BA-3441-AC15-98AE93C5C447}"/>
                  </a:ext>
                </a:extLst>
              </p14:cNvPr>
              <p14:cNvContentPartPr/>
              <p14:nvPr/>
            </p14:nvContentPartPr>
            <p14:xfrm>
              <a:off x="3671352" y="5047896"/>
              <a:ext cx="4317120" cy="37548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FFD7F26-F5BA-3441-AC15-98AE93C5C4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17712" y="4939896"/>
                <a:ext cx="4424760" cy="591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tângulo 14">
            <a:extLst>
              <a:ext uri="{FF2B5EF4-FFF2-40B4-BE49-F238E27FC236}">
                <a16:creationId xmlns:a16="http://schemas.microsoft.com/office/drawing/2014/main" id="{FB17315C-D8AB-DF49-9794-97D5ADD7BC00}"/>
              </a:ext>
            </a:extLst>
          </p:cNvPr>
          <p:cNvSpPr/>
          <p:nvPr/>
        </p:nvSpPr>
        <p:spPr>
          <a:xfrm>
            <a:off x="6141323" y="5703561"/>
            <a:ext cx="1847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Resposta = 4</a:t>
            </a:r>
          </a:p>
        </p:txBody>
      </p:sp>
    </p:spTree>
    <p:extLst>
      <p:ext uri="{BB962C8B-B14F-4D97-AF65-F5344CB8AC3E}">
        <p14:creationId xmlns:p14="http://schemas.microsoft.com/office/powerpoint/2010/main" val="38949613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  <a:r>
              <a:rPr lang="pt-BR" dirty="0" err="1"/>
              <a:t>super</a:t>
            </a:r>
            <a:r>
              <a:rPr lang="pt-BR" dirty="0"/>
              <a:t> legal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4"/>
            <a:ext cx="10201778" cy="978983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Estratégia</a:t>
            </a:r>
            <a:r>
              <a:rPr lang="pt-BR" sz="2400" dirty="0"/>
              <a:t>:</a:t>
            </a:r>
          </a:p>
          <a:p>
            <a:pPr algn="just"/>
            <a:r>
              <a:rPr lang="pt-BR" sz="2400" dirty="0"/>
              <a:t>Outro exemplo:</a:t>
            </a:r>
          </a:p>
          <a:p>
            <a:pPr algn="just"/>
            <a:endParaRPr lang="pt-BR" sz="2400" dirty="0"/>
          </a:p>
        </p:txBody>
      </p:sp>
      <p:graphicFrame>
        <p:nvGraphicFramePr>
          <p:cNvPr id="16" name="Tabela 4">
            <a:extLst>
              <a:ext uri="{FF2B5EF4-FFF2-40B4-BE49-F238E27FC236}">
                <a16:creationId xmlns:a16="http://schemas.microsoft.com/office/drawing/2014/main" id="{0AE18313-36F8-1E45-9E9D-5D280671E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04335"/>
              </p:ext>
            </p:extLst>
          </p:nvPr>
        </p:nvGraphicFramePr>
        <p:xfrm>
          <a:off x="1272479" y="2712986"/>
          <a:ext cx="4616258" cy="36966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668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4068970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328211472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198422959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3053617659"/>
                    </a:ext>
                  </a:extLst>
                </a:gridCol>
              </a:tblGrid>
              <a:tr h="49423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097333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6960"/>
                  </a:ext>
                </a:extLst>
              </a:tr>
            </a:tbl>
          </a:graphicData>
        </a:graphic>
      </p:graphicFrame>
      <p:graphicFrame>
        <p:nvGraphicFramePr>
          <p:cNvPr id="17" name="Tabela 4">
            <a:extLst>
              <a:ext uri="{FF2B5EF4-FFF2-40B4-BE49-F238E27FC236}">
                <a16:creationId xmlns:a16="http://schemas.microsoft.com/office/drawing/2014/main" id="{3571BABF-D916-3640-82C8-6B833566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98316"/>
              </p:ext>
            </p:extLst>
          </p:nvPr>
        </p:nvGraphicFramePr>
        <p:xfrm>
          <a:off x="6846527" y="3321878"/>
          <a:ext cx="3954993" cy="30315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668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4068970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328211472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198422959"/>
                    </a:ext>
                  </a:extLst>
                </a:gridCol>
              </a:tblGrid>
              <a:tr h="49423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097333"/>
                  </a:ext>
                </a:extLst>
              </a:tr>
            </a:tbl>
          </a:graphicData>
        </a:graphic>
      </p:graphicFrame>
      <p:sp>
        <p:nvSpPr>
          <p:cNvPr id="53" name="Retângulo 52">
            <a:extLst>
              <a:ext uri="{FF2B5EF4-FFF2-40B4-BE49-F238E27FC236}">
                <a16:creationId xmlns:a16="http://schemas.microsoft.com/office/drawing/2014/main" id="{905019CA-C536-6B4C-BEA7-557A0297AAD0}"/>
              </a:ext>
            </a:extLst>
          </p:cNvPr>
          <p:cNvSpPr/>
          <p:nvPr/>
        </p:nvSpPr>
        <p:spPr>
          <a:xfrm>
            <a:off x="5839968" y="1800998"/>
            <a:ext cx="6352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80"/>
                </a:solidFill>
              </a:rPr>
              <a:t>for </a:t>
            </a:r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0080"/>
                </a:solidFill>
              </a:rPr>
              <a:t>in </a:t>
            </a:r>
            <a:r>
              <a:rPr lang="pt-BR" sz="2000" dirty="0">
                <a:solidFill>
                  <a:srgbClr val="000080"/>
                </a:solidFill>
              </a:rPr>
              <a:t>range</a:t>
            </a:r>
            <a:r>
              <a:rPr lang="pt-BR" sz="2000" dirty="0"/>
              <a:t>(l - </a:t>
            </a:r>
            <a:r>
              <a:rPr lang="pt-BR" sz="2000" dirty="0">
                <a:solidFill>
                  <a:srgbClr val="0000FF"/>
                </a:solidFill>
              </a:rPr>
              <a:t>1</a:t>
            </a:r>
            <a:r>
              <a:rPr lang="pt-BR" sz="2000" dirty="0"/>
              <a:t>):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sz="2000" b="1" dirty="0">
                <a:solidFill>
                  <a:srgbClr val="000080"/>
                </a:solidFill>
              </a:rPr>
              <a:t>for </a:t>
            </a:r>
            <a:r>
              <a:rPr lang="pt-BR" sz="2000" dirty="0" err="1"/>
              <a:t>j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0080"/>
                </a:solidFill>
              </a:rPr>
              <a:t>in </a:t>
            </a:r>
            <a:r>
              <a:rPr lang="pt-BR" sz="2000" dirty="0">
                <a:solidFill>
                  <a:srgbClr val="000080"/>
                </a:solidFill>
              </a:rPr>
              <a:t>range</a:t>
            </a:r>
            <a:r>
              <a:rPr lang="pt-BR" sz="2000" dirty="0"/>
              <a:t>(</a:t>
            </a:r>
            <a:r>
              <a:rPr lang="pt-BR" sz="2000" dirty="0" err="1"/>
              <a:t>c</a:t>
            </a:r>
            <a:r>
              <a:rPr lang="pt-BR" sz="2000" dirty="0"/>
              <a:t> - </a:t>
            </a:r>
            <a:r>
              <a:rPr lang="pt-BR" sz="2000" dirty="0">
                <a:solidFill>
                  <a:srgbClr val="0000FF"/>
                </a:solidFill>
              </a:rPr>
              <a:t>1</a:t>
            </a:r>
            <a:r>
              <a:rPr lang="pt-BR" sz="2000" dirty="0"/>
              <a:t>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b="1" dirty="0" err="1">
                <a:solidFill>
                  <a:srgbClr val="000080"/>
                </a:solidFill>
              </a:rPr>
              <a:t>if</a:t>
            </a:r>
            <a:r>
              <a:rPr lang="pt-BR" sz="2000" b="1" dirty="0">
                <a:solidFill>
                  <a:srgbClr val="000080"/>
                </a:solidFill>
              </a:rPr>
              <a:t> </a:t>
            </a:r>
            <a:r>
              <a:rPr lang="pt-BR" sz="2000" dirty="0"/>
              <a:t>m[</a:t>
            </a:r>
            <a:r>
              <a:rPr lang="pt-BR" sz="2000" dirty="0" err="1"/>
              <a:t>i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 + m[i+</a:t>
            </a:r>
            <a:r>
              <a:rPr lang="pt-BR" sz="2000" dirty="0">
                <a:solidFill>
                  <a:srgbClr val="0000FF"/>
                </a:solidFill>
              </a:rPr>
              <a:t>1</a:t>
            </a:r>
            <a:r>
              <a:rPr lang="pt-BR" sz="2000" dirty="0"/>
              <a:t>][j+</a:t>
            </a:r>
            <a:r>
              <a:rPr lang="pt-BR" sz="2000" dirty="0">
                <a:solidFill>
                  <a:srgbClr val="0000FF"/>
                </a:solidFill>
              </a:rPr>
              <a:t>1</a:t>
            </a:r>
            <a:r>
              <a:rPr lang="pt-BR" sz="2000" dirty="0"/>
              <a:t>] &lt;= m[</a:t>
            </a:r>
            <a:r>
              <a:rPr lang="pt-BR" sz="2000" dirty="0" err="1"/>
              <a:t>i</a:t>
            </a:r>
            <a:r>
              <a:rPr lang="pt-BR" sz="2000" dirty="0"/>
              <a:t>][j+</a:t>
            </a:r>
            <a:r>
              <a:rPr lang="pt-BR" sz="2000" dirty="0">
                <a:solidFill>
                  <a:srgbClr val="0000FF"/>
                </a:solidFill>
              </a:rPr>
              <a:t>1</a:t>
            </a:r>
            <a:r>
              <a:rPr lang="pt-BR" sz="2000" dirty="0"/>
              <a:t>] + m[i+</a:t>
            </a:r>
            <a:r>
              <a:rPr lang="pt-BR" sz="2000" dirty="0">
                <a:solidFill>
                  <a:srgbClr val="0000FF"/>
                </a:solidFill>
              </a:rPr>
              <a:t>1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]: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sz="2000" dirty="0" err="1"/>
              <a:t>mb</a:t>
            </a:r>
            <a:r>
              <a:rPr lang="pt-BR" sz="2000" dirty="0"/>
              <a:t>[</a:t>
            </a:r>
            <a:r>
              <a:rPr lang="pt-BR" sz="2000" dirty="0" err="1"/>
              <a:t>i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 = </a:t>
            </a:r>
            <a:r>
              <a:rPr lang="pt-BR" sz="2000" dirty="0">
                <a:solidFill>
                  <a:srgbClr val="0000FF"/>
                </a:solidFill>
              </a:rPr>
              <a:t>1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552623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  <a:r>
              <a:rPr lang="pt-BR" dirty="0" err="1"/>
              <a:t>super</a:t>
            </a:r>
            <a:r>
              <a:rPr lang="pt-BR" dirty="0"/>
              <a:t> legal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4"/>
            <a:ext cx="10201778" cy="1896298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Estratégia (continuação)</a:t>
            </a:r>
            <a:r>
              <a:rPr lang="pt-BR" sz="2400" dirty="0"/>
              <a:t>:</a:t>
            </a:r>
          </a:p>
          <a:p>
            <a:pPr algn="just"/>
            <a:r>
              <a:rPr lang="pt-BR" sz="2400" dirty="0"/>
              <a:t>A partir de agora é encontrar a maior </a:t>
            </a:r>
            <a:r>
              <a:rPr lang="pt-BR" sz="2400" dirty="0" err="1"/>
              <a:t>submatriz</a:t>
            </a:r>
            <a:r>
              <a:rPr lang="pt-BR" sz="2400" dirty="0"/>
              <a:t> da matriz binária...</a:t>
            </a:r>
          </a:p>
          <a:p>
            <a:pPr algn="just"/>
            <a:r>
              <a:rPr lang="pt-BR" sz="2400" dirty="0">
                <a:hlinkClick r:id="rId2"/>
              </a:rPr>
              <a:t>https://www.youtube.com/watch?v=g8bSdXCG-lA</a:t>
            </a:r>
            <a:endParaRPr lang="pt-BR" sz="2400" dirty="0"/>
          </a:p>
          <a:p>
            <a:pPr algn="just"/>
            <a:r>
              <a:rPr lang="pt-BR" sz="2400" dirty="0">
                <a:hlinkClick r:id="rId3"/>
              </a:rPr>
              <a:t>https://www.youtube.com/watch?v=ZmnqCZp9bBs&amp;t=263s</a:t>
            </a:r>
            <a:endParaRPr lang="pt-BR" sz="2400" dirty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8901973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  <a:r>
              <a:rPr lang="pt-BR" dirty="0" err="1"/>
              <a:t>super</a:t>
            </a:r>
            <a:r>
              <a:rPr lang="pt-BR" dirty="0"/>
              <a:t> legal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4"/>
            <a:ext cx="10201778" cy="945322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Estratégia (continuação)</a:t>
            </a:r>
            <a:r>
              <a:rPr lang="pt-BR" sz="2400" dirty="0"/>
              <a:t>:</a:t>
            </a:r>
          </a:p>
          <a:p>
            <a:pPr algn="just"/>
            <a:r>
              <a:rPr lang="pt-BR" sz="2400" dirty="0"/>
              <a:t>Encontrando a matriz altura...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1BD3270-C506-644F-90FE-131D3FB24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75643"/>
              </p:ext>
            </p:extLst>
          </p:nvPr>
        </p:nvGraphicFramePr>
        <p:xfrm>
          <a:off x="1344016" y="3057721"/>
          <a:ext cx="3954993" cy="30315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668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4068970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328211472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198422959"/>
                    </a:ext>
                  </a:extLst>
                </a:gridCol>
              </a:tblGrid>
              <a:tr h="49423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09733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43CA134-66F5-0E4B-86D8-77779F3D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94474"/>
              </p:ext>
            </p:extLst>
          </p:nvPr>
        </p:nvGraphicFramePr>
        <p:xfrm>
          <a:off x="6458560" y="3057721"/>
          <a:ext cx="3954993" cy="30315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668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4068970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328211472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198422959"/>
                    </a:ext>
                  </a:extLst>
                </a:gridCol>
              </a:tblGrid>
              <a:tr h="49423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097333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E3282598-0AB8-D742-A13C-CEFBF63BCB30}"/>
              </a:ext>
            </a:extLst>
          </p:cNvPr>
          <p:cNvSpPr/>
          <p:nvPr/>
        </p:nvSpPr>
        <p:spPr>
          <a:xfrm>
            <a:off x="2625760" y="6173313"/>
            <a:ext cx="1847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Matriz Binária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380E67F-3888-1A4E-8A2A-869FE5829FDB}"/>
              </a:ext>
            </a:extLst>
          </p:cNvPr>
          <p:cNvSpPr/>
          <p:nvPr/>
        </p:nvSpPr>
        <p:spPr>
          <a:xfrm>
            <a:off x="7512481" y="6131366"/>
            <a:ext cx="21435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Matriz Altura (</a:t>
            </a:r>
            <a:r>
              <a:rPr lang="pt-BR" sz="2000" dirty="0" err="1"/>
              <a:t>h</a:t>
            </a:r>
            <a:r>
              <a:rPr lang="pt-BR" sz="2000" dirty="0"/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04C38E8-C685-6D45-A0CF-F01B249CE0B1}"/>
              </a:ext>
            </a:extLst>
          </p:cNvPr>
          <p:cNvSpPr/>
          <p:nvPr/>
        </p:nvSpPr>
        <p:spPr>
          <a:xfrm>
            <a:off x="7167159" y="307001"/>
            <a:ext cx="3954993" cy="2550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80"/>
                </a:solidFill>
              </a:rPr>
              <a:t>for </a:t>
            </a:r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0080"/>
                </a:solidFill>
              </a:rPr>
              <a:t>in </a:t>
            </a:r>
            <a:r>
              <a:rPr lang="pt-BR" sz="2000" dirty="0">
                <a:solidFill>
                  <a:srgbClr val="000080"/>
                </a:solidFill>
              </a:rPr>
              <a:t>range</a:t>
            </a:r>
            <a:r>
              <a:rPr lang="pt-BR" sz="2000" dirty="0"/>
              <a:t>(l - </a:t>
            </a:r>
            <a:r>
              <a:rPr lang="pt-BR" sz="2000" dirty="0">
                <a:solidFill>
                  <a:srgbClr val="0000FF"/>
                </a:solidFill>
              </a:rPr>
              <a:t>1</a:t>
            </a:r>
            <a:r>
              <a:rPr lang="pt-BR" sz="2000" dirty="0"/>
              <a:t>):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sz="2000" b="1" dirty="0">
                <a:solidFill>
                  <a:srgbClr val="000080"/>
                </a:solidFill>
              </a:rPr>
              <a:t>for </a:t>
            </a:r>
            <a:r>
              <a:rPr lang="pt-BR" sz="2000" dirty="0" err="1"/>
              <a:t>j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0080"/>
                </a:solidFill>
              </a:rPr>
              <a:t>in </a:t>
            </a:r>
            <a:r>
              <a:rPr lang="pt-BR" sz="2000" dirty="0">
                <a:solidFill>
                  <a:srgbClr val="000080"/>
                </a:solidFill>
              </a:rPr>
              <a:t>range</a:t>
            </a:r>
            <a:r>
              <a:rPr lang="pt-BR" sz="2000" dirty="0"/>
              <a:t>(</a:t>
            </a:r>
            <a:r>
              <a:rPr lang="pt-BR" sz="2000" dirty="0" err="1"/>
              <a:t>c</a:t>
            </a:r>
            <a:r>
              <a:rPr lang="pt-BR" sz="2000" dirty="0"/>
              <a:t> - </a:t>
            </a:r>
            <a:r>
              <a:rPr lang="pt-BR" sz="2000" dirty="0">
                <a:solidFill>
                  <a:srgbClr val="0000FF"/>
                </a:solidFill>
              </a:rPr>
              <a:t>1</a:t>
            </a:r>
            <a:r>
              <a:rPr lang="pt-BR" sz="2000" dirty="0"/>
              <a:t>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b="1" dirty="0" err="1">
                <a:solidFill>
                  <a:srgbClr val="000080"/>
                </a:solidFill>
              </a:rPr>
              <a:t>if</a:t>
            </a:r>
            <a:r>
              <a:rPr lang="pt-BR" sz="2000" b="1" dirty="0">
                <a:solidFill>
                  <a:srgbClr val="000080"/>
                </a:solidFill>
              </a:rPr>
              <a:t> </a:t>
            </a:r>
            <a:r>
              <a:rPr lang="pt-BR" sz="2000" dirty="0" err="1"/>
              <a:t>mb</a:t>
            </a:r>
            <a:r>
              <a:rPr lang="pt-BR" sz="2000" dirty="0"/>
              <a:t>[</a:t>
            </a:r>
            <a:r>
              <a:rPr lang="pt-BR" sz="2000" dirty="0" err="1"/>
              <a:t>i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 == 0: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sz="2000" b="1" dirty="0">
                <a:solidFill>
                  <a:srgbClr val="000080"/>
                </a:solidFill>
              </a:rPr>
              <a:t>continue</a:t>
            </a:r>
            <a:br>
              <a:rPr lang="pt-BR" sz="2000" b="1" dirty="0">
                <a:solidFill>
                  <a:srgbClr val="000080"/>
                </a:solidFill>
              </a:rPr>
            </a:br>
            <a:r>
              <a:rPr lang="pt-BR" sz="2000" b="1" dirty="0">
                <a:solidFill>
                  <a:srgbClr val="000080"/>
                </a:solidFill>
              </a:rPr>
              <a:t>        </a:t>
            </a:r>
            <a:r>
              <a:rPr lang="pt-BR" sz="2000" b="1" dirty="0" err="1">
                <a:solidFill>
                  <a:srgbClr val="000080"/>
                </a:solidFill>
              </a:rPr>
              <a:t>if</a:t>
            </a:r>
            <a:r>
              <a:rPr lang="pt-BR" sz="2000" b="1" dirty="0">
                <a:solidFill>
                  <a:srgbClr val="000080"/>
                </a:solidFill>
              </a:rPr>
              <a:t> </a:t>
            </a:r>
            <a:r>
              <a:rPr lang="pt-BR" sz="2000" dirty="0" err="1"/>
              <a:t>mb</a:t>
            </a:r>
            <a:r>
              <a:rPr lang="pt-BR" sz="2000" dirty="0"/>
              <a:t>[</a:t>
            </a:r>
            <a:r>
              <a:rPr lang="pt-BR" sz="2000" dirty="0" err="1"/>
              <a:t>i</a:t>
            </a:r>
            <a:r>
              <a:rPr lang="pt-BR" sz="2000" dirty="0"/>
              <a:t> - </a:t>
            </a:r>
            <a:r>
              <a:rPr lang="pt-BR" sz="2000" dirty="0">
                <a:solidFill>
                  <a:srgbClr val="0000FF"/>
                </a:solidFill>
              </a:rPr>
              <a:t>1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 == </a:t>
            </a:r>
            <a:r>
              <a:rPr lang="pt-BR" sz="2000" dirty="0">
                <a:solidFill>
                  <a:srgbClr val="0000FF"/>
                </a:solidFill>
              </a:rPr>
              <a:t>1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sz="2000" dirty="0" err="1"/>
              <a:t>h</a:t>
            </a:r>
            <a:r>
              <a:rPr lang="pt-BR" sz="2000" dirty="0"/>
              <a:t>[</a:t>
            </a:r>
            <a:r>
              <a:rPr lang="pt-BR" sz="2000" dirty="0" err="1"/>
              <a:t>i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 = </a:t>
            </a:r>
            <a:r>
              <a:rPr lang="pt-BR" sz="2000" dirty="0">
                <a:solidFill>
                  <a:srgbClr val="0000FF"/>
                </a:solidFill>
              </a:rPr>
              <a:t>1 </a:t>
            </a:r>
            <a:r>
              <a:rPr lang="pt-BR" sz="2000" dirty="0"/>
              <a:t>+ </a:t>
            </a:r>
            <a:r>
              <a:rPr lang="pt-BR" sz="2000" dirty="0" err="1"/>
              <a:t>h</a:t>
            </a:r>
            <a:r>
              <a:rPr lang="pt-BR" sz="2000" dirty="0"/>
              <a:t>[</a:t>
            </a:r>
            <a:r>
              <a:rPr lang="pt-BR" sz="2000" dirty="0" err="1"/>
              <a:t>i</a:t>
            </a:r>
            <a:r>
              <a:rPr lang="pt-BR" sz="2000" dirty="0"/>
              <a:t> - </a:t>
            </a:r>
            <a:r>
              <a:rPr lang="pt-BR" sz="2000" dirty="0">
                <a:solidFill>
                  <a:srgbClr val="0000FF"/>
                </a:solidFill>
              </a:rPr>
              <a:t>1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b="1" dirty="0" err="1">
                <a:solidFill>
                  <a:srgbClr val="000080"/>
                </a:solidFill>
              </a:rPr>
              <a:t>else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sz="2000" dirty="0" err="1"/>
              <a:t>h</a:t>
            </a:r>
            <a:r>
              <a:rPr lang="pt-BR" sz="2000" dirty="0"/>
              <a:t>[</a:t>
            </a:r>
            <a:r>
              <a:rPr lang="pt-BR" sz="2000" dirty="0" err="1"/>
              <a:t>i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 = </a:t>
            </a:r>
            <a:r>
              <a:rPr lang="pt-BR" sz="2000" dirty="0">
                <a:solidFill>
                  <a:srgbClr val="0000FF"/>
                </a:solidFill>
              </a:rPr>
              <a:t>1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158957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  <a:r>
              <a:rPr lang="pt-BR" dirty="0" err="1"/>
              <a:t>super</a:t>
            </a:r>
            <a:r>
              <a:rPr lang="pt-BR" dirty="0"/>
              <a:t> legal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4"/>
            <a:ext cx="10201778" cy="945322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Estratégia (continuação)</a:t>
            </a:r>
            <a:r>
              <a:rPr lang="pt-BR" sz="2400" dirty="0"/>
              <a:t>:</a:t>
            </a:r>
          </a:p>
          <a:p>
            <a:pPr algn="just"/>
            <a:r>
              <a:rPr lang="pt-BR" sz="2400" dirty="0"/>
              <a:t>Encontrando a matriz j0...</a:t>
            </a:r>
          </a:p>
          <a:p>
            <a:pPr algn="just"/>
            <a:endParaRPr lang="pt-BR" sz="24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1BD3270-C506-644F-90FE-131D3FB24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39232"/>
              </p:ext>
            </p:extLst>
          </p:nvPr>
        </p:nvGraphicFramePr>
        <p:xfrm>
          <a:off x="6656024" y="3099788"/>
          <a:ext cx="3954993" cy="30315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668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4068970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328211472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198422959"/>
                    </a:ext>
                  </a:extLst>
                </a:gridCol>
              </a:tblGrid>
              <a:tr h="49423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09733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43CA134-66F5-0E4B-86D8-77779F3D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90676"/>
              </p:ext>
            </p:extLst>
          </p:nvPr>
        </p:nvGraphicFramePr>
        <p:xfrm>
          <a:off x="1447648" y="3099788"/>
          <a:ext cx="3954993" cy="30315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668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4068970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328211472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198422959"/>
                    </a:ext>
                  </a:extLst>
                </a:gridCol>
              </a:tblGrid>
              <a:tr h="49423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097333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E3282598-0AB8-D742-A13C-CEFBF63BCB30}"/>
              </a:ext>
            </a:extLst>
          </p:cNvPr>
          <p:cNvSpPr/>
          <p:nvPr/>
        </p:nvSpPr>
        <p:spPr>
          <a:xfrm>
            <a:off x="2354488" y="6173313"/>
            <a:ext cx="2141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Matriz Altura (</a:t>
            </a:r>
            <a:r>
              <a:rPr lang="pt-BR" sz="2000" dirty="0" err="1"/>
              <a:t>h</a:t>
            </a:r>
            <a:r>
              <a:rPr lang="pt-BR" sz="2000" dirty="0"/>
              <a:t>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380E67F-3888-1A4E-8A2A-869FE5829FDB}"/>
              </a:ext>
            </a:extLst>
          </p:cNvPr>
          <p:cNvSpPr/>
          <p:nvPr/>
        </p:nvSpPr>
        <p:spPr>
          <a:xfrm>
            <a:off x="8061121" y="6173313"/>
            <a:ext cx="12291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Matriz j0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DA7D085-41C7-9B47-A1EA-70059F7E044C}"/>
              </a:ext>
            </a:extLst>
          </p:cNvPr>
          <p:cNvSpPr/>
          <p:nvPr/>
        </p:nvSpPr>
        <p:spPr>
          <a:xfrm>
            <a:off x="6846554" y="291338"/>
            <a:ext cx="50261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(l - 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/>
              <a:t>    pilha = []</a:t>
            </a:r>
            <a:br>
              <a:rPr lang="pt-BR" dirty="0"/>
            </a:br>
            <a:r>
              <a:rPr lang="pt-BR" dirty="0"/>
              <a:t>    </a:t>
            </a: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j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</a:t>
            </a:r>
            <a:r>
              <a:rPr lang="pt-BR" dirty="0" err="1"/>
              <a:t>c</a:t>
            </a:r>
            <a:r>
              <a:rPr lang="pt-BR" dirty="0"/>
              <a:t> - 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/>
              <a:t>        </a:t>
            </a:r>
            <a:r>
              <a:rPr lang="pt-BR" b="1" dirty="0" err="1">
                <a:solidFill>
                  <a:srgbClr val="000080"/>
                </a:solidFill>
              </a:rPr>
              <a:t>while</a:t>
            </a:r>
            <a:r>
              <a:rPr lang="pt-BR" b="1" dirty="0">
                <a:solidFill>
                  <a:srgbClr val="000080"/>
                </a:solidFill>
              </a:rPr>
              <a:t> </a:t>
            </a:r>
            <a:r>
              <a:rPr lang="pt-BR" dirty="0"/>
              <a:t>pilha </a:t>
            </a:r>
            <a:r>
              <a:rPr lang="pt-BR" b="1" dirty="0" err="1">
                <a:solidFill>
                  <a:srgbClr val="000080"/>
                </a:solidFill>
              </a:rPr>
              <a:t>and</a:t>
            </a:r>
            <a:r>
              <a:rPr lang="pt-BR" b="1" dirty="0">
                <a:solidFill>
                  <a:srgbClr val="000080"/>
                </a:solidFill>
              </a:rPr>
              <a:t> </a:t>
            </a:r>
            <a:r>
              <a:rPr lang="pt-BR" dirty="0"/>
              <a:t>pilha[-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][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 &gt;= </a:t>
            </a:r>
            <a:r>
              <a:rPr lang="pt-BR" dirty="0" err="1"/>
              <a:t>h</a:t>
            </a:r>
            <a:r>
              <a:rPr lang="pt-BR" dirty="0"/>
              <a:t>[</a:t>
            </a:r>
            <a:r>
              <a:rPr lang="pt-BR" dirty="0" err="1"/>
              <a:t>i</a:t>
            </a:r>
            <a:r>
              <a:rPr lang="pt-BR" dirty="0"/>
              <a:t>][</a:t>
            </a:r>
            <a:r>
              <a:rPr lang="pt-BR" dirty="0" err="1"/>
              <a:t>j</a:t>
            </a:r>
            <a:r>
              <a:rPr lang="pt-BR" dirty="0"/>
              <a:t>]: </a:t>
            </a:r>
          </a:p>
          <a:p>
            <a:r>
              <a:rPr lang="pt-BR" dirty="0"/>
              <a:t>	</a:t>
            </a:r>
            <a:r>
              <a:rPr lang="pt-BR" dirty="0" err="1"/>
              <a:t>pilha.pop</a:t>
            </a:r>
            <a:r>
              <a:rPr lang="pt-BR" dirty="0"/>
              <a:t>()</a:t>
            </a:r>
            <a:br>
              <a:rPr lang="pt-BR" dirty="0"/>
            </a:br>
            <a:r>
              <a:rPr lang="pt-BR" dirty="0"/>
              <a:t>        </a:t>
            </a:r>
            <a:r>
              <a:rPr lang="pt-BR" b="1" dirty="0" err="1">
                <a:solidFill>
                  <a:srgbClr val="000080"/>
                </a:solidFill>
              </a:rPr>
              <a:t>if</a:t>
            </a:r>
            <a:r>
              <a:rPr lang="pt-BR" b="1" dirty="0">
                <a:solidFill>
                  <a:srgbClr val="000080"/>
                </a:solidFill>
              </a:rPr>
              <a:t> </a:t>
            </a:r>
            <a:r>
              <a:rPr lang="pt-BR" dirty="0"/>
              <a:t>pilha:</a:t>
            </a:r>
            <a:br>
              <a:rPr lang="pt-BR" dirty="0"/>
            </a:br>
            <a:r>
              <a:rPr lang="pt-BR" dirty="0"/>
              <a:t>            j0[</a:t>
            </a:r>
            <a:r>
              <a:rPr lang="pt-BR" dirty="0" err="1"/>
              <a:t>i</a:t>
            </a:r>
            <a:r>
              <a:rPr lang="pt-BR" dirty="0"/>
              <a:t>][</a:t>
            </a:r>
            <a:r>
              <a:rPr lang="pt-BR" dirty="0" err="1"/>
              <a:t>j</a:t>
            </a:r>
            <a:r>
              <a:rPr lang="pt-BR" dirty="0"/>
              <a:t>] = pilha[-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][</a:t>
            </a:r>
            <a:r>
              <a:rPr lang="pt-BR" dirty="0">
                <a:solidFill>
                  <a:srgbClr val="0000FF"/>
                </a:solidFill>
              </a:rPr>
              <a:t>0</a:t>
            </a:r>
            <a:r>
              <a:rPr lang="pt-BR" dirty="0"/>
              <a:t>]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      </a:t>
            </a:r>
            <a:r>
              <a:rPr lang="pt-BR" dirty="0" err="1"/>
              <a:t>pilha.append</a:t>
            </a:r>
            <a:r>
              <a:rPr lang="pt-BR" dirty="0"/>
              <a:t>((</a:t>
            </a:r>
            <a:r>
              <a:rPr lang="pt-BR" dirty="0" err="1"/>
              <a:t>j</a:t>
            </a:r>
            <a:r>
              <a:rPr lang="pt-BR" dirty="0"/>
              <a:t> + 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, </a:t>
            </a:r>
            <a:r>
              <a:rPr lang="pt-BR" dirty="0" err="1"/>
              <a:t>h</a:t>
            </a:r>
            <a:r>
              <a:rPr lang="pt-BR" dirty="0"/>
              <a:t>[</a:t>
            </a:r>
            <a:r>
              <a:rPr lang="pt-BR" dirty="0" err="1"/>
              <a:t>i</a:t>
            </a:r>
            <a:r>
              <a:rPr lang="pt-BR" dirty="0"/>
              <a:t>][</a:t>
            </a:r>
            <a:r>
              <a:rPr lang="pt-BR" dirty="0" err="1"/>
              <a:t>j</a:t>
            </a:r>
            <a:r>
              <a:rPr lang="pt-BR" dirty="0"/>
              <a:t>]))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F8A34AA-AB1D-E248-A4B9-2BC677D19B52}"/>
              </a:ext>
            </a:extLst>
          </p:cNvPr>
          <p:cNvSpPr/>
          <p:nvPr/>
        </p:nvSpPr>
        <p:spPr>
          <a:xfrm>
            <a:off x="11034628" y="3099788"/>
            <a:ext cx="937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[(1,0)]</a:t>
            </a:r>
          </a:p>
        </p:txBody>
      </p:sp>
    </p:spTree>
    <p:extLst>
      <p:ext uri="{BB962C8B-B14F-4D97-AF65-F5344CB8AC3E}">
        <p14:creationId xmlns:p14="http://schemas.microsoft.com/office/powerpoint/2010/main" val="17481524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  <a:r>
              <a:rPr lang="pt-BR" dirty="0" err="1"/>
              <a:t>super</a:t>
            </a:r>
            <a:r>
              <a:rPr lang="pt-BR" dirty="0"/>
              <a:t> legal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4"/>
            <a:ext cx="10201778" cy="945322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Estratégia (continuação)</a:t>
            </a:r>
            <a:r>
              <a:rPr lang="pt-BR" sz="2400" dirty="0"/>
              <a:t>:</a:t>
            </a:r>
          </a:p>
          <a:p>
            <a:pPr algn="just"/>
            <a:r>
              <a:rPr lang="pt-BR" sz="2400" dirty="0"/>
              <a:t>Encontrando a matriz j1...</a:t>
            </a:r>
          </a:p>
          <a:p>
            <a:pPr algn="just"/>
            <a:endParaRPr lang="pt-BR" sz="24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1BD3270-C506-644F-90FE-131D3FB24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948962"/>
              </p:ext>
            </p:extLst>
          </p:nvPr>
        </p:nvGraphicFramePr>
        <p:xfrm>
          <a:off x="6656024" y="3392396"/>
          <a:ext cx="3954993" cy="30315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668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40689706"/>
                    </a:ext>
                  </a:extLst>
                </a:gridCol>
                <a:gridCol w="635801">
                  <a:extLst>
                    <a:ext uri="{9D8B030D-6E8A-4147-A177-3AD203B41FA5}">
                      <a16:colId xmlns:a16="http://schemas.microsoft.com/office/drawing/2014/main" val="1328211472"/>
                    </a:ext>
                  </a:extLst>
                </a:gridCol>
                <a:gridCol w="686729">
                  <a:extLst>
                    <a:ext uri="{9D8B030D-6E8A-4147-A177-3AD203B41FA5}">
                      <a16:colId xmlns:a16="http://schemas.microsoft.com/office/drawing/2014/main" val="2198422959"/>
                    </a:ext>
                  </a:extLst>
                </a:gridCol>
              </a:tblGrid>
              <a:tr h="49423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09733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43CA134-66F5-0E4B-86D8-77779F3D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57308"/>
              </p:ext>
            </p:extLst>
          </p:nvPr>
        </p:nvGraphicFramePr>
        <p:xfrm>
          <a:off x="1447648" y="3392396"/>
          <a:ext cx="3954993" cy="30315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668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4068970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328211472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198422959"/>
                    </a:ext>
                  </a:extLst>
                </a:gridCol>
              </a:tblGrid>
              <a:tr h="49423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097333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E3282598-0AB8-D742-A13C-CEFBF63BCB30}"/>
              </a:ext>
            </a:extLst>
          </p:cNvPr>
          <p:cNvSpPr/>
          <p:nvPr/>
        </p:nvSpPr>
        <p:spPr>
          <a:xfrm>
            <a:off x="2625760" y="6465921"/>
            <a:ext cx="2129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Matriz Altura (</a:t>
            </a:r>
            <a:r>
              <a:rPr lang="pt-BR" sz="2000" dirty="0" err="1"/>
              <a:t>h</a:t>
            </a:r>
            <a:r>
              <a:rPr lang="pt-BR" sz="2000" dirty="0"/>
              <a:t>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380E67F-3888-1A4E-8A2A-869FE5829FDB}"/>
              </a:ext>
            </a:extLst>
          </p:cNvPr>
          <p:cNvSpPr/>
          <p:nvPr/>
        </p:nvSpPr>
        <p:spPr>
          <a:xfrm>
            <a:off x="8061121" y="6465921"/>
            <a:ext cx="12291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Matriz j1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F8A34AA-AB1D-E248-A4B9-2BC677D19B52}"/>
              </a:ext>
            </a:extLst>
          </p:cNvPr>
          <p:cNvSpPr/>
          <p:nvPr/>
        </p:nvSpPr>
        <p:spPr>
          <a:xfrm>
            <a:off x="11034628" y="3099788"/>
            <a:ext cx="937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[]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D609145-1603-5944-A574-AFEBF7CBA4FC}"/>
              </a:ext>
            </a:extLst>
          </p:cNvPr>
          <p:cNvSpPr/>
          <p:nvPr/>
        </p:nvSpPr>
        <p:spPr>
          <a:xfrm>
            <a:off x="6696516" y="142873"/>
            <a:ext cx="50261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(l - 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/>
              <a:t>    pilha = []</a:t>
            </a:r>
            <a:br>
              <a:rPr lang="pt-BR" dirty="0"/>
            </a:br>
            <a:r>
              <a:rPr lang="pt-BR" dirty="0"/>
              <a:t>    </a:t>
            </a: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j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</a:t>
            </a:r>
            <a:r>
              <a:rPr lang="pt-BR" dirty="0" err="1"/>
              <a:t>c</a:t>
            </a:r>
            <a:r>
              <a:rPr lang="pt-BR" dirty="0"/>
              <a:t> - </a:t>
            </a:r>
            <a:r>
              <a:rPr lang="pt-BR" dirty="0">
                <a:solidFill>
                  <a:srgbClr val="0000FF"/>
                </a:solidFill>
              </a:rPr>
              <a:t>2</a:t>
            </a:r>
            <a:r>
              <a:rPr lang="pt-BR" dirty="0"/>
              <a:t>, 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, 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/>
              <a:t>        </a:t>
            </a:r>
            <a:r>
              <a:rPr lang="pt-BR" b="1" dirty="0" err="1">
                <a:solidFill>
                  <a:srgbClr val="000080"/>
                </a:solidFill>
              </a:rPr>
              <a:t>while</a:t>
            </a:r>
            <a:r>
              <a:rPr lang="pt-BR" b="1" dirty="0">
                <a:solidFill>
                  <a:srgbClr val="000080"/>
                </a:solidFill>
              </a:rPr>
              <a:t> </a:t>
            </a:r>
            <a:r>
              <a:rPr lang="pt-BR" dirty="0"/>
              <a:t>pilha </a:t>
            </a:r>
            <a:r>
              <a:rPr lang="pt-BR" b="1" dirty="0" err="1">
                <a:solidFill>
                  <a:srgbClr val="000080"/>
                </a:solidFill>
              </a:rPr>
              <a:t>and</a:t>
            </a:r>
            <a:r>
              <a:rPr lang="pt-BR" b="1" dirty="0">
                <a:solidFill>
                  <a:srgbClr val="000080"/>
                </a:solidFill>
              </a:rPr>
              <a:t> </a:t>
            </a:r>
            <a:r>
              <a:rPr lang="pt-BR" dirty="0"/>
              <a:t>pilha[-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][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 &gt;= </a:t>
            </a:r>
            <a:r>
              <a:rPr lang="pt-BR" dirty="0" err="1"/>
              <a:t>h</a:t>
            </a:r>
            <a:r>
              <a:rPr lang="pt-BR" dirty="0"/>
              <a:t>[</a:t>
            </a:r>
            <a:r>
              <a:rPr lang="pt-BR" dirty="0" err="1"/>
              <a:t>i</a:t>
            </a:r>
            <a:r>
              <a:rPr lang="pt-BR" dirty="0"/>
              <a:t>][</a:t>
            </a:r>
            <a:r>
              <a:rPr lang="pt-BR" dirty="0" err="1"/>
              <a:t>j</a:t>
            </a:r>
            <a:r>
              <a:rPr lang="pt-BR" dirty="0"/>
              <a:t>]:</a:t>
            </a:r>
            <a:br>
              <a:rPr lang="pt-BR" i="1" dirty="0">
                <a:solidFill>
                  <a:srgbClr val="808080"/>
                </a:solidFill>
              </a:rPr>
            </a:br>
            <a:r>
              <a:rPr lang="pt-BR" i="1" dirty="0">
                <a:solidFill>
                  <a:srgbClr val="808080"/>
                </a:solidFill>
              </a:rPr>
              <a:t>        	</a:t>
            </a:r>
            <a:r>
              <a:rPr lang="pt-BR" dirty="0" err="1"/>
              <a:t>pilha.pop</a:t>
            </a:r>
            <a:r>
              <a:rPr lang="pt-BR" dirty="0"/>
              <a:t>()</a:t>
            </a:r>
            <a:br>
              <a:rPr lang="pt-BR" dirty="0"/>
            </a:br>
            <a:r>
              <a:rPr lang="pt-BR" dirty="0"/>
              <a:t>        </a:t>
            </a:r>
            <a:r>
              <a:rPr lang="pt-BR" b="1" dirty="0" err="1">
                <a:solidFill>
                  <a:srgbClr val="000080"/>
                </a:solidFill>
              </a:rPr>
              <a:t>if</a:t>
            </a:r>
            <a:r>
              <a:rPr lang="pt-BR" b="1" dirty="0">
                <a:solidFill>
                  <a:srgbClr val="000080"/>
                </a:solidFill>
              </a:rPr>
              <a:t> </a:t>
            </a:r>
            <a:r>
              <a:rPr lang="pt-BR" b="1" dirty="0" err="1">
                <a:solidFill>
                  <a:srgbClr val="000080"/>
                </a:solidFill>
              </a:rPr>
              <a:t>not</a:t>
            </a:r>
            <a:r>
              <a:rPr lang="pt-BR" b="1" dirty="0">
                <a:solidFill>
                  <a:srgbClr val="000080"/>
                </a:solidFill>
              </a:rPr>
              <a:t> </a:t>
            </a:r>
            <a:r>
              <a:rPr lang="pt-BR" dirty="0"/>
              <a:t>pilha:</a:t>
            </a:r>
            <a:br>
              <a:rPr lang="pt-BR" dirty="0"/>
            </a:br>
            <a:r>
              <a:rPr lang="pt-BR" dirty="0"/>
              <a:t>            j1[</a:t>
            </a:r>
            <a:r>
              <a:rPr lang="pt-BR" dirty="0" err="1"/>
              <a:t>i</a:t>
            </a:r>
            <a:r>
              <a:rPr lang="pt-BR" dirty="0"/>
              <a:t>][</a:t>
            </a:r>
            <a:r>
              <a:rPr lang="pt-BR" dirty="0" err="1"/>
              <a:t>j</a:t>
            </a:r>
            <a:r>
              <a:rPr lang="pt-BR" dirty="0"/>
              <a:t>] = c-</a:t>
            </a:r>
            <a:r>
              <a:rPr lang="pt-BR" dirty="0">
                <a:solidFill>
                  <a:srgbClr val="0000FF"/>
                </a:solidFill>
              </a:rPr>
              <a:t>1</a:t>
            </a:r>
            <a:br>
              <a:rPr lang="pt-BR" dirty="0">
                <a:solidFill>
                  <a:srgbClr val="0000FF"/>
                </a:solidFill>
              </a:rPr>
            </a:br>
            <a:r>
              <a:rPr lang="pt-BR" dirty="0">
                <a:solidFill>
                  <a:srgbClr val="0000FF"/>
                </a:solidFill>
              </a:rPr>
              <a:t>        </a:t>
            </a:r>
            <a:r>
              <a:rPr lang="pt-BR" b="1" dirty="0" err="1">
                <a:solidFill>
                  <a:srgbClr val="000080"/>
                </a:solidFill>
              </a:rPr>
              <a:t>else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            j1[</a:t>
            </a:r>
            <a:r>
              <a:rPr lang="pt-BR" dirty="0" err="1"/>
              <a:t>i</a:t>
            </a:r>
            <a:r>
              <a:rPr lang="pt-BR" dirty="0"/>
              <a:t>][</a:t>
            </a:r>
            <a:r>
              <a:rPr lang="pt-BR" dirty="0" err="1"/>
              <a:t>j</a:t>
            </a:r>
            <a:r>
              <a:rPr lang="pt-BR" dirty="0"/>
              <a:t>] = pilha[-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][</a:t>
            </a:r>
            <a:r>
              <a:rPr lang="pt-BR" dirty="0">
                <a:solidFill>
                  <a:srgbClr val="0000FF"/>
                </a:solidFill>
              </a:rPr>
              <a:t>0</a:t>
            </a:r>
            <a:r>
              <a:rPr lang="pt-BR" dirty="0"/>
              <a:t>]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      </a:t>
            </a:r>
            <a:r>
              <a:rPr lang="pt-BR" dirty="0" err="1"/>
              <a:t>pilha.append</a:t>
            </a:r>
            <a:r>
              <a:rPr lang="pt-BR" dirty="0"/>
              <a:t>((</a:t>
            </a:r>
            <a:r>
              <a:rPr lang="pt-BR" dirty="0" err="1"/>
              <a:t>j</a:t>
            </a:r>
            <a:r>
              <a:rPr lang="pt-BR" dirty="0"/>
              <a:t>, </a:t>
            </a:r>
            <a:r>
              <a:rPr lang="pt-BR" dirty="0" err="1"/>
              <a:t>h</a:t>
            </a:r>
            <a:r>
              <a:rPr lang="pt-BR" dirty="0"/>
              <a:t>[</a:t>
            </a:r>
            <a:r>
              <a:rPr lang="pt-BR" dirty="0" err="1"/>
              <a:t>i</a:t>
            </a:r>
            <a:r>
              <a:rPr lang="pt-BR" dirty="0"/>
              <a:t>][</a:t>
            </a:r>
            <a:r>
              <a:rPr lang="pt-BR" dirty="0" err="1"/>
              <a:t>j</a:t>
            </a:r>
            <a:r>
              <a:rPr lang="pt-BR" dirty="0"/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36805013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729"/>
            <a:ext cx="2023872" cy="1609344"/>
          </a:xfrm>
        </p:spPr>
        <p:txBody>
          <a:bodyPr>
            <a:normAutofit/>
          </a:bodyPr>
          <a:lstStyle/>
          <a:p>
            <a:r>
              <a:rPr lang="pt-BR" sz="3200" dirty="0"/>
              <a:t>Matriz </a:t>
            </a:r>
            <a:r>
              <a:rPr lang="pt-BR" sz="3200" dirty="0" err="1"/>
              <a:t>super</a:t>
            </a:r>
            <a:r>
              <a:rPr lang="pt-BR" sz="3200" dirty="0"/>
              <a:t> legal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31" y="1539416"/>
            <a:ext cx="3779009" cy="12403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400" b="1" dirty="0"/>
              <a:t>Estratégia (continuação)</a:t>
            </a:r>
            <a:r>
              <a:rPr lang="pt-BR" sz="2400" dirty="0"/>
              <a:t>:</a:t>
            </a:r>
          </a:p>
          <a:p>
            <a:pPr algn="just"/>
            <a:r>
              <a:rPr lang="pt-BR" sz="2400" dirty="0"/>
              <a:t>Encontrando a resposta...</a:t>
            </a:r>
            <a:r>
              <a:rPr lang="pt-BR" dirty="0"/>
              <a:t> </a:t>
            </a:r>
            <a:br>
              <a:rPr lang="pt-BR" dirty="0"/>
            </a:br>
            <a:r>
              <a:rPr lang="pt-BR" b="1" dirty="0">
                <a:solidFill>
                  <a:srgbClr val="00B050"/>
                </a:solidFill>
              </a:rPr>
              <a:t>((j1−j0)+1)⋅(</a:t>
            </a:r>
            <a:r>
              <a:rPr lang="pt-BR" b="1" dirty="0" err="1">
                <a:solidFill>
                  <a:srgbClr val="00B050"/>
                </a:solidFill>
              </a:rPr>
              <a:t>h</a:t>
            </a:r>
            <a:r>
              <a:rPr lang="pt-BR" b="1" dirty="0">
                <a:solidFill>
                  <a:srgbClr val="00B050"/>
                </a:solidFill>
              </a:rPr>
              <a:t>(</a:t>
            </a:r>
            <a:r>
              <a:rPr lang="pt-BR" b="1" dirty="0" err="1">
                <a:solidFill>
                  <a:srgbClr val="00B050"/>
                </a:solidFill>
              </a:rPr>
              <a:t>i,j</a:t>
            </a:r>
            <a:r>
              <a:rPr lang="pt-BR" b="1" dirty="0">
                <a:solidFill>
                  <a:srgbClr val="00B050"/>
                </a:solidFill>
              </a:rPr>
              <a:t>)+1) </a:t>
            </a:r>
            <a:endParaRPr lang="pt-BR" sz="2400" b="1" dirty="0">
              <a:solidFill>
                <a:srgbClr val="00B050"/>
              </a:solidFill>
            </a:endParaRP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1BD3270-C506-644F-90FE-131D3FB24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32425"/>
              </p:ext>
            </p:extLst>
          </p:nvPr>
        </p:nvGraphicFramePr>
        <p:xfrm>
          <a:off x="8237007" y="2974129"/>
          <a:ext cx="3954993" cy="30315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668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40689706"/>
                    </a:ext>
                  </a:extLst>
                </a:gridCol>
                <a:gridCol w="635801">
                  <a:extLst>
                    <a:ext uri="{9D8B030D-6E8A-4147-A177-3AD203B41FA5}">
                      <a16:colId xmlns:a16="http://schemas.microsoft.com/office/drawing/2014/main" val="1328211472"/>
                    </a:ext>
                  </a:extLst>
                </a:gridCol>
                <a:gridCol w="686729">
                  <a:extLst>
                    <a:ext uri="{9D8B030D-6E8A-4147-A177-3AD203B41FA5}">
                      <a16:colId xmlns:a16="http://schemas.microsoft.com/office/drawing/2014/main" val="2198422959"/>
                    </a:ext>
                  </a:extLst>
                </a:gridCol>
              </a:tblGrid>
              <a:tr h="49423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09733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43CA134-66F5-0E4B-86D8-77779F3D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0981"/>
              </p:ext>
            </p:extLst>
          </p:nvPr>
        </p:nvGraphicFramePr>
        <p:xfrm>
          <a:off x="122431" y="2974129"/>
          <a:ext cx="3954993" cy="30315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668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4068970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328211472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198422959"/>
                    </a:ext>
                  </a:extLst>
                </a:gridCol>
              </a:tblGrid>
              <a:tr h="49423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097333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E3282598-0AB8-D742-A13C-CEFBF63BCB30}"/>
              </a:ext>
            </a:extLst>
          </p:cNvPr>
          <p:cNvSpPr/>
          <p:nvPr/>
        </p:nvSpPr>
        <p:spPr>
          <a:xfrm>
            <a:off x="1248910" y="6039168"/>
            <a:ext cx="21892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Matriz Altura (</a:t>
            </a:r>
            <a:r>
              <a:rPr lang="pt-BR" sz="2000" dirty="0" err="1"/>
              <a:t>h</a:t>
            </a:r>
            <a:r>
              <a:rPr lang="pt-BR" sz="2000" dirty="0"/>
              <a:t>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380E67F-3888-1A4E-8A2A-869FE5829FDB}"/>
              </a:ext>
            </a:extLst>
          </p:cNvPr>
          <p:cNvSpPr/>
          <p:nvPr/>
        </p:nvSpPr>
        <p:spPr>
          <a:xfrm>
            <a:off x="9599911" y="6039168"/>
            <a:ext cx="12291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Matriz j1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2D5D457-D0FC-784A-80E5-06BAB4CD7BD3}"/>
              </a:ext>
            </a:extLst>
          </p:cNvPr>
          <p:cNvSpPr/>
          <p:nvPr/>
        </p:nvSpPr>
        <p:spPr>
          <a:xfrm>
            <a:off x="3706368" y="554515"/>
            <a:ext cx="8485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resp</a:t>
            </a:r>
            <a:r>
              <a:rPr lang="pt-BR" sz="2400" dirty="0"/>
              <a:t> = 0</a:t>
            </a:r>
          </a:p>
          <a:p>
            <a:r>
              <a:rPr lang="pt-BR" sz="2400" b="1" dirty="0">
                <a:solidFill>
                  <a:srgbClr val="000080"/>
                </a:solidFill>
              </a:rPr>
              <a:t>for </a:t>
            </a:r>
            <a:r>
              <a:rPr lang="pt-BR" sz="2400" dirty="0" err="1"/>
              <a:t>i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000080"/>
                </a:solidFill>
              </a:rPr>
              <a:t>in </a:t>
            </a:r>
            <a:r>
              <a:rPr lang="pt-BR" sz="2400" dirty="0">
                <a:solidFill>
                  <a:srgbClr val="000080"/>
                </a:solidFill>
              </a:rPr>
              <a:t>range</a:t>
            </a:r>
            <a:r>
              <a:rPr lang="pt-BR" sz="2400" dirty="0"/>
              <a:t>(l-</a:t>
            </a:r>
            <a:r>
              <a:rPr lang="pt-BR" sz="2400" dirty="0">
                <a:solidFill>
                  <a:srgbClr val="0000FF"/>
                </a:solidFill>
              </a:rPr>
              <a:t>1</a:t>
            </a:r>
            <a:r>
              <a:rPr lang="pt-BR" sz="2400" dirty="0"/>
              <a:t>):</a:t>
            </a:r>
            <a:br>
              <a:rPr lang="pt-BR" sz="2400" dirty="0"/>
            </a:br>
            <a:r>
              <a:rPr lang="pt-BR" sz="2400" dirty="0"/>
              <a:t>    </a:t>
            </a:r>
            <a:r>
              <a:rPr lang="pt-BR" sz="2400" b="1" dirty="0">
                <a:solidFill>
                  <a:srgbClr val="000080"/>
                </a:solidFill>
              </a:rPr>
              <a:t>for </a:t>
            </a:r>
            <a:r>
              <a:rPr lang="pt-BR" sz="2400" dirty="0" err="1"/>
              <a:t>j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000080"/>
                </a:solidFill>
              </a:rPr>
              <a:t>in </a:t>
            </a:r>
            <a:r>
              <a:rPr lang="pt-BR" sz="2400" dirty="0">
                <a:solidFill>
                  <a:srgbClr val="000080"/>
                </a:solidFill>
              </a:rPr>
              <a:t>range</a:t>
            </a:r>
            <a:r>
              <a:rPr lang="pt-BR" sz="2400" dirty="0"/>
              <a:t>(c-</a:t>
            </a:r>
            <a:r>
              <a:rPr lang="pt-BR" sz="2400" dirty="0">
                <a:solidFill>
                  <a:srgbClr val="0000FF"/>
                </a:solidFill>
              </a:rPr>
              <a:t>1</a:t>
            </a:r>
            <a:r>
              <a:rPr lang="pt-BR" sz="2400" dirty="0"/>
              <a:t>):</a:t>
            </a:r>
            <a:br>
              <a:rPr lang="pt-BR" sz="2400" dirty="0"/>
            </a:br>
            <a:r>
              <a:rPr lang="pt-BR" sz="2400" dirty="0"/>
              <a:t>        </a:t>
            </a:r>
            <a:r>
              <a:rPr lang="pt-BR" sz="2400" b="1" dirty="0" err="1">
                <a:solidFill>
                  <a:srgbClr val="000080"/>
                </a:solidFill>
              </a:rPr>
              <a:t>if</a:t>
            </a:r>
            <a:r>
              <a:rPr lang="pt-BR" sz="2400" b="1" dirty="0">
                <a:solidFill>
                  <a:srgbClr val="000080"/>
                </a:solidFill>
              </a:rPr>
              <a:t> </a:t>
            </a:r>
            <a:r>
              <a:rPr lang="pt-BR" sz="2400" dirty="0" err="1"/>
              <a:t>h</a:t>
            </a:r>
            <a:r>
              <a:rPr lang="pt-BR" sz="2400" dirty="0"/>
              <a:t>[</a:t>
            </a:r>
            <a:r>
              <a:rPr lang="pt-BR" sz="2400" dirty="0" err="1"/>
              <a:t>i</a:t>
            </a:r>
            <a:r>
              <a:rPr lang="pt-BR" sz="2400" dirty="0"/>
              <a:t>][</a:t>
            </a:r>
            <a:r>
              <a:rPr lang="pt-BR" sz="2400" dirty="0" err="1"/>
              <a:t>j</a:t>
            </a:r>
            <a:r>
              <a:rPr lang="pt-BR" sz="2400" dirty="0"/>
              <a:t>]: </a:t>
            </a:r>
            <a:br>
              <a:rPr lang="pt-BR" sz="2400" dirty="0"/>
            </a:br>
            <a:r>
              <a:rPr lang="pt-BR" sz="2400" dirty="0"/>
              <a:t>        	</a:t>
            </a:r>
            <a:r>
              <a:rPr lang="pt-BR" sz="2400" dirty="0" err="1"/>
              <a:t>resp</a:t>
            </a:r>
            <a:r>
              <a:rPr lang="pt-BR" sz="2400" dirty="0"/>
              <a:t> = </a:t>
            </a:r>
            <a:r>
              <a:rPr lang="pt-BR" sz="2400" dirty="0" err="1">
                <a:solidFill>
                  <a:srgbClr val="000080"/>
                </a:solidFill>
              </a:rPr>
              <a:t>max</a:t>
            </a:r>
            <a:r>
              <a:rPr lang="pt-BR" sz="2400" dirty="0"/>
              <a:t>(</a:t>
            </a:r>
            <a:r>
              <a:rPr lang="pt-BR" sz="2400" dirty="0" err="1"/>
              <a:t>resp</a:t>
            </a:r>
            <a:r>
              <a:rPr lang="pt-BR" sz="2400" dirty="0"/>
              <a:t>, ((j1[</a:t>
            </a:r>
            <a:r>
              <a:rPr lang="pt-BR" sz="2400" dirty="0" err="1"/>
              <a:t>i</a:t>
            </a:r>
            <a:r>
              <a:rPr lang="pt-BR" sz="2400" dirty="0"/>
              <a:t>][</a:t>
            </a:r>
            <a:r>
              <a:rPr lang="pt-BR" sz="2400" dirty="0" err="1"/>
              <a:t>j</a:t>
            </a:r>
            <a:r>
              <a:rPr lang="pt-BR" sz="2400" dirty="0"/>
              <a:t>] - j0[</a:t>
            </a:r>
            <a:r>
              <a:rPr lang="pt-BR" sz="2400" dirty="0" err="1"/>
              <a:t>i</a:t>
            </a:r>
            <a:r>
              <a:rPr lang="pt-BR" sz="2400" dirty="0"/>
              <a:t>][</a:t>
            </a:r>
            <a:r>
              <a:rPr lang="pt-BR" sz="2400" dirty="0" err="1"/>
              <a:t>j</a:t>
            </a:r>
            <a:r>
              <a:rPr lang="pt-BR" sz="2400" dirty="0"/>
              <a:t>])+</a:t>
            </a:r>
            <a:r>
              <a:rPr lang="pt-BR" sz="2400" dirty="0">
                <a:solidFill>
                  <a:srgbClr val="0000FF"/>
                </a:solidFill>
              </a:rPr>
              <a:t>1</a:t>
            </a:r>
            <a:r>
              <a:rPr lang="pt-BR" sz="2400" dirty="0"/>
              <a:t>) * (</a:t>
            </a:r>
            <a:r>
              <a:rPr lang="pt-BR" sz="2400" dirty="0" err="1"/>
              <a:t>h</a:t>
            </a:r>
            <a:r>
              <a:rPr lang="pt-BR" sz="2400" dirty="0"/>
              <a:t>[</a:t>
            </a:r>
            <a:r>
              <a:rPr lang="pt-BR" sz="2400" dirty="0" err="1"/>
              <a:t>i</a:t>
            </a:r>
            <a:r>
              <a:rPr lang="pt-BR" sz="2400" dirty="0"/>
              <a:t>][</a:t>
            </a:r>
            <a:r>
              <a:rPr lang="pt-BR" sz="2400" dirty="0" err="1"/>
              <a:t>j</a:t>
            </a:r>
            <a:r>
              <a:rPr lang="pt-BR" sz="2400" dirty="0"/>
              <a:t>] + </a:t>
            </a:r>
            <a:r>
              <a:rPr lang="pt-BR" sz="2400" dirty="0">
                <a:solidFill>
                  <a:srgbClr val="0000FF"/>
                </a:solidFill>
              </a:rPr>
              <a:t>1</a:t>
            </a:r>
            <a:r>
              <a:rPr lang="pt-BR" sz="2400" dirty="0"/>
              <a:t>))</a:t>
            </a:r>
          </a:p>
        </p:txBody>
      </p:sp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DB9A97F5-0C26-B046-856A-EF21EA023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5961"/>
              </p:ext>
            </p:extLst>
          </p:nvPr>
        </p:nvGraphicFramePr>
        <p:xfrm>
          <a:off x="4159585" y="2983206"/>
          <a:ext cx="3954993" cy="30315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668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40689706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1328211472"/>
                    </a:ext>
                  </a:extLst>
                </a:gridCol>
                <a:gridCol w="661265">
                  <a:extLst>
                    <a:ext uri="{9D8B030D-6E8A-4147-A177-3AD203B41FA5}">
                      <a16:colId xmlns:a16="http://schemas.microsoft.com/office/drawing/2014/main" val="2198422959"/>
                    </a:ext>
                  </a:extLst>
                </a:gridCol>
              </a:tblGrid>
              <a:tr h="49423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097333"/>
                  </a:ext>
                </a:extLst>
              </a:tr>
            </a:tbl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B059F802-8AC4-9743-A75B-AC22353332AB}"/>
              </a:ext>
            </a:extLst>
          </p:cNvPr>
          <p:cNvSpPr/>
          <p:nvPr/>
        </p:nvSpPr>
        <p:spPr>
          <a:xfrm>
            <a:off x="5481408" y="6043296"/>
            <a:ext cx="12291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Matriz j0</a:t>
            </a:r>
          </a:p>
        </p:txBody>
      </p:sp>
    </p:spTree>
    <p:extLst>
      <p:ext uri="{BB962C8B-B14F-4D97-AF65-F5344CB8AC3E}">
        <p14:creationId xmlns:p14="http://schemas.microsoft.com/office/powerpoint/2010/main" val="401350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 - Estratégia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3223"/>
            <a:ext cx="10201778" cy="5017625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Nó 1 ao Nó 2: Custo 5.</a:t>
            </a:r>
          </a:p>
          <a:p>
            <a:r>
              <a:rPr lang="pt-BR" sz="2400" dirty="0"/>
              <a:t>Nó 1 ao Nó 3: Custo </a:t>
            </a:r>
            <a:r>
              <a:rPr lang="pt-BR" sz="2400" b="1" dirty="0"/>
              <a:t>4</a:t>
            </a:r>
            <a:r>
              <a:rPr lang="pt-BR" sz="2400" dirty="0"/>
              <a:t>.</a:t>
            </a:r>
          </a:p>
          <a:p>
            <a:r>
              <a:rPr lang="pt-BR" sz="2400" dirty="0"/>
              <a:t>Nó 1 ao Nó 4: Custo </a:t>
            </a:r>
            <a:r>
              <a:rPr lang="pt-BR" sz="2400" b="1" dirty="0"/>
              <a:t>13</a:t>
            </a:r>
            <a:r>
              <a:rPr lang="pt-BR" sz="2400" dirty="0"/>
              <a:t>.</a:t>
            </a:r>
          </a:p>
          <a:p>
            <a:r>
              <a:rPr lang="pt-BR" sz="2400" b="1" dirty="0"/>
              <a:t>Resposta = 13 – 5 =&gt; 9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 partir do nó servidor: </a:t>
            </a:r>
          </a:p>
          <a:p>
            <a:pPr marL="0" indent="0">
              <a:buNone/>
            </a:pPr>
            <a:r>
              <a:rPr lang="pt-BR" sz="2400" dirty="0"/>
              <a:t>Percorrer todos os nós encontrando o menor custo. </a:t>
            </a:r>
          </a:p>
          <a:p>
            <a:r>
              <a:rPr lang="pt-BR" sz="2400" dirty="0"/>
              <a:t>Fazer a diferença entre </a:t>
            </a:r>
          </a:p>
          <a:p>
            <a:pPr marL="0" indent="0">
              <a:buNone/>
            </a:pPr>
            <a:r>
              <a:rPr lang="pt-BR" sz="2400" dirty="0"/>
              <a:t>o maior custo encontrado e menor custo encontrado.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784976A-3392-E343-91DF-0B4F23068C05}"/>
              </a:ext>
            </a:extLst>
          </p:cNvPr>
          <p:cNvGrpSpPr/>
          <p:nvPr/>
        </p:nvGrpSpPr>
        <p:grpSpPr>
          <a:xfrm>
            <a:off x="5427285" y="1151496"/>
            <a:ext cx="6431348" cy="4249172"/>
            <a:chOff x="3555615" y="1880166"/>
            <a:chExt cx="4361291" cy="287022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FE2E08-92F9-C14F-BEDF-D85BD09C6CB8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50F69D-14C8-2C45-BFB2-DD4F64A46109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2D0A7C-56AA-4246-BC71-78FF86EF6D36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AAFABB-D64A-3443-9DFC-E01508B30DED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EF2F420-D321-F847-A578-8095EB9FD85D}"/>
                </a:ext>
              </a:extLst>
            </p:cNvPr>
            <p:cNvCxnSpPr>
              <a:cxnSpLocks/>
              <a:stCxn id="15" idx="7"/>
              <a:endCxn id="16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7000A00-7879-3240-8C6F-671EAB5C549A}"/>
                </a:ext>
              </a:extLst>
            </p:cNvPr>
            <p:cNvCxnSpPr>
              <a:cxnSpLocks/>
              <a:stCxn id="15" idx="5"/>
              <a:endCxn id="17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9F32B68B-B8F2-4A4A-8C46-C76444334DCB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092B61A0-3C16-A74D-968A-8088438E6631}"/>
                </a:ext>
              </a:extLst>
            </p:cNvPr>
            <p:cNvCxnSpPr>
              <a:cxnSpLocks/>
              <a:stCxn id="17" idx="6"/>
              <a:endCxn id="18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19DD8808-6709-D54A-8A7D-153999C2CA7C}"/>
                </a:ext>
              </a:extLst>
            </p:cNvPr>
            <p:cNvCxnSpPr>
              <a:cxnSpLocks/>
              <a:stCxn id="17" idx="0"/>
              <a:endCxn id="16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EAFEC2C-E329-0448-9D24-E6FB5D948F61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56EE14D-6EFA-A946-9B6F-2D43E59A6BD9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276A3C1-7E61-0148-A8F5-F7C5068682AB}"/>
                </a:ext>
              </a:extLst>
            </p:cNvPr>
            <p:cNvSpPr txBox="1"/>
            <p:nvPr/>
          </p:nvSpPr>
          <p:spPr>
            <a:xfrm>
              <a:off x="5738514" y="324433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30F71EC-2C34-FC44-91A0-9476191FD374}"/>
                </a:ext>
              </a:extLst>
            </p:cNvPr>
            <p:cNvSpPr txBox="1"/>
            <p:nvPr/>
          </p:nvSpPr>
          <p:spPr>
            <a:xfrm>
              <a:off x="6556868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3FED519-536B-9E46-834E-AA4E26E1ACF7}"/>
                </a:ext>
              </a:extLst>
            </p:cNvPr>
            <p:cNvSpPr txBox="1"/>
            <p:nvPr/>
          </p:nvSpPr>
          <p:spPr>
            <a:xfrm>
              <a:off x="6573595" y="4035049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6766AE5-2390-D541-B5E1-60064B8AEE5C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4652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1º) Transformar a entrada de dados num dicionário chamado grafo: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1485900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6375913" y="2835297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3396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2º) Variáveis iniciais: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1485900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6369000" y="2575547"/>
            <a:ext cx="5246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nos_nao_visitados</a:t>
            </a:r>
            <a:r>
              <a:rPr lang="pt-BR" sz="2400" dirty="0"/>
              <a:t> = </a:t>
            </a:r>
            <a:r>
              <a:rPr lang="pt-BR" sz="2400" dirty="0" err="1"/>
              <a:t>grafo.copy</a:t>
            </a:r>
            <a:r>
              <a:rPr lang="pt-BR" sz="2400" dirty="0"/>
              <a:t>()  </a:t>
            </a:r>
          </a:p>
          <a:p>
            <a:endParaRPr lang="pt-BR" sz="2400" dirty="0"/>
          </a:p>
          <a:p>
            <a:r>
              <a:rPr lang="pt-BR" sz="2400" dirty="0"/>
              <a:t>custos = {} 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97E4EC-2C11-3F49-89CA-239C82C78517}"/>
              </a:ext>
            </a:extLst>
          </p:cNvPr>
          <p:cNvSpPr/>
          <p:nvPr/>
        </p:nvSpPr>
        <p:spPr>
          <a:xfrm>
            <a:off x="6360195" y="3732942"/>
            <a:ext cx="5392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{'1': 0, '2': 5000, '3': 5000, '4': 5000}</a:t>
            </a:r>
          </a:p>
        </p:txBody>
      </p:sp>
    </p:spTree>
    <p:extLst>
      <p:ext uri="{BB962C8B-B14F-4D97-AF65-F5344CB8AC3E}">
        <p14:creationId xmlns:p14="http://schemas.microsoft.com/office/powerpoint/2010/main" val="2455723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93283" y="2239884"/>
            <a:ext cx="53921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</a:t>
            </a:r>
            <a:r>
              <a:rPr lang="pt-BR" sz="2800" dirty="0">
                <a:solidFill>
                  <a:srgbClr val="00B050"/>
                </a:solidFill>
              </a:rPr>
              <a:t>'1': 0</a:t>
            </a:r>
            <a:r>
              <a:rPr lang="pt-BR" sz="2800" dirty="0"/>
              <a:t>, '2': 5000, '3': 5000, '4': 5000}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579300E-0B77-3544-9780-71981AD8F615}"/>
              </a:ext>
            </a:extLst>
          </p:cNvPr>
          <p:cNvSpPr/>
          <p:nvPr/>
        </p:nvSpPr>
        <p:spPr>
          <a:xfrm>
            <a:off x="5815661" y="3733337"/>
            <a:ext cx="6193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 em custos.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em custos</a:t>
            </a:r>
            <a:r>
              <a:rPr lang="pt-BR" sz="2400" b="1" dirty="0">
                <a:solidFill>
                  <a:srgbClr val="FF0000"/>
                </a:solidFill>
              </a:rPr>
              <a:t>.</a:t>
            </a:r>
            <a:endParaRPr lang="pt-BR" sz="2400" b="1" dirty="0"/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</p:spTree>
    <p:extLst>
      <p:ext uri="{BB962C8B-B14F-4D97-AF65-F5344CB8AC3E}">
        <p14:creationId xmlns:p14="http://schemas.microsoft.com/office/powerpoint/2010/main" val="348572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 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em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53921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</a:t>
            </a:r>
            <a:r>
              <a:rPr lang="pt-BR" sz="2800" dirty="0">
                <a:solidFill>
                  <a:srgbClr val="00B050"/>
                </a:solidFill>
              </a:rPr>
              <a:t>'1': 0</a:t>
            </a:r>
            <a:r>
              <a:rPr lang="pt-BR" sz="2800" dirty="0"/>
              <a:t>, '2': 5000, '3': 5000, '4': 5000}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3E27A6D-B5BF-A24F-9634-5C233F050D78}"/>
              </a:ext>
            </a:extLst>
          </p:cNvPr>
          <p:cNvSpPr/>
          <p:nvPr/>
        </p:nvSpPr>
        <p:spPr>
          <a:xfrm>
            <a:off x="319998" y="2322347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no_atual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73A4418-BBDA-E34C-8968-8236E3BE6F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05630" y="2845567"/>
            <a:ext cx="151670" cy="9819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'2': 5, '3': 4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8750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42684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</a:t>
            </a:r>
            <a:r>
              <a:rPr lang="pt-BR" sz="2800" dirty="0">
                <a:solidFill>
                  <a:srgbClr val="00B050"/>
                </a:solidFill>
              </a:rPr>
              <a:t>'1': 0</a:t>
            </a:r>
            <a:r>
              <a:rPr lang="pt-BR" sz="2800" dirty="0"/>
              <a:t>, '2’: 5, '3’: 4, '4': 5000}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3E27A6D-B5BF-A24F-9634-5C233F050D78}"/>
              </a:ext>
            </a:extLst>
          </p:cNvPr>
          <p:cNvSpPr/>
          <p:nvPr/>
        </p:nvSpPr>
        <p:spPr>
          <a:xfrm>
            <a:off x="319998" y="2322347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73A4418-BBDA-E34C-8968-8236E3BE6F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05630" y="2845567"/>
            <a:ext cx="151670" cy="9819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'2': 5, '3': 4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3566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>
                <a:solidFill>
                  <a:srgbClr val="FF0000"/>
                </a:solidFill>
              </a:rPr>
              <a:t>no_atual </a:t>
            </a:r>
            <a:r>
              <a:rPr lang="pt-BR" sz="2400" b="1" dirty="0"/>
              <a:t>= nó de menor custo em custos.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</a:t>
            </a:r>
            <a:r>
              <a:rPr lang="pt-BR" sz="2800" dirty="0">
                <a:solidFill>
                  <a:srgbClr val="00B050"/>
                </a:solidFill>
              </a:rPr>
              <a:t>'3’: 4</a:t>
            </a:r>
            <a:r>
              <a:rPr lang="pt-BR" sz="2800" dirty="0"/>
              <a:t>, '4’: 16}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'1': 4, '2': 6, '4': 12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A9C6D5D-9135-1E44-A4CF-E57233CF0B19}"/>
              </a:ext>
            </a:extLst>
          </p:cNvPr>
          <p:cNvSpPr/>
          <p:nvPr/>
        </p:nvSpPr>
        <p:spPr>
          <a:xfrm>
            <a:off x="991069" y="6009604"/>
            <a:ext cx="1571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EF4750D-B96D-7242-B8FA-EB17833891A3}"/>
              </a:ext>
            </a:extLst>
          </p:cNvPr>
          <p:cNvCxnSpPr>
            <a:cxnSpLocks/>
          </p:cNvCxnSpPr>
          <p:nvPr/>
        </p:nvCxnSpPr>
        <p:spPr>
          <a:xfrm flipV="1">
            <a:off x="1807232" y="5678922"/>
            <a:ext cx="885673" cy="2674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11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</a:t>
            </a:r>
            <a:r>
              <a:rPr lang="pt-BR" sz="2800" dirty="0">
                <a:solidFill>
                  <a:srgbClr val="00B050"/>
                </a:solidFill>
              </a:rPr>
              <a:t>'3’: 4</a:t>
            </a:r>
            <a:r>
              <a:rPr lang="pt-BR" sz="2800" dirty="0"/>
              <a:t>, '4’: 16}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A9C6D5D-9135-1E44-A4CF-E57233CF0B19}"/>
              </a:ext>
            </a:extLst>
          </p:cNvPr>
          <p:cNvSpPr/>
          <p:nvPr/>
        </p:nvSpPr>
        <p:spPr>
          <a:xfrm>
            <a:off x="991069" y="6009604"/>
            <a:ext cx="1571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EF4750D-B96D-7242-B8FA-EB17833891A3}"/>
              </a:ext>
            </a:extLst>
          </p:cNvPr>
          <p:cNvCxnSpPr>
            <a:cxnSpLocks/>
          </p:cNvCxnSpPr>
          <p:nvPr/>
        </p:nvCxnSpPr>
        <p:spPr>
          <a:xfrm flipV="1">
            <a:off x="1807232" y="5678922"/>
            <a:ext cx="885673" cy="2674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56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</a:t>
            </a:r>
            <a:r>
              <a:rPr lang="pt-BR" sz="2800" dirty="0">
                <a:solidFill>
                  <a:srgbClr val="00B050"/>
                </a:solidFill>
              </a:rPr>
              <a:t>'2’: 5</a:t>
            </a:r>
            <a:r>
              <a:rPr lang="pt-BR" sz="2800" dirty="0"/>
              <a:t>, '3’: 4, '4’: 13}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3E27A6D-B5BF-A24F-9634-5C233F050D78}"/>
              </a:ext>
            </a:extLst>
          </p:cNvPr>
          <p:cNvSpPr/>
          <p:nvPr/>
        </p:nvSpPr>
        <p:spPr>
          <a:xfrm>
            <a:off x="319998" y="2322347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73A4418-BBDA-E34C-8968-8236E3BE6F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05630" y="2845567"/>
            <a:ext cx="1357141" cy="12273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'1': 5, '3': 6, '4': 8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0994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9B74E-564A-1F43-A197-A1254704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QuesTões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E333658-F59C-9847-B0E6-B57A18BD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51960"/>
          </a:xfrm>
        </p:spPr>
        <p:txBody>
          <a:bodyPr>
            <a:normAutofit/>
          </a:bodyPr>
          <a:lstStyle/>
          <a:p>
            <a:r>
              <a:rPr lang="pt-BR" sz="2800" dirty="0">
                <a:hlinkClick r:id="rId3" action="ppaction://hlinksldjump"/>
              </a:rPr>
              <a:t>Calçada Imperial</a:t>
            </a:r>
            <a:endParaRPr lang="pt-BR" sz="2800" dirty="0"/>
          </a:p>
          <a:p>
            <a:r>
              <a:rPr lang="pt-BR" sz="2800" dirty="0">
                <a:hlinkClick r:id="rId4" action="ppaction://hlinksldjump"/>
              </a:rPr>
              <a:t>Soma</a:t>
            </a:r>
            <a:endParaRPr lang="pt-BR" sz="2800" dirty="0"/>
          </a:p>
          <a:p>
            <a:r>
              <a:rPr lang="pt-BR" sz="2800" dirty="0">
                <a:hlinkClick r:id="rId5" action="ppaction://hlinksldjump"/>
              </a:rPr>
              <a:t>Ilhas</a:t>
            </a:r>
            <a:endParaRPr lang="pt-BR" sz="2800" dirty="0"/>
          </a:p>
          <a:p>
            <a:r>
              <a:rPr lang="pt-BR" sz="2800" dirty="0">
                <a:hlinkClick r:id="rId6" action="ppaction://hlinksldjump"/>
              </a:rPr>
              <a:t>O Chefe</a:t>
            </a:r>
            <a:endParaRPr lang="pt-BR" sz="2800" dirty="0"/>
          </a:p>
          <a:p>
            <a:r>
              <a:rPr lang="pt-BR" sz="2800" dirty="0">
                <a:hlinkClick r:id="rId7" action="ppaction://hlinksldjump"/>
              </a:rPr>
              <a:t>Ciclovias</a:t>
            </a:r>
            <a:endParaRPr lang="pt-BR" sz="2800" dirty="0"/>
          </a:p>
          <a:p>
            <a:pPr lvl="1"/>
            <a:r>
              <a:rPr lang="pt-BR" sz="2400" dirty="0">
                <a:hlinkClick r:id="rId8" action="ppaction://hlinksldjump"/>
              </a:rPr>
              <a:t>Estratégia 1</a:t>
            </a:r>
            <a:endParaRPr lang="pt-BR" sz="2400" dirty="0"/>
          </a:p>
          <a:p>
            <a:pPr lvl="1"/>
            <a:r>
              <a:rPr lang="pt-BR" sz="2400" dirty="0">
                <a:hlinkClick r:id="rId9" action="ppaction://hlinksldjump"/>
              </a:rPr>
              <a:t>Estratégia 2</a:t>
            </a:r>
            <a:endParaRPr lang="pt-BR" sz="2400" dirty="0"/>
          </a:p>
          <a:p>
            <a:r>
              <a:rPr lang="pt-BR" sz="2400" dirty="0"/>
              <a:t>Primavera</a:t>
            </a:r>
          </a:p>
        </p:txBody>
      </p:sp>
    </p:spTree>
    <p:extLst>
      <p:ext uri="{BB962C8B-B14F-4D97-AF65-F5344CB8AC3E}">
        <p14:creationId xmlns:p14="http://schemas.microsoft.com/office/powerpoint/2010/main" val="102589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'3’: 4, </a:t>
            </a:r>
            <a:r>
              <a:rPr lang="pt-BR" sz="2800" dirty="0">
                <a:solidFill>
                  <a:srgbClr val="00B050"/>
                </a:solidFill>
              </a:rPr>
              <a:t>'4’: 13</a:t>
            </a:r>
            <a:r>
              <a:rPr lang="pt-BR" sz="2800" dirty="0"/>
              <a:t>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'2': 8, '3': 12</a:t>
            </a:r>
            <a:r>
              <a:rPr lang="pt-BR" sz="3200" i="1" dirty="0"/>
              <a:t>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A9C6D5D-9135-1E44-A4CF-E57233CF0B19}"/>
              </a:ext>
            </a:extLst>
          </p:cNvPr>
          <p:cNvSpPr/>
          <p:nvPr/>
        </p:nvSpPr>
        <p:spPr>
          <a:xfrm>
            <a:off x="4109538" y="5405849"/>
            <a:ext cx="1571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EF4750D-B96D-7242-B8FA-EB17833891A3}"/>
              </a:ext>
            </a:extLst>
          </p:cNvPr>
          <p:cNvCxnSpPr>
            <a:cxnSpLocks/>
          </p:cNvCxnSpPr>
          <p:nvPr/>
        </p:nvCxnSpPr>
        <p:spPr>
          <a:xfrm flipH="1" flipV="1">
            <a:off x="4755656" y="4864894"/>
            <a:ext cx="88378" cy="60947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0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261283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4340981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'3’: 4, </a:t>
            </a:r>
            <a:r>
              <a:rPr lang="pt-BR" sz="2800" dirty="0">
                <a:solidFill>
                  <a:srgbClr val="00B050"/>
                </a:solidFill>
              </a:rPr>
              <a:t>'4’: 13</a:t>
            </a:r>
            <a:r>
              <a:rPr lang="pt-BR" sz="2800" dirty="0"/>
              <a:t>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253551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F1EC89-1659-7D45-90DB-129606285F35}"/>
              </a:ext>
            </a:extLst>
          </p:cNvPr>
          <p:cNvSpPr/>
          <p:nvPr/>
        </p:nvSpPr>
        <p:spPr>
          <a:xfrm>
            <a:off x="1300163" y="5583956"/>
            <a:ext cx="9492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max_custo</a:t>
            </a:r>
            <a:r>
              <a:rPr lang="pt-BR" sz="2400" dirty="0"/>
              <a:t> = </a:t>
            </a:r>
            <a:r>
              <a:rPr lang="pt-BR" sz="2400" dirty="0" err="1">
                <a:solidFill>
                  <a:srgbClr val="000080"/>
                </a:solidFill>
              </a:rPr>
              <a:t>max</a:t>
            </a:r>
            <a:r>
              <a:rPr lang="pt-BR" sz="2400" dirty="0"/>
              <a:t>(custos[no] </a:t>
            </a:r>
            <a:r>
              <a:rPr lang="pt-BR" sz="2400" b="1" dirty="0">
                <a:solidFill>
                  <a:srgbClr val="000080"/>
                </a:solidFill>
              </a:rPr>
              <a:t>for </a:t>
            </a:r>
            <a:r>
              <a:rPr lang="pt-BR" sz="2400" dirty="0"/>
              <a:t>no </a:t>
            </a:r>
            <a:r>
              <a:rPr lang="pt-BR" sz="2400" b="1" dirty="0">
                <a:solidFill>
                  <a:srgbClr val="000080"/>
                </a:solidFill>
              </a:rPr>
              <a:t>in </a:t>
            </a:r>
            <a:r>
              <a:rPr lang="pt-BR" sz="2400" dirty="0"/>
              <a:t>custos)</a:t>
            </a:r>
            <a:br>
              <a:rPr lang="pt-BR" sz="2400" dirty="0"/>
            </a:br>
            <a:r>
              <a:rPr lang="pt-BR" sz="2400" dirty="0" err="1"/>
              <a:t>min_custo</a:t>
            </a:r>
            <a:r>
              <a:rPr lang="pt-BR" sz="2400" dirty="0"/>
              <a:t> = </a:t>
            </a:r>
            <a:r>
              <a:rPr lang="pt-BR" sz="2400" dirty="0">
                <a:solidFill>
                  <a:srgbClr val="000080"/>
                </a:solidFill>
              </a:rPr>
              <a:t>min</a:t>
            </a:r>
            <a:r>
              <a:rPr lang="pt-BR" sz="2400" dirty="0"/>
              <a:t>(custos[no] </a:t>
            </a:r>
            <a:r>
              <a:rPr lang="pt-BR" sz="2400" b="1" dirty="0">
                <a:solidFill>
                  <a:srgbClr val="000080"/>
                </a:solidFill>
              </a:rPr>
              <a:t>for </a:t>
            </a:r>
            <a:r>
              <a:rPr lang="pt-BR" sz="2400" dirty="0"/>
              <a:t>no </a:t>
            </a:r>
            <a:r>
              <a:rPr lang="pt-BR" sz="2400" b="1" dirty="0">
                <a:solidFill>
                  <a:srgbClr val="000080"/>
                </a:solidFill>
              </a:rPr>
              <a:t>in </a:t>
            </a:r>
            <a:r>
              <a:rPr lang="pt-BR" sz="2400" dirty="0"/>
              <a:t>custos </a:t>
            </a:r>
            <a:r>
              <a:rPr lang="pt-BR" sz="2400" b="1" dirty="0" err="1">
                <a:solidFill>
                  <a:srgbClr val="000080"/>
                </a:solidFill>
              </a:rPr>
              <a:t>if</a:t>
            </a:r>
            <a:r>
              <a:rPr lang="pt-BR" sz="2400" b="1" dirty="0">
                <a:solidFill>
                  <a:srgbClr val="000080"/>
                </a:solidFill>
              </a:rPr>
              <a:t> </a:t>
            </a:r>
            <a:r>
              <a:rPr lang="pt-BR" sz="2400" dirty="0"/>
              <a:t>custos[no] != </a:t>
            </a:r>
            <a:r>
              <a:rPr lang="pt-BR" sz="2400" dirty="0">
                <a:solidFill>
                  <a:srgbClr val="0000FF"/>
                </a:solidFill>
              </a:rPr>
              <a:t>0</a:t>
            </a:r>
            <a:r>
              <a:rPr lang="pt-BR" sz="2400" dirty="0"/>
              <a:t>)</a:t>
            </a:r>
          </a:p>
          <a:p>
            <a:r>
              <a:rPr lang="pt-BR" sz="2400" dirty="0"/>
              <a:t>resposta = </a:t>
            </a:r>
            <a:r>
              <a:rPr lang="pt-BR" sz="2400" dirty="0" err="1"/>
              <a:t>max_custo</a:t>
            </a:r>
            <a:r>
              <a:rPr lang="pt-BR" sz="2400" dirty="0"/>
              <a:t> – </a:t>
            </a:r>
            <a:r>
              <a:rPr lang="pt-BR" sz="2400" dirty="0" err="1"/>
              <a:t>min_custo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56815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Objetivo: dada a entrada, o número de funcionários, número de relacionamentos e o número de instruções, o algoritmo deve imprimir uma linha contendo as idades da pessoa mais jovens que gerencia (direta ou indiretamente) os empregados para cada pergunta.</a:t>
            </a:r>
          </a:p>
          <a:p>
            <a:r>
              <a:rPr lang="pt-BR" sz="2400" dirty="0"/>
              <a:t>Considere a seguinte relação: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C72DD2-2226-1943-B662-D1E95288536E}"/>
              </a:ext>
            </a:extLst>
          </p:cNvPr>
          <p:cNvSpPr/>
          <p:nvPr/>
        </p:nvSpPr>
        <p:spPr>
          <a:xfrm>
            <a:off x="2245489" y="3979029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BC0B2-74E7-9F4F-A050-E67F0E3F27AB}"/>
              </a:ext>
            </a:extLst>
          </p:cNvPr>
          <p:cNvSpPr/>
          <p:nvPr/>
        </p:nvSpPr>
        <p:spPr>
          <a:xfrm>
            <a:off x="1599236" y="497638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F9BC64-8AA4-A945-B24D-72D537EA537E}"/>
              </a:ext>
            </a:extLst>
          </p:cNvPr>
          <p:cNvSpPr/>
          <p:nvPr/>
        </p:nvSpPr>
        <p:spPr>
          <a:xfrm>
            <a:off x="2918749" y="497638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30B13-1955-FF48-A9CB-295CE966F470}"/>
              </a:ext>
            </a:extLst>
          </p:cNvPr>
          <p:cNvSpPr/>
          <p:nvPr/>
        </p:nvSpPr>
        <p:spPr>
          <a:xfrm>
            <a:off x="3323863" y="6017832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0D792BF-D397-7545-8685-3BEE8892DE8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865454" y="4413732"/>
            <a:ext cx="458008" cy="562649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AC0BE7-B782-A643-AFC4-397864A435CC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699951" y="4413732"/>
            <a:ext cx="296771" cy="63723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4E65BF-5611-9344-BB13-962CE5847726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184967" y="5485667"/>
            <a:ext cx="216869" cy="60674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E8EEE-DC0F-8141-A625-B5D072762D32}"/>
              </a:ext>
            </a:extLst>
          </p:cNvPr>
          <p:cNvSpPr/>
          <p:nvPr/>
        </p:nvSpPr>
        <p:spPr>
          <a:xfrm>
            <a:off x="5797295" y="3373993"/>
            <a:ext cx="11112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 = 4</a:t>
            </a:r>
          </a:p>
          <a:p>
            <a:r>
              <a:rPr lang="pt-BR" sz="2800" dirty="0"/>
              <a:t>M = 3</a:t>
            </a:r>
          </a:p>
          <a:p>
            <a:r>
              <a:rPr lang="pt-BR" sz="2800" dirty="0" err="1"/>
              <a:t>I</a:t>
            </a:r>
            <a:r>
              <a:rPr lang="pt-BR" sz="2800" dirty="0"/>
              <a:t> = 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0E07D48-5B5A-3F40-B27A-38B0D479CFF9}"/>
              </a:ext>
            </a:extLst>
          </p:cNvPr>
          <p:cNvSpPr/>
          <p:nvPr/>
        </p:nvSpPr>
        <p:spPr>
          <a:xfrm>
            <a:off x="7217947" y="3329511"/>
            <a:ext cx="200567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3</a:t>
            </a:r>
          </a:p>
          <a:p>
            <a:r>
              <a:rPr lang="pt-BR" sz="28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8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T</a:t>
            </a:r>
            <a:r>
              <a:rPr lang="pt-BR" sz="28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A51874-E0BB-FB4F-8B5F-D45ED35D25F1}"/>
              </a:ext>
            </a:extLst>
          </p:cNvPr>
          <p:cNvSpPr/>
          <p:nvPr/>
        </p:nvSpPr>
        <p:spPr>
          <a:xfrm>
            <a:off x="9283613" y="3759569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#idades</a:t>
            </a:r>
          </a:p>
        </p:txBody>
      </p:sp>
    </p:spTree>
    <p:extLst>
      <p:ext uri="{BB962C8B-B14F-4D97-AF65-F5344CB8AC3E}">
        <p14:creationId xmlns:p14="http://schemas.microsoft.com/office/powerpoint/2010/main" val="1886589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a seguinte relação: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C72DD2-2226-1943-B662-D1E95288536E}"/>
              </a:ext>
            </a:extLst>
          </p:cNvPr>
          <p:cNvSpPr/>
          <p:nvPr/>
        </p:nvSpPr>
        <p:spPr>
          <a:xfrm>
            <a:off x="2066920" y="2431648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BC0B2-74E7-9F4F-A050-E67F0E3F27AB}"/>
              </a:ext>
            </a:extLst>
          </p:cNvPr>
          <p:cNvSpPr/>
          <p:nvPr/>
        </p:nvSpPr>
        <p:spPr>
          <a:xfrm>
            <a:off x="1420667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F9BC64-8AA4-A945-B24D-72D537EA537E}"/>
              </a:ext>
            </a:extLst>
          </p:cNvPr>
          <p:cNvSpPr/>
          <p:nvPr/>
        </p:nvSpPr>
        <p:spPr>
          <a:xfrm>
            <a:off x="2740180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30B13-1955-FF48-A9CB-295CE966F470}"/>
              </a:ext>
            </a:extLst>
          </p:cNvPr>
          <p:cNvSpPr/>
          <p:nvPr/>
        </p:nvSpPr>
        <p:spPr>
          <a:xfrm>
            <a:off x="3145294" y="447045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0D792BF-D397-7545-8685-3BEE8892DE8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686885" y="2866351"/>
            <a:ext cx="458008" cy="562649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AC0BE7-B782-A643-AFC4-397864A435CC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521382" y="2866351"/>
            <a:ext cx="296771" cy="63723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4E65BF-5611-9344-BB13-962CE5847726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006398" y="3938286"/>
            <a:ext cx="216869" cy="60674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E8EEE-DC0F-8141-A625-B5D072762D32}"/>
              </a:ext>
            </a:extLst>
          </p:cNvPr>
          <p:cNvSpPr/>
          <p:nvPr/>
        </p:nvSpPr>
        <p:spPr>
          <a:xfrm>
            <a:off x="4882896" y="2552189"/>
            <a:ext cx="11112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 = 4</a:t>
            </a:r>
          </a:p>
          <a:p>
            <a:r>
              <a:rPr lang="pt-BR" sz="2800" dirty="0"/>
              <a:t>M = 3</a:t>
            </a:r>
          </a:p>
          <a:p>
            <a:r>
              <a:rPr lang="pt-BR" sz="2800" dirty="0" err="1"/>
              <a:t>I</a:t>
            </a:r>
            <a:r>
              <a:rPr lang="pt-BR" sz="2800" dirty="0"/>
              <a:t> = 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0E07D48-5B5A-3F40-B27A-38B0D479CFF9}"/>
              </a:ext>
            </a:extLst>
          </p:cNvPr>
          <p:cNvSpPr/>
          <p:nvPr/>
        </p:nvSpPr>
        <p:spPr>
          <a:xfrm>
            <a:off x="6303548" y="2507707"/>
            <a:ext cx="200567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3</a:t>
            </a:r>
          </a:p>
          <a:p>
            <a:r>
              <a:rPr lang="pt-BR" sz="28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8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T</a:t>
            </a:r>
            <a:r>
              <a:rPr lang="pt-BR" sz="28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A51874-E0BB-FB4F-8B5F-D45ED35D25F1}"/>
              </a:ext>
            </a:extLst>
          </p:cNvPr>
          <p:cNvSpPr/>
          <p:nvPr/>
        </p:nvSpPr>
        <p:spPr>
          <a:xfrm>
            <a:off x="8369214" y="2937765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#idades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78551B-151D-6047-B611-75A23AA46581}"/>
              </a:ext>
            </a:extLst>
          </p:cNvPr>
          <p:cNvSpPr/>
          <p:nvPr/>
        </p:nvSpPr>
        <p:spPr>
          <a:xfrm>
            <a:off x="8288607" y="4632027"/>
            <a:ext cx="1877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#Saída: 18</a:t>
            </a:r>
          </a:p>
        </p:txBody>
      </p:sp>
    </p:spTree>
    <p:extLst>
      <p:ext uri="{BB962C8B-B14F-4D97-AF65-F5344CB8AC3E}">
        <p14:creationId xmlns:p14="http://schemas.microsoft.com/office/powerpoint/2010/main" val="98687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a seguinte relação: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C72DD2-2226-1943-B662-D1E95288536E}"/>
              </a:ext>
            </a:extLst>
          </p:cNvPr>
          <p:cNvSpPr/>
          <p:nvPr/>
        </p:nvSpPr>
        <p:spPr>
          <a:xfrm>
            <a:off x="2066920" y="2431648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BC0B2-74E7-9F4F-A050-E67F0E3F27AB}"/>
              </a:ext>
            </a:extLst>
          </p:cNvPr>
          <p:cNvSpPr/>
          <p:nvPr/>
        </p:nvSpPr>
        <p:spPr>
          <a:xfrm>
            <a:off x="1420667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F9BC64-8AA4-A945-B24D-72D537EA537E}"/>
              </a:ext>
            </a:extLst>
          </p:cNvPr>
          <p:cNvSpPr/>
          <p:nvPr/>
        </p:nvSpPr>
        <p:spPr>
          <a:xfrm>
            <a:off x="2740180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30B13-1955-FF48-A9CB-295CE966F470}"/>
              </a:ext>
            </a:extLst>
          </p:cNvPr>
          <p:cNvSpPr/>
          <p:nvPr/>
        </p:nvSpPr>
        <p:spPr>
          <a:xfrm>
            <a:off x="3145294" y="447045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0D792BF-D397-7545-8685-3BEE8892DE8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686885" y="2866351"/>
            <a:ext cx="458008" cy="562649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AC0BE7-B782-A643-AFC4-397864A435CC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521382" y="2866351"/>
            <a:ext cx="296771" cy="63723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4E65BF-5611-9344-BB13-962CE5847726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006398" y="3938286"/>
            <a:ext cx="216869" cy="60674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E8EEE-DC0F-8141-A625-B5D072762D32}"/>
              </a:ext>
            </a:extLst>
          </p:cNvPr>
          <p:cNvSpPr/>
          <p:nvPr/>
        </p:nvSpPr>
        <p:spPr>
          <a:xfrm>
            <a:off x="4882896" y="2552189"/>
            <a:ext cx="11112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 = 4</a:t>
            </a:r>
          </a:p>
          <a:p>
            <a:r>
              <a:rPr lang="pt-BR" sz="2800" dirty="0"/>
              <a:t>M = 3</a:t>
            </a:r>
          </a:p>
          <a:p>
            <a:r>
              <a:rPr lang="pt-BR" sz="2800" dirty="0" err="1"/>
              <a:t>I</a:t>
            </a:r>
            <a:r>
              <a:rPr lang="pt-BR" sz="2800" dirty="0"/>
              <a:t> = 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0E07D48-5B5A-3F40-B27A-38B0D479CFF9}"/>
              </a:ext>
            </a:extLst>
          </p:cNvPr>
          <p:cNvSpPr/>
          <p:nvPr/>
        </p:nvSpPr>
        <p:spPr>
          <a:xfrm>
            <a:off x="6135376" y="2552189"/>
            <a:ext cx="200567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3</a:t>
            </a:r>
          </a:p>
          <a:p>
            <a:r>
              <a:rPr lang="pt-BR" sz="28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8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T</a:t>
            </a:r>
            <a:r>
              <a:rPr lang="pt-BR" sz="28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A51874-E0BB-FB4F-8B5F-D45ED35D25F1}"/>
              </a:ext>
            </a:extLst>
          </p:cNvPr>
          <p:cNvSpPr/>
          <p:nvPr/>
        </p:nvSpPr>
        <p:spPr>
          <a:xfrm>
            <a:off x="8369214" y="2937765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#idades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78551B-151D-6047-B611-75A23AA46581}"/>
              </a:ext>
            </a:extLst>
          </p:cNvPr>
          <p:cNvSpPr/>
          <p:nvPr/>
        </p:nvSpPr>
        <p:spPr>
          <a:xfrm>
            <a:off x="8288607" y="4632027"/>
            <a:ext cx="1877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#Saída: 18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8E2EF85-C19B-DC42-9123-63E537937724}"/>
              </a:ext>
            </a:extLst>
          </p:cNvPr>
          <p:cNvSpPr/>
          <p:nvPr/>
        </p:nvSpPr>
        <p:spPr>
          <a:xfrm>
            <a:off x="8288606" y="5523917"/>
            <a:ext cx="1877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#Saída: 20</a:t>
            </a:r>
          </a:p>
        </p:txBody>
      </p:sp>
    </p:spTree>
    <p:extLst>
      <p:ext uri="{BB962C8B-B14F-4D97-AF65-F5344CB8AC3E}">
        <p14:creationId xmlns:p14="http://schemas.microsoft.com/office/powerpoint/2010/main" val="3058331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1º Passo depois das entradas: Estratégia do algoritmo para executar a troca de gerente e gerenciado.</a:t>
            </a:r>
          </a:p>
          <a:p>
            <a:r>
              <a:rPr lang="pt-BR" sz="2400" dirty="0"/>
              <a:t>Considerando a relação abaixo: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969347" y="3486874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2612889" y="3409692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[1,1,3]</a:t>
            </a:r>
          </a:p>
          <a:p>
            <a:r>
              <a:rPr lang="pt-BR" sz="2000" dirty="0"/>
              <a:t>Gerenciado (lista): [2,3,4]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8AFBF5-FCFF-0840-9CBD-602AC090C32B}"/>
              </a:ext>
            </a:extLst>
          </p:cNvPr>
          <p:cNvSpPr/>
          <p:nvPr/>
        </p:nvSpPr>
        <p:spPr>
          <a:xfrm>
            <a:off x="8317241" y="3386023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</a:t>
            </a:r>
            <a:r>
              <a:rPr lang="pt-BR" sz="2000" dirty="0">
                <a:solidFill>
                  <a:srgbClr val="FF0000"/>
                </a:solidFill>
              </a:rPr>
              <a:t>4,4</a:t>
            </a:r>
            <a:r>
              <a:rPr lang="pt-BR" sz="2000" dirty="0"/>
              <a:t>,3]</a:t>
            </a:r>
          </a:p>
          <a:p>
            <a:r>
              <a:rPr lang="pt-BR" sz="2000" dirty="0"/>
              <a:t>Gerenciado (lista): [2,3,</a:t>
            </a:r>
            <a:r>
              <a:rPr lang="pt-BR" sz="2000" dirty="0">
                <a:solidFill>
                  <a:srgbClr val="FF0000"/>
                </a:solidFill>
              </a:rPr>
              <a:t>1</a:t>
            </a:r>
            <a:r>
              <a:rPr lang="pt-BR" sz="2000" dirty="0"/>
              <a:t>]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C89B13-D153-4C43-9790-D0793AFB222B}"/>
              </a:ext>
            </a:extLst>
          </p:cNvPr>
          <p:cNvSpPr/>
          <p:nvPr/>
        </p:nvSpPr>
        <p:spPr>
          <a:xfrm>
            <a:off x="6045502" y="2610257"/>
            <a:ext cx="2318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Exemplo: </a:t>
            </a:r>
            <a:r>
              <a:rPr lang="pt-BR" sz="2400" dirty="0" err="1">
                <a:solidFill>
                  <a:srgbClr val="FF0000"/>
                </a:solidFill>
              </a:rPr>
              <a:t>T</a:t>
            </a:r>
            <a:r>
              <a:rPr lang="pt-BR" sz="2400" dirty="0">
                <a:solidFill>
                  <a:srgbClr val="FF0000"/>
                </a:solidFill>
              </a:rPr>
              <a:t> 4 1: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D6D20D6-E745-2B48-8D98-AFEC2A160995}"/>
              </a:ext>
            </a:extLst>
          </p:cNvPr>
          <p:cNvGrpSpPr/>
          <p:nvPr/>
        </p:nvGrpSpPr>
        <p:grpSpPr>
          <a:xfrm>
            <a:off x="6647384" y="3489980"/>
            <a:ext cx="2257062" cy="2548089"/>
            <a:chOff x="1825781" y="3168801"/>
            <a:chExt cx="2257062" cy="254808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8F380F-27B6-C640-874F-2D7F352528F4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DB7DEB9-D13B-DF45-8AC3-F94170755F6D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50997F-C993-3345-A6B3-256E6A3A83DD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CA2698-78CD-4445-9A12-F6B004E3E66C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65B04D2-94E1-434D-B0F5-E1D35E4387F3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D3E2652A-6AB6-0249-8070-5F29F4CF7C38}"/>
                </a:ext>
              </a:extLst>
            </p:cNvPr>
            <p:cNvCxnSpPr>
              <a:cxnSpLocks/>
              <a:stCxn id="24" idx="1"/>
              <a:endCxn id="19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78614A27-9F22-8A46-BDEC-F04EA216C663}"/>
                </a:ext>
              </a:extLst>
            </p:cNvPr>
            <p:cNvCxnSpPr>
              <a:cxnSpLocks/>
              <a:stCxn id="25" idx="1"/>
              <a:endCxn id="24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C9CC5539-6206-DC40-95E2-6F321C6AF11A}"/>
              </a:ext>
            </a:extLst>
          </p:cNvPr>
          <p:cNvSpPr/>
          <p:nvPr/>
        </p:nvSpPr>
        <p:spPr>
          <a:xfrm>
            <a:off x="3398889" y="6164099"/>
            <a:ext cx="4760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Onde tiver 4 em gerente eu troco por 1 e</a:t>
            </a:r>
          </a:p>
          <a:p>
            <a:r>
              <a:rPr lang="pt-BR" dirty="0">
                <a:solidFill>
                  <a:srgbClr val="FF0000"/>
                </a:solidFill>
              </a:rPr>
              <a:t>Onde tiver 1 em gerenciado eu troco por 4.</a:t>
            </a:r>
          </a:p>
        </p:txBody>
      </p:sp>
    </p:spTree>
    <p:extLst>
      <p:ext uri="{BB962C8B-B14F-4D97-AF65-F5344CB8AC3E}">
        <p14:creationId xmlns:p14="http://schemas.microsoft.com/office/powerpoint/2010/main" val="1226111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1º Passo depois das entradas: Estratégia do algoritmo para executar a troca de gerente e gerenciado.</a:t>
            </a:r>
          </a:p>
          <a:p>
            <a:r>
              <a:rPr lang="pt-BR" sz="2400" dirty="0"/>
              <a:t>Considerando a relação abaixo: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1629105" y="3498447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8125258" y="2510430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[1,1,3]</a:t>
            </a:r>
          </a:p>
          <a:p>
            <a:r>
              <a:rPr lang="pt-BR" sz="2000" dirty="0"/>
              <a:t>Gerenciado (lista): [2,3,4]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8AFBF5-FCFF-0840-9CBD-602AC090C32B}"/>
              </a:ext>
            </a:extLst>
          </p:cNvPr>
          <p:cNvSpPr/>
          <p:nvPr/>
        </p:nvSpPr>
        <p:spPr>
          <a:xfrm>
            <a:off x="7402087" y="3192247"/>
            <a:ext cx="350743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/>
              <a:t>def</a:t>
            </a:r>
            <a:r>
              <a:rPr lang="pt-BR" b="1" dirty="0"/>
              <a:t> </a:t>
            </a:r>
            <a:r>
              <a:rPr lang="pt-BR" sz="2000" dirty="0" err="1"/>
              <a:t>troca_gerencia</a:t>
            </a:r>
            <a:r>
              <a:rPr lang="pt-BR" sz="2000" dirty="0"/>
              <a:t>(f1, f2):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b="1" dirty="0"/>
              <a:t>for </a:t>
            </a:r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b="1" dirty="0"/>
              <a:t>in </a:t>
            </a:r>
            <a:r>
              <a:rPr lang="pt-BR" dirty="0"/>
              <a:t>range</a:t>
            </a:r>
            <a:r>
              <a:rPr lang="pt-BR" sz="2000" dirty="0"/>
              <a:t>(M):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gerente[</a:t>
            </a:r>
            <a:r>
              <a:rPr lang="pt-BR" sz="2000" dirty="0" err="1"/>
              <a:t>i</a:t>
            </a:r>
            <a:r>
              <a:rPr lang="pt-BR" sz="2000" dirty="0"/>
              <a:t>] == f1:</a:t>
            </a:r>
            <a:br>
              <a:rPr lang="pt-BR" sz="2000" dirty="0"/>
            </a:br>
            <a:r>
              <a:rPr lang="pt-BR" sz="2000" dirty="0"/>
              <a:t>            gerente[</a:t>
            </a:r>
            <a:r>
              <a:rPr lang="pt-BR" sz="2000" dirty="0" err="1"/>
              <a:t>i</a:t>
            </a:r>
            <a:r>
              <a:rPr lang="pt-BR" sz="2000" dirty="0"/>
              <a:t>] = f2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elif</a:t>
            </a:r>
            <a:r>
              <a:rPr lang="pt-BR" b="1" dirty="0"/>
              <a:t> </a:t>
            </a:r>
            <a:r>
              <a:rPr lang="pt-BR" sz="2000" dirty="0"/>
              <a:t>gerente[</a:t>
            </a:r>
            <a:r>
              <a:rPr lang="pt-BR" sz="2000" dirty="0" err="1"/>
              <a:t>i</a:t>
            </a:r>
            <a:r>
              <a:rPr lang="pt-BR" sz="2000" dirty="0"/>
              <a:t>] == f2:</a:t>
            </a:r>
            <a:br>
              <a:rPr lang="pt-BR" sz="2000" dirty="0"/>
            </a:br>
            <a:r>
              <a:rPr lang="pt-BR" sz="2000" dirty="0"/>
              <a:t>            gerente[</a:t>
            </a:r>
            <a:r>
              <a:rPr lang="pt-BR" sz="2000" dirty="0" err="1"/>
              <a:t>i</a:t>
            </a:r>
            <a:r>
              <a:rPr lang="pt-BR" sz="2000" dirty="0"/>
              <a:t>] = f1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gerenciado[</a:t>
            </a:r>
            <a:r>
              <a:rPr lang="pt-BR" sz="2000" dirty="0" err="1"/>
              <a:t>i</a:t>
            </a:r>
            <a:r>
              <a:rPr lang="pt-BR" sz="2000" dirty="0"/>
              <a:t>] == f1:</a:t>
            </a:r>
            <a:br>
              <a:rPr lang="pt-BR" sz="2000" dirty="0"/>
            </a:br>
            <a:r>
              <a:rPr lang="pt-BR" sz="2000" dirty="0"/>
              <a:t>            gerenciado[</a:t>
            </a:r>
            <a:r>
              <a:rPr lang="pt-BR" sz="2000" dirty="0" err="1"/>
              <a:t>i</a:t>
            </a:r>
            <a:r>
              <a:rPr lang="pt-BR" sz="2000" dirty="0"/>
              <a:t>] = f2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elif</a:t>
            </a:r>
            <a:r>
              <a:rPr lang="pt-BR" b="1" dirty="0"/>
              <a:t> </a:t>
            </a:r>
            <a:r>
              <a:rPr lang="pt-BR" sz="2000" dirty="0"/>
              <a:t>gerenciado[</a:t>
            </a:r>
            <a:r>
              <a:rPr lang="pt-BR" sz="2000" dirty="0" err="1"/>
              <a:t>i</a:t>
            </a:r>
            <a:r>
              <a:rPr lang="pt-BR" sz="2000" dirty="0"/>
              <a:t>] == f2:</a:t>
            </a:r>
            <a:br>
              <a:rPr lang="pt-BR" sz="2000" dirty="0"/>
            </a:br>
            <a:r>
              <a:rPr lang="pt-BR" sz="2000" dirty="0"/>
              <a:t>            gerenciado[</a:t>
            </a:r>
            <a:r>
              <a:rPr lang="pt-BR" sz="2000" dirty="0" err="1"/>
              <a:t>i</a:t>
            </a:r>
            <a:r>
              <a:rPr lang="pt-BR" sz="2000" dirty="0"/>
              <a:t>] = f1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C89B13-D153-4C43-9790-D0793AFB222B}"/>
              </a:ext>
            </a:extLst>
          </p:cNvPr>
          <p:cNvSpPr/>
          <p:nvPr/>
        </p:nvSpPr>
        <p:spPr>
          <a:xfrm>
            <a:off x="6045502" y="2679707"/>
            <a:ext cx="178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Exemplo: </a:t>
            </a:r>
            <a:r>
              <a:rPr lang="pt-BR" dirty="0" err="1">
                <a:solidFill>
                  <a:srgbClr val="FF0000"/>
                </a:solidFill>
              </a:rPr>
              <a:t>T</a:t>
            </a:r>
            <a:r>
              <a:rPr lang="pt-BR" dirty="0">
                <a:solidFill>
                  <a:srgbClr val="FF0000"/>
                </a:solidFill>
              </a:rPr>
              <a:t> 1 4: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D6D20D6-E745-2B48-8D98-AFEC2A160995}"/>
              </a:ext>
            </a:extLst>
          </p:cNvPr>
          <p:cNvGrpSpPr/>
          <p:nvPr/>
        </p:nvGrpSpPr>
        <p:grpSpPr>
          <a:xfrm>
            <a:off x="4498696" y="3555336"/>
            <a:ext cx="2257062" cy="2548089"/>
            <a:chOff x="1825781" y="3168801"/>
            <a:chExt cx="2257062" cy="254808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8F380F-27B6-C640-874F-2D7F352528F4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DB7DEB9-D13B-DF45-8AC3-F94170755F6D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50997F-C993-3345-A6B3-256E6A3A83DD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CA2698-78CD-4445-9A12-F6B004E3E66C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65B04D2-94E1-434D-B0F5-E1D35E4387F3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D3E2652A-6AB6-0249-8070-5F29F4CF7C38}"/>
                </a:ext>
              </a:extLst>
            </p:cNvPr>
            <p:cNvCxnSpPr>
              <a:cxnSpLocks/>
              <a:stCxn id="24" idx="1"/>
              <a:endCxn id="19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78614A27-9F22-8A46-BDEC-F04EA216C663}"/>
                </a:ext>
              </a:extLst>
            </p:cNvPr>
            <p:cNvCxnSpPr>
              <a:cxnSpLocks/>
              <a:stCxn id="25" idx="1"/>
              <a:endCxn id="24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C9CC5539-6206-DC40-95E2-6F321C6AF11A}"/>
              </a:ext>
            </a:extLst>
          </p:cNvPr>
          <p:cNvSpPr/>
          <p:nvPr/>
        </p:nvSpPr>
        <p:spPr>
          <a:xfrm>
            <a:off x="1405155" y="6163564"/>
            <a:ext cx="4760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Onde tiver 4 em gerente eu troco por 1 e</a:t>
            </a:r>
          </a:p>
          <a:p>
            <a:r>
              <a:rPr lang="pt-BR" dirty="0">
                <a:solidFill>
                  <a:srgbClr val="FF0000"/>
                </a:solidFill>
              </a:rPr>
              <a:t>Onde tiver 1 em gerenciado eu troco por 4.</a:t>
            </a:r>
          </a:p>
        </p:txBody>
      </p:sp>
    </p:spTree>
    <p:extLst>
      <p:ext uri="{BB962C8B-B14F-4D97-AF65-F5344CB8AC3E}">
        <p14:creationId xmlns:p14="http://schemas.microsoft.com/office/powerpoint/2010/main" val="297710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2º Passo: Estratégia do algoritmo para perguntar quem é o gerente mais novo.</a:t>
            </a:r>
          </a:p>
          <a:p>
            <a:r>
              <a:rPr lang="pt-BR" sz="2400" dirty="0"/>
              <a:t>Considerando a relação abaixo: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402189" y="3486874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2379965" y="3445152"/>
            <a:ext cx="34263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[1,1,2,3]</a:t>
            </a:r>
          </a:p>
          <a:p>
            <a:r>
              <a:rPr lang="pt-BR" sz="2000" dirty="0"/>
              <a:t>gerenciado (lista): [</a:t>
            </a:r>
            <a:r>
              <a:rPr lang="pt-BR" sz="2000" dirty="0">
                <a:highlight>
                  <a:srgbClr val="FFFF00"/>
                </a:highlight>
              </a:rPr>
              <a:t>2</a:t>
            </a:r>
            <a:r>
              <a:rPr lang="pt-BR" sz="2000" dirty="0"/>
              <a:t>,</a:t>
            </a:r>
            <a:r>
              <a:rPr lang="pt-BR" sz="2000" dirty="0">
                <a:highlight>
                  <a:srgbClr val="FFFF00"/>
                </a:highlight>
              </a:rPr>
              <a:t>3</a:t>
            </a:r>
            <a:r>
              <a:rPr lang="pt-BR" sz="2000" dirty="0"/>
              <a:t>,</a:t>
            </a:r>
            <a:r>
              <a:rPr lang="pt-BR" sz="2000" dirty="0">
                <a:highlight>
                  <a:srgbClr val="FFFF00"/>
                </a:highlight>
              </a:rPr>
              <a:t>4</a:t>
            </a:r>
            <a:r>
              <a:rPr lang="pt-BR" sz="2000" dirty="0"/>
              <a:t>,</a:t>
            </a:r>
            <a:r>
              <a:rPr lang="pt-BR" sz="2000" dirty="0">
                <a:highlight>
                  <a:srgbClr val="FFFF00"/>
                </a:highlight>
              </a:rPr>
              <a:t>4</a:t>
            </a:r>
            <a:r>
              <a:rPr lang="pt-BR" sz="2000" dirty="0"/>
              <a:t>]</a:t>
            </a:r>
          </a:p>
          <a:p>
            <a:endParaRPr lang="pt-BR" sz="2000" dirty="0"/>
          </a:p>
          <a:p>
            <a:r>
              <a:rPr lang="pt-BR" sz="2000" dirty="0"/>
              <a:t>idades (lista): [</a:t>
            </a:r>
            <a:r>
              <a:rPr lang="pt-BR" sz="2000" dirty="0">
                <a:highlight>
                  <a:srgbClr val="FFFF00"/>
                </a:highlight>
              </a:rPr>
              <a:t>18</a:t>
            </a:r>
            <a:r>
              <a:rPr lang="pt-BR" sz="2000" dirty="0"/>
              <a:t>,21,20,28]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C89B13-D153-4C43-9790-D0793AFB222B}"/>
              </a:ext>
            </a:extLst>
          </p:cNvPr>
          <p:cNvSpPr/>
          <p:nvPr/>
        </p:nvSpPr>
        <p:spPr>
          <a:xfrm>
            <a:off x="6045502" y="2679707"/>
            <a:ext cx="161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Exemplo: P 4: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9CC5539-6206-DC40-95E2-6F321C6AF11A}"/>
              </a:ext>
            </a:extLst>
          </p:cNvPr>
          <p:cNvSpPr/>
          <p:nvPr/>
        </p:nvSpPr>
        <p:spPr>
          <a:xfrm>
            <a:off x="4130395" y="6119767"/>
            <a:ext cx="3763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Solução: Busca recursiva no grafo.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32405D6-DED0-7643-8AD2-D2C4E786B9D1}"/>
              </a:ext>
            </a:extLst>
          </p:cNvPr>
          <p:cNvSpPr/>
          <p:nvPr/>
        </p:nvSpPr>
        <p:spPr>
          <a:xfrm>
            <a:off x="5733743" y="3435287"/>
            <a:ext cx="644573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/>
              <a:t>menor_global</a:t>
            </a:r>
            <a:r>
              <a:rPr lang="pt-BR" b="1" dirty="0"/>
              <a:t> = 5000</a:t>
            </a:r>
          </a:p>
          <a:p>
            <a:r>
              <a:rPr lang="pt-BR" b="1" dirty="0" err="1"/>
              <a:t>def</a:t>
            </a:r>
            <a:r>
              <a:rPr lang="pt-BR" b="1" dirty="0"/>
              <a:t> </a:t>
            </a:r>
            <a:r>
              <a:rPr lang="pt-BR" b="1" dirty="0" err="1"/>
              <a:t>busca_gerente_mais_novo_de</a:t>
            </a:r>
            <a:r>
              <a:rPr lang="pt-BR" b="1" dirty="0"/>
              <a:t>(</a:t>
            </a:r>
            <a:r>
              <a:rPr lang="pt-BR" b="1" dirty="0" err="1"/>
              <a:t>funcionario</a:t>
            </a:r>
            <a:r>
              <a:rPr lang="pt-BR" b="1" dirty="0"/>
              <a:t>)</a:t>
            </a:r>
          </a:p>
          <a:p>
            <a:r>
              <a:rPr lang="pt-BR" b="1" dirty="0"/>
              <a:t>     for </a:t>
            </a:r>
            <a:r>
              <a:rPr lang="pt-BR" sz="2000" dirty="0" err="1"/>
              <a:t>x</a:t>
            </a:r>
            <a:r>
              <a:rPr lang="pt-BR" sz="2000" dirty="0"/>
              <a:t> </a:t>
            </a:r>
            <a:r>
              <a:rPr lang="pt-BR" b="1" dirty="0"/>
              <a:t>in </a:t>
            </a:r>
            <a:r>
              <a:rPr lang="pt-BR" dirty="0"/>
              <a:t>range</a:t>
            </a:r>
            <a:r>
              <a:rPr lang="pt-BR" sz="2000" dirty="0"/>
              <a:t>(M):</a:t>
            </a:r>
            <a:br>
              <a:rPr lang="pt-BR" sz="2000" dirty="0"/>
            </a:br>
            <a:r>
              <a:rPr lang="pt-BR" sz="2000" dirty="0"/>
              <a:t>  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gerenciado[</a:t>
            </a:r>
            <a:r>
              <a:rPr lang="pt-BR" sz="2000" dirty="0" err="1"/>
              <a:t>x</a:t>
            </a:r>
            <a:r>
              <a:rPr lang="pt-BR" sz="2000" dirty="0"/>
              <a:t>] == </a:t>
            </a:r>
            <a:r>
              <a:rPr lang="pt-BR" sz="2000" dirty="0" err="1"/>
              <a:t>funcionario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 err="1"/>
              <a:t>menor_global</a:t>
            </a:r>
            <a:r>
              <a:rPr lang="pt-BR" sz="2000" dirty="0"/>
              <a:t> &gt; idades[gerente[</a:t>
            </a:r>
            <a:r>
              <a:rPr lang="pt-BR" sz="2000" dirty="0" err="1"/>
              <a:t>x</a:t>
            </a:r>
            <a:r>
              <a:rPr lang="pt-BR" sz="2000" dirty="0"/>
              <a:t>]-</a:t>
            </a:r>
            <a:r>
              <a:rPr lang="pt-BR" dirty="0"/>
              <a:t>1</a:t>
            </a:r>
            <a:r>
              <a:rPr lang="pt-BR" sz="2000" dirty="0"/>
              <a:t>]:</a:t>
            </a:r>
            <a:br>
              <a:rPr lang="pt-BR" sz="2000" dirty="0"/>
            </a:br>
            <a:r>
              <a:rPr lang="pt-BR" sz="2000" dirty="0"/>
              <a:t>            		</a:t>
            </a:r>
            <a:r>
              <a:rPr lang="pt-BR" sz="2000" dirty="0" err="1"/>
              <a:t>menor_global</a:t>
            </a:r>
            <a:r>
              <a:rPr lang="pt-BR" sz="2000" dirty="0"/>
              <a:t> = idades[gerente[</a:t>
            </a:r>
            <a:r>
              <a:rPr lang="pt-BR" sz="2000" dirty="0" err="1"/>
              <a:t>x</a:t>
            </a:r>
            <a:r>
              <a:rPr lang="pt-BR" sz="2000" dirty="0"/>
              <a:t>]-</a:t>
            </a:r>
            <a:r>
              <a:rPr lang="pt-BR" dirty="0"/>
              <a:t>1</a:t>
            </a:r>
            <a:r>
              <a:rPr lang="pt-BR" sz="2000" dirty="0"/>
              <a:t>]</a:t>
            </a:r>
            <a:br>
              <a:rPr lang="pt-BR" sz="2000" dirty="0"/>
            </a:br>
            <a:r>
              <a:rPr lang="pt-BR" sz="2000" dirty="0"/>
              <a:t>        	</a:t>
            </a:r>
            <a:r>
              <a:rPr lang="pt-BR" sz="2000" b="1" dirty="0" err="1"/>
              <a:t>busca_gerente_mais_novo_de</a:t>
            </a:r>
            <a:r>
              <a:rPr lang="pt-BR" sz="2000" b="1" dirty="0"/>
              <a:t>(gerente[</a:t>
            </a:r>
            <a:r>
              <a:rPr lang="pt-BR" sz="2000" b="1" dirty="0" err="1"/>
              <a:t>x</a:t>
            </a:r>
            <a:r>
              <a:rPr lang="pt-BR" sz="2000" b="1" dirty="0"/>
              <a:t>])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D74B06F-685C-5540-8C9E-62ECF93F5936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 flipH="1" flipV="1">
            <a:off x="668407" y="4993512"/>
            <a:ext cx="1458409" cy="78680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452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Tendo as duas funções prontas, é só percorrer as instruções ()ações) e designar nas respectivas funções: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390612" y="3235700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5359258" y="2627854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[1,1,3]</a:t>
            </a:r>
          </a:p>
          <a:p>
            <a:r>
              <a:rPr lang="pt-BR" sz="2000" dirty="0"/>
              <a:t>Gerenciado (lista): [2,3,4]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8AFBF5-FCFF-0840-9CBD-602AC090C32B}"/>
              </a:ext>
            </a:extLst>
          </p:cNvPr>
          <p:cNvSpPr/>
          <p:nvPr/>
        </p:nvSpPr>
        <p:spPr>
          <a:xfrm>
            <a:off x="5397031" y="3335740"/>
            <a:ext cx="514955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for </a:t>
            </a:r>
            <a:r>
              <a:rPr lang="pt-BR" sz="2000" dirty="0"/>
              <a:t>a </a:t>
            </a:r>
            <a:r>
              <a:rPr lang="pt-BR" b="1" dirty="0"/>
              <a:t>in </a:t>
            </a:r>
            <a:r>
              <a:rPr lang="pt-BR" sz="2000" dirty="0" err="1"/>
              <a:t>acoes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a[</a:t>
            </a:r>
            <a:r>
              <a:rPr lang="pt-BR" dirty="0"/>
              <a:t>0</a:t>
            </a:r>
            <a:r>
              <a:rPr lang="pt-BR" sz="2000" dirty="0"/>
              <a:t>] == </a:t>
            </a:r>
            <a:r>
              <a:rPr lang="pt-BR" b="1" dirty="0"/>
              <a:t>'</a:t>
            </a:r>
            <a:r>
              <a:rPr lang="pt-BR" b="1" dirty="0" err="1"/>
              <a:t>P</a:t>
            </a:r>
            <a:r>
              <a:rPr lang="pt-BR" b="1" dirty="0"/>
              <a:t>'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1</a:t>
            </a:r>
            <a:r>
              <a:rPr lang="pt-BR" sz="2000" dirty="0"/>
              <a:t>]) </a:t>
            </a:r>
            <a:r>
              <a:rPr lang="pt-BR" b="1" dirty="0" err="1"/>
              <a:t>not</a:t>
            </a:r>
            <a:r>
              <a:rPr lang="pt-BR" b="1" dirty="0"/>
              <a:t> in </a:t>
            </a:r>
            <a:r>
              <a:rPr lang="pt-BR" sz="2000" dirty="0"/>
              <a:t>gerenciado: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dirty="0" err="1"/>
              <a:t>print</a:t>
            </a:r>
            <a:r>
              <a:rPr lang="pt-BR" sz="2000" dirty="0"/>
              <a:t>(</a:t>
            </a:r>
            <a:r>
              <a:rPr lang="pt-BR" b="1" dirty="0"/>
              <a:t>'*'</a:t>
            </a:r>
            <a:r>
              <a:rPr lang="pt-BR" sz="2000" dirty="0"/>
              <a:t>)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else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sz="2000" dirty="0" err="1"/>
              <a:t>menor_global</a:t>
            </a:r>
            <a:r>
              <a:rPr lang="pt-BR" sz="2000" dirty="0"/>
              <a:t> = </a:t>
            </a:r>
            <a:r>
              <a:rPr lang="pt-BR" dirty="0"/>
              <a:t>5000</a:t>
            </a:r>
            <a:br>
              <a:rPr lang="pt-BR" dirty="0"/>
            </a:br>
            <a:r>
              <a:rPr lang="pt-BR" dirty="0"/>
              <a:t>             </a:t>
            </a:r>
            <a:r>
              <a:rPr lang="pt-BR" sz="2000" dirty="0" err="1"/>
              <a:t>busca_gerente_mais_novo</a:t>
            </a:r>
            <a:r>
              <a:rPr lang="pt-BR" sz="2000" dirty="0"/>
              <a:t>(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1</a:t>
            </a:r>
            <a:r>
              <a:rPr lang="pt-BR" sz="2000" dirty="0"/>
              <a:t>]))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dirty="0" err="1"/>
              <a:t>print</a:t>
            </a:r>
            <a:r>
              <a:rPr lang="pt-BR" sz="2000" dirty="0"/>
              <a:t>(</a:t>
            </a:r>
            <a:r>
              <a:rPr lang="pt-BR" sz="2000" dirty="0" err="1"/>
              <a:t>menor_global</a:t>
            </a:r>
            <a:r>
              <a:rPr lang="pt-BR" sz="2000" dirty="0"/>
              <a:t>)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b="1" dirty="0" err="1"/>
              <a:t>else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dirty="0" err="1"/>
              <a:t>troca_gerencia</a:t>
            </a:r>
            <a:r>
              <a:rPr lang="pt-BR" sz="2000" dirty="0"/>
              <a:t>(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1</a:t>
            </a:r>
            <a:r>
              <a:rPr lang="pt-BR" sz="2000" dirty="0"/>
              <a:t>]),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2</a:t>
            </a:r>
            <a:r>
              <a:rPr lang="pt-BR" sz="2000" dirty="0"/>
              <a:t>]))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1B98D42-EEC4-1E4F-B7F7-FB19C77975E1}"/>
              </a:ext>
            </a:extLst>
          </p:cNvPr>
          <p:cNvSpPr/>
          <p:nvPr/>
        </p:nvSpPr>
        <p:spPr>
          <a:xfrm>
            <a:off x="2920523" y="3035315"/>
            <a:ext cx="174919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</a:rPr>
              <a:t>4 </a:t>
            </a:r>
            <a:r>
              <a:rPr lang="pt-BR" sz="2400" dirty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00B050"/>
                </a:solidFill>
              </a:rPr>
              <a:t> </a:t>
            </a:r>
            <a:r>
              <a:rPr lang="pt-BR" sz="2400" dirty="0">
                <a:solidFill>
                  <a:srgbClr val="0070C0"/>
                </a:solidFill>
              </a:rPr>
              <a:t>3</a:t>
            </a:r>
          </a:p>
          <a:p>
            <a:r>
              <a:rPr lang="pt-BR" sz="24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4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4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4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400" dirty="0">
                <a:solidFill>
                  <a:srgbClr val="0070C0"/>
                </a:solidFill>
              </a:rPr>
              <a:t>P 4</a:t>
            </a:r>
          </a:p>
          <a:p>
            <a:r>
              <a:rPr lang="pt-BR" sz="2400" dirty="0" err="1">
                <a:solidFill>
                  <a:srgbClr val="0070C0"/>
                </a:solidFill>
              </a:rPr>
              <a:t>T</a:t>
            </a:r>
            <a:r>
              <a:rPr lang="pt-BR" sz="24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400" dirty="0">
                <a:solidFill>
                  <a:srgbClr val="0070C0"/>
                </a:solidFill>
              </a:rPr>
              <a:t>P 1</a:t>
            </a:r>
          </a:p>
        </p:txBody>
      </p:sp>
    </p:spTree>
    <p:extLst>
      <p:ext uri="{BB962C8B-B14F-4D97-AF65-F5344CB8AC3E}">
        <p14:creationId xmlns:p14="http://schemas.microsoft.com/office/powerpoint/2010/main" val="18141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b="1" dirty="0"/>
              <a:t>Entendendo a questão</a:t>
            </a:r>
            <a:r>
              <a:rPr lang="pt-BR" sz="2400" dirty="0"/>
              <a:t>: dada um conjunto de intersecções, encontrar o maior caminho de todas as intersecções seguindo o enunciado.</a:t>
            </a:r>
          </a:p>
          <a:p>
            <a:r>
              <a:rPr lang="pt-BR" sz="2400" dirty="0"/>
              <a:t>Seja um caminho</a:t>
            </a:r>
            <a:r>
              <a:rPr lang="pt-BR" sz="2400" b="1" dirty="0"/>
              <a:t> P </a:t>
            </a:r>
            <a:r>
              <a:rPr lang="pt-BR" sz="2400" dirty="0"/>
              <a:t>de tamanho </a:t>
            </a:r>
            <a:r>
              <a:rPr lang="pt-BR" sz="2400" b="1" dirty="0" err="1"/>
              <a:t>K</a:t>
            </a:r>
            <a:r>
              <a:rPr lang="pt-BR" sz="2400" b="1" dirty="0"/>
              <a:t>.</a:t>
            </a:r>
            <a:r>
              <a:rPr lang="pt-BR" sz="2400" dirty="0"/>
              <a:t> Seja </a:t>
            </a:r>
            <a:r>
              <a:rPr lang="pt-BR" sz="2400" b="1" i="1" dirty="0"/>
              <a:t>P</a:t>
            </a:r>
            <a:r>
              <a:rPr lang="pt-BR" sz="2400" b="1" i="1" baseline="-25000" dirty="0"/>
              <a:t>1</a:t>
            </a:r>
            <a:r>
              <a:rPr lang="pt-BR" sz="2400" b="1" i="1" dirty="0"/>
              <a:t>, P</a:t>
            </a:r>
            <a:r>
              <a:rPr lang="pt-BR" sz="2400" b="1" i="1" baseline="-25000" dirty="0"/>
              <a:t>2</a:t>
            </a:r>
            <a:r>
              <a:rPr lang="pt-BR" sz="2400" b="1" i="1" dirty="0"/>
              <a:t>, P</a:t>
            </a:r>
            <a:r>
              <a:rPr lang="pt-BR" sz="2400" b="1" i="1" baseline="-25000" dirty="0"/>
              <a:t>3</a:t>
            </a:r>
            <a:r>
              <a:rPr lang="pt-BR" sz="2400" b="1" i="1" dirty="0"/>
              <a:t>,</a:t>
            </a:r>
            <a:r>
              <a:rPr lang="pt-BR" sz="2400" b="1" i="1" baseline="-25000" dirty="0"/>
              <a:t>...</a:t>
            </a:r>
            <a:r>
              <a:rPr lang="pt-BR" sz="2400" b="1" i="1" dirty="0"/>
              <a:t>P</a:t>
            </a:r>
            <a:r>
              <a:rPr lang="pt-BR" sz="2400" b="1" i="1" baseline="-25000" dirty="0"/>
              <a:t>K</a:t>
            </a:r>
            <a:r>
              <a:rPr lang="pt-BR" sz="2400" b="1" i="1" dirty="0"/>
              <a:t> </a:t>
            </a:r>
            <a:r>
              <a:rPr lang="pt-BR" sz="2400" dirty="0"/>
              <a:t>partes de um caminho </a:t>
            </a:r>
            <a:r>
              <a:rPr lang="pt-BR" sz="2400" b="1" dirty="0"/>
              <a:t>P</a:t>
            </a:r>
            <a:r>
              <a:rPr lang="pt-BR" sz="2400" dirty="0"/>
              <a:t>, encontre o maior caminho de </a:t>
            </a:r>
            <a:r>
              <a:rPr lang="pt-BR" sz="2400" b="1" dirty="0"/>
              <a:t>P</a:t>
            </a:r>
            <a:r>
              <a:rPr lang="pt-BR" sz="2400" dirty="0"/>
              <a:t> obedecendo as seguintes restrições:</a:t>
            </a:r>
            <a:endParaRPr lang="pt-BR" sz="2200" dirty="0"/>
          </a:p>
          <a:p>
            <a:pPr lvl="1"/>
            <a:endParaRPr lang="pt-BR" sz="2200" dirty="0"/>
          </a:p>
          <a:p>
            <a:endParaRPr lang="pt-BR" sz="2400" dirty="0"/>
          </a:p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3356646" y="3718896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810D5-A409-CD4D-95F4-C30860AE2751}"/>
              </a:ext>
            </a:extLst>
          </p:cNvPr>
          <p:cNvSpPr/>
          <p:nvPr/>
        </p:nvSpPr>
        <p:spPr>
          <a:xfrm>
            <a:off x="1331088" y="5528859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47A6C9-A439-B74F-9125-C3BD5E021D9E}"/>
              </a:ext>
            </a:extLst>
          </p:cNvPr>
          <p:cNvSpPr/>
          <p:nvPr/>
        </p:nvSpPr>
        <p:spPr>
          <a:xfrm>
            <a:off x="3192682" y="4724033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B25724-381C-324A-89C5-2745EFE2459C}"/>
              </a:ext>
            </a:extLst>
          </p:cNvPr>
          <p:cNvSpPr/>
          <p:nvPr/>
        </p:nvSpPr>
        <p:spPr>
          <a:xfrm>
            <a:off x="3096215" y="6322787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A111BE-5A0A-D840-8B01-46E707272BFB}"/>
              </a:ext>
            </a:extLst>
          </p:cNvPr>
          <p:cNvSpPr/>
          <p:nvPr/>
        </p:nvSpPr>
        <p:spPr>
          <a:xfrm>
            <a:off x="5131441" y="5528858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9BA804-A907-3B43-A8BE-3BE6566BCD11}"/>
              </a:ext>
            </a:extLst>
          </p:cNvPr>
          <p:cNvSpPr/>
          <p:nvPr/>
        </p:nvSpPr>
        <p:spPr>
          <a:xfrm>
            <a:off x="3192682" y="5528858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369F4FB-F3D2-C047-981B-F3185E71425F}"/>
              </a:ext>
            </a:extLst>
          </p:cNvPr>
          <p:cNvCxnSpPr>
            <a:cxnSpLocks/>
            <a:stCxn id="17" idx="2"/>
            <a:endCxn id="12" idx="7"/>
          </p:cNvCxnSpPr>
          <p:nvPr/>
        </p:nvCxnSpPr>
        <p:spPr>
          <a:xfrm flipH="1">
            <a:off x="1775671" y="4967102"/>
            <a:ext cx="1417011" cy="63295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537127A-742C-A04C-93FF-1D5C9A5C28B8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1851949" y="5771927"/>
            <a:ext cx="1340733" cy="1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B5AD212-D16F-3E4C-8CE6-84AD48021E59}"/>
              </a:ext>
            </a:extLst>
          </p:cNvPr>
          <p:cNvCxnSpPr>
            <a:cxnSpLocks/>
            <a:stCxn id="18" idx="2"/>
            <a:endCxn id="12" idx="5"/>
          </p:cNvCxnSpPr>
          <p:nvPr/>
        </p:nvCxnSpPr>
        <p:spPr>
          <a:xfrm flipH="1" flipV="1">
            <a:off x="1775671" y="5943803"/>
            <a:ext cx="1320544" cy="622053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7E9358E-C644-0845-BBBA-5B03EE153359}"/>
              </a:ext>
            </a:extLst>
          </p:cNvPr>
          <p:cNvCxnSpPr>
            <a:cxnSpLocks/>
            <a:stCxn id="19" idx="2"/>
            <a:endCxn id="23" idx="6"/>
          </p:cNvCxnSpPr>
          <p:nvPr/>
        </p:nvCxnSpPr>
        <p:spPr>
          <a:xfrm flipH="1">
            <a:off x="3713543" y="5771927"/>
            <a:ext cx="1417898" cy="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BF722D2-503F-E24E-BF55-3D9C5B0BFF9E}"/>
              </a:ext>
            </a:extLst>
          </p:cNvPr>
          <p:cNvCxnSpPr>
            <a:cxnSpLocks/>
            <a:stCxn id="23" idx="4"/>
            <a:endCxn id="18" idx="0"/>
          </p:cNvCxnSpPr>
          <p:nvPr/>
        </p:nvCxnSpPr>
        <p:spPr>
          <a:xfrm flipH="1">
            <a:off x="3356646" y="6014995"/>
            <a:ext cx="96467" cy="30779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673521" y="4452049"/>
            <a:ext cx="61558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maior caminho da intersecção 1 é: 4, pois temos:</a:t>
            </a:r>
          </a:p>
          <a:p>
            <a:r>
              <a:rPr lang="pt-BR" sz="2000" dirty="0"/>
              <a:t>P1,P2,P3,P4, onde P1 e P3 são crescentes e P2 e P4 são crescentes.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6850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Calçada imperial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Objetivo: dada uma sequencia de números inteiros, retorne a quantidade máxima possível de números numa sequência marcada.</a:t>
            </a:r>
          </a:p>
          <a:p>
            <a:r>
              <a:rPr lang="pt-BR" sz="2400" dirty="0"/>
              <a:t>Considere a sequencia: 1 2 4 2 1 5 4.</a:t>
            </a:r>
          </a:p>
          <a:p>
            <a:r>
              <a:rPr lang="pt-BR" sz="2400" dirty="0"/>
              <a:t>Caso 1: com os números 1 e 2,  a sequencia de 1 e 2 a resposta seria 3, pois temos o 1 na primeira posição, o 2 na segunda posição e o 1 na quinta posição.</a:t>
            </a:r>
          </a:p>
          <a:p>
            <a:r>
              <a:rPr lang="pt-BR" sz="2400" dirty="0"/>
              <a:t>Caso 2: com os números 1 e 4, para a sequencia de 1 e 4 a resposta seria 4, pois temos e 1 e 4 na primeira, terceira, quinta e quarta posição.</a:t>
            </a:r>
          </a:p>
          <a:p>
            <a:r>
              <a:rPr lang="pt-BR" sz="2400" dirty="0"/>
              <a:t>Caso 3: com os números 4 e 1, a resposta seria 2.</a:t>
            </a:r>
          </a:p>
          <a:p>
            <a:r>
              <a:rPr lang="pt-BR" sz="2400" dirty="0"/>
              <a:t>Caso N: com todos os casos, </a:t>
            </a:r>
            <a:r>
              <a:rPr lang="pt-BR" sz="2400" dirty="0" err="1"/>
              <a:t>X</a:t>
            </a:r>
            <a:r>
              <a:rPr lang="pt-BR" sz="2400" dirty="0"/>
              <a:t> e </a:t>
            </a:r>
            <a:r>
              <a:rPr lang="pt-BR" sz="2400" dirty="0" err="1"/>
              <a:t>Y</a:t>
            </a:r>
            <a:r>
              <a:rPr lang="pt-BR" sz="2400" dirty="0"/>
              <a:t>, soma-se quantos </a:t>
            </a:r>
            <a:r>
              <a:rPr lang="pt-BR" sz="2400" dirty="0" err="1"/>
              <a:t>X</a:t>
            </a:r>
            <a:r>
              <a:rPr lang="pt-BR" sz="2400" dirty="0"/>
              <a:t> e </a:t>
            </a:r>
            <a:r>
              <a:rPr lang="pt-BR" sz="2400" dirty="0" err="1"/>
              <a:t>Y</a:t>
            </a:r>
            <a:r>
              <a:rPr lang="pt-BR" sz="2400" dirty="0"/>
              <a:t> existem sem inverter a sequencia. A maior soma é a resposta da questão.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7329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2855084" y="2184741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D33D9E-8D1A-4749-BA19-9DD92861B300}"/>
              </a:ext>
            </a:extLst>
          </p:cNvPr>
          <p:cNvGrpSpPr/>
          <p:nvPr/>
        </p:nvGrpSpPr>
        <p:grpSpPr>
          <a:xfrm>
            <a:off x="393538" y="3288773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1514" y="3013227"/>
            <a:ext cx="6155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Maior caminho do nó 1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P1,P2,P5,P4, onde P1 e P5 são crescentes e P2 e P4 são crescentes.</a:t>
            </a:r>
          </a:p>
          <a:p>
            <a:endParaRPr lang="pt-BR" sz="2000" dirty="0"/>
          </a:p>
          <a:p>
            <a:r>
              <a:rPr lang="pt-BR" sz="2000" b="1" dirty="0"/>
              <a:t>Maior caminho de 2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P2,P1,P5,P4, onde P2 e P5  são crescentes e P1 e P4 são crescentes.</a:t>
            </a:r>
          </a:p>
          <a:p>
            <a:endParaRPr lang="pt-BR" sz="2000" dirty="0"/>
          </a:p>
          <a:p>
            <a:r>
              <a:rPr lang="pt-BR" sz="2000" b="1" dirty="0"/>
              <a:t>Maior caminho de 3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P3,P1,P5,P2, onde P3 e P5 são crescentes e P1 e P2 são crescentes.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1549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2855084" y="2184741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D33D9E-8D1A-4749-BA19-9DD92861B300}"/>
              </a:ext>
            </a:extLst>
          </p:cNvPr>
          <p:cNvGrpSpPr/>
          <p:nvPr/>
        </p:nvGrpSpPr>
        <p:grpSpPr>
          <a:xfrm>
            <a:off x="393538" y="3288773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1514" y="3013227"/>
            <a:ext cx="6155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Maior caminho de 1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P1,P2,P5,P4, onde P1 e P5 são crescentes e P2 e P4 são crescentes.</a:t>
            </a:r>
          </a:p>
          <a:p>
            <a:endParaRPr lang="pt-BR" sz="2000" dirty="0"/>
          </a:p>
          <a:p>
            <a:r>
              <a:rPr lang="pt-BR" sz="2000" b="1" dirty="0"/>
              <a:t>Maior caminho de 2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P2,P1,P5,P4, onde P2 e P5  são crescentes e P1 e P4 são crescentes. </a:t>
            </a:r>
            <a:r>
              <a:rPr lang="pt-BR" sz="2000" dirty="0">
                <a:solidFill>
                  <a:srgbClr val="FF0000"/>
                </a:solidFill>
              </a:rPr>
              <a:t>(pode existir outros caminhos)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Maior caminho de 3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P3,P1,P5,P2, onde P3 e P5 são crescentes e P1 e P2 são crescentes.</a:t>
            </a:r>
            <a:r>
              <a:rPr lang="pt-BR" sz="2000" dirty="0">
                <a:solidFill>
                  <a:srgbClr val="FF0000"/>
                </a:solidFill>
              </a:rPr>
              <a:t> (pode existir outros caminhos)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71854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2855084" y="2184741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D33D9E-8D1A-4749-BA19-9DD92861B300}"/>
              </a:ext>
            </a:extLst>
          </p:cNvPr>
          <p:cNvGrpSpPr/>
          <p:nvPr/>
        </p:nvGrpSpPr>
        <p:grpSpPr>
          <a:xfrm>
            <a:off x="393538" y="3288773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1514" y="3013227"/>
            <a:ext cx="61558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Maior caminho de 4 é: 2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P4,P5, não podemos ir para P1 ou P2, pois ambos são menores que P4 e P5.</a:t>
            </a:r>
          </a:p>
          <a:p>
            <a:endParaRPr lang="pt-BR" sz="2000" dirty="0"/>
          </a:p>
          <a:p>
            <a:r>
              <a:rPr lang="pt-BR" sz="2000" b="1" dirty="0"/>
              <a:t>Maior caminho de 5 é: 2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P5, P2, não podemos ir para outra intersecção pois todos são menores que 5. </a:t>
            </a:r>
            <a:r>
              <a:rPr lang="pt-BR" sz="2000" dirty="0">
                <a:solidFill>
                  <a:srgbClr val="FF0000"/>
                </a:solidFill>
              </a:rPr>
              <a:t>(pode existir outros caminhos)</a:t>
            </a:r>
            <a:endParaRPr lang="pt-BR" sz="20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5ADCA18-EF9F-1D4F-85BB-410175EA4318}"/>
              </a:ext>
            </a:extLst>
          </p:cNvPr>
          <p:cNvSpPr/>
          <p:nvPr/>
        </p:nvSpPr>
        <p:spPr>
          <a:xfrm>
            <a:off x="3095053" y="5946831"/>
            <a:ext cx="5284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B050"/>
                </a:solidFill>
              </a:rPr>
              <a:t>Resposta da questão: 4 4 4 2 2</a:t>
            </a:r>
          </a:p>
        </p:txBody>
      </p:sp>
    </p:spTree>
    <p:extLst>
      <p:ext uri="{BB962C8B-B14F-4D97-AF65-F5344CB8AC3E}">
        <p14:creationId xmlns:p14="http://schemas.microsoft.com/office/powerpoint/2010/main" val="3557616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Estratégias de Resolução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3600" dirty="0"/>
          </a:p>
          <a:p>
            <a:pPr marL="457200" indent="-457200">
              <a:buFont typeface="+mj-lt"/>
              <a:buAutoNum type="arabicPeriod"/>
            </a:pPr>
            <a:r>
              <a:rPr lang="pt-BR" sz="3600" dirty="0">
                <a:hlinkClick r:id="" action="ppaction://hlinkshowjump?jump=nextslide"/>
              </a:rPr>
              <a:t>Estratégia 1</a:t>
            </a:r>
            <a:endParaRPr lang="pt-BR" sz="3600" dirty="0"/>
          </a:p>
          <a:p>
            <a:pPr marL="457200" indent="-457200">
              <a:buFont typeface="+mj-lt"/>
              <a:buAutoNum type="arabicPeriod"/>
            </a:pPr>
            <a:r>
              <a:rPr lang="pt-BR" sz="3600" dirty="0">
                <a:hlinkClick r:id="rId2" action="ppaction://hlinksldjump"/>
              </a:rPr>
              <a:t>Estratégia 2 – mais didática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52345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os nós (intersecções) do maior para o menor.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Armazenar o maior caminho atual de cada nó numa lista. </a:t>
            </a:r>
          </a:p>
          <a:p>
            <a:pPr lvl="1"/>
            <a:r>
              <a:rPr lang="pt-BR" sz="2200" b="1" dirty="0"/>
              <a:t>maior = [0,0,0,0,0]</a:t>
            </a:r>
          </a:p>
          <a:p>
            <a:pPr lvl="1"/>
            <a:r>
              <a:rPr lang="pt-BR" sz="2200" b="1" dirty="0"/>
              <a:t>O maior entre a lista </a:t>
            </a:r>
            <a:r>
              <a:rPr lang="pt-BR" sz="2200" b="1" dirty="0" err="1"/>
              <a:t>resp</a:t>
            </a:r>
            <a:r>
              <a:rPr lang="pt-BR" sz="2200" b="1" dirty="0"/>
              <a:t> e o próximo nó da lista maior.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os vizinhos calculando o maior caminho para chegar até o nó atual.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Atualizar na lista de respostas.</a:t>
            </a:r>
          </a:p>
          <a:p>
            <a:pPr lvl="1"/>
            <a:r>
              <a:rPr lang="pt-BR" sz="2200" b="1" dirty="0"/>
              <a:t>Inicialmente </a:t>
            </a:r>
            <a:r>
              <a:rPr lang="pt-BR" sz="2200" b="1" dirty="0" err="1"/>
              <a:t>resp</a:t>
            </a:r>
            <a:r>
              <a:rPr lang="pt-BR" sz="2200" b="1" dirty="0"/>
              <a:t> = [1,1,1,1,1]</a:t>
            </a:r>
          </a:p>
          <a:p>
            <a:pPr lvl="1"/>
            <a:r>
              <a:rPr lang="pt-BR" sz="2200" b="1" dirty="0"/>
              <a:t>O maior entre a lista </a:t>
            </a:r>
            <a:r>
              <a:rPr lang="pt-BR" sz="2200" b="1" dirty="0" err="1"/>
              <a:t>resp</a:t>
            </a:r>
            <a:r>
              <a:rPr lang="pt-BR" sz="2200" b="1" dirty="0"/>
              <a:t> e o próximo nó da lista maior.</a:t>
            </a:r>
          </a:p>
        </p:txBody>
      </p:sp>
    </p:spTree>
    <p:extLst>
      <p:ext uri="{BB962C8B-B14F-4D97-AF65-F5344CB8AC3E}">
        <p14:creationId xmlns:p14="http://schemas.microsoft.com/office/powerpoint/2010/main" val="4280453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uma lista </a:t>
            </a:r>
            <a:r>
              <a:rPr lang="pt-BR" sz="2400" b="1" dirty="0" err="1"/>
              <a:t>resp</a:t>
            </a:r>
            <a:r>
              <a:rPr lang="pt-BR" sz="2400" b="1" dirty="0"/>
              <a:t> [1, 1, 1, 1, 1]</a:t>
            </a:r>
            <a:r>
              <a:rPr lang="pt-BR" sz="2400" dirty="0"/>
              <a:t>, sendo 1 o maior caminho de todos os 5 nós. </a:t>
            </a:r>
          </a:p>
          <a:p>
            <a:r>
              <a:rPr lang="pt-BR" sz="2400" dirty="0"/>
              <a:t>Considere uma lista </a:t>
            </a:r>
            <a:r>
              <a:rPr lang="pt-BR" sz="2400" b="1" dirty="0"/>
              <a:t>maior [0,0,0,0,0]</a:t>
            </a:r>
            <a:r>
              <a:rPr lang="pt-BR" sz="2400" dirty="0"/>
              <a:t>.</a:t>
            </a:r>
          </a:p>
          <a:p>
            <a:r>
              <a:rPr lang="pt-BR" sz="2400" dirty="0"/>
              <a:t>Considere o nó 5: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496359" y="3817272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117073" y="3002898"/>
            <a:ext cx="66006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5 faz intersecção com os nós: 1, 2, 4: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vizinho. O maior entre </a:t>
            </a:r>
            <a:r>
              <a:rPr lang="pt-BR" sz="2400" dirty="0" err="1"/>
              <a:t>resp</a:t>
            </a:r>
            <a:r>
              <a:rPr lang="pt-BR" sz="2400" dirty="0"/>
              <a:t> e o próximo nó da lista maior: </a:t>
            </a:r>
            <a:r>
              <a:rPr lang="pt-BR" sz="2400" b="1" dirty="0"/>
              <a:t>maior [1,1,1,0,0]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5. O maior entre </a:t>
            </a:r>
            <a:r>
              <a:rPr lang="pt-BR" sz="2400" dirty="0" err="1"/>
              <a:t>resp</a:t>
            </a:r>
            <a:r>
              <a:rPr lang="pt-BR" sz="2400" dirty="0"/>
              <a:t> e o próximo nó da lista maior: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[3, 3, 1, 2, 1]</a:t>
            </a:r>
            <a:r>
              <a:rPr lang="pt-BR" sz="2400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2C9C27-7E60-7142-BB65-9E4E18B5B701}"/>
              </a:ext>
            </a:extLst>
          </p:cNvPr>
          <p:cNvSpPr/>
          <p:nvPr/>
        </p:nvSpPr>
        <p:spPr>
          <a:xfrm>
            <a:off x="403419" y="451167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60185E-3701-4647-91AE-5E13CC56D23A}"/>
              </a:ext>
            </a:extLst>
          </p:cNvPr>
          <p:cNvSpPr/>
          <p:nvPr/>
        </p:nvSpPr>
        <p:spPr>
          <a:xfrm>
            <a:off x="4190854" y="451167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628F78-54A0-6A4F-9E73-DF386B70A35D}"/>
              </a:ext>
            </a:extLst>
          </p:cNvPr>
          <p:cNvSpPr/>
          <p:nvPr/>
        </p:nvSpPr>
        <p:spPr>
          <a:xfrm>
            <a:off x="2156637" y="531129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045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4: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4 faz adjacência com o nó 5: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[1,0,0,0,0]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4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[3, 3, 1, 2, 1]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BCE2AE-6694-6E42-9C6E-9E8B68A3F402}"/>
              </a:ext>
            </a:extLst>
          </p:cNvPr>
          <p:cNvSpPr/>
          <p:nvPr/>
        </p:nvSpPr>
        <p:spPr>
          <a:xfrm>
            <a:off x="2307109" y="344776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25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3: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3 faz adjacência com o nó 1: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[3,0,0,0,0]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3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642A8F-DDB8-0241-826B-BBE58A80BF51}"/>
              </a:ext>
            </a:extLst>
          </p:cNvPr>
          <p:cNvSpPr/>
          <p:nvPr/>
        </p:nvSpPr>
        <p:spPr>
          <a:xfrm>
            <a:off x="465492" y="344678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345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2: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2 faz adjacência com os nós 1 e 5: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[3,2,0,0,0]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2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[4, 3, 1,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67FA95-1BEC-BA48-8B17-743155E17B75}"/>
              </a:ext>
            </a:extLst>
          </p:cNvPr>
          <p:cNvSpPr/>
          <p:nvPr/>
        </p:nvSpPr>
        <p:spPr>
          <a:xfrm>
            <a:off x="2295010" y="343588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86AD0A-EFAA-764D-9124-86664B702FA6}"/>
              </a:ext>
            </a:extLst>
          </p:cNvPr>
          <p:cNvSpPr/>
          <p:nvPr/>
        </p:nvSpPr>
        <p:spPr>
          <a:xfrm>
            <a:off x="443558" y="343588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237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1: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1 faz adjacência com os nós 2, 3 e 5: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[3,2,2,0,0]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1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[4, 4, 4,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[4, 3, 1, 2, 2]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AC69F7-01E4-BE43-9864-0DDB4E83ECB6}"/>
              </a:ext>
            </a:extLst>
          </p:cNvPr>
          <p:cNvSpPr/>
          <p:nvPr/>
        </p:nvSpPr>
        <p:spPr>
          <a:xfrm>
            <a:off x="2307784" y="2651219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0F26C8-703C-3B45-9F0B-66D99D1B8EAD}"/>
              </a:ext>
            </a:extLst>
          </p:cNvPr>
          <p:cNvSpPr/>
          <p:nvPr/>
        </p:nvSpPr>
        <p:spPr>
          <a:xfrm>
            <a:off x="2307783" y="343588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F788D2-C256-4940-A61D-0AE676CC72E9}"/>
              </a:ext>
            </a:extLst>
          </p:cNvPr>
          <p:cNvSpPr/>
          <p:nvPr/>
        </p:nvSpPr>
        <p:spPr>
          <a:xfrm>
            <a:off x="2202936" y="423783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1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Calçada imperial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2093976"/>
            <a:ext cx="11260241" cy="4050792"/>
          </a:xfrm>
        </p:spPr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lvl="1"/>
            <a:r>
              <a:rPr lang="pt-BR" dirty="0"/>
              <a:t>SE (</a:t>
            </a:r>
            <a:r>
              <a:rPr lang="pt-BR" dirty="0" err="1"/>
              <a:t>K</a:t>
            </a:r>
            <a:r>
              <a:rPr lang="pt-BR" dirty="0"/>
              <a:t> FOR IGUAL A </a:t>
            </a:r>
            <a:r>
              <a:rPr lang="pt-BR" dirty="0" err="1"/>
              <a:t>X</a:t>
            </a:r>
            <a:r>
              <a:rPr lang="pt-BR" dirty="0"/>
              <a:t> OU  </a:t>
            </a:r>
            <a:r>
              <a:rPr lang="pt-BR" dirty="0" err="1"/>
              <a:t>Y</a:t>
            </a:r>
            <a:r>
              <a:rPr lang="pt-BR" dirty="0"/>
              <a:t>) E </a:t>
            </a:r>
          </a:p>
          <a:p>
            <a:pPr lvl="2"/>
            <a:r>
              <a:rPr lang="pt-BR" dirty="0" err="1"/>
              <a:t>K</a:t>
            </a:r>
            <a:r>
              <a:rPr lang="pt-BR" dirty="0"/>
              <a:t> NÃO FOI IGUAL AO ÚLTIMO QUE ADICIONEI </a:t>
            </a:r>
          </a:p>
          <a:p>
            <a:pPr lvl="2"/>
            <a:r>
              <a:rPr lang="pt-BR" dirty="0"/>
              <a:t>SOME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8EEDCE-551D-5C48-B696-4677A5F69AF9}"/>
              </a:ext>
            </a:extLst>
          </p:cNvPr>
          <p:cNvSpPr/>
          <p:nvPr/>
        </p:nvSpPr>
        <p:spPr>
          <a:xfrm>
            <a:off x="34145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20017-5038-8D49-B243-1CB0ED618CA5}"/>
              </a:ext>
            </a:extLst>
          </p:cNvPr>
          <p:cNvSpPr/>
          <p:nvPr/>
        </p:nvSpPr>
        <p:spPr>
          <a:xfrm>
            <a:off x="42826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87972-77BF-5D46-9E03-78DE52E202E8}"/>
              </a:ext>
            </a:extLst>
          </p:cNvPr>
          <p:cNvSpPr/>
          <p:nvPr/>
        </p:nvSpPr>
        <p:spPr>
          <a:xfrm>
            <a:off x="51507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6629BD-67A6-3645-A09C-F06F8882BDA9}"/>
              </a:ext>
            </a:extLst>
          </p:cNvPr>
          <p:cNvSpPr/>
          <p:nvPr/>
        </p:nvSpPr>
        <p:spPr>
          <a:xfrm>
            <a:off x="60188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E1147A-9B8C-E242-9DF7-A331A051DF5E}"/>
              </a:ext>
            </a:extLst>
          </p:cNvPr>
          <p:cNvSpPr/>
          <p:nvPr/>
        </p:nvSpPr>
        <p:spPr>
          <a:xfrm>
            <a:off x="68869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7940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-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Algoritmo: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130138" y="1695671"/>
            <a:ext cx="68728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/>
              <a:t>#percorro os nós em ordem decrescente</a:t>
            </a:r>
            <a:br>
              <a:rPr lang="pt-BR" sz="1600" i="1" dirty="0"/>
            </a:br>
            <a:r>
              <a:rPr lang="pt-BR" sz="1600" b="1" dirty="0"/>
              <a:t>for </a:t>
            </a:r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sz="1600" b="1" dirty="0"/>
              <a:t>in </a:t>
            </a:r>
            <a:r>
              <a:rPr lang="pt-BR" sz="1600" dirty="0"/>
              <a:t>range</a:t>
            </a:r>
            <a:r>
              <a:rPr lang="pt-BR" sz="2000" dirty="0"/>
              <a:t>(n-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):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sz="1600" i="1" dirty="0"/>
              <a:t>#armazeno o maior caminho de cada vizinho até o momento</a:t>
            </a:r>
            <a:br>
              <a:rPr lang="pt-BR" sz="1600" i="1" dirty="0"/>
            </a:br>
            <a:r>
              <a:rPr lang="pt-BR" sz="1600" i="1" dirty="0"/>
              <a:t>    </a:t>
            </a:r>
            <a:r>
              <a:rPr lang="pt-BR" sz="2000" dirty="0"/>
              <a:t>maior[</a:t>
            </a:r>
            <a:r>
              <a:rPr lang="pt-BR" sz="1600" dirty="0" err="1"/>
              <a:t>len</a:t>
            </a:r>
            <a:r>
              <a:rPr lang="pt-BR" sz="2000" dirty="0"/>
              <a:t>(grafo[</a:t>
            </a:r>
            <a:r>
              <a:rPr lang="pt-BR" sz="2000" dirty="0" err="1"/>
              <a:t>i</a:t>
            </a:r>
            <a:r>
              <a:rPr lang="pt-BR" sz="2000" dirty="0"/>
              <a:t>])] = </a:t>
            </a:r>
            <a:r>
              <a:rPr lang="pt-BR" sz="1600" dirty="0"/>
              <a:t>0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b="1" dirty="0"/>
              <a:t>for </a:t>
            </a:r>
            <a:r>
              <a:rPr lang="pt-BR" sz="2000" dirty="0" err="1"/>
              <a:t>j</a:t>
            </a:r>
            <a:r>
              <a:rPr lang="pt-BR" sz="2000" dirty="0"/>
              <a:t> </a:t>
            </a:r>
            <a:r>
              <a:rPr lang="pt-BR" sz="1600" b="1" dirty="0"/>
              <a:t>in </a:t>
            </a:r>
            <a:r>
              <a:rPr lang="pt-BR" sz="1600" dirty="0"/>
              <a:t>range</a:t>
            </a:r>
            <a:r>
              <a:rPr lang="pt-BR" sz="2000" dirty="0"/>
              <a:t>(</a:t>
            </a:r>
            <a:r>
              <a:rPr lang="pt-BR" sz="1600" dirty="0" err="1"/>
              <a:t>len</a:t>
            </a:r>
            <a:r>
              <a:rPr lang="pt-BR" sz="2000" dirty="0"/>
              <a:t>(grafo[</a:t>
            </a:r>
            <a:r>
              <a:rPr lang="pt-BR" sz="2000" dirty="0" err="1"/>
              <a:t>i</a:t>
            </a:r>
            <a:r>
              <a:rPr lang="pt-BR" sz="2000" dirty="0"/>
              <a:t>])-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dirty="0" err="1"/>
              <a:t>v</a:t>
            </a:r>
            <a:r>
              <a:rPr lang="pt-BR" sz="2000" dirty="0"/>
              <a:t>=grafo[</a:t>
            </a:r>
            <a:r>
              <a:rPr lang="pt-BR" sz="2000" dirty="0" err="1"/>
              <a:t>i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</a:t>
            </a:r>
            <a:br>
              <a:rPr lang="pt-BR" sz="2000" dirty="0"/>
            </a:br>
            <a:r>
              <a:rPr lang="pt-BR" sz="2000" dirty="0"/>
              <a:t>        maior[</a:t>
            </a:r>
            <a:r>
              <a:rPr lang="pt-BR" sz="2000" dirty="0" err="1"/>
              <a:t>j</a:t>
            </a:r>
            <a:r>
              <a:rPr lang="pt-BR" sz="2000" dirty="0"/>
              <a:t>] = </a:t>
            </a:r>
            <a:r>
              <a:rPr lang="pt-BR" sz="1600" dirty="0" err="1"/>
              <a:t>max</a:t>
            </a:r>
            <a:r>
              <a:rPr lang="pt-BR" sz="2000" dirty="0"/>
              <a:t>(</a:t>
            </a:r>
            <a:r>
              <a:rPr lang="pt-BR" sz="2000" dirty="0" err="1"/>
              <a:t>resp</a:t>
            </a:r>
            <a:r>
              <a:rPr lang="pt-BR" sz="2000" dirty="0"/>
              <a:t>[</a:t>
            </a:r>
            <a:r>
              <a:rPr lang="pt-BR" sz="2000" dirty="0" err="1"/>
              <a:t>v</a:t>
            </a:r>
            <a:r>
              <a:rPr lang="pt-BR" sz="2000" dirty="0"/>
              <a:t>], maior[j+</a:t>
            </a:r>
            <a:r>
              <a:rPr lang="pt-BR" sz="1600" dirty="0"/>
              <a:t>1</a:t>
            </a:r>
            <a:r>
              <a:rPr lang="pt-BR" sz="2000" dirty="0"/>
              <a:t>])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    </a:t>
            </a:r>
            <a:r>
              <a:rPr lang="pt-BR" sz="1600" i="1" dirty="0"/>
              <a:t>#percorro o maior caminho de cada vizinho, do vizinho até o nó atual e atualizo na lista </a:t>
            </a:r>
            <a:r>
              <a:rPr lang="pt-BR" sz="1600" i="1" dirty="0" err="1"/>
              <a:t>resp</a:t>
            </a:r>
            <a:br>
              <a:rPr lang="pt-BR" sz="1600" i="1" dirty="0"/>
            </a:br>
            <a:r>
              <a:rPr lang="pt-BR" sz="1600" i="1" dirty="0"/>
              <a:t>    </a:t>
            </a:r>
            <a:r>
              <a:rPr lang="pt-BR" sz="1600" b="1" dirty="0"/>
              <a:t>for </a:t>
            </a:r>
            <a:r>
              <a:rPr lang="pt-BR" sz="2000" dirty="0" err="1"/>
              <a:t>j</a:t>
            </a:r>
            <a:r>
              <a:rPr lang="pt-BR" sz="2000" dirty="0"/>
              <a:t> </a:t>
            </a:r>
            <a:r>
              <a:rPr lang="pt-BR" sz="1600" b="1" dirty="0"/>
              <a:t>in </a:t>
            </a:r>
            <a:r>
              <a:rPr lang="pt-BR" sz="1600" dirty="0"/>
              <a:t>range</a:t>
            </a:r>
            <a:r>
              <a:rPr lang="pt-BR" sz="2000" dirty="0"/>
              <a:t>(</a:t>
            </a:r>
            <a:r>
              <a:rPr lang="pt-BR" sz="1600" dirty="0" err="1"/>
              <a:t>len</a:t>
            </a:r>
            <a:r>
              <a:rPr lang="pt-BR" sz="2000" dirty="0"/>
              <a:t>(grafo[</a:t>
            </a:r>
            <a:r>
              <a:rPr lang="pt-BR" sz="2000" dirty="0" err="1"/>
              <a:t>i</a:t>
            </a:r>
            <a:r>
              <a:rPr lang="pt-BR" sz="2000" dirty="0"/>
              <a:t>])):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dirty="0" err="1"/>
              <a:t>v</a:t>
            </a:r>
            <a:r>
              <a:rPr lang="pt-BR" sz="2000" dirty="0"/>
              <a:t>=grafo[</a:t>
            </a:r>
            <a:r>
              <a:rPr lang="pt-BR" sz="2000" dirty="0" err="1"/>
              <a:t>i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1600" i="1" dirty="0"/>
              <a:t># e atualizo </a:t>
            </a:r>
            <a:r>
              <a:rPr lang="pt-BR" sz="1600" i="1" dirty="0" err="1"/>
              <a:t>resp</a:t>
            </a:r>
            <a:r>
              <a:rPr lang="pt-BR" sz="1600" i="1" dirty="0"/>
              <a:t>[</a:t>
            </a:r>
            <a:r>
              <a:rPr lang="pt-BR" sz="1600" i="1" dirty="0" err="1"/>
              <a:t>v</a:t>
            </a:r>
            <a:r>
              <a:rPr lang="pt-BR" sz="1600" i="1" dirty="0"/>
              <a:t>] para cada vizinho</a:t>
            </a:r>
            <a:br>
              <a:rPr lang="pt-BR" sz="1600" i="1" dirty="0"/>
            </a:br>
            <a:r>
              <a:rPr lang="pt-BR" sz="1600" i="1" dirty="0"/>
              <a:t>        </a:t>
            </a:r>
            <a:r>
              <a:rPr lang="pt-BR" sz="2000" dirty="0" err="1"/>
              <a:t>resp</a:t>
            </a:r>
            <a:r>
              <a:rPr lang="pt-BR" sz="2000" dirty="0"/>
              <a:t>[</a:t>
            </a:r>
            <a:r>
              <a:rPr lang="pt-BR" sz="2000" dirty="0" err="1"/>
              <a:t>v</a:t>
            </a:r>
            <a:r>
              <a:rPr lang="pt-BR" sz="2000" dirty="0"/>
              <a:t>] = </a:t>
            </a:r>
            <a:r>
              <a:rPr lang="pt-BR" sz="1600" dirty="0" err="1"/>
              <a:t>max</a:t>
            </a:r>
            <a:r>
              <a:rPr lang="pt-BR" sz="2000" dirty="0"/>
              <a:t>(</a:t>
            </a:r>
            <a:r>
              <a:rPr lang="pt-BR" sz="2000" dirty="0" err="1"/>
              <a:t>resp</a:t>
            </a:r>
            <a:r>
              <a:rPr lang="pt-BR" sz="2000" dirty="0"/>
              <a:t>[</a:t>
            </a:r>
            <a:r>
              <a:rPr lang="pt-BR" sz="2000" dirty="0" err="1"/>
              <a:t>v</a:t>
            </a:r>
            <a:r>
              <a:rPr lang="pt-BR" sz="2000" dirty="0"/>
              <a:t>], </a:t>
            </a:r>
            <a:r>
              <a:rPr lang="pt-BR" sz="1600" dirty="0"/>
              <a:t>2</a:t>
            </a:r>
            <a:r>
              <a:rPr lang="pt-BR" sz="2000" dirty="0"/>
              <a:t>+maior[j+</a:t>
            </a:r>
            <a:r>
              <a:rPr lang="pt-BR" sz="1600" dirty="0"/>
              <a:t>1</a:t>
            </a:r>
            <a:r>
              <a:rPr lang="pt-BR" sz="2000" dirty="0"/>
              <a:t>])</a:t>
            </a:r>
            <a:br>
              <a:rPr lang="pt-BR" sz="2000" dirty="0"/>
            </a:br>
            <a:br>
              <a:rPr lang="pt-BR" sz="2000" dirty="0"/>
            </a:br>
            <a:r>
              <a:rPr lang="pt-BR" sz="1600" dirty="0" err="1"/>
              <a:t>print</a:t>
            </a:r>
            <a:r>
              <a:rPr lang="pt-BR" sz="2000" dirty="0"/>
              <a:t>(</a:t>
            </a:r>
            <a:r>
              <a:rPr lang="pt-BR" sz="2000" dirty="0" err="1"/>
              <a:t>resp</a:t>
            </a:r>
            <a:r>
              <a:rPr lang="pt-BR" sz="2000" dirty="0"/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5787" y="5091630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[4, 3, 1, 2, 2]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6763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2 -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Considere os valores iniciais e a representação no grafo: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094107" y="3429000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80B297B9-341B-2C4D-AC46-743BC53FEFE9}"/>
              </a:ext>
            </a:extLst>
          </p:cNvPr>
          <p:cNvSpPr/>
          <p:nvPr/>
        </p:nvSpPr>
        <p:spPr>
          <a:xfrm>
            <a:off x="1169801" y="3321877"/>
            <a:ext cx="43050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Valores do usuário: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5 5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1 2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1 5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1 3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2 5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4 5</a:t>
            </a:r>
          </a:p>
        </p:txBody>
      </p:sp>
    </p:spTree>
    <p:extLst>
      <p:ext uri="{BB962C8B-B14F-4D97-AF65-F5344CB8AC3E}">
        <p14:creationId xmlns:p14="http://schemas.microsoft.com/office/powerpoint/2010/main" val="2925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2 -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793556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Valores iniciais das variáveis: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600" dirty="0"/>
              <a:t>grafo: [[2,3,5],[1,5],[1],[5],[1,2,4]]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7134180" y="1600634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2780EE-1B22-4A48-82F8-1F1B9CCBAA32}"/>
              </a:ext>
            </a:extLst>
          </p:cNvPr>
          <p:cNvSpPr/>
          <p:nvPr/>
        </p:nvSpPr>
        <p:spPr>
          <a:xfrm>
            <a:off x="210555" y="3654294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1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D87B99C-4D7F-6C45-917B-D03D3422399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44088" y="3206189"/>
            <a:ext cx="1848300" cy="448105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B88A09E-0250-0845-A0F9-BC0F7742C1BA}"/>
              </a:ext>
            </a:extLst>
          </p:cNvPr>
          <p:cNvSpPr/>
          <p:nvPr/>
        </p:nvSpPr>
        <p:spPr>
          <a:xfrm>
            <a:off x="652033" y="4810325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2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E9ACFBA-EA45-7540-BD0E-7E533FD6478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485566" y="3206189"/>
            <a:ext cx="2442088" cy="160413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B2EA5A25-71CB-5146-B29B-E8CBF218FC78}"/>
              </a:ext>
            </a:extLst>
          </p:cNvPr>
          <p:cNvSpPr/>
          <p:nvPr/>
        </p:nvSpPr>
        <p:spPr>
          <a:xfrm>
            <a:off x="1649716" y="5655803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3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CCA507B-0739-F84B-9843-FE7728D8FFF1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483249" y="3206189"/>
            <a:ext cx="2065905" cy="244961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A404B168-F564-234F-92F7-BD3277B4B251}"/>
              </a:ext>
            </a:extLst>
          </p:cNvPr>
          <p:cNvSpPr/>
          <p:nvPr/>
        </p:nvSpPr>
        <p:spPr>
          <a:xfrm>
            <a:off x="3399097" y="4960956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4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5AA0D1B-B30E-D143-9B1F-114D9F487C9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232630" y="3206189"/>
            <a:ext cx="906550" cy="1754767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9231ED8-D684-8041-A11C-9BA89AAA101E}"/>
              </a:ext>
            </a:extLst>
          </p:cNvPr>
          <p:cNvSpPr/>
          <p:nvPr/>
        </p:nvSpPr>
        <p:spPr>
          <a:xfrm>
            <a:off x="5479609" y="4350299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5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EC77C8F-98B1-CD4F-A680-013BC0C2F89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986130" y="3199388"/>
            <a:ext cx="327012" cy="115091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77341444-EDD2-F94C-901F-DE74378D7AC8}"/>
              </a:ext>
            </a:extLst>
          </p:cNvPr>
          <p:cNvSpPr/>
          <p:nvPr/>
        </p:nvSpPr>
        <p:spPr>
          <a:xfrm>
            <a:off x="7552679" y="3973195"/>
            <a:ext cx="474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grafo = []</a:t>
            </a:r>
            <a:br>
              <a:rPr lang="pt-BR" dirty="0"/>
            </a:br>
            <a:endParaRPr lang="pt-BR" dirty="0"/>
          </a:p>
          <a:p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grafo.append</a:t>
            </a:r>
            <a:r>
              <a:rPr lang="pt-BR" dirty="0"/>
              <a:t>([])</a:t>
            </a:r>
            <a:br>
              <a:rPr lang="pt-BR" dirty="0"/>
            </a:br>
            <a:br>
              <a:rPr lang="pt-BR" dirty="0"/>
            </a:br>
            <a:r>
              <a:rPr lang="pt-BR" i="1" dirty="0">
                <a:solidFill>
                  <a:srgbClr val="808080"/>
                </a:solidFill>
              </a:rPr>
              <a:t>#armazena o caminho de cada nó numa lista</a:t>
            </a:r>
            <a:br>
              <a:rPr lang="pt-BR" i="1" dirty="0">
                <a:solidFill>
                  <a:srgbClr val="808080"/>
                </a:solidFill>
              </a:rPr>
            </a:b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(m):</a:t>
            </a:r>
            <a:br>
              <a:rPr lang="pt-BR" dirty="0"/>
            </a:br>
            <a:r>
              <a:rPr lang="pt-BR" dirty="0"/>
              <a:t>    a, </a:t>
            </a:r>
            <a:r>
              <a:rPr lang="pt-BR" dirty="0" err="1"/>
              <a:t>b</a:t>
            </a:r>
            <a:r>
              <a:rPr lang="pt-BR" dirty="0"/>
              <a:t> = [</a:t>
            </a:r>
            <a:r>
              <a:rPr lang="pt-BR" dirty="0" err="1">
                <a:solidFill>
                  <a:srgbClr val="000080"/>
                </a:solidFill>
              </a:rPr>
              <a:t>int</a:t>
            </a:r>
            <a:r>
              <a:rPr lang="pt-BR" dirty="0"/>
              <a:t>(</a:t>
            </a:r>
            <a:r>
              <a:rPr lang="pt-BR" dirty="0" err="1"/>
              <a:t>i</a:t>
            </a:r>
            <a:r>
              <a:rPr lang="pt-BR" dirty="0"/>
              <a:t>) </a:t>
            </a: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input</a:t>
            </a:r>
            <a:r>
              <a:rPr lang="pt-BR" dirty="0"/>
              <a:t>().</a:t>
            </a:r>
            <a:r>
              <a:rPr lang="pt-BR" dirty="0" err="1"/>
              <a:t>split</a:t>
            </a:r>
            <a:r>
              <a:rPr lang="pt-BR" dirty="0"/>
              <a:t>()]</a:t>
            </a:r>
            <a:br>
              <a:rPr lang="pt-BR" dirty="0"/>
            </a:br>
            <a:r>
              <a:rPr lang="pt-BR" dirty="0"/>
              <a:t>    grafo[a].</a:t>
            </a:r>
            <a:r>
              <a:rPr lang="pt-BR" dirty="0" err="1"/>
              <a:t>append</a:t>
            </a:r>
            <a:r>
              <a:rPr lang="pt-BR" dirty="0"/>
              <a:t>(</a:t>
            </a:r>
            <a:r>
              <a:rPr lang="pt-BR" dirty="0" err="1"/>
              <a:t>b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    grafo[</a:t>
            </a:r>
            <a:r>
              <a:rPr lang="pt-BR" dirty="0" err="1"/>
              <a:t>b</a:t>
            </a:r>
            <a:r>
              <a:rPr lang="pt-BR" dirty="0"/>
              <a:t>].</a:t>
            </a:r>
            <a:r>
              <a:rPr lang="pt-BR" dirty="0" err="1"/>
              <a:t>append</a:t>
            </a:r>
            <a:r>
              <a:rPr lang="pt-BR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436366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2 -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793556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Valores iniciais das variáveis: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600" dirty="0"/>
              <a:t>grafo: [[2,3,5],[1,5],[1],[5],[1,2,4]]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7134180" y="1600634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2780EE-1B22-4A48-82F8-1F1B9CCBAA32}"/>
              </a:ext>
            </a:extLst>
          </p:cNvPr>
          <p:cNvSpPr/>
          <p:nvPr/>
        </p:nvSpPr>
        <p:spPr>
          <a:xfrm>
            <a:off x="210555" y="3654294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</a:t>
            </a:r>
          </a:p>
          <a:p>
            <a:pPr algn="ctr"/>
            <a:r>
              <a:rPr lang="pt-BR" b="1" dirty="0"/>
              <a:t>NÓ 1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D87B99C-4D7F-6C45-917B-D03D3422399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44088" y="3206189"/>
            <a:ext cx="1848300" cy="448105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B88A09E-0250-0845-A0F9-BC0F7742C1BA}"/>
              </a:ext>
            </a:extLst>
          </p:cNvPr>
          <p:cNvSpPr/>
          <p:nvPr/>
        </p:nvSpPr>
        <p:spPr>
          <a:xfrm>
            <a:off x="652033" y="4810325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</a:t>
            </a:r>
            <a:r>
              <a:rPr lang="pt-BR" b="1" dirty="0"/>
              <a:t>NÓ 2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E9ACFBA-EA45-7540-BD0E-7E533FD6478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485566" y="3206189"/>
            <a:ext cx="2442088" cy="160413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B2EA5A25-71CB-5146-B29B-E8CBF218FC78}"/>
              </a:ext>
            </a:extLst>
          </p:cNvPr>
          <p:cNvSpPr/>
          <p:nvPr/>
        </p:nvSpPr>
        <p:spPr>
          <a:xfrm>
            <a:off x="1649716" y="5655803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</a:t>
            </a:r>
            <a:r>
              <a:rPr lang="pt-BR" b="1" dirty="0"/>
              <a:t>NÓ 3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CCA507B-0739-F84B-9843-FE7728D8FFF1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483249" y="3206189"/>
            <a:ext cx="2065905" cy="244961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A404B168-F564-234F-92F7-BD3277B4B251}"/>
              </a:ext>
            </a:extLst>
          </p:cNvPr>
          <p:cNvSpPr/>
          <p:nvPr/>
        </p:nvSpPr>
        <p:spPr>
          <a:xfrm>
            <a:off x="3399097" y="4960956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</a:t>
            </a:r>
            <a:r>
              <a:rPr lang="pt-BR" b="1" dirty="0"/>
              <a:t>NÓ 4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5AA0D1B-B30E-D143-9B1F-114D9F487C9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232630" y="3206189"/>
            <a:ext cx="906550" cy="1754767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9231ED8-D684-8041-A11C-9BA89AAA101E}"/>
              </a:ext>
            </a:extLst>
          </p:cNvPr>
          <p:cNvSpPr/>
          <p:nvPr/>
        </p:nvSpPr>
        <p:spPr>
          <a:xfrm>
            <a:off x="5479609" y="4350299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</a:t>
            </a:r>
            <a:r>
              <a:rPr lang="pt-BR" b="1" dirty="0"/>
              <a:t>NÓ 5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EC77C8F-98B1-CD4F-A680-013BC0C2F89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914663" y="3206189"/>
            <a:ext cx="398479" cy="114411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77341444-EDD2-F94C-901F-DE74378D7AC8}"/>
              </a:ext>
            </a:extLst>
          </p:cNvPr>
          <p:cNvSpPr/>
          <p:nvPr/>
        </p:nvSpPr>
        <p:spPr>
          <a:xfrm>
            <a:off x="7552679" y="3973195"/>
            <a:ext cx="474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grafo = []</a:t>
            </a:r>
            <a:br>
              <a:rPr lang="pt-BR" dirty="0"/>
            </a:br>
            <a:endParaRPr lang="pt-BR" dirty="0"/>
          </a:p>
          <a:p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grafo.append</a:t>
            </a:r>
            <a:r>
              <a:rPr lang="pt-BR" dirty="0"/>
              <a:t>([])</a:t>
            </a:r>
            <a:br>
              <a:rPr lang="pt-BR" dirty="0"/>
            </a:br>
            <a:br>
              <a:rPr lang="pt-BR" dirty="0"/>
            </a:br>
            <a:r>
              <a:rPr lang="pt-BR" i="1" dirty="0">
                <a:solidFill>
                  <a:srgbClr val="808080"/>
                </a:solidFill>
              </a:rPr>
              <a:t>#armazena o caminho de cada nó numa lista</a:t>
            </a:r>
            <a:br>
              <a:rPr lang="pt-BR" i="1" dirty="0">
                <a:solidFill>
                  <a:srgbClr val="808080"/>
                </a:solidFill>
              </a:rPr>
            </a:b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(m):</a:t>
            </a:r>
            <a:br>
              <a:rPr lang="pt-BR" dirty="0"/>
            </a:br>
            <a:r>
              <a:rPr lang="pt-BR" dirty="0"/>
              <a:t>    a, </a:t>
            </a:r>
            <a:r>
              <a:rPr lang="pt-BR" dirty="0" err="1"/>
              <a:t>b</a:t>
            </a:r>
            <a:r>
              <a:rPr lang="pt-BR" dirty="0"/>
              <a:t> = [</a:t>
            </a:r>
            <a:r>
              <a:rPr lang="pt-BR" dirty="0" err="1">
                <a:solidFill>
                  <a:srgbClr val="000080"/>
                </a:solidFill>
              </a:rPr>
              <a:t>int</a:t>
            </a:r>
            <a:r>
              <a:rPr lang="pt-BR" dirty="0"/>
              <a:t>(</a:t>
            </a:r>
            <a:r>
              <a:rPr lang="pt-BR" dirty="0" err="1"/>
              <a:t>i</a:t>
            </a:r>
            <a:r>
              <a:rPr lang="pt-BR" dirty="0"/>
              <a:t>) </a:t>
            </a: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input</a:t>
            </a:r>
            <a:r>
              <a:rPr lang="pt-BR" dirty="0"/>
              <a:t>().</a:t>
            </a:r>
            <a:r>
              <a:rPr lang="pt-BR" dirty="0" err="1"/>
              <a:t>split</a:t>
            </a:r>
            <a:r>
              <a:rPr lang="pt-BR" dirty="0"/>
              <a:t>()]</a:t>
            </a:r>
            <a:br>
              <a:rPr lang="pt-BR" dirty="0"/>
            </a:br>
            <a:r>
              <a:rPr lang="pt-BR" dirty="0"/>
              <a:t>    grafo[a-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].</a:t>
            </a:r>
            <a:r>
              <a:rPr lang="pt-BR" dirty="0" err="1"/>
              <a:t>append</a:t>
            </a:r>
            <a:r>
              <a:rPr lang="pt-BR" dirty="0"/>
              <a:t>(b-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    grafo[b-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].</a:t>
            </a:r>
            <a:r>
              <a:rPr lang="pt-BR" dirty="0" err="1"/>
              <a:t>append</a:t>
            </a:r>
            <a:r>
              <a:rPr lang="pt-BR" dirty="0"/>
              <a:t>(a-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6227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01777" cy="1609344"/>
          </a:xfrm>
        </p:spPr>
        <p:txBody>
          <a:bodyPr/>
          <a:lstStyle/>
          <a:p>
            <a:r>
              <a:rPr lang="pt-BR" dirty="0"/>
              <a:t>Ciclovias – Estratégia 2 de resolução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Para cada </a:t>
            </a:r>
            <a:r>
              <a:rPr lang="pt-BR" sz="2800" b="1" dirty="0"/>
              <a:t>NÓ</a:t>
            </a:r>
            <a:r>
              <a:rPr lang="pt-BR" sz="2800" dirty="0"/>
              <a:t> do grafo: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400" b="1" dirty="0"/>
              <a:t>Se o NÓ não possuir nó(</a:t>
            </a:r>
            <a:r>
              <a:rPr lang="pt-BR" sz="2400" b="1" dirty="0" err="1"/>
              <a:t>s</a:t>
            </a:r>
            <a:r>
              <a:rPr lang="pt-BR" sz="2400" b="1" dirty="0"/>
              <a:t>) vizinho(</a:t>
            </a:r>
            <a:r>
              <a:rPr lang="pt-BR" sz="2400" b="1" dirty="0" err="1"/>
              <a:t>s</a:t>
            </a:r>
            <a:r>
              <a:rPr lang="pt-BR" sz="2400" b="1" dirty="0"/>
              <a:t>)</a:t>
            </a:r>
            <a:r>
              <a:rPr lang="pt-BR" sz="2400" dirty="0"/>
              <a:t>, o caminho é 1.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400" b="1" dirty="0"/>
              <a:t>Se o maior dos vizinhos do nó vizinho for menor que o NÓ</a:t>
            </a:r>
            <a:r>
              <a:rPr lang="pt-BR" sz="2400" dirty="0"/>
              <a:t>, o caminho é 2.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400" b="1" dirty="0"/>
              <a:t>Senão passo 2</a:t>
            </a:r>
            <a:r>
              <a:rPr lang="pt-BR" sz="2400" dirty="0"/>
              <a:t>, para cada </a:t>
            </a:r>
            <a:r>
              <a:rPr lang="pt-BR" sz="2400" b="1" dirty="0"/>
              <a:t>nó vizinho (no2) do NÓ (no1)</a:t>
            </a:r>
            <a:r>
              <a:rPr lang="pt-BR" sz="2400" dirty="0"/>
              <a:t>, é realizada uma busca do maior caminho no grafo recursivamente. </a:t>
            </a:r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06760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93556"/>
            <a:ext cx="5104735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2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9100187" y="61293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H="1" flipV="1">
            <a:off x="9678921" y="1181138"/>
            <a:ext cx="9120" cy="58926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CF0D5AF1-312A-F744-A66C-8A1EB709001B}"/>
              </a:ext>
            </a:extLst>
          </p:cNvPr>
          <p:cNvSpPr/>
          <p:nvPr/>
        </p:nvSpPr>
        <p:spPr>
          <a:xfrm>
            <a:off x="8796453" y="1964461"/>
            <a:ext cx="1880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Possui vizinhos?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50ED54-965C-3146-B4BF-F09A02FE49DB}"/>
              </a:ext>
            </a:extLst>
          </p:cNvPr>
          <p:cNvSpPr/>
          <p:nvPr/>
        </p:nvSpPr>
        <p:spPr>
          <a:xfrm>
            <a:off x="7546692" y="1923040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F20580-B65B-144B-A110-D85007B0B11D}"/>
              </a:ext>
            </a:extLst>
          </p:cNvPr>
          <p:cNvSpPr/>
          <p:nvPr/>
        </p:nvSpPr>
        <p:spPr>
          <a:xfrm>
            <a:off x="10677139" y="1923039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FF9440F-781A-5348-83A8-3AB9B9DAF2F6}"/>
              </a:ext>
            </a:extLst>
          </p:cNvPr>
          <p:cNvSpPr/>
          <p:nvPr/>
        </p:nvSpPr>
        <p:spPr>
          <a:xfrm>
            <a:off x="10685044" y="313362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1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165E74D-D71F-E84D-A36A-D867415E7DEF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11255873" y="2491240"/>
            <a:ext cx="7905" cy="64238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9158062" y="605799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 Nó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9736796" y="3944891"/>
            <a:ext cx="1526982" cy="211310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860B2FAA-EE0A-4344-A821-6B4290742906}"/>
              </a:ext>
            </a:extLst>
          </p:cNvPr>
          <p:cNvSpPr/>
          <p:nvPr/>
        </p:nvSpPr>
        <p:spPr>
          <a:xfrm>
            <a:off x="9048141" y="4285019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2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BE50FA0-D4EA-F248-98CD-7E3B1B9FF537}"/>
              </a:ext>
            </a:extLst>
          </p:cNvPr>
          <p:cNvCxnSpPr>
            <a:cxnSpLocks/>
          </p:cNvCxnSpPr>
          <p:nvPr/>
        </p:nvCxnSpPr>
        <p:spPr>
          <a:xfrm flipV="1">
            <a:off x="8060236" y="2491241"/>
            <a:ext cx="65190" cy="54262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15DE61B4-7D61-A84C-A1E0-87A43D7652E1}"/>
              </a:ext>
            </a:extLst>
          </p:cNvPr>
          <p:cNvSpPr/>
          <p:nvPr/>
        </p:nvSpPr>
        <p:spPr>
          <a:xfrm>
            <a:off x="7347230" y="3104340"/>
            <a:ext cx="1491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Possui vizinhos do nó vizinho maior ou igual ao nó?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6B35FA44-CA4D-5E45-AD0F-EACD268380EF}"/>
              </a:ext>
            </a:extLst>
          </p:cNvPr>
          <p:cNvSpPr/>
          <p:nvPr/>
        </p:nvSpPr>
        <p:spPr>
          <a:xfrm>
            <a:off x="5911119" y="3188126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E85818C-DC89-534B-9655-CECD0C9A30E0}"/>
              </a:ext>
            </a:extLst>
          </p:cNvPr>
          <p:cNvSpPr/>
          <p:nvPr/>
        </p:nvSpPr>
        <p:spPr>
          <a:xfrm>
            <a:off x="9041566" y="3188125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6EB60EF-BD55-B64C-AF7D-38DE03377066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9620300" y="3756326"/>
            <a:ext cx="6575" cy="528693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2723627-36E5-D244-B53E-16F28F1B36E1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V="1">
            <a:off x="6485696" y="3756327"/>
            <a:ext cx="4157" cy="42792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4F79BF6-C459-D64F-BB36-AC36D92E38ED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9626875" y="5096289"/>
            <a:ext cx="109921" cy="96170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505659" y="4184249"/>
            <a:ext cx="1960073" cy="96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 recursiva utilizando </a:t>
            </a:r>
            <a:r>
              <a:rPr lang="pt-BR" b="1" dirty="0"/>
              <a:t>nó e </a:t>
            </a:r>
            <a:r>
              <a:rPr lang="pt-BR" b="1" dirty="0" err="1"/>
              <a:t>nó_vizinho</a:t>
            </a:r>
            <a:endParaRPr lang="pt-BR" b="1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DB18D99-6079-284C-90A7-54DFA437CA45}"/>
              </a:ext>
            </a:extLst>
          </p:cNvPr>
          <p:cNvSpPr/>
          <p:nvPr/>
        </p:nvSpPr>
        <p:spPr>
          <a:xfrm>
            <a:off x="6227241" y="6046730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</a:t>
            </a:r>
            <a:r>
              <a:rPr lang="pt-BR" dirty="0" err="1"/>
              <a:t>X</a:t>
            </a:r>
            <a:endParaRPr lang="pt-BR" dirty="0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1CA75E2-9FB1-534B-8EEE-190C731458CB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485696" y="5144285"/>
            <a:ext cx="0" cy="91370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AFA1E79-E393-A14D-941D-35390CAFDB9D}"/>
              </a:ext>
            </a:extLst>
          </p:cNvPr>
          <p:cNvCxnSpPr>
            <a:cxnSpLocks/>
            <a:stCxn id="39" idx="1"/>
            <a:endCxn id="62" idx="3"/>
          </p:cNvCxnSpPr>
          <p:nvPr/>
        </p:nvCxnSpPr>
        <p:spPr>
          <a:xfrm flipH="1" flipV="1">
            <a:off x="7384709" y="6452365"/>
            <a:ext cx="1773353" cy="112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6A78C5F5-4064-AB4D-ADD9-9045E421AFF7}"/>
              </a:ext>
            </a:extLst>
          </p:cNvPr>
          <p:cNvSpPr/>
          <p:nvPr/>
        </p:nvSpPr>
        <p:spPr>
          <a:xfrm>
            <a:off x="7384709" y="1770406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5756904" y="3033867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5A664F3F-2B1D-6746-BA10-56BCEF74C3DA}"/>
              </a:ext>
            </a:extLst>
          </p:cNvPr>
          <p:cNvSpPr/>
          <p:nvPr/>
        </p:nvSpPr>
        <p:spPr>
          <a:xfrm>
            <a:off x="7361762" y="2630455"/>
            <a:ext cx="1960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Percorre cada nó vizinho</a:t>
            </a:r>
          </a:p>
        </p:txBody>
      </p:sp>
    </p:spTree>
    <p:extLst>
      <p:ext uri="{BB962C8B-B14F-4D97-AF65-F5344CB8AC3E}">
        <p14:creationId xmlns:p14="http://schemas.microsoft.com/office/powerpoint/2010/main" val="2603791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793556"/>
            <a:ext cx="5233210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2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9100187" y="61293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H="1" flipV="1">
            <a:off x="9678921" y="1181138"/>
            <a:ext cx="9120" cy="58926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CF0D5AF1-312A-F744-A66C-8A1EB709001B}"/>
              </a:ext>
            </a:extLst>
          </p:cNvPr>
          <p:cNvSpPr/>
          <p:nvPr/>
        </p:nvSpPr>
        <p:spPr>
          <a:xfrm>
            <a:off x="8796453" y="1964461"/>
            <a:ext cx="1880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Possui vizinhos?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50ED54-965C-3146-B4BF-F09A02FE49DB}"/>
              </a:ext>
            </a:extLst>
          </p:cNvPr>
          <p:cNvSpPr/>
          <p:nvPr/>
        </p:nvSpPr>
        <p:spPr>
          <a:xfrm>
            <a:off x="7546692" y="1923040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F20580-B65B-144B-A110-D85007B0B11D}"/>
              </a:ext>
            </a:extLst>
          </p:cNvPr>
          <p:cNvSpPr/>
          <p:nvPr/>
        </p:nvSpPr>
        <p:spPr>
          <a:xfrm>
            <a:off x="10677139" y="1923039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FF9440F-781A-5348-83A8-3AB9B9DAF2F6}"/>
              </a:ext>
            </a:extLst>
          </p:cNvPr>
          <p:cNvSpPr/>
          <p:nvPr/>
        </p:nvSpPr>
        <p:spPr>
          <a:xfrm>
            <a:off x="10685044" y="313362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1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165E74D-D71F-E84D-A36A-D867415E7DEF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11255873" y="2491240"/>
            <a:ext cx="7905" cy="64238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9158062" y="605799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 Nó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9736796" y="3944891"/>
            <a:ext cx="1526982" cy="211310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860B2FAA-EE0A-4344-A821-6B4290742906}"/>
              </a:ext>
            </a:extLst>
          </p:cNvPr>
          <p:cNvSpPr/>
          <p:nvPr/>
        </p:nvSpPr>
        <p:spPr>
          <a:xfrm>
            <a:off x="9048141" y="4285019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2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BE50FA0-D4EA-F248-98CD-7E3B1B9FF537}"/>
              </a:ext>
            </a:extLst>
          </p:cNvPr>
          <p:cNvCxnSpPr>
            <a:cxnSpLocks/>
          </p:cNvCxnSpPr>
          <p:nvPr/>
        </p:nvCxnSpPr>
        <p:spPr>
          <a:xfrm flipV="1">
            <a:off x="8060236" y="2491241"/>
            <a:ext cx="65190" cy="54262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6B35FA44-CA4D-5E45-AD0F-EACD268380EF}"/>
              </a:ext>
            </a:extLst>
          </p:cNvPr>
          <p:cNvSpPr/>
          <p:nvPr/>
        </p:nvSpPr>
        <p:spPr>
          <a:xfrm>
            <a:off x="5911119" y="3188126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E85818C-DC89-534B-9655-CECD0C9A30E0}"/>
              </a:ext>
            </a:extLst>
          </p:cNvPr>
          <p:cNvSpPr/>
          <p:nvPr/>
        </p:nvSpPr>
        <p:spPr>
          <a:xfrm>
            <a:off x="9041566" y="3188125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6EB60EF-BD55-B64C-AF7D-38DE03377066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9620300" y="3756326"/>
            <a:ext cx="6575" cy="528693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2723627-36E5-D244-B53E-16F28F1B36E1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V="1">
            <a:off x="6485696" y="3756327"/>
            <a:ext cx="4157" cy="42792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4F79BF6-C459-D64F-BB36-AC36D92E38ED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9626875" y="5096289"/>
            <a:ext cx="109921" cy="96170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505659" y="4184249"/>
            <a:ext cx="1960073" cy="96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 recursiva utilizando </a:t>
            </a:r>
            <a:r>
              <a:rPr lang="pt-BR" b="1" dirty="0"/>
              <a:t>nó e </a:t>
            </a:r>
            <a:r>
              <a:rPr lang="pt-BR" b="1" dirty="0" err="1"/>
              <a:t>nó_vizinho</a:t>
            </a:r>
            <a:endParaRPr lang="pt-BR" b="1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DB18D99-6079-284C-90A7-54DFA437CA45}"/>
              </a:ext>
            </a:extLst>
          </p:cNvPr>
          <p:cNvSpPr/>
          <p:nvPr/>
        </p:nvSpPr>
        <p:spPr>
          <a:xfrm>
            <a:off x="6227241" y="6046730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</a:t>
            </a:r>
            <a:r>
              <a:rPr lang="pt-BR" dirty="0" err="1"/>
              <a:t>X</a:t>
            </a:r>
            <a:endParaRPr lang="pt-BR" dirty="0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1CA75E2-9FB1-534B-8EEE-190C731458CB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485696" y="5144285"/>
            <a:ext cx="0" cy="91370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AFA1E79-E393-A14D-941D-35390CAFDB9D}"/>
              </a:ext>
            </a:extLst>
          </p:cNvPr>
          <p:cNvCxnSpPr>
            <a:cxnSpLocks/>
            <a:stCxn id="39" idx="1"/>
            <a:endCxn id="62" idx="3"/>
          </p:cNvCxnSpPr>
          <p:nvPr/>
        </p:nvCxnSpPr>
        <p:spPr>
          <a:xfrm flipH="1" flipV="1">
            <a:off x="7384709" y="6452365"/>
            <a:ext cx="1773353" cy="112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6A78C5F5-4064-AB4D-ADD9-9045E421AFF7}"/>
              </a:ext>
            </a:extLst>
          </p:cNvPr>
          <p:cNvSpPr/>
          <p:nvPr/>
        </p:nvSpPr>
        <p:spPr>
          <a:xfrm>
            <a:off x="7384709" y="1770406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5756904" y="3033867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4336031" y="431077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0C8C96C-B35F-144A-A721-FABBCF1770F3}"/>
              </a:ext>
            </a:extLst>
          </p:cNvPr>
          <p:cNvSpPr/>
          <p:nvPr/>
        </p:nvSpPr>
        <p:spPr>
          <a:xfrm>
            <a:off x="7347230" y="3104340"/>
            <a:ext cx="1491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Possui vizinhos do nó vizinho maior ou igual ao nó?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8F562FF-3B6A-1047-8794-7AC26E32F620}"/>
              </a:ext>
            </a:extLst>
          </p:cNvPr>
          <p:cNvSpPr/>
          <p:nvPr/>
        </p:nvSpPr>
        <p:spPr>
          <a:xfrm>
            <a:off x="7361762" y="2630455"/>
            <a:ext cx="1960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Percorre cada nó vizinho</a:t>
            </a:r>
          </a:p>
        </p:txBody>
      </p:sp>
    </p:spTree>
    <p:extLst>
      <p:ext uri="{BB962C8B-B14F-4D97-AF65-F5344CB8AC3E}">
        <p14:creationId xmlns:p14="http://schemas.microsoft.com/office/powerpoint/2010/main" val="1191889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Variáveis Globais:</a:t>
            </a:r>
          </a:p>
          <a:p>
            <a:pPr lvl="1">
              <a:buFont typeface="Wingdings" pitchFamily="2" charset="2"/>
              <a:buChar char="v"/>
            </a:pPr>
            <a:r>
              <a:rPr lang="pt-BR" sz="2600" b="1" dirty="0">
                <a:solidFill>
                  <a:srgbClr val="0070C0"/>
                </a:solidFill>
              </a:rPr>
              <a:t>caminho = 1.</a:t>
            </a:r>
          </a:p>
          <a:p>
            <a:pPr lvl="1">
              <a:buFont typeface="Wingdings" pitchFamily="2" charset="2"/>
              <a:buChar char="v"/>
            </a:pPr>
            <a:r>
              <a:rPr lang="pt-BR" sz="2600" b="1" dirty="0" err="1">
                <a:solidFill>
                  <a:srgbClr val="0070C0"/>
                </a:solidFill>
              </a:rPr>
              <a:t>cam_int</a:t>
            </a:r>
            <a:r>
              <a:rPr lang="pt-BR" sz="2600" b="1" dirty="0">
                <a:solidFill>
                  <a:srgbClr val="0070C0"/>
                </a:solidFill>
              </a:rPr>
              <a:t> = 2. #caminho intermediário</a:t>
            </a: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854320" y="4277984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CC66E29-6DE3-4F4D-BCE1-18AFBF9EFCB2}"/>
              </a:ext>
            </a:extLst>
          </p:cNvPr>
          <p:cNvCxnSpPr>
            <a:cxnSpLocks/>
          </p:cNvCxnSpPr>
          <p:nvPr/>
        </p:nvCxnSpPr>
        <p:spPr>
          <a:xfrm flipV="1">
            <a:off x="7967973" y="3595788"/>
            <a:ext cx="3495" cy="68219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051658" y="3828374"/>
            <a:ext cx="2572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cada nó vizinho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99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1ª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300806" y="513105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28567" y="617973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2330989" y="618111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665883" y="5023206"/>
            <a:ext cx="237111" cy="11565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2666085" y="5838038"/>
            <a:ext cx="2220" cy="34307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CC66E29-6DE3-4F4D-BCE1-18AFBF9EFCB2}"/>
              </a:ext>
            </a:extLst>
          </p:cNvPr>
          <p:cNvCxnSpPr>
            <a:cxnSpLocks/>
            <a:stCxn id="38" idx="0"/>
            <a:endCxn id="59" idx="2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063233" y="3828374"/>
            <a:ext cx="2572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cada nó vizinho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2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473517B-CEA9-3D43-9DCE-AF2712C12524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428752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1ª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300806" y="513105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28567" y="617973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2330989" y="618111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665883" y="5023206"/>
            <a:ext cx="237111" cy="11565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2666085" y="5838038"/>
            <a:ext cx="2220" cy="34307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051657" y="3793650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3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[5]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92B2C77-5608-0947-9CDD-DED4AC792478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A7B9BCEC-135A-2D46-BD31-1E37AE6B930E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1192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Calçada imperial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1746734"/>
            <a:ext cx="11260241" cy="5111265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marL="274320" lvl="1" indent="0">
              <a:spcBef>
                <a:spcPts val="1000"/>
              </a:spcBef>
              <a:buNone/>
            </a:pPr>
            <a:r>
              <a:rPr lang="pt-BR" sz="3200" dirty="0" err="1"/>
              <a:t>resp</a:t>
            </a:r>
            <a:r>
              <a:rPr lang="pt-BR" sz="3200" dirty="0"/>
              <a:t> = 0</a:t>
            </a:r>
          </a:p>
          <a:p>
            <a:pPr marL="274320" lvl="1" indent="0">
              <a:spcBef>
                <a:spcPts val="1000"/>
              </a:spcBef>
              <a:buNone/>
            </a:pPr>
            <a:r>
              <a:rPr lang="pt-BR" sz="3200" b="1" dirty="0"/>
              <a:t>for </a:t>
            </a:r>
            <a:r>
              <a:rPr lang="pt-BR" sz="3200" dirty="0" err="1"/>
              <a:t>i</a:t>
            </a:r>
            <a:r>
              <a:rPr lang="pt-BR" sz="3200" dirty="0"/>
              <a:t> </a:t>
            </a:r>
            <a:r>
              <a:rPr lang="pt-BR" sz="3200" b="1" dirty="0"/>
              <a:t>in </a:t>
            </a:r>
            <a:r>
              <a:rPr lang="pt-BR" sz="3200" dirty="0"/>
              <a:t>range(Na):</a:t>
            </a:r>
            <a:br>
              <a:rPr lang="pt-BR" sz="3200" dirty="0"/>
            </a:br>
            <a:r>
              <a:rPr lang="pt-BR" sz="3200" dirty="0"/>
              <a:t>    </a:t>
            </a:r>
            <a:r>
              <a:rPr lang="pt-BR" sz="3200" b="1" dirty="0"/>
              <a:t>for </a:t>
            </a:r>
            <a:r>
              <a:rPr lang="pt-BR" sz="3200" dirty="0" err="1"/>
              <a:t>j</a:t>
            </a:r>
            <a:r>
              <a:rPr lang="pt-BR" sz="3200" dirty="0"/>
              <a:t> </a:t>
            </a:r>
            <a:r>
              <a:rPr lang="pt-BR" sz="3200" b="1" dirty="0"/>
              <a:t>in </a:t>
            </a:r>
            <a:r>
              <a:rPr lang="pt-BR" sz="3200" dirty="0"/>
              <a:t>range(</a:t>
            </a:r>
            <a:r>
              <a:rPr lang="pt-BR" sz="3200" dirty="0" err="1"/>
              <a:t>i,N</a:t>
            </a:r>
            <a:r>
              <a:rPr lang="pt-BR" sz="3200" dirty="0"/>
              <a:t>):</a:t>
            </a:r>
          </a:p>
          <a:p>
            <a:pPr marL="548640" lvl="2" indent="0">
              <a:spcBef>
                <a:spcPts val="1000"/>
              </a:spcBef>
              <a:buNone/>
            </a:pPr>
            <a:r>
              <a:rPr lang="pt-BR" sz="3200" dirty="0"/>
              <a:t>	a 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i</a:t>
            </a:r>
            <a:r>
              <a:rPr lang="pt-BR" sz="3200" dirty="0"/>
              <a:t>]  </a:t>
            </a:r>
            <a:r>
              <a:rPr lang="pt-BR" sz="3200" i="1" dirty="0"/>
              <a:t># A e </a:t>
            </a:r>
            <a:r>
              <a:rPr lang="pt-BR" sz="3200" i="1" dirty="0" err="1"/>
              <a:t>B</a:t>
            </a:r>
            <a:r>
              <a:rPr lang="pt-BR" sz="3200" i="1" dirty="0"/>
              <a:t> são os valores a serem utilizados</a:t>
            </a:r>
            <a:br>
              <a:rPr lang="pt-BR" sz="3200" i="1" dirty="0"/>
            </a:br>
            <a:r>
              <a:rPr lang="pt-BR" sz="3200" i="1" dirty="0"/>
              <a:t>	</a:t>
            </a:r>
            <a:r>
              <a:rPr lang="pt-BR" sz="3200" dirty="0" err="1"/>
              <a:t>b</a:t>
            </a:r>
            <a:r>
              <a:rPr lang="pt-BR" sz="3200" dirty="0"/>
              <a:t> 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j</a:t>
            </a:r>
            <a:r>
              <a:rPr lang="pt-BR" sz="3200" dirty="0"/>
              <a:t>]</a:t>
            </a:r>
          </a:p>
          <a:p>
            <a:pPr marL="548640" lvl="2" indent="0">
              <a:spcBef>
                <a:spcPts val="1000"/>
              </a:spcBef>
              <a:buNone/>
            </a:pPr>
            <a:r>
              <a:rPr lang="pt-BR" sz="3200" dirty="0"/>
              <a:t>	</a:t>
            </a:r>
            <a:r>
              <a:rPr lang="pt-BR" sz="3200" dirty="0" err="1"/>
              <a:t>uadd</a:t>
            </a:r>
            <a:r>
              <a:rPr lang="pt-BR" sz="3200" dirty="0"/>
              <a:t> = -1 </a:t>
            </a:r>
            <a:r>
              <a:rPr lang="pt-BR" sz="3200" i="1" dirty="0"/>
              <a:t># Ultimo elemento que foi adicionado ( no inicio nenhum )</a:t>
            </a:r>
            <a:br>
              <a:rPr lang="pt-BR" sz="3200" i="1" dirty="0"/>
            </a:br>
            <a:r>
              <a:rPr lang="pt-BR" sz="3200" i="1" dirty="0"/>
              <a:t>	</a:t>
            </a:r>
            <a:r>
              <a:rPr lang="pt-BR" sz="3200" dirty="0" err="1"/>
              <a:t>respl</a:t>
            </a:r>
            <a:r>
              <a:rPr lang="pt-BR" sz="3200" dirty="0"/>
              <a:t> = 0 </a:t>
            </a:r>
            <a:r>
              <a:rPr lang="pt-BR" sz="3200" i="1" dirty="0"/>
              <a:t># Resposta para os valores de A e </a:t>
            </a:r>
            <a:r>
              <a:rPr lang="pt-BR" sz="3200" i="1" dirty="0" err="1"/>
              <a:t>B</a:t>
            </a:r>
            <a:br>
              <a:rPr lang="pt-BR" sz="3200" i="1" dirty="0"/>
            </a:br>
            <a:r>
              <a:rPr lang="pt-BR" sz="3200" i="1" dirty="0"/>
              <a:t>	</a:t>
            </a:r>
            <a:r>
              <a:rPr lang="pt-BR" sz="3200" b="1" dirty="0"/>
              <a:t>for </a:t>
            </a:r>
            <a:r>
              <a:rPr lang="pt-BR" sz="3200" dirty="0" err="1"/>
              <a:t>k</a:t>
            </a:r>
            <a:r>
              <a:rPr lang="pt-BR" sz="3200" dirty="0"/>
              <a:t> </a:t>
            </a:r>
            <a:r>
              <a:rPr lang="pt-BR" sz="3200" b="1" dirty="0"/>
              <a:t>in </a:t>
            </a:r>
            <a:r>
              <a:rPr lang="pt-BR" sz="3200" dirty="0"/>
              <a:t>range(</a:t>
            </a:r>
            <a:r>
              <a:rPr lang="pt-BR" sz="3200" dirty="0" err="1"/>
              <a:t>i,N</a:t>
            </a:r>
            <a:r>
              <a:rPr lang="pt-BR" sz="3200" dirty="0"/>
              <a:t>):</a:t>
            </a:r>
            <a:br>
              <a:rPr lang="pt-BR" sz="3200" dirty="0"/>
            </a:br>
            <a:r>
              <a:rPr lang="pt-BR" sz="3200" dirty="0"/>
              <a:t>    	     </a:t>
            </a:r>
            <a:r>
              <a:rPr lang="pt-BR" sz="3200" b="1" dirty="0" err="1"/>
              <a:t>if</a:t>
            </a:r>
            <a:r>
              <a:rPr lang="pt-BR" sz="3200" b="1" dirty="0"/>
              <a:t> </a:t>
            </a:r>
            <a:r>
              <a:rPr lang="pt-BR" sz="3200" dirty="0"/>
              <a:t>(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==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i</a:t>
            </a:r>
            <a:r>
              <a:rPr lang="pt-BR" sz="3200" dirty="0"/>
              <a:t>] </a:t>
            </a:r>
            <a:r>
              <a:rPr lang="pt-BR" sz="3200" b="1" dirty="0" err="1"/>
              <a:t>or</a:t>
            </a:r>
            <a:r>
              <a:rPr lang="pt-BR" sz="3200" b="1" dirty="0"/>
              <a:t>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==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j</a:t>
            </a:r>
            <a:r>
              <a:rPr lang="pt-BR" sz="3200" dirty="0"/>
              <a:t>]) </a:t>
            </a:r>
            <a:r>
              <a:rPr lang="pt-BR" sz="3200" b="1" dirty="0" err="1"/>
              <a:t>and</a:t>
            </a:r>
            <a:r>
              <a:rPr lang="pt-BR" sz="3200" b="1" dirty="0"/>
              <a:t>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!= </a:t>
            </a:r>
            <a:r>
              <a:rPr lang="pt-BR" sz="3200" dirty="0" err="1"/>
              <a:t>uadd</a:t>
            </a:r>
            <a:r>
              <a:rPr lang="pt-BR" sz="3200" dirty="0"/>
              <a:t>:</a:t>
            </a:r>
            <a:br>
              <a:rPr lang="pt-BR" sz="3200" dirty="0"/>
            </a:br>
            <a:r>
              <a:rPr lang="pt-BR" sz="3200" dirty="0"/>
              <a:t>        	</a:t>
            </a:r>
            <a:r>
              <a:rPr lang="pt-BR" sz="3200" dirty="0" err="1"/>
              <a:t>respl</a:t>
            </a:r>
            <a:r>
              <a:rPr lang="pt-BR" sz="3200" dirty="0"/>
              <a:t> += 1  </a:t>
            </a:r>
            <a:r>
              <a:rPr lang="pt-BR" sz="3200" i="1" dirty="0"/>
              <a:t># Adiciono o valor na posição </a:t>
            </a:r>
            <a:r>
              <a:rPr lang="pt-BR" sz="3200" i="1" dirty="0" err="1"/>
              <a:t>k</a:t>
            </a:r>
            <a:r>
              <a:rPr lang="pt-BR" sz="3200" i="1" dirty="0"/>
              <a:t> na resposta de A e </a:t>
            </a:r>
            <a:r>
              <a:rPr lang="pt-BR" sz="3200" i="1" dirty="0" err="1"/>
              <a:t>B</a:t>
            </a:r>
            <a:br>
              <a:rPr lang="pt-BR" sz="3200" i="1" dirty="0"/>
            </a:br>
            <a:r>
              <a:rPr lang="pt-BR" sz="3200" i="1" dirty="0"/>
              <a:t>        	</a:t>
            </a:r>
            <a:r>
              <a:rPr lang="pt-BR" sz="3200" dirty="0" err="1"/>
              <a:t>uadd</a:t>
            </a:r>
            <a:r>
              <a:rPr lang="pt-BR" sz="3200" dirty="0"/>
              <a:t> 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</a:t>
            </a:r>
            <a:r>
              <a:rPr lang="pt-BR" sz="3200" i="1" dirty="0"/>
              <a:t># Guardo que ele foi o último adicionado</a:t>
            </a:r>
          </a:p>
          <a:p>
            <a:pPr marL="548640" lvl="2" indent="0">
              <a:spcBef>
                <a:spcPts val="1000"/>
              </a:spcBef>
              <a:buNone/>
            </a:pPr>
            <a:r>
              <a:rPr lang="pt-BR" sz="3200" dirty="0"/>
              <a:t>	</a:t>
            </a:r>
            <a:r>
              <a:rPr lang="pt-BR" sz="3200" dirty="0" err="1"/>
              <a:t>resp</a:t>
            </a:r>
            <a:r>
              <a:rPr lang="pt-BR" sz="3200" dirty="0"/>
              <a:t> = </a:t>
            </a:r>
            <a:r>
              <a:rPr lang="pt-BR" sz="3200" dirty="0" err="1"/>
              <a:t>max</a:t>
            </a:r>
            <a:r>
              <a:rPr lang="pt-BR" sz="3200" dirty="0"/>
              <a:t>(</a:t>
            </a:r>
            <a:r>
              <a:rPr lang="pt-BR" sz="3200" dirty="0" err="1"/>
              <a:t>resp,respl</a:t>
            </a:r>
            <a:r>
              <a:rPr lang="pt-BR" sz="3200" dirty="0"/>
              <a:t>)</a:t>
            </a:r>
            <a:endParaRPr lang="pt-B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8EEDCE-551D-5C48-B696-4677A5F69AF9}"/>
              </a:ext>
            </a:extLst>
          </p:cNvPr>
          <p:cNvSpPr/>
          <p:nvPr/>
        </p:nvSpPr>
        <p:spPr>
          <a:xfrm>
            <a:off x="23959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20017-5038-8D49-B243-1CB0ED618CA5}"/>
              </a:ext>
            </a:extLst>
          </p:cNvPr>
          <p:cNvSpPr/>
          <p:nvPr/>
        </p:nvSpPr>
        <p:spPr>
          <a:xfrm>
            <a:off x="32640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87972-77BF-5D46-9E03-78DE52E202E8}"/>
              </a:ext>
            </a:extLst>
          </p:cNvPr>
          <p:cNvSpPr/>
          <p:nvPr/>
        </p:nvSpPr>
        <p:spPr>
          <a:xfrm>
            <a:off x="41321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6629BD-67A6-3645-A09C-F06F8882BDA9}"/>
              </a:ext>
            </a:extLst>
          </p:cNvPr>
          <p:cNvSpPr/>
          <p:nvPr/>
        </p:nvSpPr>
        <p:spPr>
          <a:xfrm>
            <a:off x="50002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E1147A-9B8C-E242-9DF7-A331A051DF5E}"/>
              </a:ext>
            </a:extLst>
          </p:cNvPr>
          <p:cNvSpPr/>
          <p:nvPr/>
        </p:nvSpPr>
        <p:spPr>
          <a:xfrm>
            <a:off x="58683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7372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2294108" y="510544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404450" y="430092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1456299" y="608926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3394615" y="3695879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1793615" y="5812423"/>
            <a:ext cx="865772" cy="276844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7"/>
            <a:endCxn id="48" idx="1"/>
          </p:cNvCxnSpPr>
          <p:nvPr/>
        </p:nvCxnSpPr>
        <p:spPr>
          <a:xfrm flipV="1">
            <a:off x="3028019" y="3979980"/>
            <a:ext cx="366596" cy="424478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4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[4]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2ª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E361738-37B8-C640-A522-13503896B99A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8F281716-CAE5-7C4B-B14C-FBF4E4A858CD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32359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4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[4]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2ª chamada ao método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9D0D5716-AB10-8149-A3C9-BAD789B34953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0C572D-9F9B-6640-B9A1-DD709C38675A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F44355-0E64-DF43-9296-F01C17D7BE5B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86C8CE-FBA2-3545-8E0E-608445B64B14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2FED28-9620-CC41-9BC0-5ABCBC833E7D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E5A6C3E-F777-5C43-8BE1-423CD6A5E1A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F4377A6A-0010-4349-8272-765F53823AC6}"/>
                </a:ext>
              </a:extLst>
            </p:cNvPr>
            <p:cNvCxnSpPr>
              <a:cxnSpLocks/>
              <a:stCxn id="53" idx="2"/>
              <a:endCxn id="5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2EFA0E2E-5354-8045-AE73-6FEBAD57338E}"/>
                </a:ext>
              </a:extLst>
            </p:cNvPr>
            <p:cNvCxnSpPr>
              <a:cxnSpLocks/>
              <a:stCxn id="58" idx="2"/>
              <a:endCxn id="5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28C39F68-637E-F447-83E1-3D6623A5996E}"/>
                </a:ext>
              </a:extLst>
            </p:cNvPr>
            <p:cNvCxnSpPr>
              <a:cxnSpLocks/>
              <a:stCxn id="54" idx="2"/>
              <a:endCxn id="5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BC787F13-AC6C-9949-B994-8BD85AB65959}"/>
                </a:ext>
              </a:extLst>
            </p:cNvPr>
            <p:cNvCxnSpPr>
              <a:cxnSpLocks/>
              <a:stCxn id="56" idx="2"/>
              <a:endCxn id="58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B7965BA2-0DC7-2947-9CF2-B509EDF5A6EE}"/>
                </a:ext>
              </a:extLst>
            </p:cNvPr>
            <p:cNvCxnSpPr>
              <a:cxnSpLocks/>
              <a:stCxn id="58" idx="4"/>
              <a:endCxn id="54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4ACCD525-CC2E-C048-A861-A19374CCBBA6}"/>
              </a:ext>
            </a:extLst>
          </p:cNvPr>
          <p:cNvSpPr/>
          <p:nvPr/>
        </p:nvSpPr>
        <p:spPr>
          <a:xfrm>
            <a:off x="2294108" y="510544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BDC9F5-A7BE-4C45-AFB4-990BDB08602B}"/>
              </a:ext>
            </a:extLst>
          </p:cNvPr>
          <p:cNvSpPr/>
          <p:nvPr/>
        </p:nvSpPr>
        <p:spPr>
          <a:xfrm>
            <a:off x="2404450" y="430092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5AEF7B6-196B-1A4B-8295-07383619E880}"/>
              </a:ext>
            </a:extLst>
          </p:cNvPr>
          <p:cNvSpPr/>
          <p:nvPr/>
        </p:nvSpPr>
        <p:spPr>
          <a:xfrm>
            <a:off x="1456299" y="608926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245A8E0C-5748-1E47-B4C8-555620C2014A}"/>
              </a:ext>
            </a:extLst>
          </p:cNvPr>
          <p:cNvSpPr/>
          <p:nvPr/>
        </p:nvSpPr>
        <p:spPr>
          <a:xfrm>
            <a:off x="3394615" y="3695879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0096A91-2877-C24E-908D-6349B4B929AF}"/>
              </a:ext>
            </a:extLst>
          </p:cNvPr>
          <p:cNvCxnSpPr>
            <a:cxnSpLocks/>
            <a:stCxn id="71" idx="4"/>
            <a:endCxn id="73" idx="0"/>
          </p:cNvCxnSpPr>
          <p:nvPr/>
        </p:nvCxnSpPr>
        <p:spPr>
          <a:xfrm flipH="1">
            <a:off x="1793615" y="5812423"/>
            <a:ext cx="865772" cy="276844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DCFD0AB8-05C1-A246-9098-ED923BE1A9D2}"/>
              </a:ext>
            </a:extLst>
          </p:cNvPr>
          <p:cNvCxnSpPr>
            <a:cxnSpLocks/>
            <a:stCxn id="72" idx="7"/>
            <a:endCxn id="74" idx="1"/>
          </p:cNvCxnSpPr>
          <p:nvPr/>
        </p:nvCxnSpPr>
        <p:spPr>
          <a:xfrm flipV="1">
            <a:off x="3028019" y="3979980"/>
            <a:ext cx="366596" cy="424478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0BB3B4BB-0429-9C4E-9D91-3F668A60A5BC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CCC2CE6F-5AE2-0946-B94F-E45EF80ED628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45A0A961-1B46-504B-9D21-836A81C36475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769368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2408848" y="430699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4326446" y="431702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595288" y="353655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5053834" y="3621821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7"/>
            <a:endCxn id="44" idx="1"/>
          </p:cNvCxnSpPr>
          <p:nvPr/>
        </p:nvCxnSpPr>
        <p:spPr>
          <a:xfrm flipV="1">
            <a:off x="3032417" y="3820657"/>
            <a:ext cx="562871" cy="589871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7"/>
            <a:endCxn id="48" idx="1"/>
          </p:cNvCxnSpPr>
          <p:nvPr/>
        </p:nvCxnSpPr>
        <p:spPr>
          <a:xfrm flipV="1">
            <a:off x="4950015" y="3905922"/>
            <a:ext cx="103819" cy="51464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4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3ª chamada ao método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9C12EDF-64E5-0648-8211-208E7924943C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489B998D-87CC-0840-9346-567E95F77214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9DA93C5B-3D88-E444-BBA0-AF04A4909880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05070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3</a:t>
            </a:r>
          </a:p>
          <a:p>
            <a:r>
              <a:rPr lang="pt-BR" sz="2400" b="1" dirty="0"/>
              <a:t>caminho = 4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[4]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2ª chamada ao método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9D0D5716-AB10-8149-A3C9-BAD789B34953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0C572D-9F9B-6640-B9A1-DD709C38675A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F44355-0E64-DF43-9296-F01C17D7BE5B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86C8CE-FBA2-3545-8E0E-608445B64B14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2FED28-9620-CC41-9BC0-5ABCBC833E7D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E5A6C3E-F777-5C43-8BE1-423CD6A5E1A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F4377A6A-0010-4349-8272-765F53823AC6}"/>
                </a:ext>
              </a:extLst>
            </p:cNvPr>
            <p:cNvCxnSpPr>
              <a:cxnSpLocks/>
              <a:stCxn id="53" idx="2"/>
              <a:endCxn id="5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2EFA0E2E-5354-8045-AE73-6FEBAD57338E}"/>
                </a:ext>
              </a:extLst>
            </p:cNvPr>
            <p:cNvCxnSpPr>
              <a:cxnSpLocks/>
              <a:stCxn id="58" idx="2"/>
              <a:endCxn id="5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28C39F68-637E-F447-83E1-3D6623A5996E}"/>
                </a:ext>
              </a:extLst>
            </p:cNvPr>
            <p:cNvCxnSpPr>
              <a:cxnSpLocks/>
              <a:stCxn id="54" idx="2"/>
              <a:endCxn id="5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BC787F13-AC6C-9949-B994-8BD85AB65959}"/>
                </a:ext>
              </a:extLst>
            </p:cNvPr>
            <p:cNvCxnSpPr>
              <a:cxnSpLocks/>
              <a:stCxn id="56" idx="2"/>
              <a:endCxn id="58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B7965BA2-0DC7-2947-9CF2-B509EDF5A6EE}"/>
                </a:ext>
              </a:extLst>
            </p:cNvPr>
            <p:cNvCxnSpPr>
              <a:cxnSpLocks/>
              <a:stCxn id="58" idx="4"/>
              <a:endCxn id="54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4ACCD525-CC2E-C048-A861-A19374CCBBA6}"/>
              </a:ext>
            </a:extLst>
          </p:cNvPr>
          <p:cNvSpPr/>
          <p:nvPr/>
        </p:nvSpPr>
        <p:spPr>
          <a:xfrm>
            <a:off x="2294108" y="510544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BDC9F5-A7BE-4C45-AFB4-990BDB08602B}"/>
              </a:ext>
            </a:extLst>
          </p:cNvPr>
          <p:cNvSpPr/>
          <p:nvPr/>
        </p:nvSpPr>
        <p:spPr>
          <a:xfrm>
            <a:off x="2404450" y="430092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5AEF7B6-196B-1A4B-8295-07383619E880}"/>
              </a:ext>
            </a:extLst>
          </p:cNvPr>
          <p:cNvSpPr/>
          <p:nvPr/>
        </p:nvSpPr>
        <p:spPr>
          <a:xfrm>
            <a:off x="1456299" y="608926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245A8E0C-5748-1E47-B4C8-555620C2014A}"/>
              </a:ext>
            </a:extLst>
          </p:cNvPr>
          <p:cNvSpPr/>
          <p:nvPr/>
        </p:nvSpPr>
        <p:spPr>
          <a:xfrm>
            <a:off x="3394615" y="3695879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0096A91-2877-C24E-908D-6349B4B929AF}"/>
              </a:ext>
            </a:extLst>
          </p:cNvPr>
          <p:cNvCxnSpPr>
            <a:cxnSpLocks/>
            <a:stCxn id="71" idx="4"/>
            <a:endCxn id="73" idx="0"/>
          </p:cNvCxnSpPr>
          <p:nvPr/>
        </p:nvCxnSpPr>
        <p:spPr>
          <a:xfrm flipH="1">
            <a:off x="1793615" y="5812423"/>
            <a:ext cx="865772" cy="276844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DCFD0AB8-05C1-A246-9098-ED923BE1A9D2}"/>
              </a:ext>
            </a:extLst>
          </p:cNvPr>
          <p:cNvCxnSpPr>
            <a:cxnSpLocks/>
            <a:stCxn id="72" idx="7"/>
            <a:endCxn id="74" idx="1"/>
          </p:cNvCxnSpPr>
          <p:nvPr/>
        </p:nvCxnSpPr>
        <p:spPr>
          <a:xfrm flipV="1">
            <a:off x="3028019" y="3979980"/>
            <a:ext cx="366596" cy="424478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2B47860A-5E77-714B-934C-A294547B5146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590336BC-7B47-084E-908E-F59B49D4C62A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E5ABC06A-BFAF-804A-9DD0-6218DFEB2CE0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72664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1ª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300806" y="513105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28567" y="617973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2330989" y="618111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665883" y="5023206"/>
            <a:ext cx="237111" cy="11565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2666085" y="5838038"/>
            <a:ext cx="2220" cy="34307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2</a:t>
            </a:r>
          </a:p>
          <a:p>
            <a:r>
              <a:rPr lang="pt-BR" sz="2400" b="1" dirty="0"/>
              <a:t>caminho = 4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[5]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4FC6FC0-907D-734B-81FF-AED911936551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DD04BA3-AFD9-D640-9D01-80CEBAF3C9F8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FCA68EA2-091E-CE49-A784-C9F8E8FC0344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39752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180094"/>
            <a:ext cx="5233210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2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b="1" dirty="0"/>
              <a:t>E assim sucessivamente para cada nó e </a:t>
            </a:r>
            <a:r>
              <a:rPr lang="pt-BR" sz="2800" b="1" dirty="0" err="1"/>
              <a:t>nó_vizinho</a:t>
            </a:r>
            <a:r>
              <a:rPr lang="pt-BR" sz="2800" b="1" dirty="0"/>
              <a:t>.</a:t>
            </a:r>
            <a:endParaRPr lang="pt-BR" sz="2200" b="1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9100187" y="61293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H="1" flipV="1">
            <a:off x="9678921" y="1181138"/>
            <a:ext cx="9120" cy="589268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CF0D5AF1-312A-F744-A66C-8A1EB709001B}"/>
              </a:ext>
            </a:extLst>
          </p:cNvPr>
          <p:cNvSpPr/>
          <p:nvPr/>
        </p:nvSpPr>
        <p:spPr>
          <a:xfrm>
            <a:off x="8796453" y="1964461"/>
            <a:ext cx="1880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Possui vizinhos?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50ED54-965C-3146-B4BF-F09A02FE49DB}"/>
              </a:ext>
            </a:extLst>
          </p:cNvPr>
          <p:cNvSpPr/>
          <p:nvPr/>
        </p:nvSpPr>
        <p:spPr>
          <a:xfrm>
            <a:off x="7546692" y="1923040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F20580-B65B-144B-A110-D85007B0B11D}"/>
              </a:ext>
            </a:extLst>
          </p:cNvPr>
          <p:cNvSpPr/>
          <p:nvPr/>
        </p:nvSpPr>
        <p:spPr>
          <a:xfrm>
            <a:off x="10677139" y="1923039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FF9440F-781A-5348-83A8-3AB9B9DAF2F6}"/>
              </a:ext>
            </a:extLst>
          </p:cNvPr>
          <p:cNvSpPr/>
          <p:nvPr/>
        </p:nvSpPr>
        <p:spPr>
          <a:xfrm>
            <a:off x="10685044" y="313362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1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165E74D-D71F-E84D-A36A-D867415E7DEF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11255873" y="2491240"/>
            <a:ext cx="7905" cy="64238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9158062" y="605799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 Nó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9736796" y="3944891"/>
            <a:ext cx="1526982" cy="211310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860B2FAA-EE0A-4344-A821-6B4290742906}"/>
              </a:ext>
            </a:extLst>
          </p:cNvPr>
          <p:cNvSpPr/>
          <p:nvPr/>
        </p:nvSpPr>
        <p:spPr>
          <a:xfrm>
            <a:off x="9048141" y="4285019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2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BE50FA0-D4EA-F248-98CD-7E3B1B9FF537}"/>
              </a:ext>
            </a:extLst>
          </p:cNvPr>
          <p:cNvCxnSpPr>
            <a:cxnSpLocks/>
          </p:cNvCxnSpPr>
          <p:nvPr/>
        </p:nvCxnSpPr>
        <p:spPr>
          <a:xfrm flipV="1">
            <a:off x="8060236" y="2491241"/>
            <a:ext cx="65190" cy="54262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6B35FA44-CA4D-5E45-AD0F-EACD268380EF}"/>
              </a:ext>
            </a:extLst>
          </p:cNvPr>
          <p:cNvSpPr/>
          <p:nvPr/>
        </p:nvSpPr>
        <p:spPr>
          <a:xfrm>
            <a:off x="5911119" y="3188126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E85818C-DC89-534B-9655-CECD0C9A30E0}"/>
              </a:ext>
            </a:extLst>
          </p:cNvPr>
          <p:cNvSpPr/>
          <p:nvPr/>
        </p:nvSpPr>
        <p:spPr>
          <a:xfrm>
            <a:off x="9041566" y="3188125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6EB60EF-BD55-B64C-AF7D-38DE03377066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9620300" y="3756326"/>
            <a:ext cx="6575" cy="528693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2723627-36E5-D244-B53E-16F28F1B36E1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V="1">
            <a:off x="6485696" y="3756327"/>
            <a:ext cx="4157" cy="42792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4F79BF6-C459-D64F-BB36-AC36D92E38ED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9626875" y="5096289"/>
            <a:ext cx="109921" cy="96170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505659" y="4184249"/>
            <a:ext cx="1960073" cy="96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 recursiva utilizando </a:t>
            </a:r>
            <a:r>
              <a:rPr lang="pt-BR" b="1" dirty="0"/>
              <a:t>nó e </a:t>
            </a:r>
            <a:r>
              <a:rPr lang="pt-BR" b="1" dirty="0" err="1"/>
              <a:t>nó_vizinho</a:t>
            </a:r>
            <a:endParaRPr lang="pt-BR" b="1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DB18D99-6079-284C-90A7-54DFA437CA45}"/>
              </a:ext>
            </a:extLst>
          </p:cNvPr>
          <p:cNvSpPr/>
          <p:nvPr/>
        </p:nvSpPr>
        <p:spPr>
          <a:xfrm>
            <a:off x="6102755" y="6046730"/>
            <a:ext cx="1281954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</a:t>
            </a:r>
            <a:r>
              <a:rPr lang="pt-BR" b="1" dirty="0">
                <a:solidFill>
                  <a:schemeClr val="tx1"/>
                </a:solidFill>
              </a:rPr>
              <a:t>caminho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1CA75E2-9FB1-534B-8EEE-190C731458CB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485696" y="5144285"/>
            <a:ext cx="0" cy="91370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AFA1E79-E393-A14D-941D-35390CAFDB9D}"/>
              </a:ext>
            </a:extLst>
          </p:cNvPr>
          <p:cNvCxnSpPr>
            <a:cxnSpLocks/>
            <a:stCxn id="39" idx="1"/>
            <a:endCxn id="62" idx="3"/>
          </p:cNvCxnSpPr>
          <p:nvPr/>
        </p:nvCxnSpPr>
        <p:spPr>
          <a:xfrm flipH="1" flipV="1">
            <a:off x="7384709" y="6452365"/>
            <a:ext cx="1773353" cy="112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6A78C5F5-4064-AB4D-ADD9-9045E421AFF7}"/>
              </a:ext>
            </a:extLst>
          </p:cNvPr>
          <p:cNvSpPr/>
          <p:nvPr/>
        </p:nvSpPr>
        <p:spPr>
          <a:xfrm>
            <a:off x="7384709" y="1770406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5756904" y="3033867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0C8C96C-B35F-144A-A721-FABBCF1770F3}"/>
              </a:ext>
            </a:extLst>
          </p:cNvPr>
          <p:cNvSpPr/>
          <p:nvPr/>
        </p:nvSpPr>
        <p:spPr>
          <a:xfrm>
            <a:off x="7347230" y="3104340"/>
            <a:ext cx="1491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Possui vizinhos do nó vizinho maior ou igual ao nó?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8F562FF-3B6A-1047-8794-7AC26E32F620}"/>
              </a:ext>
            </a:extLst>
          </p:cNvPr>
          <p:cNvSpPr/>
          <p:nvPr/>
        </p:nvSpPr>
        <p:spPr>
          <a:xfrm>
            <a:off x="7361762" y="2630455"/>
            <a:ext cx="1960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Percorre cada nó vizinho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7E1FA95-17B3-614F-9538-8EC4507D0790}"/>
              </a:ext>
            </a:extLst>
          </p:cNvPr>
          <p:cNvSpPr/>
          <p:nvPr/>
        </p:nvSpPr>
        <p:spPr>
          <a:xfrm>
            <a:off x="3589377" y="5726383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2</a:t>
            </a:r>
          </a:p>
          <a:p>
            <a:r>
              <a:rPr lang="pt-BR" sz="2400" b="1" dirty="0"/>
              <a:t>caminho = 4</a:t>
            </a:r>
          </a:p>
        </p:txBody>
      </p:sp>
    </p:spTree>
    <p:extLst>
      <p:ext uri="{BB962C8B-B14F-4D97-AF65-F5344CB8AC3E}">
        <p14:creationId xmlns:p14="http://schemas.microsoft.com/office/powerpoint/2010/main" val="172021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641048" cy="1609344"/>
          </a:xfrm>
        </p:spPr>
        <p:txBody>
          <a:bodyPr>
            <a:normAutofit fontScale="90000"/>
          </a:bodyPr>
          <a:lstStyle/>
          <a:p>
            <a:r>
              <a:rPr lang="pt-BR" dirty="0"/>
              <a:t>Ciclovias – Estratégia 2 - algoritmo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5787" y="5091630"/>
            <a:ext cx="3595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[4, 4, 4, 2, 2]</a:t>
            </a:r>
            <a:r>
              <a:rPr lang="pt-BR" sz="2400" dirty="0"/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E75BBB2-0C06-3A47-8575-93CEB4E68937}"/>
              </a:ext>
            </a:extLst>
          </p:cNvPr>
          <p:cNvSpPr/>
          <p:nvPr/>
        </p:nvSpPr>
        <p:spPr>
          <a:xfrm>
            <a:off x="5529163" y="324998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i="1" dirty="0">
                <a:solidFill>
                  <a:srgbClr val="808080"/>
                </a:solidFill>
              </a:rPr>
              <a:t>#</a:t>
            </a:r>
            <a:r>
              <a:rPr lang="pt-BR" sz="1600" i="1" dirty="0" err="1">
                <a:solidFill>
                  <a:srgbClr val="808080"/>
                </a:solidFill>
              </a:rPr>
              <a:t>metodo</a:t>
            </a:r>
            <a:r>
              <a:rPr lang="pt-BR" sz="1600" i="1" dirty="0">
                <a:solidFill>
                  <a:srgbClr val="808080"/>
                </a:solidFill>
              </a:rPr>
              <a:t> de busca do maior caminho</a:t>
            </a:r>
            <a:br>
              <a:rPr lang="pt-BR" sz="1600" i="1" dirty="0">
                <a:solidFill>
                  <a:srgbClr val="808080"/>
                </a:solidFill>
              </a:rPr>
            </a:br>
            <a:r>
              <a:rPr lang="pt-BR" sz="1600" b="1" dirty="0" err="1">
                <a:solidFill>
                  <a:srgbClr val="000080"/>
                </a:solidFill>
              </a:rPr>
              <a:t>def</a:t>
            </a:r>
            <a:r>
              <a:rPr lang="pt-BR" sz="1600" b="1" dirty="0">
                <a:solidFill>
                  <a:srgbClr val="000080"/>
                </a:solidFill>
              </a:rPr>
              <a:t> </a:t>
            </a:r>
            <a:r>
              <a:rPr lang="pt-BR" sz="1600" dirty="0"/>
              <a:t>busca(no1, no2):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b="1" dirty="0">
                <a:solidFill>
                  <a:srgbClr val="000080"/>
                </a:solidFill>
              </a:rPr>
              <a:t>global </a:t>
            </a:r>
            <a:r>
              <a:rPr lang="pt-BR" sz="1600" dirty="0" err="1"/>
              <a:t>cam</a:t>
            </a:r>
            <a:r>
              <a:rPr lang="pt-BR" sz="1600" dirty="0"/>
              <a:t>, caminho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i="1" dirty="0">
                <a:solidFill>
                  <a:srgbClr val="808080"/>
                </a:solidFill>
              </a:rPr>
              <a:t># pego todos os vizinhos do nó2 maiores que o nó1</a:t>
            </a:r>
            <a:br>
              <a:rPr lang="pt-BR" sz="1600" i="1" dirty="0">
                <a:solidFill>
                  <a:srgbClr val="808080"/>
                </a:solidFill>
              </a:rPr>
            </a:br>
            <a:r>
              <a:rPr lang="pt-BR" sz="1600" i="1" dirty="0">
                <a:solidFill>
                  <a:srgbClr val="808080"/>
                </a:solidFill>
              </a:rPr>
              <a:t>    </a:t>
            </a:r>
            <a:r>
              <a:rPr lang="pt-BR" sz="1600" dirty="0"/>
              <a:t>vizinhos_maiores_que_no1 = [no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/>
              <a:t>no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/>
              <a:t>grafo[no2] </a:t>
            </a:r>
            <a:r>
              <a:rPr lang="pt-BR" sz="1600" b="1" dirty="0" err="1">
                <a:solidFill>
                  <a:srgbClr val="000080"/>
                </a:solidFill>
              </a:rPr>
              <a:t>if</a:t>
            </a:r>
            <a:r>
              <a:rPr lang="pt-BR" sz="1600" b="1" dirty="0">
                <a:solidFill>
                  <a:srgbClr val="000080"/>
                </a:solidFill>
              </a:rPr>
              <a:t> </a:t>
            </a:r>
            <a:r>
              <a:rPr lang="pt-BR" sz="1600" dirty="0"/>
              <a:t>no &gt; no1]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/>
              <a:t>no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/>
              <a:t>vizinhos_maiores_que_no1: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dirty="0" err="1"/>
              <a:t>cam</a:t>
            </a:r>
            <a:r>
              <a:rPr lang="pt-BR" sz="1600" dirty="0"/>
              <a:t> += </a:t>
            </a:r>
            <a:r>
              <a:rPr lang="pt-BR" sz="1600" dirty="0">
                <a:solidFill>
                  <a:srgbClr val="0000FF"/>
                </a:solidFill>
              </a:rPr>
              <a:t>1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    </a:t>
            </a:r>
            <a:r>
              <a:rPr lang="pt-BR" sz="1600" dirty="0"/>
              <a:t>busca(no2, no)</a:t>
            </a:r>
            <a:br>
              <a:rPr lang="pt-BR" sz="1600" dirty="0"/>
            </a:br>
            <a:r>
              <a:rPr lang="pt-BR" sz="1600" dirty="0"/>
              <a:t>        caminho = </a:t>
            </a:r>
            <a:r>
              <a:rPr lang="pt-BR" sz="1600" dirty="0" err="1">
                <a:solidFill>
                  <a:srgbClr val="000080"/>
                </a:solidFill>
              </a:rPr>
              <a:t>max</a:t>
            </a:r>
            <a:r>
              <a:rPr lang="pt-BR" sz="1600" dirty="0"/>
              <a:t>(</a:t>
            </a:r>
            <a:r>
              <a:rPr lang="pt-BR" sz="1600" dirty="0" err="1"/>
              <a:t>caminho,cam</a:t>
            </a:r>
            <a:r>
              <a:rPr lang="pt-BR" sz="1600" dirty="0"/>
              <a:t>)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dirty="0" err="1"/>
              <a:t>cam</a:t>
            </a:r>
            <a:r>
              <a:rPr lang="pt-BR" sz="1600" dirty="0"/>
              <a:t> -= </a:t>
            </a:r>
            <a:r>
              <a:rPr lang="pt-BR" sz="1600" dirty="0">
                <a:solidFill>
                  <a:srgbClr val="0000FF"/>
                </a:solidFill>
              </a:rPr>
              <a:t>1</a:t>
            </a:r>
            <a:br>
              <a:rPr lang="pt-BR" sz="1600" dirty="0">
                <a:solidFill>
                  <a:srgbClr val="0000FF"/>
                </a:solidFill>
              </a:rPr>
            </a:b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 err="1"/>
              <a:t>i</a:t>
            </a:r>
            <a:r>
              <a:rPr lang="pt-BR" sz="1600" dirty="0"/>
              <a:t>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>
                <a:solidFill>
                  <a:srgbClr val="000080"/>
                </a:solidFill>
              </a:rPr>
              <a:t>range</a:t>
            </a:r>
            <a:r>
              <a:rPr lang="pt-BR" sz="1600" dirty="0"/>
              <a:t>(</a:t>
            </a:r>
            <a:r>
              <a:rPr lang="pt-BR" sz="1600" dirty="0" err="1"/>
              <a:t>n</a:t>
            </a:r>
            <a:r>
              <a:rPr lang="pt-BR" sz="1600" dirty="0"/>
              <a:t>):</a:t>
            </a:r>
            <a:br>
              <a:rPr lang="pt-BR" sz="1600" dirty="0"/>
            </a:br>
            <a:r>
              <a:rPr lang="pt-BR" sz="1600" dirty="0"/>
              <a:t>    caminho = </a:t>
            </a:r>
            <a:r>
              <a:rPr lang="pt-BR" sz="1600" dirty="0">
                <a:solidFill>
                  <a:srgbClr val="0000FF"/>
                </a:solidFill>
              </a:rPr>
              <a:t>1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/>
              <a:t>no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/>
              <a:t>grafo[</a:t>
            </a:r>
            <a:r>
              <a:rPr lang="pt-BR" sz="1600" dirty="0" err="1"/>
              <a:t>i</a:t>
            </a:r>
            <a:r>
              <a:rPr lang="pt-BR" sz="1600" dirty="0"/>
              <a:t>]: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b="1" dirty="0" err="1">
                <a:solidFill>
                  <a:srgbClr val="000080"/>
                </a:solidFill>
              </a:rPr>
              <a:t>if</a:t>
            </a:r>
            <a:r>
              <a:rPr lang="pt-BR" sz="1600" b="1" dirty="0">
                <a:solidFill>
                  <a:srgbClr val="000080"/>
                </a:solidFill>
              </a:rPr>
              <a:t> </a:t>
            </a:r>
            <a:r>
              <a:rPr lang="pt-BR" sz="1600" dirty="0" err="1">
                <a:solidFill>
                  <a:srgbClr val="000080"/>
                </a:solidFill>
              </a:rPr>
              <a:t>max</a:t>
            </a:r>
            <a:r>
              <a:rPr lang="pt-BR" sz="1600" dirty="0"/>
              <a:t>(grafo[no]) &gt;= </a:t>
            </a:r>
            <a:r>
              <a:rPr lang="pt-BR" sz="1600" dirty="0" err="1"/>
              <a:t>i</a:t>
            </a:r>
            <a:r>
              <a:rPr lang="pt-BR" sz="1600" dirty="0"/>
              <a:t>: </a:t>
            </a:r>
            <a:r>
              <a:rPr lang="pt-BR" sz="1600" i="1" dirty="0">
                <a:solidFill>
                  <a:srgbClr val="808080"/>
                </a:solidFill>
              </a:rPr>
              <a:t># se o maior dos nós vizinhos for maior que o nó </a:t>
            </a:r>
            <a:r>
              <a:rPr lang="pt-BR" sz="1600" i="1" dirty="0" err="1">
                <a:solidFill>
                  <a:srgbClr val="808080"/>
                </a:solidFill>
              </a:rPr>
              <a:t>i</a:t>
            </a:r>
            <a:r>
              <a:rPr lang="pt-BR" sz="1600" i="1" dirty="0">
                <a:solidFill>
                  <a:srgbClr val="808080"/>
                </a:solidFill>
              </a:rPr>
              <a:t> então o algoritmo vai efetuar a busca, senão </a:t>
            </a:r>
            <a:r>
              <a:rPr lang="pt-BR" sz="1600" i="1" dirty="0" err="1">
                <a:solidFill>
                  <a:srgbClr val="808080"/>
                </a:solidFill>
              </a:rPr>
              <a:t>n</a:t>
            </a:r>
            <a:r>
              <a:rPr lang="pt-BR" sz="1600" i="1" dirty="0">
                <a:solidFill>
                  <a:srgbClr val="808080"/>
                </a:solidFill>
              </a:rPr>
              <a:t> tem o que se procurar</a:t>
            </a:r>
            <a:br>
              <a:rPr lang="pt-BR" sz="1600" i="1" dirty="0">
                <a:solidFill>
                  <a:srgbClr val="808080"/>
                </a:solidFill>
              </a:rPr>
            </a:br>
            <a:r>
              <a:rPr lang="pt-BR" sz="1600" i="1" dirty="0">
                <a:solidFill>
                  <a:srgbClr val="808080"/>
                </a:solidFill>
              </a:rPr>
              <a:t>            </a:t>
            </a:r>
            <a:r>
              <a:rPr lang="pt-BR" sz="1600" dirty="0" err="1"/>
              <a:t>cam</a:t>
            </a:r>
            <a:r>
              <a:rPr lang="pt-BR" sz="1600" dirty="0"/>
              <a:t> = </a:t>
            </a:r>
            <a:r>
              <a:rPr lang="pt-BR" sz="1600" dirty="0">
                <a:solidFill>
                  <a:srgbClr val="0000FF"/>
                </a:solidFill>
              </a:rPr>
              <a:t>2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        </a:t>
            </a:r>
            <a:r>
              <a:rPr lang="pt-BR" sz="1600" dirty="0"/>
              <a:t>busca(</a:t>
            </a:r>
            <a:r>
              <a:rPr lang="pt-BR" sz="1600" dirty="0" err="1"/>
              <a:t>i</a:t>
            </a:r>
            <a:r>
              <a:rPr lang="pt-BR" sz="1600" dirty="0"/>
              <a:t>, no)</a:t>
            </a:r>
            <a:br>
              <a:rPr lang="pt-BR" sz="1600" dirty="0"/>
            </a:br>
            <a:r>
              <a:rPr lang="pt-BR" sz="1600" dirty="0"/>
              <a:t>            caminho = </a:t>
            </a:r>
            <a:r>
              <a:rPr lang="pt-BR" sz="1600" dirty="0" err="1">
                <a:solidFill>
                  <a:srgbClr val="000080"/>
                </a:solidFill>
              </a:rPr>
              <a:t>max</a:t>
            </a:r>
            <a:r>
              <a:rPr lang="pt-BR" sz="1600" dirty="0"/>
              <a:t>(caminho, </a:t>
            </a:r>
            <a:r>
              <a:rPr lang="pt-BR" sz="1600" dirty="0" err="1"/>
              <a:t>cam</a:t>
            </a:r>
            <a:r>
              <a:rPr lang="pt-BR" sz="1600" dirty="0"/>
              <a:t>)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b="1" dirty="0" err="1">
                <a:solidFill>
                  <a:srgbClr val="000080"/>
                </a:solidFill>
              </a:rPr>
              <a:t>else</a:t>
            </a:r>
            <a:r>
              <a:rPr lang="pt-BR" sz="1600" dirty="0"/>
              <a:t>:</a:t>
            </a:r>
            <a:br>
              <a:rPr lang="pt-BR" sz="1600" dirty="0"/>
            </a:br>
            <a:r>
              <a:rPr lang="pt-BR" sz="1600" dirty="0"/>
              <a:t>            caminho = </a:t>
            </a:r>
            <a:r>
              <a:rPr lang="pt-BR" sz="1600" dirty="0">
                <a:solidFill>
                  <a:srgbClr val="0000FF"/>
                </a:solidFill>
              </a:rPr>
              <a:t>2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</a:t>
            </a:r>
            <a:r>
              <a:rPr lang="pt-BR" sz="1600" dirty="0" err="1"/>
              <a:t>resp.append</a:t>
            </a:r>
            <a:r>
              <a:rPr lang="pt-BR" sz="1600" dirty="0"/>
              <a:t>(caminho)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 err="1">
                <a:solidFill>
                  <a:srgbClr val="000080"/>
                </a:solidFill>
              </a:rPr>
              <a:t>print</a:t>
            </a:r>
            <a:r>
              <a:rPr lang="pt-BR" sz="1600" dirty="0"/>
              <a:t>(</a:t>
            </a:r>
            <a:r>
              <a:rPr lang="pt-BR" sz="1600" b="1" dirty="0">
                <a:solidFill>
                  <a:srgbClr val="008080"/>
                </a:solidFill>
              </a:rPr>
              <a:t>' '</a:t>
            </a:r>
            <a:r>
              <a:rPr lang="pt-BR" sz="1600" dirty="0"/>
              <a:t>.</a:t>
            </a:r>
            <a:r>
              <a:rPr lang="pt-BR" sz="1600" dirty="0" err="1"/>
              <a:t>join</a:t>
            </a:r>
            <a:r>
              <a:rPr lang="pt-BR" sz="1600" dirty="0"/>
              <a:t>(</a:t>
            </a:r>
            <a:r>
              <a:rPr lang="pt-BR" sz="1600" dirty="0" err="1">
                <a:solidFill>
                  <a:srgbClr val="000080"/>
                </a:solidFill>
              </a:rPr>
              <a:t>str</a:t>
            </a:r>
            <a:r>
              <a:rPr lang="pt-BR" sz="1600" dirty="0"/>
              <a:t>(</a:t>
            </a:r>
            <a:r>
              <a:rPr lang="pt-BR" sz="1600" dirty="0" err="1"/>
              <a:t>k</a:t>
            </a:r>
            <a:r>
              <a:rPr lang="pt-BR" sz="1600" dirty="0"/>
              <a:t>)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 err="1"/>
              <a:t>k</a:t>
            </a:r>
            <a:r>
              <a:rPr lang="pt-BR" sz="1600" dirty="0"/>
              <a:t>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 err="1"/>
              <a:t>resp</a:t>
            </a:r>
            <a:r>
              <a:rPr lang="pt-BR" sz="1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13771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146304"/>
            <a:ext cx="11801856" cy="6461760"/>
          </a:xfrm>
        </p:spPr>
        <p:txBody>
          <a:bodyPr>
            <a:normAutofit/>
          </a:bodyPr>
          <a:lstStyle/>
          <a:p>
            <a:pPr algn="ctr"/>
            <a:r>
              <a:rPr lang="pt-BR" sz="9600" dirty="0" err="1"/>
              <a:t>PROVas</a:t>
            </a:r>
            <a:r>
              <a:rPr lang="pt-BR" sz="9600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706793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8332"/>
            <a:ext cx="10058400" cy="1609344"/>
          </a:xfrm>
        </p:spPr>
        <p:txBody>
          <a:bodyPr/>
          <a:lstStyle/>
          <a:p>
            <a:r>
              <a:rPr lang="pt-BR" dirty="0"/>
              <a:t>Acelerador de partículas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7691690" cy="1716462"/>
          </a:xfrm>
        </p:spPr>
        <p:txBody>
          <a:bodyPr>
            <a:normAutofit fontScale="92500" lnSpcReduction="20000"/>
          </a:bodyPr>
          <a:lstStyle/>
          <a:p>
            <a:r>
              <a:rPr lang="pt-BR" sz="2400" b="1" dirty="0"/>
              <a:t>Entendendo a questão</a:t>
            </a:r>
            <a:r>
              <a:rPr lang="pt-BR" sz="2400" dirty="0"/>
              <a:t>: dada uma distância </a:t>
            </a:r>
            <a:r>
              <a:rPr lang="pt-BR" sz="2400" b="1" dirty="0" err="1"/>
              <a:t>D</a:t>
            </a:r>
            <a:r>
              <a:rPr lang="pt-BR" sz="2400" dirty="0"/>
              <a:t>, determine o local de saída da partícula depois de passar pelo acelerador. </a:t>
            </a:r>
          </a:p>
          <a:p>
            <a:r>
              <a:rPr lang="pt-BR" sz="2400" dirty="0"/>
              <a:t>A saída sempre será pelo sensor 1, 2 ou 3:</a:t>
            </a:r>
          </a:p>
          <a:p>
            <a:r>
              <a:rPr lang="pt-BR" sz="2400" dirty="0"/>
              <a:t>Por exemplo: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8965837" y="1634097"/>
            <a:ext cx="30364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Se </a:t>
            </a:r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== 6:</a:t>
            </a:r>
          </a:p>
          <a:p>
            <a:r>
              <a:rPr lang="pt-BR" sz="2400" b="1" dirty="0">
                <a:solidFill>
                  <a:srgbClr val="00B050"/>
                </a:solidFill>
              </a:rPr>
              <a:t>saída vai ser 1</a:t>
            </a:r>
          </a:p>
          <a:p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>
                <a:solidFill>
                  <a:srgbClr val="00B050"/>
                </a:solidFill>
              </a:rPr>
              <a:t>Se </a:t>
            </a:r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== 7:</a:t>
            </a:r>
          </a:p>
          <a:p>
            <a:r>
              <a:rPr lang="pt-BR" sz="2400" b="1" dirty="0">
                <a:solidFill>
                  <a:srgbClr val="00B050"/>
                </a:solidFill>
              </a:rPr>
              <a:t>Saída vai ser 2</a:t>
            </a:r>
          </a:p>
          <a:p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>
                <a:solidFill>
                  <a:srgbClr val="00B050"/>
                </a:solidFill>
              </a:rPr>
              <a:t>Se </a:t>
            </a:r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== 8:</a:t>
            </a:r>
          </a:p>
          <a:p>
            <a:r>
              <a:rPr lang="pt-BR" sz="2400" b="1" dirty="0">
                <a:solidFill>
                  <a:srgbClr val="00B050"/>
                </a:solidFill>
              </a:rPr>
              <a:t>Saída vai ser 3</a:t>
            </a:r>
          </a:p>
          <a:p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>
                <a:solidFill>
                  <a:srgbClr val="00B050"/>
                </a:solidFill>
              </a:rPr>
              <a:t>Se </a:t>
            </a:r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== 14:</a:t>
            </a:r>
          </a:p>
          <a:p>
            <a:r>
              <a:rPr lang="pt-BR" sz="2400" b="1" dirty="0">
                <a:solidFill>
                  <a:srgbClr val="00B050"/>
                </a:solidFill>
              </a:rPr>
              <a:t>Saída vai ser 1</a:t>
            </a:r>
          </a:p>
          <a:p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>
                <a:solidFill>
                  <a:srgbClr val="00B050"/>
                </a:solidFill>
              </a:rPr>
              <a:t>Se </a:t>
            </a:r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== 23: </a:t>
            </a:r>
          </a:p>
          <a:p>
            <a:r>
              <a:rPr lang="pt-BR" sz="2400" b="1" dirty="0">
                <a:solidFill>
                  <a:srgbClr val="00B050"/>
                </a:solidFill>
              </a:rPr>
              <a:t>Saída vai ser 2</a:t>
            </a: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1D378770-6AB7-F44D-9C04-7E9A9A66739E}"/>
              </a:ext>
            </a:extLst>
          </p:cNvPr>
          <p:cNvGrpSpPr/>
          <p:nvPr/>
        </p:nvGrpSpPr>
        <p:grpSpPr>
          <a:xfrm>
            <a:off x="1516986" y="2893672"/>
            <a:ext cx="6527417" cy="4019595"/>
            <a:chOff x="1308644" y="3046386"/>
            <a:chExt cx="6044291" cy="371640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87CC860-6325-0D4E-8F92-57A0EC17184B}"/>
                </a:ext>
              </a:extLst>
            </p:cNvPr>
            <p:cNvSpPr/>
            <p:nvPr/>
          </p:nvSpPr>
          <p:spPr>
            <a:xfrm>
              <a:off x="6974305" y="3591552"/>
              <a:ext cx="3786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800" b="1" i="1" dirty="0">
                  <a:solidFill>
                    <a:srgbClr val="FF0000"/>
                  </a:solidFill>
                </a:rPr>
                <a:t>1</a:t>
              </a:r>
              <a:endParaRPr lang="pt-BR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3102018" y="5941122"/>
              <a:ext cx="2864714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D5327B-0D5B-574B-8849-34BF5EB32C61}"/>
                </a:ext>
              </a:extLst>
            </p:cNvPr>
            <p:cNvSpPr/>
            <p:nvPr/>
          </p:nvSpPr>
          <p:spPr>
            <a:xfrm>
              <a:off x="4865251" y="3857622"/>
              <a:ext cx="2202961" cy="2083500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Acelerador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858CD5F-3E8A-3C42-A234-17C972FA2F4B}"/>
                </a:ext>
              </a:extLst>
            </p:cNvPr>
            <p:cNvSpPr/>
            <p:nvPr/>
          </p:nvSpPr>
          <p:spPr>
            <a:xfrm>
              <a:off x="3102019" y="5638578"/>
              <a:ext cx="289364" cy="28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6208C8C-CCF2-0E41-8028-FE6FF8E8E72B}"/>
                </a:ext>
              </a:extLst>
            </p:cNvPr>
            <p:cNvSpPr/>
            <p:nvPr/>
          </p:nvSpPr>
          <p:spPr>
            <a:xfrm>
              <a:off x="1308644" y="5201572"/>
              <a:ext cx="13740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Partícula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7F64129-3F9B-6B45-A582-6DB043F47825}"/>
                </a:ext>
              </a:extLst>
            </p:cNvPr>
            <p:cNvCxnSpPr>
              <a:cxnSpLocks/>
              <a:stCxn id="6" idx="1"/>
              <a:endCxn id="26" idx="2"/>
            </p:cNvCxnSpPr>
            <p:nvPr/>
          </p:nvCxnSpPr>
          <p:spPr>
            <a:xfrm flipH="1" flipV="1">
              <a:off x="1995660" y="5601682"/>
              <a:ext cx="1106359" cy="176994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67E3B2DF-5175-0443-899A-0FE761DFA73A}"/>
                </a:ext>
              </a:extLst>
            </p:cNvPr>
            <p:cNvGrpSpPr/>
            <p:nvPr/>
          </p:nvGrpSpPr>
          <p:grpSpPr>
            <a:xfrm>
              <a:off x="3432894" y="6272785"/>
              <a:ext cx="2533838" cy="294154"/>
              <a:chOff x="1905036" y="6164500"/>
              <a:chExt cx="2632240" cy="132305"/>
            </a:xfrm>
          </p:grpSpPr>
          <p:cxnSp>
            <p:nvCxnSpPr>
              <p:cNvPr id="31" name="Conector de Seta Reta 30">
                <a:extLst>
                  <a:ext uri="{FF2B5EF4-FFF2-40B4-BE49-F238E27FC236}">
                    <a16:creationId xmlns:a16="http://schemas.microsoft.com/office/drawing/2014/main" id="{5B280DE3-34EA-CE45-A9CA-DF12D4CE73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5036" y="6223501"/>
                <a:ext cx="2632240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E80BEC50-3CA6-C541-A6CC-F6C219381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540" y="6164500"/>
                <a:ext cx="0" cy="130377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de Seta Reta 36">
                <a:extLst>
                  <a:ext uri="{FF2B5EF4-FFF2-40B4-BE49-F238E27FC236}">
                    <a16:creationId xmlns:a16="http://schemas.microsoft.com/office/drawing/2014/main" id="{99BC97ED-256D-FF46-AFAA-792872717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6348" y="6166428"/>
                <a:ext cx="0" cy="130377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691AFE8-E44F-E744-8588-4956AFF8AA90}"/>
                </a:ext>
              </a:extLst>
            </p:cNvPr>
            <p:cNvSpPr/>
            <p:nvPr/>
          </p:nvSpPr>
          <p:spPr>
            <a:xfrm>
              <a:off x="4372772" y="6362685"/>
              <a:ext cx="7650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3 km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42A7646-845C-7E48-87CC-D66EE00BF9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799" y="5509789"/>
              <a:ext cx="284400" cy="2844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A299EC5F-C782-A946-BBFC-12B7CDF8F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4627" y="4914802"/>
              <a:ext cx="284400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E499FEAB-6E8E-0143-AAD2-36F9F03A59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0946" y="3683413"/>
              <a:ext cx="1" cy="280196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CAAE7CFD-60AF-A244-A961-CFDBAD45F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5839" y="5791042"/>
              <a:ext cx="1" cy="280196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E785A617-E5DA-E245-B7AD-58307E4DE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1065" y="4916731"/>
              <a:ext cx="284400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93EA64F2-08E5-594A-BCF4-89D323D429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0363" y="4030422"/>
              <a:ext cx="284400" cy="2844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1A8EE936-EEA1-3144-BFED-5AE7333F70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5633" y="4020222"/>
              <a:ext cx="284400" cy="269996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4C633B1A-8D3A-8C45-AF77-4C9D42CFF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3480" y="5516991"/>
              <a:ext cx="284400" cy="269996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065AC05-612C-0745-8105-23C820139495}"/>
                </a:ext>
              </a:extLst>
            </p:cNvPr>
            <p:cNvSpPr/>
            <p:nvPr/>
          </p:nvSpPr>
          <p:spPr>
            <a:xfrm>
              <a:off x="5771631" y="3046386"/>
              <a:ext cx="3786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800" b="1" i="1" dirty="0">
                  <a:solidFill>
                    <a:srgbClr val="FF0000"/>
                  </a:solidFill>
                </a:rPr>
                <a:t>2</a:t>
              </a:r>
              <a:endParaRPr lang="pt-BR" sz="2800" dirty="0">
                <a:solidFill>
                  <a:srgbClr val="FF0000"/>
                </a:solidFill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13970D5-3684-B449-8DD9-A009F195EC57}"/>
                </a:ext>
              </a:extLst>
            </p:cNvPr>
            <p:cNvSpPr/>
            <p:nvPr/>
          </p:nvSpPr>
          <p:spPr>
            <a:xfrm>
              <a:off x="4638363" y="3592104"/>
              <a:ext cx="3786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800" b="1" i="1" dirty="0">
                  <a:solidFill>
                    <a:srgbClr val="FF0000"/>
                  </a:solidFill>
                </a:rPr>
                <a:t>3</a:t>
              </a:r>
              <a:endParaRPr lang="pt-BR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8428EA3E-3B13-1D4B-855C-B44C7CD934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0459" y="6126602"/>
              <a:ext cx="2291172" cy="775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73">
              <a:extLst>
                <a:ext uri="{FF2B5EF4-FFF2-40B4-BE49-F238E27FC236}">
                  <a16:creationId xmlns:a16="http://schemas.microsoft.com/office/drawing/2014/main" id="{75DEBA76-EA0C-944C-8D8A-EF0C64D5F0C0}"/>
                </a:ext>
              </a:extLst>
            </p:cNvPr>
            <p:cNvSpPr/>
            <p:nvPr/>
          </p:nvSpPr>
          <p:spPr>
            <a:xfrm rot="5400000">
              <a:off x="5795294" y="4582707"/>
              <a:ext cx="1492802" cy="1622480"/>
            </a:xfrm>
            <a:prstGeom prst="arc">
              <a:avLst>
                <a:gd name="adj1" fmla="val 15886924"/>
                <a:gd name="adj2" fmla="val 0"/>
              </a:avLst>
            </a:prstGeom>
            <a:ln w="47625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B1F39B2A-D620-1248-8972-DA5B0113618E}"/>
                </a:ext>
              </a:extLst>
            </p:cNvPr>
            <p:cNvSpPr/>
            <p:nvPr/>
          </p:nvSpPr>
          <p:spPr>
            <a:xfrm>
              <a:off x="1308644" y="3873323"/>
              <a:ext cx="27600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Circunferência: 8 km</a:t>
              </a:r>
            </a:p>
          </p:txBody>
        </p: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2424FA53-074A-2E41-8C23-9D4A3F62B974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H="1" flipV="1">
              <a:off x="2688658" y="4273433"/>
              <a:ext cx="2131120" cy="294639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tângulo 84">
            <a:extLst>
              <a:ext uri="{FF2B5EF4-FFF2-40B4-BE49-F238E27FC236}">
                <a16:creationId xmlns:a16="http://schemas.microsoft.com/office/drawing/2014/main" id="{CE4B689C-3F1A-A349-9401-7A8F487620F8}"/>
              </a:ext>
            </a:extLst>
          </p:cNvPr>
          <p:cNvSpPr/>
          <p:nvPr/>
        </p:nvSpPr>
        <p:spPr>
          <a:xfrm>
            <a:off x="1576764" y="4563670"/>
            <a:ext cx="1748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Pedaço: 1 km</a:t>
            </a:r>
          </a:p>
        </p:txBody>
      </p:sp>
      <p:sp>
        <p:nvSpPr>
          <p:cNvPr id="93" name="Arco 92">
            <a:extLst>
              <a:ext uri="{FF2B5EF4-FFF2-40B4-BE49-F238E27FC236}">
                <a16:creationId xmlns:a16="http://schemas.microsoft.com/office/drawing/2014/main" id="{73D5A415-BA58-FF42-B2A0-61048830596B}"/>
              </a:ext>
            </a:extLst>
          </p:cNvPr>
          <p:cNvSpPr/>
          <p:nvPr/>
        </p:nvSpPr>
        <p:spPr>
          <a:xfrm rot="11860994">
            <a:off x="5119883" y="4625961"/>
            <a:ext cx="937949" cy="1197437"/>
          </a:xfrm>
          <a:prstGeom prst="arc">
            <a:avLst>
              <a:gd name="adj1" fmla="val 15886924"/>
              <a:gd name="adj2" fmla="val 0"/>
            </a:avLst>
          </a:prstGeom>
          <a:ln w="47625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04EBBCEA-109C-4C45-8BE4-5A9BF8BC09E4}"/>
              </a:ext>
            </a:extLst>
          </p:cNvPr>
          <p:cNvCxnSpPr>
            <a:cxnSpLocks/>
            <a:endCxn id="85" idx="2"/>
          </p:cNvCxnSpPr>
          <p:nvPr/>
        </p:nvCxnSpPr>
        <p:spPr>
          <a:xfrm flipH="1" flipV="1">
            <a:off x="2450778" y="4963780"/>
            <a:ext cx="2701032" cy="579575"/>
          </a:xfrm>
          <a:prstGeom prst="straightConnector1">
            <a:avLst/>
          </a:prstGeom>
          <a:ln w="50800">
            <a:solidFill>
              <a:srgbClr val="00B050"/>
            </a:solidFill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3637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Acelerador de partículas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7691690" cy="1716462"/>
          </a:xfrm>
        </p:spPr>
        <p:txBody>
          <a:bodyPr>
            <a:normAutofit/>
          </a:bodyPr>
          <a:lstStyle/>
          <a:p>
            <a:r>
              <a:rPr lang="pt-BR" sz="2400" b="1" dirty="0"/>
              <a:t>Fazendo vários testes, temos:</a:t>
            </a:r>
            <a:endParaRPr lang="pt-BR" sz="24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9248619" y="1130607"/>
            <a:ext cx="2619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Análise 1: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14  % 8 = 6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15  % 8 = 7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16  % 8 = 0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4D95F60-3895-774C-B6F9-DA760F896C9C}"/>
              </a:ext>
            </a:extLst>
          </p:cNvPr>
          <p:cNvGrpSpPr/>
          <p:nvPr/>
        </p:nvGrpSpPr>
        <p:grpSpPr>
          <a:xfrm>
            <a:off x="323837" y="2491976"/>
            <a:ext cx="9039314" cy="4365943"/>
            <a:chOff x="323837" y="2503551"/>
            <a:chExt cx="9039314" cy="4365943"/>
          </a:xfrm>
        </p:grpSpPr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2260557" y="5980789"/>
              <a:ext cx="3093693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D5327B-0D5B-574B-8849-34BF5EB32C61}"/>
                </a:ext>
              </a:extLst>
            </p:cNvPr>
            <p:cNvSpPr/>
            <p:nvPr/>
          </p:nvSpPr>
          <p:spPr>
            <a:xfrm>
              <a:off x="4164727" y="3727316"/>
              <a:ext cx="2379046" cy="2253473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Acelerador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858CD5F-3E8A-3C42-A234-17C972FA2F4B}"/>
                </a:ext>
              </a:extLst>
            </p:cNvPr>
            <p:cNvSpPr/>
            <p:nvPr/>
          </p:nvSpPr>
          <p:spPr>
            <a:xfrm>
              <a:off x="2260558" y="5653563"/>
              <a:ext cx="312493" cy="303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6208C8C-CCF2-0E41-8028-FE6FF8E8E72B}"/>
                </a:ext>
              </a:extLst>
            </p:cNvPr>
            <p:cNvSpPr/>
            <p:nvPr/>
          </p:nvSpPr>
          <p:spPr>
            <a:xfrm>
              <a:off x="323837" y="5180906"/>
              <a:ext cx="1483859" cy="432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Partícula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7F64129-3F9B-6B45-A582-6DB043F47825}"/>
                </a:ext>
              </a:extLst>
            </p:cNvPr>
            <p:cNvCxnSpPr>
              <a:cxnSpLocks/>
              <a:stCxn id="6" idx="1"/>
              <a:endCxn id="26" idx="2"/>
            </p:cNvCxnSpPr>
            <p:nvPr/>
          </p:nvCxnSpPr>
          <p:spPr>
            <a:xfrm flipH="1" flipV="1">
              <a:off x="1065767" y="5613657"/>
              <a:ext cx="1194791" cy="19143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67E3B2DF-5175-0443-899A-0FE761DFA73A}"/>
                </a:ext>
              </a:extLst>
            </p:cNvPr>
            <p:cNvGrpSpPr/>
            <p:nvPr/>
          </p:nvGrpSpPr>
          <p:grpSpPr>
            <a:xfrm>
              <a:off x="2617880" y="6339509"/>
              <a:ext cx="2736370" cy="318151"/>
              <a:chOff x="1905036" y="6164500"/>
              <a:chExt cx="2632240" cy="132305"/>
            </a:xfrm>
          </p:grpSpPr>
          <p:cxnSp>
            <p:nvCxnSpPr>
              <p:cNvPr id="31" name="Conector de Seta Reta 30">
                <a:extLst>
                  <a:ext uri="{FF2B5EF4-FFF2-40B4-BE49-F238E27FC236}">
                    <a16:creationId xmlns:a16="http://schemas.microsoft.com/office/drawing/2014/main" id="{5B280DE3-34EA-CE45-A9CA-DF12D4CE73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5036" y="6223501"/>
                <a:ext cx="2632240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E80BEC50-3CA6-C541-A6CC-F6C219381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540" y="6164500"/>
                <a:ext cx="0" cy="130377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de Seta Reta 36">
                <a:extLst>
                  <a:ext uri="{FF2B5EF4-FFF2-40B4-BE49-F238E27FC236}">
                    <a16:creationId xmlns:a16="http://schemas.microsoft.com/office/drawing/2014/main" id="{99BC97ED-256D-FF46-AFAA-792872717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6348" y="6166428"/>
                <a:ext cx="0" cy="130377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691AFE8-E44F-E744-8588-4956AFF8AA90}"/>
                </a:ext>
              </a:extLst>
            </p:cNvPr>
            <p:cNvSpPr/>
            <p:nvPr/>
          </p:nvSpPr>
          <p:spPr>
            <a:xfrm>
              <a:off x="3632884" y="6436743"/>
              <a:ext cx="826213" cy="432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3 km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42A7646-845C-7E48-87CC-D66EE00BF9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6747" y="5514267"/>
              <a:ext cx="307132" cy="30760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A299EC5F-C782-A946-BBFC-12B7CDF8F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2707" y="4870741"/>
              <a:ext cx="30713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E499FEAB-6E8E-0143-AAD2-36F9F03A59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8002" y="3538895"/>
              <a:ext cx="1" cy="3030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CAAE7CFD-60AF-A244-A961-CFDBAD45F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3286" y="5818465"/>
              <a:ext cx="1" cy="3030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E785A617-E5DA-E245-B7AD-58307E4DE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815" y="4872827"/>
              <a:ext cx="30713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93EA64F2-08E5-594A-BCF4-89D323D429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6521" y="3914213"/>
              <a:ext cx="307132" cy="30760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1A8EE936-EEA1-3144-BFED-5AE7333F70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5531" y="3903181"/>
              <a:ext cx="307132" cy="29202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4C633B1A-8D3A-8C45-AF77-4C9D42CFF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2694" y="5522057"/>
              <a:ext cx="307132" cy="29202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8428EA3E-3B13-1D4B-855C-B44C7CD934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247" y="6181400"/>
              <a:ext cx="2474308" cy="8385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73">
              <a:extLst>
                <a:ext uri="{FF2B5EF4-FFF2-40B4-BE49-F238E27FC236}">
                  <a16:creationId xmlns:a16="http://schemas.microsoft.com/office/drawing/2014/main" id="{75DEBA76-EA0C-944C-8D8A-EF0C64D5F0C0}"/>
                </a:ext>
              </a:extLst>
            </p:cNvPr>
            <p:cNvSpPr/>
            <p:nvPr/>
          </p:nvSpPr>
          <p:spPr>
            <a:xfrm rot="5400000">
              <a:off x="5167878" y="4512892"/>
              <a:ext cx="1614585" cy="1752166"/>
            </a:xfrm>
            <a:prstGeom prst="arc">
              <a:avLst>
                <a:gd name="adj1" fmla="val 15886924"/>
                <a:gd name="adj2" fmla="val 0"/>
              </a:avLst>
            </a:prstGeom>
            <a:ln w="47625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B1F39B2A-D620-1248-8972-DA5B0113618E}"/>
                </a:ext>
              </a:extLst>
            </p:cNvPr>
            <p:cNvSpPr/>
            <p:nvPr/>
          </p:nvSpPr>
          <p:spPr>
            <a:xfrm>
              <a:off x="323837" y="3744298"/>
              <a:ext cx="2980639" cy="432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Circunferência: 8 km</a:t>
              </a:r>
            </a:p>
          </p:txBody>
        </p: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2424FA53-074A-2E41-8C23-9D4A3F62B974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H="1" flipV="1">
              <a:off x="1814157" y="4177049"/>
              <a:ext cx="2301462" cy="318676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CE4B689C-3F1A-A349-9401-7A8F487620F8}"/>
                </a:ext>
              </a:extLst>
            </p:cNvPr>
            <p:cNvSpPr/>
            <p:nvPr/>
          </p:nvSpPr>
          <p:spPr>
            <a:xfrm>
              <a:off x="383615" y="4519897"/>
              <a:ext cx="17480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Pedaço: 1 km</a:t>
              </a:r>
            </a:p>
          </p:txBody>
        </p:sp>
        <p:sp>
          <p:nvSpPr>
            <p:cNvPr id="93" name="Arco 92">
              <a:extLst>
                <a:ext uri="{FF2B5EF4-FFF2-40B4-BE49-F238E27FC236}">
                  <a16:creationId xmlns:a16="http://schemas.microsoft.com/office/drawing/2014/main" id="{73D5A415-BA58-FF42-B2A0-61048830596B}"/>
                </a:ext>
              </a:extLst>
            </p:cNvPr>
            <p:cNvSpPr/>
            <p:nvPr/>
          </p:nvSpPr>
          <p:spPr>
            <a:xfrm rot="11860994">
              <a:off x="3926734" y="4582188"/>
              <a:ext cx="937949" cy="1197437"/>
            </a:xfrm>
            <a:prstGeom prst="arc">
              <a:avLst>
                <a:gd name="adj1" fmla="val 15886924"/>
                <a:gd name="adj2" fmla="val 0"/>
              </a:avLst>
            </a:prstGeom>
            <a:ln w="47625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4EBBCEA-109C-4C45-8BE4-5A9BF8BC09E4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H="1" flipV="1">
              <a:off x="1257629" y="4920007"/>
              <a:ext cx="2701032" cy="579575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45B5E418-B096-2A4B-AA21-342E528A9108}"/>
                </a:ext>
              </a:extLst>
            </p:cNvPr>
            <p:cNvGrpSpPr/>
            <p:nvPr/>
          </p:nvGrpSpPr>
          <p:grpSpPr>
            <a:xfrm rot="20865546">
              <a:off x="5726464" y="3295883"/>
              <a:ext cx="3636687" cy="1059205"/>
              <a:chOff x="6401849" y="3239984"/>
              <a:chExt cx="3636687" cy="1059205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787CC860-6325-0D4E-8F92-57A0EC17184B}"/>
                  </a:ext>
                </a:extLst>
              </p:cNvPr>
              <p:cNvSpPr/>
              <p:nvPr/>
            </p:nvSpPr>
            <p:spPr>
              <a:xfrm>
                <a:off x="6401849" y="3733285"/>
                <a:ext cx="408894" cy="565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1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62DE0684-A965-5341-BB67-93C9BAE31AD7}"/>
                  </a:ext>
                </a:extLst>
              </p:cNvPr>
              <p:cNvSpPr/>
              <p:nvPr/>
            </p:nvSpPr>
            <p:spPr>
              <a:xfrm>
                <a:off x="7483380" y="3239984"/>
                <a:ext cx="378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6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7F53F9B2-896F-AA43-9A64-C1FC89EC4BE2}"/>
                  </a:ext>
                </a:extLst>
              </p:cNvPr>
              <p:cNvSpPr/>
              <p:nvPr/>
            </p:nvSpPr>
            <p:spPr>
              <a:xfrm>
                <a:off x="7860632" y="3252354"/>
                <a:ext cx="572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14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00DB1C36-DDEF-1248-B87F-3F719D690E4D}"/>
                  </a:ext>
                </a:extLst>
              </p:cNvPr>
              <p:cNvSpPr/>
              <p:nvPr/>
            </p:nvSpPr>
            <p:spPr>
              <a:xfrm>
                <a:off x="8385521" y="3252354"/>
                <a:ext cx="572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22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57E71380-A611-874A-AF33-7F9DDA5595BF}"/>
                  </a:ext>
                </a:extLst>
              </p:cNvPr>
              <p:cNvSpPr/>
              <p:nvPr/>
            </p:nvSpPr>
            <p:spPr>
              <a:xfrm>
                <a:off x="8905956" y="3252354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30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BF672988-1FBD-1147-8C59-B1B70DDF320A}"/>
                  </a:ext>
                </a:extLst>
              </p:cNvPr>
              <p:cNvSpPr/>
              <p:nvPr/>
            </p:nvSpPr>
            <p:spPr>
              <a:xfrm>
                <a:off x="9448827" y="3262905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...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51C6FB96-3AE4-1746-8E7A-BA82C33738AC}"/>
                  </a:ext>
                </a:extLst>
              </p:cNvPr>
              <p:cNvSpPr/>
              <p:nvPr/>
            </p:nvSpPr>
            <p:spPr>
              <a:xfrm>
                <a:off x="7597979" y="3590970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1B33F71A-6884-CF40-B34F-33D6A6ED9474}"/>
                  </a:ext>
                </a:extLst>
              </p:cNvPr>
              <p:cNvSpPr/>
              <p:nvPr/>
            </p:nvSpPr>
            <p:spPr>
              <a:xfrm>
                <a:off x="8131221" y="3595665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29F95C82-C6EB-FC4B-B18E-493DC1478DB1}"/>
                  </a:ext>
                </a:extLst>
              </p:cNvPr>
              <p:cNvSpPr/>
              <p:nvPr/>
            </p:nvSpPr>
            <p:spPr>
              <a:xfrm>
                <a:off x="8676935" y="3607241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25861567-004D-714C-AC10-93DB83991129}"/>
                  </a:ext>
                </a:extLst>
              </p:cNvPr>
              <p:cNvSpPr/>
              <p:nvPr/>
            </p:nvSpPr>
            <p:spPr>
              <a:xfrm>
                <a:off x="9187952" y="3604772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5831995-4D67-F44E-876B-78528824C6FB}"/>
                </a:ext>
              </a:extLst>
            </p:cNvPr>
            <p:cNvGrpSpPr/>
            <p:nvPr/>
          </p:nvGrpSpPr>
          <p:grpSpPr>
            <a:xfrm rot="20701371">
              <a:off x="4985564" y="2690182"/>
              <a:ext cx="3151767" cy="1346540"/>
              <a:chOff x="5557635" y="2648131"/>
              <a:chExt cx="3151767" cy="1346540"/>
            </a:xfrm>
          </p:grpSpPr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A065AC05-612C-0745-8105-23C820139495}"/>
                  </a:ext>
                </a:extLst>
              </p:cNvPr>
              <p:cNvSpPr/>
              <p:nvPr/>
            </p:nvSpPr>
            <p:spPr>
              <a:xfrm>
                <a:off x="5557635" y="3428767"/>
                <a:ext cx="408894" cy="565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2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5EF7311D-015D-974B-AE39-57042496DF87}"/>
                  </a:ext>
                </a:extLst>
              </p:cNvPr>
              <p:cNvSpPr/>
              <p:nvPr/>
            </p:nvSpPr>
            <p:spPr>
              <a:xfrm>
                <a:off x="6154246" y="2648131"/>
                <a:ext cx="378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7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077D0557-01E5-C04B-8B4E-7F53BE09D39B}"/>
                  </a:ext>
                </a:extLst>
              </p:cNvPr>
              <p:cNvSpPr/>
              <p:nvPr/>
            </p:nvSpPr>
            <p:spPr>
              <a:xfrm>
                <a:off x="6531498" y="2660501"/>
                <a:ext cx="572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15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A483773F-69E3-BA43-94FB-25F93AD4714D}"/>
                  </a:ext>
                </a:extLst>
              </p:cNvPr>
              <p:cNvSpPr/>
              <p:nvPr/>
            </p:nvSpPr>
            <p:spPr>
              <a:xfrm>
                <a:off x="7056388" y="2660501"/>
                <a:ext cx="5725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23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03560E35-E8A9-FA49-838C-3F7846EB8012}"/>
                  </a:ext>
                </a:extLst>
              </p:cNvPr>
              <p:cNvSpPr/>
              <p:nvPr/>
            </p:nvSpPr>
            <p:spPr>
              <a:xfrm>
                <a:off x="7576822" y="2660501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31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0E04F95A-7151-7F49-A675-2FE09169871F}"/>
                  </a:ext>
                </a:extLst>
              </p:cNvPr>
              <p:cNvSpPr/>
              <p:nvPr/>
            </p:nvSpPr>
            <p:spPr>
              <a:xfrm>
                <a:off x="8119693" y="2671052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...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2D01C6B1-BF8E-9D4D-9066-F63AF702F72D}"/>
                  </a:ext>
                </a:extLst>
              </p:cNvPr>
              <p:cNvSpPr/>
              <p:nvPr/>
            </p:nvSpPr>
            <p:spPr>
              <a:xfrm>
                <a:off x="6248599" y="2944396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8C93CFDF-E786-3641-90AC-037A29EEB966}"/>
                  </a:ext>
                </a:extLst>
              </p:cNvPr>
              <p:cNvSpPr/>
              <p:nvPr/>
            </p:nvSpPr>
            <p:spPr>
              <a:xfrm>
                <a:off x="6781841" y="2949091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EAA34D98-7177-9548-A337-0670217F8946}"/>
                  </a:ext>
                </a:extLst>
              </p:cNvPr>
              <p:cNvSpPr/>
              <p:nvPr/>
            </p:nvSpPr>
            <p:spPr>
              <a:xfrm>
                <a:off x="7327555" y="2960667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32DC3E2B-B883-F443-A8CB-0E42F58CCE72}"/>
                  </a:ext>
                </a:extLst>
              </p:cNvPr>
              <p:cNvSpPr/>
              <p:nvPr/>
            </p:nvSpPr>
            <p:spPr>
              <a:xfrm>
                <a:off x="7838572" y="2958198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F4957E87-43F2-9040-827C-902F49EE0D30}"/>
                </a:ext>
              </a:extLst>
            </p:cNvPr>
            <p:cNvGrpSpPr/>
            <p:nvPr/>
          </p:nvGrpSpPr>
          <p:grpSpPr>
            <a:xfrm rot="19260469">
              <a:off x="3948195" y="2503551"/>
              <a:ext cx="2594632" cy="1531132"/>
              <a:chOff x="6114770" y="2648131"/>
              <a:chExt cx="2594632" cy="1531132"/>
            </a:xfrm>
          </p:grpSpPr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2301F62F-B48E-3D4F-B42E-6E17E8BC8A4D}"/>
                  </a:ext>
                </a:extLst>
              </p:cNvPr>
              <p:cNvSpPr/>
              <p:nvPr/>
            </p:nvSpPr>
            <p:spPr>
              <a:xfrm rot="1670652">
                <a:off x="6114770" y="3656043"/>
                <a:ext cx="378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3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8F500C07-5B89-E947-AC36-1E1D67FD6EE0}"/>
                  </a:ext>
                </a:extLst>
              </p:cNvPr>
              <p:cNvSpPr/>
              <p:nvPr/>
            </p:nvSpPr>
            <p:spPr>
              <a:xfrm>
                <a:off x="6154247" y="2648131"/>
                <a:ext cx="378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8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7431B782-F137-7047-BE02-6B7FB64FECD1}"/>
                  </a:ext>
                </a:extLst>
              </p:cNvPr>
              <p:cNvSpPr/>
              <p:nvPr/>
            </p:nvSpPr>
            <p:spPr>
              <a:xfrm>
                <a:off x="6531498" y="2660501"/>
                <a:ext cx="572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16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7FDB5F96-B820-6544-A005-670BC5F4CF23}"/>
                  </a:ext>
                </a:extLst>
              </p:cNvPr>
              <p:cNvSpPr/>
              <p:nvPr/>
            </p:nvSpPr>
            <p:spPr>
              <a:xfrm>
                <a:off x="7056387" y="2660501"/>
                <a:ext cx="572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24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6BF50872-BD81-114E-808E-E3E0F95C0DD5}"/>
                  </a:ext>
                </a:extLst>
              </p:cNvPr>
              <p:cNvSpPr/>
              <p:nvPr/>
            </p:nvSpPr>
            <p:spPr>
              <a:xfrm>
                <a:off x="7576822" y="2660501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32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538E7D2C-9567-FE45-B987-80DD44050DF5}"/>
                  </a:ext>
                </a:extLst>
              </p:cNvPr>
              <p:cNvSpPr/>
              <p:nvPr/>
            </p:nvSpPr>
            <p:spPr>
              <a:xfrm>
                <a:off x="8119693" y="2671052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...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D76E1BFF-32B8-7148-8F4A-FB532C56AF29}"/>
                  </a:ext>
                </a:extLst>
              </p:cNvPr>
              <p:cNvSpPr/>
              <p:nvPr/>
            </p:nvSpPr>
            <p:spPr>
              <a:xfrm>
                <a:off x="6248599" y="2944396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8" name="Retângulo 87">
                <a:extLst>
                  <a:ext uri="{FF2B5EF4-FFF2-40B4-BE49-F238E27FC236}">
                    <a16:creationId xmlns:a16="http://schemas.microsoft.com/office/drawing/2014/main" id="{9A12E92F-C694-B544-BC6B-446676E6501E}"/>
                  </a:ext>
                </a:extLst>
              </p:cNvPr>
              <p:cNvSpPr/>
              <p:nvPr/>
            </p:nvSpPr>
            <p:spPr>
              <a:xfrm>
                <a:off x="6781841" y="2949091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B5A9C910-73BE-664E-8245-1C02965A7518}"/>
                  </a:ext>
                </a:extLst>
              </p:cNvPr>
              <p:cNvSpPr/>
              <p:nvPr/>
            </p:nvSpPr>
            <p:spPr>
              <a:xfrm>
                <a:off x="7327555" y="2960667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8D5F25FE-B8B9-0641-81A3-9EF1C527E57C}"/>
                  </a:ext>
                </a:extLst>
              </p:cNvPr>
              <p:cNvSpPr/>
              <p:nvPr/>
            </p:nvSpPr>
            <p:spPr>
              <a:xfrm>
                <a:off x="7838572" y="2958198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6E7ECCA9-2D0D-794C-B29A-7D206FAF0A67}"/>
              </a:ext>
            </a:extLst>
          </p:cNvPr>
          <p:cNvSpPr/>
          <p:nvPr/>
        </p:nvSpPr>
        <p:spPr>
          <a:xfrm>
            <a:off x="9281199" y="2863602"/>
            <a:ext cx="2619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Análise 2: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22  % 8 = 6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23  % 8 = 7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24  % 8 = 0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FFD6A8E8-134C-CE47-B3A1-1341A93F16B2}"/>
              </a:ext>
            </a:extLst>
          </p:cNvPr>
          <p:cNvSpPr/>
          <p:nvPr/>
        </p:nvSpPr>
        <p:spPr>
          <a:xfrm>
            <a:off x="9298243" y="4664404"/>
            <a:ext cx="2619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Análise 3: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6  % 8 = 6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7  % 8 = 7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8  % 8 = 0</a:t>
            </a:r>
          </a:p>
        </p:txBody>
      </p:sp>
    </p:spTree>
    <p:extLst>
      <p:ext uri="{BB962C8B-B14F-4D97-AF65-F5344CB8AC3E}">
        <p14:creationId xmlns:p14="http://schemas.microsoft.com/office/powerpoint/2010/main" val="72819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Objetivo: dado um valor </a:t>
            </a:r>
            <a:r>
              <a:rPr lang="pt-BR" sz="2400" dirty="0" err="1"/>
              <a:t>k</a:t>
            </a:r>
            <a:r>
              <a:rPr lang="pt-BR" sz="2400" dirty="0"/>
              <a:t> e uma sequencia de números inteiros, quantos retângulos distintos existem cuja soma dos números dentro do retângulo é exatamente igual a </a:t>
            </a:r>
            <a:r>
              <a:rPr lang="pt-BR" sz="2400" dirty="0" err="1"/>
              <a:t>K</a:t>
            </a:r>
            <a:r>
              <a:rPr lang="pt-BR" sz="2400" dirty="0"/>
              <a:t>.</a:t>
            </a:r>
          </a:p>
          <a:p>
            <a:r>
              <a:rPr lang="pt-BR" sz="2400" dirty="0"/>
              <a:t>Considere </a:t>
            </a:r>
            <a:r>
              <a:rPr lang="pt-BR" sz="2400" dirty="0" err="1"/>
              <a:t>k</a:t>
            </a:r>
            <a:r>
              <a:rPr lang="pt-BR" sz="2400" dirty="0"/>
              <a:t> = 4 e a sequencia: 1 3 4 5 2.</a:t>
            </a:r>
          </a:p>
          <a:p>
            <a:r>
              <a:rPr lang="pt-BR" sz="2400" dirty="0"/>
              <a:t>Retângulo 1: com os números 1 e 3.</a:t>
            </a:r>
          </a:p>
          <a:p>
            <a:r>
              <a:rPr lang="pt-BR" sz="2400" dirty="0"/>
              <a:t>Retângulo 2: com o número 4.</a:t>
            </a:r>
          </a:p>
          <a:p>
            <a:r>
              <a:rPr lang="pt-BR" sz="2400" dirty="0"/>
              <a:t>Total: 2</a:t>
            </a:r>
          </a:p>
          <a:p>
            <a:r>
              <a:rPr lang="pt-BR" sz="2400" dirty="0"/>
              <a:t>Total N: com todos os casos N, soma-se os valores da sequencia de </a:t>
            </a:r>
            <a:r>
              <a:rPr lang="pt-BR" sz="2400" dirty="0" err="1"/>
              <a:t>X</a:t>
            </a:r>
            <a:r>
              <a:rPr lang="pt-BR" sz="2400" dirty="0"/>
              <a:t> a </a:t>
            </a:r>
            <a:r>
              <a:rPr lang="pt-BR" sz="2400" dirty="0" err="1"/>
              <a:t>Y</a:t>
            </a:r>
            <a:r>
              <a:rPr lang="pt-BR" sz="2400" dirty="0"/>
              <a:t> verificando se a soma é igual a </a:t>
            </a:r>
            <a:r>
              <a:rPr lang="pt-BR" sz="2400" dirty="0" err="1"/>
              <a:t>k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17660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75042"/>
            <a:ext cx="10058400" cy="1609344"/>
          </a:xfrm>
        </p:spPr>
        <p:txBody>
          <a:bodyPr/>
          <a:lstStyle/>
          <a:p>
            <a:r>
              <a:rPr lang="pt-BR" dirty="0"/>
              <a:t>PANDEMIA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19448"/>
            <a:ext cx="9803518" cy="702667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Entendendo a questão</a:t>
            </a:r>
            <a:r>
              <a:rPr lang="pt-BR" sz="2400" dirty="0"/>
              <a:t>: dada uma entrada de dados conforme abaixo, determine o total de participantes infectados. Por exemplo: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8487033" y="4780380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Reunião 1 =&gt; 1 e 2 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B1F39B2A-D620-1248-8972-DA5B0113618E}"/>
              </a:ext>
            </a:extLst>
          </p:cNvPr>
          <p:cNvSpPr/>
          <p:nvPr/>
        </p:nvSpPr>
        <p:spPr>
          <a:xfrm>
            <a:off x="4428691" y="2323171"/>
            <a:ext cx="1678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C00000"/>
                </a:solidFill>
              </a:rPr>
              <a:t>4</a:t>
            </a:r>
            <a:r>
              <a:rPr lang="pt-BR" sz="3600" dirty="0"/>
              <a:t> </a:t>
            </a:r>
            <a:r>
              <a:rPr lang="pt-BR" sz="3600" dirty="0">
                <a:solidFill>
                  <a:srgbClr val="00B050"/>
                </a:solidFill>
              </a:rPr>
              <a:t>3</a:t>
            </a:r>
          </a:p>
          <a:p>
            <a:r>
              <a:rPr lang="pt-BR" sz="3600" dirty="0">
                <a:solidFill>
                  <a:srgbClr val="C00000"/>
                </a:solidFill>
              </a:rPr>
              <a:t>2</a:t>
            </a:r>
            <a:r>
              <a:rPr lang="pt-BR" sz="3600" dirty="0"/>
              <a:t> </a:t>
            </a:r>
            <a:r>
              <a:rPr lang="pt-BR" sz="3600" dirty="0">
                <a:solidFill>
                  <a:srgbClr val="00B050"/>
                </a:solidFill>
              </a:rPr>
              <a:t>1</a:t>
            </a:r>
          </a:p>
          <a:p>
            <a:r>
              <a:rPr lang="pt-BR" sz="3600" dirty="0">
                <a:solidFill>
                  <a:srgbClr val="00B050"/>
                </a:solidFill>
              </a:rPr>
              <a:t>2 </a:t>
            </a:r>
            <a:r>
              <a:rPr lang="pt-BR" sz="3600" dirty="0">
                <a:solidFill>
                  <a:srgbClr val="C00000"/>
                </a:solidFill>
              </a:rPr>
              <a:t>1 2</a:t>
            </a:r>
          </a:p>
          <a:p>
            <a:r>
              <a:rPr lang="pt-BR" sz="3600" dirty="0">
                <a:solidFill>
                  <a:srgbClr val="00B050"/>
                </a:solidFill>
              </a:rPr>
              <a:t>3 </a:t>
            </a:r>
            <a:r>
              <a:rPr lang="pt-BR" sz="3600" dirty="0">
                <a:solidFill>
                  <a:srgbClr val="C00000"/>
                </a:solidFill>
              </a:rPr>
              <a:t>3 1 2</a:t>
            </a:r>
          </a:p>
          <a:p>
            <a:r>
              <a:rPr lang="pt-BR" sz="3600" dirty="0">
                <a:solidFill>
                  <a:srgbClr val="00B050"/>
                </a:solidFill>
              </a:rPr>
              <a:t>2 </a:t>
            </a:r>
            <a:r>
              <a:rPr lang="pt-BR" sz="3600" dirty="0">
                <a:solidFill>
                  <a:srgbClr val="C00000"/>
                </a:solidFill>
              </a:rPr>
              <a:t>2 1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CE4B689C-3F1A-A349-9401-7A8F487620F8}"/>
              </a:ext>
            </a:extLst>
          </p:cNvPr>
          <p:cNvSpPr/>
          <p:nvPr/>
        </p:nvSpPr>
        <p:spPr>
          <a:xfrm>
            <a:off x="353028" y="2436335"/>
            <a:ext cx="26553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Qtd</a:t>
            </a:r>
            <a:r>
              <a:rPr lang="pt-BR" sz="2000" dirty="0"/>
              <a:t>. de Participantes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87B95FDE-3521-594E-A538-21D79834267C}"/>
              </a:ext>
            </a:extLst>
          </p:cNvPr>
          <p:cNvCxnSpPr>
            <a:cxnSpLocks/>
            <a:endCxn id="85" idx="3"/>
          </p:cNvCxnSpPr>
          <p:nvPr/>
        </p:nvCxnSpPr>
        <p:spPr>
          <a:xfrm flipH="1" flipV="1">
            <a:off x="3008333" y="2636390"/>
            <a:ext cx="1420360" cy="2144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9483624C-B8FB-6844-A1E3-2CAC80A51250}"/>
              </a:ext>
            </a:extLst>
          </p:cNvPr>
          <p:cNvSpPr/>
          <p:nvPr/>
        </p:nvSpPr>
        <p:spPr>
          <a:xfrm>
            <a:off x="8487033" y="3858771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sz="2400" b="1" i="1" dirty="0">
                <a:solidFill>
                  <a:srgbClr val="FF0000"/>
                </a:solidFill>
              </a:rPr>
              <a:t>Reunião =&gt; Infectados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1DC2534-8CAE-9144-8040-BE065CDB8143}"/>
              </a:ext>
            </a:extLst>
          </p:cNvPr>
          <p:cNvSpPr/>
          <p:nvPr/>
        </p:nvSpPr>
        <p:spPr>
          <a:xfrm>
            <a:off x="6865892" y="2331920"/>
            <a:ext cx="2263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Qtd</a:t>
            </a:r>
            <a:r>
              <a:rPr lang="pt-BR" sz="2000" dirty="0"/>
              <a:t>. de Reuniões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A423D79-EE19-C347-850D-22F3FB139BC1}"/>
              </a:ext>
            </a:extLst>
          </p:cNvPr>
          <p:cNvCxnSpPr>
            <a:cxnSpLocks/>
          </p:cNvCxnSpPr>
          <p:nvPr/>
        </p:nvCxnSpPr>
        <p:spPr>
          <a:xfrm flipV="1">
            <a:off x="5240759" y="2531975"/>
            <a:ext cx="1625133" cy="16788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7485D098-32C8-694B-8CDD-4CB60BD61EAC}"/>
              </a:ext>
            </a:extLst>
          </p:cNvPr>
          <p:cNvSpPr/>
          <p:nvPr/>
        </p:nvSpPr>
        <p:spPr>
          <a:xfrm>
            <a:off x="720824" y="2900827"/>
            <a:ext cx="2163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Primeiro part. infectado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85D26AB4-853B-AB43-8903-144F0C9DDF59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2883877" y="3254770"/>
            <a:ext cx="1544814" cy="1904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7771A236-0B3B-8E41-BF5C-A78137CBDCED}"/>
              </a:ext>
            </a:extLst>
          </p:cNvPr>
          <p:cNvSpPr/>
          <p:nvPr/>
        </p:nvSpPr>
        <p:spPr>
          <a:xfrm>
            <a:off x="7045425" y="3008625"/>
            <a:ext cx="1804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Reunião onde começou a infecção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8666380-26BA-6D40-8056-2609CF3963B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240759" y="3273817"/>
            <a:ext cx="1804666" cy="242640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BB82D9CC-A3F7-9F46-AF0D-ECF54EFEE179}"/>
              </a:ext>
            </a:extLst>
          </p:cNvPr>
          <p:cNvSpPr/>
          <p:nvPr/>
        </p:nvSpPr>
        <p:spPr>
          <a:xfrm>
            <a:off x="353028" y="3802487"/>
            <a:ext cx="2172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1</a:t>
            </a:r>
            <a:r>
              <a:rPr lang="pt-BR" sz="2000" dirty="0"/>
              <a:t>:</a:t>
            </a:r>
          </a:p>
          <a:p>
            <a:r>
              <a:rPr lang="pt-BR" sz="2000" dirty="0"/>
              <a:t>2 participantes: 1 e 2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A20D3E2-3FEB-D346-8B03-4B1BB64E783C}"/>
              </a:ext>
            </a:extLst>
          </p:cNvPr>
          <p:cNvCxnSpPr>
            <a:cxnSpLocks/>
            <a:stCxn id="75" idx="1"/>
            <a:endCxn id="59" idx="3"/>
          </p:cNvCxnSpPr>
          <p:nvPr/>
        </p:nvCxnSpPr>
        <p:spPr>
          <a:xfrm flipH="1">
            <a:off x="2525490" y="3754332"/>
            <a:ext cx="1903201" cy="5559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>
            <a:extLst>
              <a:ext uri="{FF2B5EF4-FFF2-40B4-BE49-F238E27FC236}">
                <a16:creationId xmlns:a16="http://schemas.microsoft.com/office/drawing/2014/main" id="{4974B576-5D05-2E4A-B4D7-265F30459AB0}"/>
              </a:ext>
            </a:extLst>
          </p:cNvPr>
          <p:cNvSpPr/>
          <p:nvPr/>
        </p:nvSpPr>
        <p:spPr>
          <a:xfrm>
            <a:off x="353028" y="4990880"/>
            <a:ext cx="2172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2</a:t>
            </a:r>
            <a:r>
              <a:rPr lang="pt-BR" sz="2000" dirty="0"/>
              <a:t>:</a:t>
            </a:r>
          </a:p>
          <a:p>
            <a:r>
              <a:rPr lang="pt-BR" sz="2000" dirty="0"/>
              <a:t>3 participantes: 3, 1 e 2.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73C380EE-BA3C-E04C-8ACA-5CDD09C3A5DE}"/>
              </a:ext>
            </a:extLst>
          </p:cNvPr>
          <p:cNvCxnSpPr>
            <a:cxnSpLocks/>
            <a:endCxn id="67" idx="3"/>
          </p:cNvCxnSpPr>
          <p:nvPr/>
        </p:nvCxnSpPr>
        <p:spPr>
          <a:xfrm flipH="1">
            <a:off x="2525490" y="4399608"/>
            <a:ext cx="1903202" cy="109910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B8D727C0-B3A7-CB41-AC6C-BA4CF1B756F1}"/>
              </a:ext>
            </a:extLst>
          </p:cNvPr>
          <p:cNvSpPr/>
          <p:nvPr/>
        </p:nvSpPr>
        <p:spPr>
          <a:xfrm>
            <a:off x="2037069" y="5784192"/>
            <a:ext cx="2172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3</a:t>
            </a:r>
            <a:r>
              <a:rPr lang="pt-BR" sz="2000" dirty="0"/>
              <a:t>:</a:t>
            </a:r>
          </a:p>
          <a:p>
            <a:r>
              <a:rPr lang="pt-BR" sz="2000" dirty="0"/>
              <a:t>2 participantes: 2 e 1.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5D227169-87D9-944A-BE64-1C4CF764C856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3123300" y="4990880"/>
            <a:ext cx="1305392" cy="79331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0FCA8AC3-FF14-9544-B719-E6A8CC88D2CF}"/>
              </a:ext>
            </a:extLst>
          </p:cNvPr>
          <p:cNvSpPr/>
          <p:nvPr/>
        </p:nvSpPr>
        <p:spPr>
          <a:xfrm>
            <a:off x="8487033" y="5185493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Reunião 2 =&gt; 1, 2 e 3 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8A689D91-72F9-F847-AF56-3AC792378A23}"/>
              </a:ext>
            </a:extLst>
          </p:cNvPr>
          <p:cNvSpPr/>
          <p:nvPr/>
        </p:nvSpPr>
        <p:spPr>
          <a:xfrm>
            <a:off x="8487033" y="5614963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Reunião 3 =&gt; 1, 2 e 3 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6E83F0D9-CA57-A840-B40E-E30718745D93}"/>
              </a:ext>
            </a:extLst>
          </p:cNvPr>
          <p:cNvSpPr/>
          <p:nvPr/>
        </p:nvSpPr>
        <p:spPr>
          <a:xfrm>
            <a:off x="8903909" y="6076628"/>
            <a:ext cx="265970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sz="3200" b="1" i="1" dirty="0">
                <a:solidFill>
                  <a:srgbClr val="FF0000"/>
                </a:solidFill>
              </a:rPr>
              <a:t>Resposta = 3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A03BAD07-69E2-2F45-952B-584EF3A953C4}"/>
              </a:ext>
            </a:extLst>
          </p:cNvPr>
          <p:cNvSpPr/>
          <p:nvPr/>
        </p:nvSpPr>
        <p:spPr>
          <a:xfrm>
            <a:off x="8487031" y="4308856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                    =&gt; 2 </a:t>
            </a:r>
          </a:p>
        </p:txBody>
      </p:sp>
    </p:spTree>
    <p:extLst>
      <p:ext uri="{BB962C8B-B14F-4D97-AF65-F5344CB8AC3E}">
        <p14:creationId xmlns:p14="http://schemas.microsoft.com/office/powerpoint/2010/main" val="5140276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8332"/>
            <a:ext cx="10058400" cy="1609344"/>
          </a:xfrm>
        </p:spPr>
        <p:txBody>
          <a:bodyPr/>
          <a:lstStyle/>
          <a:p>
            <a:r>
              <a:rPr lang="pt-BR" dirty="0"/>
              <a:t>PANDEMIA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56" y="1646789"/>
            <a:ext cx="5272920" cy="5014613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Estratégia</a:t>
            </a:r>
            <a:r>
              <a:rPr lang="pt-BR" sz="2400" dirty="0"/>
              <a:t>: </a:t>
            </a:r>
          </a:p>
          <a:p>
            <a:pPr algn="just"/>
            <a:r>
              <a:rPr lang="pt-BR" sz="2400" b="1" dirty="0"/>
              <a:t>1º) </a:t>
            </a:r>
            <a:r>
              <a:rPr lang="pt-BR" sz="2400" dirty="0"/>
              <a:t>Crio uma lista de infectados e coloco o primeiro infectado na lista.</a:t>
            </a:r>
          </a:p>
          <a:p>
            <a:pPr algn="just"/>
            <a:r>
              <a:rPr lang="pt-BR" sz="2400" b="1" dirty="0"/>
              <a:t>2º) </a:t>
            </a:r>
            <a:r>
              <a:rPr lang="pt-BR" sz="2400" dirty="0"/>
              <a:t>Percorro todas as reuniões</a:t>
            </a:r>
          </a:p>
          <a:p>
            <a:pPr algn="just"/>
            <a:r>
              <a:rPr lang="pt-BR" sz="2400" b="1" dirty="0"/>
              <a:t>3º) </a:t>
            </a:r>
            <a:r>
              <a:rPr lang="pt-BR" sz="2400" dirty="0"/>
              <a:t>A partir da reunião que começou a infecção:</a:t>
            </a:r>
          </a:p>
          <a:p>
            <a:pPr lvl="1" algn="just"/>
            <a:r>
              <a:rPr lang="pt-BR" sz="2200" b="1" dirty="0"/>
              <a:t>1º) </a:t>
            </a:r>
            <a:r>
              <a:rPr lang="pt-BR" sz="2200" dirty="0"/>
              <a:t>Verifico se alguma pessoa reunião está na lista de infectados</a:t>
            </a:r>
          </a:p>
          <a:p>
            <a:pPr lvl="2" algn="just"/>
            <a:r>
              <a:rPr lang="pt-BR" sz="2000" dirty="0"/>
              <a:t>Se sim, adiciono todas as pessoas da reunião na lista infectados.</a:t>
            </a:r>
          </a:p>
          <a:p>
            <a:pPr algn="just"/>
            <a:r>
              <a:rPr lang="pt-BR" sz="2400" b="1" dirty="0"/>
              <a:t>4º) </a:t>
            </a:r>
            <a:r>
              <a:rPr lang="pt-BR" sz="2400" dirty="0"/>
              <a:t>Imprimo o tamanho da lista de infectados.</a:t>
            </a:r>
          </a:p>
          <a:p>
            <a:pPr lvl="2" algn="just"/>
            <a:endParaRPr lang="pt-BR" sz="20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1BB4D1E-0E0E-3B45-A4B5-9D5C88BCE8F5}"/>
              </a:ext>
            </a:extLst>
          </p:cNvPr>
          <p:cNvSpPr/>
          <p:nvPr/>
        </p:nvSpPr>
        <p:spPr>
          <a:xfrm>
            <a:off x="7634791" y="4780379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Infectados =&gt; 1 e 2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E3EB6B2-DF83-AC44-A642-F7DFEBFE34BE}"/>
              </a:ext>
            </a:extLst>
          </p:cNvPr>
          <p:cNvSpPr/>
          <p:nvPr/>
        </p:nvSpPr>
        <p:spPr>
          <a:xfrm>
            <a:off x="7908906" y="3858770"/>
            <a:ext cx="29452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sz="2400" b="1" i="1" dirty="0">
                <a:solidFill>
                  <a:srgbClr val="FF0000"/>
                </a:solidFill>
              </a:rPr>
              <a:t>Lista de Infectados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A0CC952-BD52-2448-8DBA-B37ECB71E739}"/>
              </a:ext>
            </a:extLst>
          </p:cNvPr>
          <p:cNvSpPr/>
          <p:nvPr/>
        </p:nvSpPr>
        <p:spPr>
          <a:xfrm>
            <a:off x="7634791" y="5185492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Infectados =&gt; 1, 2 e 3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02CAA0A-4541-A74F-AF07-2977F2266770}"/>
              </a:ext>
            </a:extLst>
          </p:cNvPr>
          <p:cNvSpPr/>
          <p:nvPr/>
        </p:nvSpPr>
        <p:spPr>
          <a:xfrm>
            <a:off x="7634791" y="5614962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Infectados =&gt; 1, 2 e 3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D1C995-B78E-4943-8199-F0111328FE56}"/>
              </a:ext>
            </a:extLst>
          </p:cNvPr>
          <p:cNvSpPr/>
          <p:nvPr/>
        </p:nvSpPr>
        <p:spPr>
          <a:xfrm>
            <a:off x="8051667" y="6076627"/>
            <a:ext cx="265970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sz="3200" b="1" i="1" dirty="0">
                <a:solidFill>
                  <a:srgbClr val="FF0000"/>
                </a:solidFill>
              </a:rPr>
              <a:t>Resposta = 3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BFFBDE4-9DA2-AC48-892D-6C38BEB93418}"/>
              </a:ext>
            </a:extLst>
          </p:cNvPr>
          <p:cNvSpPr/>
          <p:nvPr/>
        </p:nvSpPr>
        <p:spPr>
          <a:xfrm>
            <a:off x="7634789" y="4308855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Infectados =&gt; 2 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80B11B9-4C0D-7647-B505-0E5B27671A60}"/>
              </a:ext>
            </a:extLst>
          </p:cNvPr>
          <p:cNvSpPr/>
          <p:nvPr/>
        </p:nvSpPr>
        <p:spPr>
          <a:xfrm>
            <a:off x="8957148" y="716436"/>
            <a:ext cx="1678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4 3</a:t>
            </a:r>
          </a:p>
          <a:p>
            <a:r>
              <a:rPr lang="pt-BR" sz="3600" dirty="0"/>
              <a:t>2 1</a:t>
            </a:r>
          </a:p>
          <a:p>
            <a:r>
              <a:rPr lang="pt-BR" sz="3600" b="1" dirty="0">
                <a:solidFill>
                  <a:srgbClr val="00B050"/>
                </a:solidFill>
              </a:rPr>
              <a:t>2 1 2</a:t>
            </a:r>
          </a:p>
          <a:p>
            <a:r>
              <a:rPr lang="pt-BR" sz="3600" b="1" dirty="0">
                <a:solidFill>
                  <a:srgbClr val="00B050"/>
                </a:solidFill>
              </a:rPr>
              <a:t>3 3 1 2</a:t>
            </a:r>
          </a:p>
          <a:p>
            <a:r>
              <a:rPr lang="pt-BR" sz="3600" b="1" dirty="0">
                <a:solidFill>
                  <a:srgbClr val="00B050"/>
                </a:solidFill>
              </a:rPr>
              <a:t>2 2 1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628881C-B6A3-524B-A6F2-D3DC420E5B48}"/>
              </a:ext>
            </a:extLst>
          </p:cNvPr>
          <p:cNvSpPr/>
          <p:nvPr/>
        </p:nvSpPr>
        <p:spPr>
          <a:xfrm>
            <a:off x="7391402" y="1925670"/>
            <a:ext cx="156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1:</a:t>
            </a:r>
            <a:endParaRPr lang="pt-BR" sz="2000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E60278B-EE16-D648-874C-43552F5D7AD9}"/>
              </a:ext>
            </a:extLst>
          </p:cNvPr>
          <p:cNvSpPr/>
          <p:nvPr/>
        </p:nvSpPr>
        <p:spPr>
          <a:xfrm>
            <a:off x="7391402" y="2468181"/>
            <a:ext cx="156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2:</a:t>
            </a:r>
            <a:endParaRPr lang="pt-BR" sz="2000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9E9BC127-44F9-624C-92A5-92C22CD7A09E}"/>
              </a:ext>
            </a:extLst>
          </p:cNvPr>
          <p:cNvSpPr/>
          <p:nvPr/>
        </p:nvSpPr>
        <p:spPr>
          <a:xfrm>
            <a:off x="7391402" y="3049794"/>
            <a:ext cx="156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3: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623873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3998974" y="5596089"/>
            <a:ext cx="7129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Pergunta: Partindo de qualquer cidade, qual o número máximo de cidades num caminho pagando-se apenas uma passagem?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8158508" y="1454201"/>
            <a:ext cx="28395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Legenda:</a:t>
            </a:r>
          </a:p>
          <a:p>
            <a:r>
              <a:rPr lang="pt-BR" sz="2000" dirty="0"/>
              <a:t>0 = Empresa BUSAO</a:t>
            </a:r>
          </a:p>
          <a:p>
            <a:r>
              <a:rPr lang="pt-BR" sz="2000" dirty="0"/>
              <a:t>1 = Empresa SAOBU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2529869" y="186512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  <p:sp>
        <p:nvSpPr>
          <p:cNvPr id="25" name="Retângulo 24">
            <a:extLst>
              <a:ext uri="{FF2B5EF4-FFF2-40B4-BE49-F238E27FC236}">
                <a16:creationId xmlns:a16="http://schemas.microsoft.com/office/drawing/2014/main" id="{0E1E8620-D921-394D-B714-0EE6CF90C0A3}"/>
              </a:ext>
            </a:extLst>
          </p:cNvPr>
          <p:cNvSpPr/>
          <p:nvPr/>
        </p:nvSpPr>
        <p:spPr>
          <a:xfrm>
            <a:off x="304801" y="4523261"/>
            <a:ext cx="3206496" cy="199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Se a viagem for por uma empresa diferente da viagem anterior, não paga-se passagem.</a:t>
            </a:r>
          </a:p>
        </p:txBody>
      </p:sp>
    </p:spTree>
    <p:extLst>
      <p:ext uri="{BB962C8B-B14F-4D97-AF65-F5344CB8AC3E}">
        <p14:creationId xmlns:p14="http://schemas.microsoft.com/office/powerpoint/2010/main" val="20472419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119311" y="4096673"/>
            <a:ext cx="717657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Possibilidades:</a:t>
            </a:r>
          </a:p>
          <a:p>
            <a:r>
              <a:rPr lang="pt-BR" sz="2000" dirty="0"/>
              <a:t>Mossoró – Apodi (vice-versa) = 2</a:t>
            </a:r>
          </a:p>
          <a:p>
            <a:r>
              <a:rPr lang="pt-BR" sz="2000" dirty="0"/>
              <a:t>Mossoró – Serra do Mel (vice-versa) = 2</a:t>
            </a:r>
          </a:p>
          <a:p>
            <a:r>
              <a:rPr lang="pt-BR" sz="2000" dirty="0"/>
              <a:t>Mossoró – </a:t>
            </a:r>
            <a:r>
              <a:rPr lang="pt-BR" sz="2000" dirty="0" err="1"/>
              <a:t>Assu</a:t>
            </a:r>
            <a:r>
              <a:rPr lang="pt-BR" sz="2000" dirty="0"/>
              <a:t> – Ipanguaçu (vice-versa) = 3</a:t>
            </a:r>
          </a:p>
          <a:p>
            <a:r>
              <a:rPr lang="pt-BR" sz="2000" dirty="0"/>
              <a:t>Apodi – Mossoró – Serra do Mel (vice-versa) = 3</a:t>
            </a:r>
          </a:p>
          <a:p>
            <a:r>
              <a:rPr lang="pt-BR" sz="2000" dirty="0"/>
              <a:t>Serra do Mel – Mossoró – </a:t>
            </a:r>
            <a:r>
              <a:rPr lang="pt-BR" sz="2000" dirty="0" err="1"/>
              <a:t>Assu</a:t>
            </a:r>
            <a:r>
              <a:rPr lang="pt-BR" sz="2000" dirty="0"/>
              <a:t> – Ipanguaçu (vice-versa) = 4</a:t>
            </a:r>
          </a:p>
          <a:p>
            <a:r>
              <a:rPr lang="pt-BR" sz="2000" dirty="0" err="1"/>
              <a:t>Assu</a:t>
            </a:r>
            <a:r>
              <a:rPr lang="pt-BR" sz="2000" dirty="0"/>
              <a:t> – Mossoró – Serra do Mel = 3</a:t>
            </a:r>
          </a:p>
          <a:p>
            <a:r>
              <a:rPr lang="pt-BR" sz="2000" dirty="0" err="1"/>
              <a:t>Assu</a:t>
            </a:r>
            <a:r>
              <a:rPr lang="pt-BR" sz="2000" dirty="0"/>
              <a:t> – Ipanguaçu (vice-versa) = 2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9121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119311" y="4096673"/>
            <a:ext cx="764699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Possibilidades:</a:t>
            </a:r>
          </a:p>
          <a:p>
            <a:r>
              <a:rPr lang="pt-BR" sz="2000" dirty="0"/>
              <a:t>Mossoró – Apodi (vice-versa) = 2</a:t>
            </a:r>
          </a:p>
          <a:p>
            <a:r>
              <a:rPr lang="pt-BR" sz="2000" dirty="0"/>
              <a:t>Mossoró – Serra do Mel (vice-versa) = 2</a:t>
            </a:r>
          </a:p>
          <a:p>
            <a:r>
              <a:rPr lang="pt-BR" sz="2000" dirty="0"/>
              <a:t>Mossoró – </a:t>
            </a:r>
            <a:r>
              <a:rPr lang="pt-BR" sz="2000" dirty="0" err="1"/>
              <a:t>Assu</a:t>
            </a:r>
            <a:r>
              <a:rPr lang="pt-BR" sz="2000" dirty="0"/>
              <a:t> – Ipanguaçu (vice-versa) = 3</a:t>
            </a:r>
          </a:p>
          <a:p>
            <a:r>
              <a:rPr lang="pt-BR" sz="2000" dirty="0"/>
              <a:t>Apodi – Mossoró – Serra do Mel (vice-versa) = 3</a:t>
            </a:r>
          </a:p>
          <a:p>
            <a:r>
              <a:rPr lang="pt-BR" sz="2000" b="1" dirty="0">
                <a:solidFill>
                  <a:srgbClr val="00B050"/>
                </a:solidFill>
              </a:rPr>
              <a:t>Serra do Mel – Mossoró – </a:t>
            </a:r>
            <a:r>
              <a:rPr lang="pt-BR" sz="2000" b="1" dirty="0" err="1">
                <a:solidFill>
                  <a:srgbClr val="00B050"/>
                </a:solidFill>
              </a:rPr>
              <a:t>Assu</a:t>
            </a:r>
            <a:r>
              <a:rPr lang="pt-BR" sz="2000" b="1" dirty="0">
                <a:solidFill>
                  <a:srgbClr val="00B050"/>
                </a:solidFill>
              </a:rPr>
              <a:t> – Ipanguaçu (vice-versa) = 4</a:t>
            </a:r>
          </a:p>
          <a:p>
            <a:r>
              <a:rPr lang="pt-BR" sz="2000" dirty="0" err="1"/>
              <a:t>Assu</a:t>
            </a:r>
            <a:r>
              <a:rPr lang="pt-BR" sz="2000" dirty="0"/>
              <a:t> – Mossoró – Serra do Mel = 3</a:t>
            </a:r>
          </a:p>
          <a:p>
            <a:r>
              <a:rPr lang="pt-BR" sz="2000" dirty="0" err="1"/>
              <a:t>Assu</a:t>
            </a:r>
            <a:r>
              <a:rPr lang="pt-BR" sz="2000" dirty="0"/>
              <a:t> – Ipanguaçu (vice-versa) = 2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8018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119311" y="4096673"/>
            <a:ext cx="764699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Analisando a resposta:</a:t>
            </a:r>
          </a:p>
          <a:p>
            <a:r>
              <a:rPr lang="pt-BR" sz="2000" dirty="0"/>
              <a:t>Mossoró – Apodi (vice-versa) = 2</a:t>
            </a:r>
          </a:p>
          <a:p>
            <a:r>
              <a:rPr lang="pt-BR" sz="2000" dirty="0"/>
              <a:t>Mossoró – Serra do Mel (vice-versa) = 2</a:t>
            </a:r>
          </a:p>
          <a:p>
            <a:r>
              <a:rPr lang="pt-BR" sz="2000" b="1" dirty="0">
                <a:solidFill>
                  <a:srgbClr val="00B050"/>
                </a:solidFill>
              </a:rPr>
              <a:t>Mossoró – </a:t>
            </a:r>
            <a:r>
              <a:rPr lang="pt-BR" sz="2000" b="1" dirty="0" err="1">
                <a:solidFill>
                  <a:srgbClr val="00B050"/>
                </a:solidFill>
              </a:rPr>
              <a:t>Assu</a:t>
            </a:r>
            <a:r>
              <a:rPr lang="pt-BR" sz="2000" b="1" dirty="0">
                <a:solidFill>
                  <a:srgbClr val="00B050"/>
                </a:solidFill>
              </a:rPr>
              <a:t> – Ipanguaçu (vice-versa) = 3</a:t>
            </a:r>
          </a:p>
          <a:p>
            <a:r>
              <a:rPr lang="pt-BR" sz="2000" dirty="0"/>
              <a:t>Apodi – Mossoró – Serra do Mel (vice-versa) = 3</a:t>
            </a:r>
          </a:p>
          <a:p>
            <a:r>
              <a:rPr lang="pt-BR" sz="2000" b="1" dirty="0">
                <a:solidFill>
                  <a:srgbClr val="00B050"/>
                </a:solidFill>
              </a:rPr>
              <a:t>Serra do Mel – Mossoró – </a:t>
            </a:r>
            <a:r>
              <a:rPr lang="pt-BR" sz="2000" b="1" dirty="0" err="1">
                <a:solidFill>
                  <a:srgbClr val="00B050"/>
                </a:solidFill>
              </a:rPr>
              <a:t>Assu</a:t>
            </a:r>
            <a:r>
              <a:rPr lang="pt-BR" sz="2000" b="1" dirty="0">
                <a:solidFill>
                  <a:srgbClr val="00B050"/>
                </a:solidFill>
              </a:rPr>
              <a:t> – Ipanguaçu (vice-versa) = 4</a:t>
            </a:r>
          </a:p>
          <a:p>
            <a:r>
              <a:rPr lang="pt-BR" sz="2000" dirty="0" err="1"/>
              <a:t>Assu</a:t>
            </a:r>
            <a:r>
              <a:rPr lang="pt-BR" sz="2000" dirty="0"/>
              <a:t> – Mossoró – Serra do Mel = 3</a:t>
            </a:r>
          </a:p>
          <a:p>
            <a:r>
              <a:rPr lang="pt-BR" sz="2000" b="1" dirty="0" err="1">
                <a:solidFill>
                  <a:srgbClr val="00B050"/>
                </a:solidFill>
              </a:rPr>
              <a:t>Assu</a:t>
            </a:r>
            <a:r>
              <a:rPr lang="pt-BR" sz="2000" b="1" dirty="0">
                <a:solidFill>
                  <a:srgbClr val="00B050"/>
                </a:solidFill>
              </a:rPr>
              <a:t> – Ipanguaçu (vice-versa) = 2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1229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3025769" y="3712225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CEB413F9-22C4-2C42-A125-E598BE252966}"/>
              </a:ext>
            </a:extLst>
          </p:cNvPr>
          <p:cNvSpPr/>
          <p:nvPr/>
        </p:nvSpPr>
        <p:spPr>
          <a:xfrm>
            <a:off x="157820" y="4477075"/>
            <a:ext cx="3343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Partindo de Mossoró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A387558-FC7D-BB41-8528-5559F161463C}"/>
              </a:ext>
            </a:extLst>
          </p:cNvPr>
          <p:cNvSpPr/>
          <p:nvPr/>
        </p:nvSpPr>
        <p:spPr>
          <a:xfrm>
            <a:off x="5282923" y="5754595"/>
            <a:ext cx="2032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0 + 0 + 1 = 1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278693A-1946-F848-A368-83AED65780B5}"/>
              </a:ext>
            </a:extLst>
          </p:cNvPr>
          <p:cNvSpPr/>
          <p:nvPr/>
        </p:nvSpPr>
        <p:spPr>
          <a:xfrm>
            <a:off x="7749594" y="0"/>
            <a:ext cx="453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Legenda:</a:t>
            </a:r>
          </a:p>
          <a:p>
            <a:r>
              <a:rPr lang="pt-BR" b="1" dirty="0">
                <a:solidFill>
                  <a:srgbClr val="FF0000"/>
                </a:solidFill>
              </a:rPr>
              <a:t>[0,0] = [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0, 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1]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2129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3025769" y="3712225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[1,0]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DA7DC314-41F6-5D4B-B458-3A141D662A7E}"/>
              </a:ext>
            </a:extLst>
          </p:cNvPr>
          <p:cNvSpPr/>
          <p:nvPr/>
        </p:nvSpPr>
        <p:spPr>
          <a:xfrm>
            <a:off x="6464540" y="5413363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A62CFA-EE37-BE45-A345-72460C2EB090}"/>
              </a:ext>
            </a:extLst>
          </p:cNvPr>
          <p:cNvSpPr/>
          <p:nvPr/>
        </p:nvSpPr>
        <p:spPr>
          <a:xfrm>
            <a:off x="157820" y="4477075"/>
            <a:ext cx="3343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Indo para Apodi</a:t>
            </a:r>
            <a:endParaRPr lang="pt-BR" sz="2000" b="1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AADAFD4-4EB7-DA42-A716-8E632B0BAE22}"/>
              </a:ext>
            </a:extLst>
          </p:cNvPr>
          <p:cNvSpPr/>
          <p:nvPr/>
        </p:nvSpPr>
        <p:spPr>
          <a:xfrm>
            <a:off x="5282922" y="6142535"/>
            <a:ext cx="2032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1 + 0 + 1 = 2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44CEA42-F194-CF4F-BF59-C724B342E4EF}"/>
              </a:ext>
            </a:extLst>
          </p:cNvPr>
          <p:cNvSpPr/>
          <p:nvPr/>
        </p:nvSpPr>
        <p:spPr>
          <a:xfrm>
            <a:off x="7749594" y="0"/>
            <a:ext cx="453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Legenda:</a:t>
            </a:r>
          </a:p>
          <a:p>
            <a:r>
              <a:rPr lang="pt-BR" b="1" dirty="0">
                <a:solidFill>
                  <a:srgbClr val="FF0000"/>
                </a:solidFill>
              </a:rPr>
              <a:t>[0,0] = [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0, 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1]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29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3025769" y="3712225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[1,1]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DA7DC314-41F6-5D4B-B458-3A141D662A7E}"/>
              </a:ext>
            </a:extLst>
          </p:cNvPr>
          <p:cNvSpPr/>
          <p:nvPr/>
        </p:nvSpPr>
        <p:spPr>
          <a:xfrm>
            <a:off x="6464540" y="5413363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25B0173-E9F1-7B44-8BD1-09F1E33BB96E}"/>
              </a:ext>
            </a:extLst>
          </p:cNvPr>
          <p:cNvSpPr/>
          <p:nvPr/>
        </p:nvSpPr>
        <p:spPr>
          <a:xfrm>
            <a:off x="7415077" y="1481700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5A8444-F62B-174D-8EE0-A234E1868ED1}"/>
              </a:ext>
            </a:extLst>
          </p:cNvPr>
          <p:cNvSpPr/>
          <p:nvPr/>
        </p:nvSpPr>
        <p:spPr>
          <a:xfrm>
            <a:off x="157820" y="4477075"/>
            <a:ext cx="3663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Indo para Serra do Mel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BABF1C3-8AC7-A943-8C01-1D6F2C7CA96D}"/>
              </a:ext>
            </a:extLst>
          </p:cNvPr>
          <p:cNvSpPr/>
          <p:nvPr/>
        </p:nvSpPr>
        <p:spPr>
          <a:xfrm>
            <a:off x="5282923" y="6169123"/>
            <a:ext cx="2032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1 + 1 + 1 = 3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42C36A3-89B3-EF4F-B755-D3FF4C3F0830}"/>
              </a:ext>
            </a:extLst>
          </p:cNvPr>
          <p:cNvSpPr/>
          <p:nvPr/>
        </p:nvSpPr>
        <p:spPr>
          <a:xfrm>
            <a:off x="7749594" y="0"/>
            <a:ext cx="453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Legenda:</a:t>
            </a:r>
          </a:p>
          <a:p>
            <a:r>
              <a:rPr lang="pt-BR" b="1" dirty="0">
                <a:solidFill>
                  <a:srgbClr val="FF0000"/>
                </a:solidFill>
              </a:rPr>
              <a:t>[0,0] = [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0, 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1]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538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3025769" y="3712225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[1,1]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DA7DC314-41F6-5D4B-B458-3A141D662A7E}"/>
              </a:ext>
            </a:extLst>
          </p:cNvPr>
          <p:cNvSpPr/>
          <p:nvPr/>
        </p:nvSpPr>
        <p:spPr>
          <a:xfrm>
            <a:off x="6464540" y="5413363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25B0173-E9F1-7B44-8BD1-09F1E33BB96E}"/>
              </a:ext>
            </a:extLst>
          </p:cNvPr>
          <p:cNvSpPr/>
          <p:nvPr/>
        </p:nvSpPr>
        <p:spPr>
          <a:xfrm>
            <a:off x="7415077" y="1481700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6228813-48E2-574B-B4AF-A104045D137C}"/>
              </a:ext>
            </a:extLst>
          </p:cNvPr>
          <p:cNvSpPr/>
          <p:nvPr/>
        </p:nvSpPr>
        <p:spPr>
          <a:xfrm>
            <a:off x="7301033" y="2662543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0B7C999-0032-9F40-8462-869BB080E808}"/>
              </a:ext>
            </a:extLst>
          </p:cNvPr>
          <p:cNvSpPr/>
          <p:nvPr/>
        </p:nvSpPr>
        <p:spPr>
          <a:xfrm>
            <a:off x="157820" y="4477075"/>
            <a:ext cx="3343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Indo para </a:t>
            </a:r>
            <a:r>
              <a:rPr lang="pt-BR" sz="2400" b="1" dirty="0" err="1"/>
              <a:t>Assu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7866CF1-3C68-8444-9B76-C96A0ABD3284}"/>
              </a:ext>
            </a:extLst>
          </p:cNvPr>
          <p:cNvSpPr/>
          <p:nvPr/>
        </p:nvSpPr>
        <p:spPr>
          <a:xfrm>
            <a:off x="5282923" y="6217891"/>
            <a:ext cx="2032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1 + 1 + 1 = 3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058A9A2-D4B4-D744-8C67-975A4180210B}"/>
              </a:ext>
            </a:extLst>
          </p:cNvPr>
          <p:cNvSpPr/>
          <p:nvPr/>
        </p:nvSpPr>
        <p:spPr>
          <a:xfrm>
            <a:off x="7749594" y="0"/>
            <a:ext cx="453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Legenda:</a:t>
            </a:r>
          </a:p>
          <a:p>
            <a:r>
              <a:rPr lang="pt-BR" b="1" dirty="0">
                <a:solidFill>
                  <a:srgbClr val="FF0000"/>
                </a:solidFill>
              </a:rPr>
              <a:t>[0,0] = [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0, 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1]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68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2093976"/>
            <a:ext cx="11260241" cy="4050792"/>
          </a:xfrm>
        </p:spPr>
        <p:txBody>
          <a:bodyPr/>
          <a:lstStyle/>
          <a:p>
            <a:r>
              <a:rPr lang="pt-BR" dirty="0"/>
              <a:t>EXEMPLO COM </a:t>
            </a:r>
            <a:r>
              <a:rPr lang="pt-BR" dirty="0" err="1"/>
              <a:t>K</a:t>
            </a:r>
            <a:r>
              <a:rPr lang="pt-BR" dirty="0"/>
              <a:t> = 4: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lvl="1"/>
            <a:r>
              <a:rPr lang="pt-BR" dirty="0"/>
              <a:t>PARA TODA SOMA DE </a:t>
            </a:r>
            <a:r>
              <a:rPr lang="pt-BR" dirty="0" err="1"/>
              <a:t>X</a:t>
            </a:r>
            <a:r>
              <a:rPr lang="pt-BR" dirty="0"/>
              <a:t> ATÉ </a:t>
            </a:r>
            <a:r>
              <a:rPr lang="pt-BR" dirty="0" err="1"/>
              <a:t>Y</a:t>
            </a:r>
            <a:r>
              <a:rPr lang="pt-BR" dirty="0"/>
              <a:t>, VERIFIQUE QUANTOS É IGUAL A 4.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8EEDCE-551D-5C48-B696-4677A5F69AF9}"/>
              </a:ext>
            </a:extLst>
          </p:cNvPr>
          <p:cNvSpPr/>
          <p:nvPr/>
        </p:nvSpPr>
        <p:spPr>
          <a:xfrm>
            <a:off x="34145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20017-5038-8D49-B243-1CB0ED618CA5}"/>
              </a:ext>
            </a:extLst>
          </p:cNvPr>
          <p:cNvSpPr/>
          <p:nvPr/>
        </p:nvSpPr>
        <p:spPr>
          <a:xfrm>
            <a:off x="42826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87972-77BF-5D46-9E03-78DE52E202E8}"/>
              </a:ext>
            </a:extLst>
          </p:cNvPr>
          <p:cNvSpPr/>
          <p:nvPr/>
        </p:nvSpPr>
        <p:spPr>
          <a:xfrm>
            <a:off x="51507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6629BD-67A6-3645-A09C-F06F8882BDA9}"/>
              </a:ext>
            </a:extLst>
          </p:cNvPr>
          <p:cNvSpPr/>
          <p:nvPr/>
        </p:nvSpPr>
        <p:spPr>
          <a:xfrm>
            <a:off x="60188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E1147A-9B8C-E242-9DF7-A331A051DF5E}"/>
              </a:ext>
            </a:extLst>
          </p:cNvPr>
          <p:cNvSpPr/>
          <p:nvPr/>
        </p:nvSpPr>
        <p:spPr>
          <a:xfrm>
            <a:off x="68869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60004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3025769" y="3712225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[2,1]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DA7DC314-41F6-5D4B-B458-3A141D662A7E}"/>
              </a:ext>
            </a:extLst>
          </p:cNvPr>
          <p:cNvSpPr/>
          <p:nvPr/>
        </p:nvSpPr>
        <p:spPr>
          <a:xfrm>
            <a:off x="6464540" y="5413363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25B0173-E9F1-7B44-8BD1-09F1E33BB96E}"/>
              </a:ext>
            </a:extLst>
          </p:cNvPr>
          <p:cNvSpPr/>
          <p:nvPr/>
        </p:nvSpPr>
        <p:spPr>
          <a:xfrm>
            <a:off x="7415077" y="1481700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6228813-48E2-574B-B4AF-A104045D137C}"/>
              </a:ext>
            </a:extLst>
          </p:cNvPr>
          <p:cNvSpPr/>
          <p:nvPr/>
        </p:nvSpPr>
        <p:spPr>
          <a:xfrm>
            <a:off x="7301033" y="2662543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[0,1]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1AD3CD8-855C-BA43-AEB6-9D08F413D03A}"/>
              </a:ext>
            </a:extLst>
          </p:cNvPr>
          <p:cNvSpPr/>
          <p:nvPr/>
        </p:nvSpPr>
        <p:spPr>
          <a:xfrm>
            <a:off x="9868672" y="2459924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9531832-5665-4846-8109-821B5787A0A2}"/>
              </a:ext>
            </a:extLst>
          </p:cNvPr>
          <p:cNvSpPr/>
          <p:nvPr/>
        </p:nvSpPr>
        <p:spPr>
          <a:xfrm>
            <a:off x="157820" y="4477075"/>
            <a:ext cx="3343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Indo para Ipanguaçu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D890FDD-CE2C-E54D-B2A8-AB5F177ED389}"/>
              </a:ext>
            </a:extLst>
          </p:cNvPr>
          <p:cNvSpPr/>
          <p:nvPr/>
        </p:nvSpPr>
        <p:spPr>
          <a:xfrm>
            <a:off x="5319499" y="6095971"/>
            <a:ext cx="2032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2 + 1 + 1 = </a:t>
            </a:r>
            <a:r>
              <a:rPr lang="pt-BR" sz="3200" b="1" dirty="0"/>
              <a:t>4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5B6D926-4A58-5E41-ABAD-779A9E864FC9}"/>
              </a:ext>
            </a:extLst>
          </p:cNvPr>
          <p:cNvSpPr/>
          <p:nvPr/>
        </p:nvSpPr>
        <p:spPr>
          <a:xfrm>
            <a:off x="3415345" y="1671528"/>
            <a:ext cx="1345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1 + 1 =2</a:t>
            </a:r>
            <a:endParaRPr lang="pt-BR" sz="2000" b="1" dirty="0">
              <a:solidFill>
                <a:srgbClr val="00B05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679FDF5-D5BE-3D43-B988-4588487C1BB5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266709" y="2133193"/>
            <a:ext cx="821554" cy="167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2E62D48-67FD-FC4F-BD03-E8A72135375A}"/>
              </a:ext>
            </a:extLst>
          </p:cNvPr>
          <p:cNvCxnSpPr>
            <a:cxnSpLocks/>
          </p:cNvCxnSpPr>
          <p:nvPr/>
        </p:nvCxnSpPr>
        <p:spPr>
          <a:xfrm flipH="1" flipV="1">
            <a:off x="3677486" y="2086126"/>
            <a:ext cx="4220545" cy="60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501DBE4E-3793-4345-9920-80920EE2733C}"/>
              </a:ext>
            </a:extLst>
          </p:cNvPr>
          <p:cNvSpPr/>
          <p:nvPr/>
        </p:nvSpPr>
        <p:spPr>
          <a:xfrm>
            <a:off x="7749594" y="0"/>
            <a:ext cx="453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Legenda:</a:t>
            </a:r>
          </a:p>
          <a:p>
            <a:r>
              <a:rPr lang="pt-BR" b="1" dirty="0">
                <a:solidFill>
                  <a:srgbClr val="FF0000"/>
                </a:solidFill>
              </a:rPr>
              <a:t>[0,0] = [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0, 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1]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441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3025769" y="3712225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[1,2]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2527886"/>
            <a:chOff x="1660075" y="1820989"/>
            <a:chExt cx="8086448" cy="25278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39063" y="3491340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B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D</a:t>
              </a:r>
              <a:endParaRPr lang="pt-BR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08185" cy="59013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1"/>
              <a:endCxn id="22" idx="6"/>
            </p:cNvCxnSpPr>
            <p:nvPr/>
          </p:nvCxnSpPr>
          <p:spPr>
            <a:xfrm flipH="1" flipV="1">
              <a:off x="6252047" y="2249757"/>
              <a:ext cx="1929132" cy="874986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4011133" y="325711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7227418" y="224975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  <p:sp>
        <p:nvSpPr>
          <p:cNvPr id="32" name="Retângulo 31">
            <a:extLst>
              <a:ext uri="{FF2B5EF4-FFF2-40B4-BE49-F238E27FC236}">
                <a16:creationId xmlns:a16="http://schemas.microsoft.com/office/drawing/2014/main" id="{2D890FDD-CE2C-E54D-B2A8-AB5F177ED389}"/>
              </a:ext>
            </a:extLst>
          </p:cNvPr>
          <p:cNvSpPr/>
          <p:nvPr/>
        </p:nvSpPr>
        <p:spPr>
          <a:xfrm>
            <a:off x="384329" y="4731147"/>
            <a:ext cx="3501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 - &gt; </a:t>
            </a:r>
            <a:r>
              <a:rPr lang="pt-BR" sz="2400" b="1" dirty="0" err="1"/>
              <a:t>B</a:t>
            </a:r>
            <a:r>
              <a:rPr lang="pt-BR" sz="2400" b="1" dirty="0"/>
              <a:t> = [1,0] e [0,0] 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027C2E6-BE2E-9B45-BA37-52CE2984BA74}"/>
              </a:ext>
            </a:extLst>
          </p:cNvPr>
          <p:cNvSpPr/>
          <p:nvPr/>
        </p:nvSpPr>
        <p:spPr>
          <a:xfrm>
            <a:off x="7749594" y="0"/>
            <a:ext cx="453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Legenda:</a:t>
            </a:r>
          </a:p>
          <a:p>
            <a:r>
              <a:rPr lang="pt-BR" b="1" dirty="0">
                <a:solidFill>
                  <a:srgbClr val="FF0000"/>
                </a:solidFill>
              </a:rPr>
              <a:t>[0,0] = [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0, 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1]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7D6430E-C7CD-2546-8A2A-6F74D456E358}"/>
              </a:ext>
            </a:extLst>
          </p:cNvPr>
          <p:cNvSpPr/>
          <p:nvPr/>
        </p:nvSpPr>
        <p:spPr>
          <a:xfrm>
            <a:off x="378672" y="5211751"/>
            <a:ext cx="3597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 - &gt; C = [0,1] e [0,0] 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6C725B0-A352-4B47-B573-619635C29340}"/>
              </a:ext>
            </a:extLst>
          </p:cNvPr>
          <p:cNvSpPr/>
          <p:nvPr/>
        </p:nvSpPr>
        <p:spPr>
          <a:xfrm>
            <a:off x="378673" y="5692355"/>
            <a:ext cx="4084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C - &gt; D = [1,0] e [0,0] 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98A24DB-BF3F-D849-B0FA-8137AF7E85C6}"/>
              </a:ext>
            </a:extLst>
          </p:cNvPr>
          <p:cNvSpPr/>
          <p:nvPr/>
        </p:nvSpPr>
        <p:spPr>
          <a:xfrm>
            <a:off x="6367005" y="4465793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7B262CD-4D59-9147-B2AC-9DDAC91E80DA}"/>
              </a:ext>
            </a:extLst>
          </p:cNvPr>
          <p:cNvSpPr/>
          <p:nvPr/>
        </p:nvSpPr>
        <p:spPr>
          <a:xfrm>
            <a:off x="7414906" y="1385023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[1,0]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DC8994EF-8B21-8142-A1DA-AD182865B58C}"/>
              </a:ext>
            </a:extLst>
          </p:cNvPr>
          <p:cNvSpPr/>
          <p:nvPr/>
        </p:nvSpPr>
        <p:spPr>
          <a:xfrm>
            <a:off x="10716501" y="2411969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796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3025769" y="3712225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[1,2]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2527886"/>
            <a:chOff x="1660075" y="1820989"/>
            <a:chExt cx="8086448" cy="25278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39063" y="3491340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B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D</a:t>
              </a:r>
              <a:endParaRPr lang="pt-BR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08185" cy="59013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1"/>
              <a:endCxn id="22" idx="6"/>
            </p:cNvCxnSpPr>
            <p:nvPr/>
          </p:nvCxnSpPr>
          <p:spPr>
            <a:xfrm flipH="1" flipV="1">
              <a:off x="6252047" y="2249757"/>
              <a:ext cx="1929132" cy="874986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4011133" y="325711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7227418" y="224975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  <p:sp>
        <p:nvSpPr>
          <p:cNvPr id="32" name="Retângulo 31">
            <a:extLst>
              <a:ext uri="{FF2B5EF4-FFF2-40B4-BE49-F238E27FC236}">
                <a16:creationId xmlns:a16="http://schemas.microsoft.com/office/drawing/2014/main" id="{2D890FDD-CE2C-E54D-B2A8-AB5F177ED389}"/>
              </a:ext>
            </a:extLst>
          </p:cNvPr>
          <p:cNvSpPr/>
          <p:nvPr/>
        </p:nvSpPr>
        <p:spPr>
          <a:xfrm>
            <a:off x="332373" y="4873753"/>
            <a:ext cx="115272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Conclusão:</a:t>
            </a:r>
          </a:p>
          <a:p>
            <a:pPr algn="just"/>
            <a:r>
              <a:rPr lang="pt-BR" sz="2800" b="1" dirty="0">
                <a:solidFill>
                  <a:srgbClr val="00B050"/>
                </a:solidFill>
              </a:rPr>
              <a:t>O maior caminho de um nó para empresa 0 ou 1 é o maior caminho do seu nó posterior + 1, para a empresa 1 ou 0, respectivamente.</a:t>
            </a:r>
            <a:endParaRPr lang="pt-BR" sz="2400" b="1" dirty="0">
              <a:solidFill>
                <a:srgbClr val="00B050"/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027C2E6-BE2E-9B45-BA37-52CE2984BA74}"/>
              </a:ext>
            </a:extLst>
          </p:cNvPr>
          <p:cNvSpPr/>
          <p:nvPr/>
        </p:nvSpPr>
        <p:spPr>
          <a:xfrm>
            <a:off x="7749594" y="0"/>
            <a:ext cx="453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Legenda:</a:t>
            </a:r>
          </a:p>
          <a:p>
            <a:r>
              <a:rPr lang="pt-BR" b="1" dirty="0">
                <a:solidFill>
                  <a:srgbClr val="FF0000"/>
                </a:solidFill>
              </a:rPr>
              <a:t>[0,0] = [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0, 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1]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BBEF50C-871E-2048-9620-0CD43BC5040F}"/>
              </a:ext>
            </a:extLst>
          </p:cNvPr>
          <p:cNvSpPr/>
          <p:nvPr/>
        </p:nvSpPr>
        <p:spPr>
          <a:xfrm>
            <a:off x="6447100" y="2634076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[1,0]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0C4FFE7-5DC8-4C49-AD87-36991E80F0E5}"/>
              </a:ext>
            </a:extLst>
          </p:cNvPr>
          <p:cNvSpPr/>
          <p:nvPr/>
        </p:nvSpPr>
        <p:spPr>
          <a:xfrm>
            <a:off x="10017810" y="2477662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8BDB69E-9BFD-1B41-B872-872AF2B37222}"/>
              </a:ext>
            </a:extLst>
          </p:cNvPr>
          <p:cNvSpPr/>
          <p:nvPr/>
        </p:nvSpPr>
        <p:spPr>
          <a:xfrm>
            <a:off x="6367005" y="4342794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937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b="1" dirty="0"/>
              <a:t>Entendendo a questão</a:t>
            </a:r>
            <a:r>
              <a:rPr lang="pt-BR" sz="2400" dirty="0"/>
              <a:t>: dada uma cidade e um conjunto de caminhos entre cidades, encontrar o maior caminho possível passando por empresas diferentes.</a:t>
            </a:r>
          </a:p>
          <a:p>
            <a:r>
              <a:rPr lang="pt-BR" sz="2400" dirty="0"/>
              <a:t>Seja um caminho</a:t>
            </a:r>
            <a:r>
              <a:rPr lang="pt-BR" sz="2400" b="1" dirty="0"/>
              <a:t> P </a:t>
            </a:r>
            <a:r>
              <a:rPr lang="pt-BR" sz="2400" dirty="0"/>
              <a:t>de tamanho </a:t>
            </a:r>
            <a:r>
              <a:rPr lang="pt-BR" sz="2400" b="1" dirty="0" err="1"/>
              <a:t>K</a:t>
            </a:r>
            <a:r>
              <a:rPr lang="pt-BR" sz="2400" b="1" dirty="0"/>
              <a:t>.</a:t>
            </a:r>
            <a:r>
              <a:rPr lang="pt-BR" sz="2400" dirty="0"/>
              <a:t> Seja </a:t>
            </a:r>
            <a:r>
              <a:rPr lang="pt-BR" sz="2400" b="1" i="1" dirty="0"/>
              <a:t>P</a:t>
            </a:r>
            <a:r>
              <a:rPr lang="pt-BR" sz="2400" b="1" i="1" baseline="-25000" dirty="0"/>
              <a:t>1</a:t>
            </a:r>
            <a:r>
              <a:rPr lang="pt-BR" sz="2400" b="1" i="1" dirty="0"/>
              <a:t>, P</a:t>
            </a:r>
            <a:r>
              <a:rPr lang="pt-BR" sz="2400" b="1" i="1" baseline="-25000" dirty="0"/>
              <a:t>2</a:t>
            </a:r>
            <a:r>
              <a:rPr lang="pt-BR" sz="2400" b="1" i="1" dirty="0"/>
              <a:t>, P</a:t>
            </a:r>
            <a:r>
              <a:rPr lang="pt-BR" sz="2400" b="1" i="1" baseline="-25000" dirty="0"/>
              <a:t>3</a:t>
            </a:r>
            <a:r>
              <a:rPr lang="pt-BR" sz="2400" b="1" i="1" dirty="0"/>
              <a:t>,</a:t>
            </a:r>
            <a:r>
              <a:rPr lang="pt-BR" sz="2400" b="1" i="1" baseline="-25000" dirty="0"/>
              <a:t>...</a:t>
            </a:r>
            <a:r>
              <a:rPr lang="pt-BR" sz="2400" b="1" i="1" dirty="0"/>
              <a:t>P</a:t>
            </a:r>
            <a:r>
              <a:rPr lang="pt-BR" sz="2400" b="1" i="1" baseline="-25000" dirty="0"/>
              <a:t>K</a:t>
            </a:r>
            <a:r>
              <a:rPr lang="pt-BR" sz="2400" b="1" i="1" dirty="0"/>
              <a:t> </a:t>
            </a:r>
            <a:r>
              <a:rPr lang="pt-BR" sz="2400" dirty="0"/>
              <a:t>partes de um caminho </a:t>
            </a:r>
            <a:r>
              <a:rPr lang="pt-BR" sz="2400" b="1" dirty="0"/>
              <a:t>P</a:t>
            </a:r>
            <a:r>
              <a:rPr lang="pt-BR" sz="2400" dirty="0"/>
              <a:t>, encontre o maior caminho de </a:t>
            </a:r>
            <a:r>
              <a:rPr lang="pt-BR" sz="2400" b="1" dirty="0"/>
              <a:t>P</a:t>
            </a:r>
            <a:r>
              <a:rPr lang="pt-BR" sz="2400" dirty="0"/>
              <a:t> obedecendo as seguintes restrições:</a:t>
            </a:r>
            <a:endParaRPr lang="pt-BR" sz="2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2870302" y="3979029"/>
            <a:ext cx="611148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3, </a:t>
            </a:r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... 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sendo </a:t>
            </a:r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 </a:t>
            </a:r>
            <a:r>
              <a:rPr lang="pt-BR" sz="2800" b="1" i="1" dirty="0">
                <a:solidFill>
                  <a:srgbClr val="FF0000"/>
                </a:solidFill>
              </a:rPr>
              <a:t>= 0,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 </a:t>
            </a:r>
            <a:r>
              <a:rPr lang="pt-BR" sz="2800" b="1" i="1" dirty="0">
                <a:solidFill>
                  <a:srgbClr val="FF0000"/>
                </a:solidFill>
              </a:rPr>
              <a:t>= 1,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 </a:t>
            </a:r>
            <a:r>
              <a:rPr lang="pt-BR" sz="2800" b="1" i="1" dirty="0">
                <a:solidFill>
                  <a:srgbClr val="FF0000"/>
                </a:solidFill>
              </a:rPr>
              <a:t>= 0,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 </a:t>
            </a:r>
            <a:r>
              <a:rPr lang="pt-BR" sz="2800" b="1" i="1" dirty="0">
                <a:solidFill>
                  <a:srgbClr val="FF0000"/>
                </a:solidFill>
              </a:rPr>
              <a:t>= 1 ... </a:t>
            </a:r>
          </a:p>
          <a:p>
            <a:pPr algn="ctr"/>
            <a:r>
              <a:rPr lang="pt-BR" sz="2800" b="1" i="1" dirty="0">
                <a:solidFill>
                  <a:srgbClr val="FF0000"/>
                </a:solidFill>
              </a:rPr>
              <a:t>ou </a:t>
            </a:r>
          </a:p>
          <a:p>
            <a:pPr algn="ctr"/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 </a:t>
            </a:r>
            <a:r>
              <a:rPr lang="pt-BR" sz="2800" b="1" i="1" dirty="0">
                <a:solidFill>
                  <a:srgbClr val="FF0000"/>
                </a:solidFill>
              </a:rPr>
              <a:t>= 1,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 </a:t>
            </a:r>
            <a:r>
              <a:rPr lang="pt-BR" sz="2800" b="1" i="1" dirty="0">
                <a:solidFill>
                  <a:srgbClr val="FF0000"/>
                </a:solidFill>
              </a:rPr>
              <a:t>= 0,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 </a:t>
            </a:r>
            <a:r>
              <a:rPr lang="pt-BR" sz="2800" b="1" i="1" dirty="0">
                <a:solidFill>
                  <a:srgbClr val="FF0000"/>
                </a:solidFill>
              </a:rPr>
              <a:t>= 1,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 </a:t>
            </a:r>
            <a:r>
              <a:rPr lang="pt-BR" sz="2800" b="1" i="1" dirty="0">
                <a:solidFill>
                  <a:srgbClr val="FF0000"/>
                </a:solidFill>
              </a:rPr>
              <a:t>= 0 ... 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99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593041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810D5-A409-CD4D-95F4-C30860AE2751}"/>
              </a:ext>
            </a:extLst>
          </p:cNvPr>
          <p:cNvSpPr/>
          <p:nvPr/>
        </p:nvSpPr>
        <p:spPr>
          <a:xfrm>
            <a:off x="4032353" y="2534799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B25724-381C-324A-89C5-2745EFE2459C}"/>
              </a:ext>
            </a:extLst>
          </p:cNvPr>
          <p:cNvSpPr/>
          <p:nvPr/>
        </p:nvSpPr>
        <p:spPr>
          <a:xfrm>
            <a:off x="7178417" y="4314903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A111BE-5A0A-D840-8B01-46E707272BFB}"/>
              </a:ext>
            </a:extLst>
          </p:cNvPr>
          <p:cNvSpPr/>
          <p:nvPr/>
        </p:nvSpPr>
        <p:spPr>
          <a:xfrm>
            <a:off x="9454201" y="2534798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9BA804-A907-3B43-A8BE-3BE6566BCD11}"/>
              </a:ext>
            </a:extLst>
          </p:cNvPr>
          <p:cNvSpPr/>
          <p:nvPr/>
        </p:nvSpPr>
        <p:spPr>
          <a:xfrm>
            <a:off x="6688232" y="2534798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537127A-742C-A04C-93FF-1D5C9A5C28B8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4775449" y="2895700"/>
            <a:ext cx="1912783" cy="1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7E9358E-C644-0845-BBBA-5B03EE153359}"/>
              </a:ext>
            </a:extLst>
          </p:cNvPr>
          <p:cNvCxnSpPr>
            <a:cxnSpLocks/>
            <a:stCxn id="19" idx="2"/>
            <a:endCxn id="23" idx="6"/>
          </p:cNvCxnSpPr>
          <p:nvPr/>
        </p:nvCxnSpPr>
        <p:spPr>
          <a:xfrm flipH="1">
            <a:off x="7431329" y="2895700"/>
            <a:ext cx="2022872" cy="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BF722D2-503F-E24E-BF55-3D9C5B0BFF9E}"/>
              </a:ext>
            </a:extLst>
          </p:cNvPr>
          <p:cNvCxnSpPr>
            <a:cxnSpLocks/>
            <a:stCxn id="23" idx="4"/>
            <a:endCxn id="18" idx="0"/>
          </p:cNvCxnSpPr>
          <p:nvPr/>
        </p:nvCxnSpPr>
        <p:spPr>
          <a:xfrm>
            <a:off x="7059780" y="3256601"/>
            <a:ext cx="490185" cy="105830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1228345" y="2326230"/>
            <a:ext cx="13180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Entrada:</a:t>
            </a:r>
          </a:p>
          <a:p>
            <a:r>
              <a:rPr lang="pt-BR" sz="2000" dirty="0"/>
              <a:t>6</a:t>
            </a:r>
          </a:p>
          <a:p>
            <a:r>
              <a:rPr lang="pt-BR" sz="2000" dirty="0"/>
              <a:t>1 2 0</a:t>
            </a:r>
          </a:p>
          <a:p>
            <a:r>
              <a:rPr lang="pt-BR" sz="2000" dirty="0"/>
              <a:t>2 3 1</a:t>
            </a:r>
          </a:p>
          <a:p>
            <a:r>
              <a:rPr lang="pt-BR" sz="2000" dirty="0"/>
              <a:t>3 4 1</a:t>
            </a:r>
          </a:p>
          <a:p>
            <a:r>
              <a:rPr lang="pt-BR" sz="2000" dirty="0"/>
              <a:t>4 5 0</a:t>
            </a:r>
          </a:p>
          <a:p>
            <a:r>
              <a:rPr lang="pt-BR" sz="2000" dirty="0"/>
              <a:t>2 6 1</a:t>
            </a:r>
          </a:p>
          <a:p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2242725" y="3793688"/>
            <a:ext cx="1318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Grafo: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001577"/>
              </p:ext>
            </p:extLst>
          </p:nvPr>
        </p:nvGraphicFramePr>
        <p:xfrm>
          <a:off x="3705304" y="3818282"/>
          <a:ext cx="246470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4702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[2,0]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[1,0],[3,1],[6,1]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4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[2,1],[4,1]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9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[3,1],[5,0]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[4,0]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2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[2,1]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84650"/>
                  </a:ext>
                </a:extLst>
              </a:tr>
            </a:tbl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DEFC1EAC-EB95-6148-875D-B0D5520930E7}"/>
              </a:ext>
            </a:extLst>
          </p:cNvPr>
          <p:cNvSpPr/>
          <p:nvPr/>
        </p:nvSpPr>
        <p:spPr>
          <a:xfrm>
            <a:off x="3386405" y="3868775"/>
            <a:ext cx="392268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/>
              <a:t>1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2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3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4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5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478FE9E-72C3-5F4C-9F6C-7B029CC844BA}"/>
              </a:ext>
            </a:extLst>
          </p:cNvPr>
          <p:cNvSpPr/>
          <p:nvPr/>
        </p:nvSpPr>
        <p:spPr>
          <a:xfrm>
            <a:off x="5495054" y="2360847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0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0017111-918D-5E47-901E-A8BA1EC6F5CB}"/>
              </a:ext>
            </a:extLst>
          </p:cNvPr>
          <p:cNvSpPr/>
          <p:nvPr/>
        </p:nvSpPr>
        <p:spPr>
          <a:xfrm>
            <a:off x="8181859" y="2372480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23CAE4A-C57F-B047-9AF6-1A6F81C0191D}"/>
              </a:ext>
            </a:extLst>
          </p:cNvPr>
          <p:cNvSpPr/>
          <p:nvPr/>
        </p:nvSpPr>
        <p:spPr>
          <a:xfrm>
            <a:off x="7304872" y="3384758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BE3D89-283C-B243-A0B4-9B35FAB852DA}"/>
              </a:ext>
            </a:extLst>
          </p:cNvPr>
          <p:cNvSpPr/>
          <p:nvPr/>
        </p:nvSpPr>
        <p:spPr>
          <a:xfrm>
            <a:off x="10284607" y="4218640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CFF4D88-DCEC-6C44-B319-6850917BD6ED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10088473" y="3150895"/>
            <a:ext cx="567682" cy="1067745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5041B654-36CF-414C-9384-E0A38E48ECB5}"/>
              </a:ext>
            </a:extLst>
          </p:cNvPr>
          <p:cNvSpPr/>
          <p:nvPr/>
        </p:nvSpPr>
        <p:spPr>
          <a:xfrm>
            <a:off x="10460021" y="3341892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73A57F-967A-724A-9295-247B0682B16B}"/>
              </a:ext>
            </a:extLst>
          </p:cNvPr>
          <p:cNvSpPr/>
          <p:nvPr/>
        </p:nvSpPr>
        <p:spPr>
          <a:xfrm>
            <a:off x="8943471" y="5602899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1E5709E0-2338-9740-9F04-163219BC2F23}"/>
              </a:ext>
            </a:extLst>
          </p:cNvPr>
          <p:cNvCxnSpPr>
            <a:cxnSpLocks/>
            <a:stCxn id="24" idx="3"/>
            <a:endCxn id="31" idx="7"/>
          </p:cNvCxnSpPr>
          <p:nvPr/>
        </p:nvCxnSpPr>
        <p:spPr>
          <a:xfrm flipH="1">
            <a:off x="9577743" y="4834737"/>
            <a:ext cx="815688" cy="87386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F405DFCB-0365-0A4F-BCD0-552F6A0CACDC}"/>
              </a:ext>
            </a:extLst>
          </p:cNvPr>
          <p:cNvSpPr/>
          <p:nvPr/>
        </p:nvSpPr>
        <p:spPr>
          <a:xfrm>
            <a:off x="10031203" y="5158608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825836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7027225" cy="400109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Mesmo exemplo anterior começando com índice 0: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810D5-A409-CD4D-95F4-C30860AE2751}"/>
              </a:ext>
            </a:extLst>
          </p:cNvPr>
          <p:cNvSpPr/>
          <p:nvPr/>
        </p:nvSpPr>
        <p:spPr>
          <a:xfrm>
            <a:off x="4032353" y="2534799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B25724-381C-324A-89C5-2745EFE2459C}"/>
              </a:ext>
            </a:extLst>
          </p:cNvPr>
          <p:cNvSpPr/>
          <p:nvPr/>
        </p:nvSpPr>
        <p:spPr>
          <a:xfrm>
            <a:off x="7178417" y="4314903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A111BE-5A0A-D840-8B01-46E707272BFB}"/>
              </a:ext>
            </a:extLst>
          </p:cNvPr>
          <p:cNvSpPr/>
          <p:nvPr/>
        </p:nvSpPr>
        <p:spPr>
          <a:xfrm>
            <a:off x="9454201" y="2534798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9BA804-A907-3B43-A8BE-3BE6566BCD11}"/>
              </a:ext>
            </a:extLst>
          </p:cNvPr>
          <p:cNvSpPr/>
          <p:nvPr/>
        </p:nvSpPr>
        <p:spPr>
          <a:xfrm>
            <a:off x="6688232" y="2534798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537127A-742C-A04C-93FF-1D5C9A5C28B8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4775449" y="2895700"/>
            <a:ext cx="1912783" cy="1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7E9358E-C644-0845-BBBA-5B03EE153359}"/>
              </a:ext>
            </a:extLst>
          </p:cNvPr>
          <p:cNvCxnSpPr>
            <a:cxnSpLocks/>
            <a:stCxn id="19" idx="2"/>
            <a:endCxn id="23" idx="6"/>
          </p:cNvCxnSpPr>
          <p:nvPr/>
        </p:nvCxnSpPr>
        <p:spPr>
          <a:xfrm flipH="1">
            <a:off x="7431329" y="2895700"/>
            <a:ext cx="2022872" cy="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BF722D2-503F-E24E-BF55-3D9C5B0BFF9E}"/>
              </a:ext>
            </a:extLst>
          </p:cNvPr>
          <p:cNvCxnSpPr>
            <a:cxnSpLocks/>
            <a:stCxn id="23" idx="4"/>
            <a:endCxn id="18" idx="0"/>
          </p:cNvCxnSpPr>
          <p:nvPr/>
        </p:nvCxnSpPr>
        <p:spPr>
          <a:xfrm>
            <a:off x="7059780" y="3256601"/>
            <a:ext cx="490185" cy="105830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1228345" y="2326230"/>
            <a:ext cx="13180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Entrada:</a:t>
            </a:r>
          </a:p>
          <a:p>
            <a:r>
              <a:rPr lang="pt-BR" sz="2000" dirty="0"/>
              <a:t>6</a:t>
            </a:r>
          </a:p>
          <a:p>
            <a:r>
              <a:rPr lang="pt-BR" sz="2000" dirty="0"/>
              <a:t>1 2 0</a:t>
            </a:r>
          </a:p>
          <a:p>
            <a:r>
              <a:rPr lang="pt-BR" sz="2000" dirty="0"/>
              <a:t>2 3 1</a:t>
            </a:r>
          </a:p>
          <a:p>
            <a:r>
              <a:rPr lang="pt-BR" sz="2000" dirty="0"/>
              <a:t>3 4 1</a:t>
            </a:r>
          </a:p>
          <a:p>
            <a:r>
              <a:rPr lang="pt-BR" sz="2000" dirty="0"/>
              <a:t>4 5 0</a:t>
            </a:r>
          </a:p>
          <a:p>
            <a:r>
              <a:rPr lang="pt-BR" sz="2000" dirty="0"/>
              <a:t>2 6 1</a:t>
            </a:r>
          </a:p>
          <a:p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2242725" y="3793688"/>
            <a:ext cx="1318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Grafo: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6606"/>
              </p:ext>
            </p:extLst>
          </p:nvPr>
        </p:nvGraphicFramePr>
        <p:xfrm>
          <a:off x="3705303" y="3818282"/>
          <a:ext cx="2390697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0697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[1,0]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[0,0],[2,1],[5,1]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4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[1,1],[3,1]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9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[2,1],[4,0]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[3,0]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2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84650"/>
                  </a:ext>
                </a:extLst>
              </a:tr>
            </a:tbl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DEFC1EAC-EB95-6148-875D-B0D5520930E7}"/>
              </a:ext>
            </a:extLst>
          </p:cNvPr>
          <p:cNvSpPr/>
          <p:nvPr/>
        </p:nvSpPr>
        <p:spPr>
          <a:xfrm>
            <a:off x="3386405" y="3868775"/>
            <a:ext cx="392268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/>
              <a:t>0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1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2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3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4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478FE9E-72C3-5F4C-9F6C-7B029CC844BA}"/>
              </a:ext>
            </a:extLst>
          </p:cNvPr>
          <p:cNvSpPr/>
          <p:nvPr/>
        </p:nvSpPr>
        <p:spPr>
          <a:xfrm>
            <a:off x="5495054" y="2360847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0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0017111-918D-5E47-901E-A8BA1EC6F5CB}"/>
              </a:ext>
            </a:extLst>
          </p:cNvPr>
          <p:cNvSpPr/>
          <p:nvPr/>
        </p:nvSpPr>
        <p:spPr>
          <a:xfrm>
            <a:off x="8181859" y="2372480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23CAE4A-C57F-B047-9AF6-1A6F81C0191D}"/>
              </a:ext>
            </a:extLst>
          </p:cNvPr>
          <p:cNvSpPr/>
          <p:nvPr/>
        </p:nvSpPr>
        <p:spPr>
          <a:xfrm>
            <a:off x="7304872" y="3384758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BE3D89-283C-B243-A0B4-9B35FAB852DA}"/>
              </a:ext>
            </a:extLst>
          </p:cNvPr>
          <p:cNvSpPr/>
          <p:nvPr/>
        </p:nvSpPr>
        <p:spPr>
          <a:xfrm>
            <a:off x="10284607" y="4218640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CFF4D88-DCEC-6C44-B319-6850917BD6ED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10088473" y="3150895"/>
            <a:ext cx="567682" cy="1067745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5041B654-36CF-414C-9384-E0A38E48ECB5}"/>
              </a:ext>
            </a:extLst>
          </p:cNvPr>
          <p:cNvSpPr/>
          <p:nvPr/>
        </p:nvSpPr>
        <p:spPr>
          <a:xfrm>
            <a:off x="10460021" y="3341892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73A57F-967A-724A-9295-247B0682B16B}"/>
              </a:ext>
            </a:extLst>
          </p:cNvPr>
          <p:cNvSpPr/>
          <p:nvPr/>
        </p:nvSpPr>
        <p:spPr>
          <a:xfrm>
            <a:off x="8943471" y="5602899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1E5709E0-2338-9740-9F04-163219BC2F23}"/>
              </a:ext>
            </a:extLst>
          </p:cNvPr>
          <p:cNvCxnSpPr>
            <a:cxnSpLocks/>
            <a:stCxn id="24" idx="3"/>
            <a:endCxn id="31" idx="7"/>
          </p:cNvCxnSpPr>
          <p:nvPr/>
        </p:nvCxnSpPr>
        <p:spPr>
          <a:xfrm flipH="1">
            <a:off x="9577743" y="4834737"/>
            <a:ext cx="815688" cy="87386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F405DFCB-0365-0A4F-BCD0-552F6A0CACDC}"/>
              </a:ext>
            </a:extLst>
          </p:cNvPr>
          <p:cNvSpPr/>
          <p:nvPr/>
        </p:nvSpPr>
        <p:spPr>
          <a:xfrm>
            <a:off x="10031203" y="5158608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32880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27A06C0-644F-E448-A8C5-73A7D2966869}"/>
              </a:ext>
            </a:extLst>
          </p:cNvPr>
          <p:cNvSpPr/>
          <p:nvPr/>
        </p:nvSpPr>
        <p:spPr>
          <a:xfrm>
            <a:off x="7290816" y="2093976"/>
            <a:ext cx="4791456" cy="3599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38" y="1663082"/>
            <a:ext cx="8916985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Pilha para armazenar e retirar os vértices visitados no grafo: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344611" y="3840498"/>
            <a:ext cx="817406" cy="4841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6096000" y="2131905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06982"/>
              </p:ext>
            </p:extLst>
          </p:nvPr>
        </p:nvGraphicFramePr>
        <p:xfrm>
          <a:off x="7488033" y="5070650"/>
          <a:ext cx="439702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74712" y="2220922"/>
            <a:ext cx="5965062" cy="3500840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12" idx="4"/>
            <a:endCxn id="36" idx="0"/>
          </p:cNvCxnSpPr>
          <p:nvPr/>
        </p:nvCxnSpPr>
        <p:spPr>
          <a:xfrm flipH="1">
            <a:off x="753314" y="3012045"/>
            <a:ext cx="38224" cy="828453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6256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27A06C0-644F-E448-A8C5-73A7D2966869}"/>
              </a:ext>
            </a:extLst>
          </p:cNvPr>
          <p:cNvSpPr/>
          <p:nvPr/>
        </p:nvSpPr>
        <p:spPr>
          <a:xfrm>
            <a:off x="7290816" y="2093976"/>
            <a:ext cx="4791456" cy="3599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38" y="1663082"/>
            <a:ext cx="6866649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Adiciona na pilha, enquanto houver vizinho: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1586571" y="3409686"/>
            <a:ext cx="817406" cy="4841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6096000" y="2131905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84906"/>
              </p:ext>
            </p:extLst>
          </p:nvPr>
        </p:nvGraphicFramePr>
        <p:xfrm>
          <a:off x="7483679" y="4614013"/>
          <a:ext cx="439702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74712" y="2220922"/>
            <a:ext cx="5965062" cy="3500840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23" idx="3"/>
            <a:endCxn id="36" idx="0"/>
          </p:cNvCxnSpPr>
          <p:nvPr/>
        </p:nvCxnSpPr>
        <p:spPr>
          <a:xfrm flipH="1">
            <a:off x="1995274" y="2918686"/>
            <a:ext cx="836950" cy="491000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057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27A06C0-644F-E448-A8C5-73A7D2966869}"/>
              </a:ext>
            </a:extLst>
          </p:cNvPr>
          <p:cNvSpPr/>
          <p:nvPr/>
        </p:nvSpPr>
        <p:spPr>
          <a:xfrm>
            <a:off x="7290816" y="2093976"/>
            <a:ext cx="4791456" cy="3599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39" y="1663082"/>
            <a:ext cx="6366778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Adiciona na pilha cada vizinho do vértice: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3915070" y="3423418"/>
            <a:ext cx="817406" cy="4841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6096000" y="2131905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46997"/>
              </p:ext>
            </p:extLst>
          </p:nvPr>
        </p:nvGraphicFramePr>
        <p:xfrm>
          <a:off x="7483679" y="4160380"/>
          <a:ext cx="439702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74712" y="2220922"/>
            <a:ext cx="5965062" cy="3500840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19" idx="3"/>
            <a:endCxn id="36" idx="0"/>
          </p:cNvCxnSpPr>
          <p:nvPr/>
        </p:nvCxnSpPr>
        <p:spPr>
          <a:xfrm flipH="1">
            <a:off x="4323773" y="2918686"/>
            <a:ext cx="867043" cy="50473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1154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27A06C0-644F-E448-A8C5-73A7D2966869}"/>
              </a:ext>
            </a:extLst>
          </p:cNvPr>
          <p:cNvSpPr/>
          <p:nvPr/>
        </p:nvSpPr>
        <p:spPr>
          <a:xfrm>
            <a:off x="7290816" y="2093976"/>
            <a:ext cx="4791456" cy="3599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39" y="1663082"/>
            <a:ext cx="6366778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Adiciona na pilha cada vizinho do vértice: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4368464" y="4313171"/>
            <a:ext cx="817406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6096000" y="2131905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09254"/>
              </p:ext>
            </p:extLst>
          </p:nvPr>
        </p:nvGraphicFramePr>
        <p:xfrm>
          <a:off x="7489163" y="3701808"/>
          <a:ext cx="439702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[3, 2,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74712" y="2220922"/>
            <a:ext cx="5965062" cy="3500840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 flipH="1">
            <a:off x="4777167" y="4180453"/>
            <a:ext cx="1028956" cy="13271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2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1746734"/>
            <a:ext cx="11260241" cy="5111265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marL="274320" lvl="1" indent="0">
              <a:spcBef>
                <a:spcPts val="1000"/>
              </a:spcBef>
              <a:buNone/>
            </a:pPr>
            <a:r>
              <a:rPr lang="pt-BR" sz="3200" dirty="0" err="1"/>
              <a:t>resp</a:t>
            </a:r>
            <a:r>
              <a:rPr lang="pt-BR" sz="3200" dirty="0"/>
              <a:t> = 0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for </a:t>
            </a:r>
            <a:r>
              <a:rPr lang="pt-BR" sz="3200" b="1" dirty="0" err="1"/>
              <a:t>x</a:t>
            </a:r>
            <a:r>
              <a:rPr lang="pt-BR" sz="3200" b="1" dirty="0"/>
              <a:t> in range(</a:t>
            </a:r>
            <a:r>
              <a:rPr lang="pt-BR" sz="3200" b="1" dirty="0" err="1"/>
              <a:t>n</a:t>
            </a:r>
            <a:r>
              <a:rPr lang="pt-BR" sz="3200" b="1" dirty="0"/>
              <a:t>):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soma = </a:t>
            </a:r>
            <a:r>
              <a:rPr lang="pt-BR" sz="3200" b="1" dirty="0" err="1"/>
              <a:t>v</a:t>
            </a:r>
            <a:r>
              <a:rPr lang="pt-BR" sz="3200" b="1" dirty="0"/>
              <a:t>[</a:t>
            </a:r>
            <a:r>
              <a:rPr lang="pt-BR" sz="3200" b="1" dirty="0" err="1"/>
              <a:t>x</a:t>
            </a:r>
            <a:r>
              <a:rPr lang="pt-BR" sz="3200" b="1" dirty="0"/>
              <a:t>]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</a:t>
            </a:r>
            <a:r>
              <a:rPr lang="pt-BR" sz="3200" b="1" dirty="0" err="1"/>
              <a:t>if</a:t>
            </a:r>
            <a:r>
              <a:rPr lang="pt-BR" sz="3200" b="1" dirty="0"/>
              <a:t> soma &gt; </a:t>
            </a:r>
            <a:r>
              <a:rPr lang="pt-BR" sz="3200" b="1" dirty="0" err="1"/>
              <a:t>k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continue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for </a:t>
            </a:r>
            <a:r>
              <a:rPr lang="pt-BR" sz="3200" b="1" dirty="0" err="1"/>
              <a:t>y</a:t>
            </a:r>
            <a:r>
              <a:rPr lang="pt-BR" sz="3200" b="1" dirty="0"/>
              <a:t> in range(x+1,n+1):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</a:t>
            </a:r>
            <a:r>
              <a:rPr lang="pt-BR" sz="3200" b="1" dirty="0" err="1"/>
              <a:t>if</a:t>
            </a:r>
            <a:r>
              <a:rPr lang="pt-BR" sz="3200" b="1" dirty="0"/>
              <a:t> soma &gt; </a:t>
            </a:r>
            <a:r>
              <a:rPr lang="pt-BR" sz="3200" b="1" dirty="0" err="1"/>
              <a:t>k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    break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</a:t>
            </a:r>
            <a:r>
              <a:rPr lang="pt-BR" sz="3200" b="1" dirty="0" err="1"/>
              <a:t>if</a:t>
            </a:r>
            <a:r>
              <a:rPr lang="pt-BR" sz="3200" b="1" dirty="0"/>
              <a:t> soma == </a:t>
            </a:r>
            <a:r>
              <a:rPr lang="pt-BR" sz="3200" b="1" dirty="0" err="1"/>
              <a:t>k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    </a:t>
            </a:r>
            <a:r>
              <a:rPr lang="pt-BR" sz="3200" b="1" dirty="0" err="1"/>
              <a:t>quant</a:t>
            </a:r>
            <a:r>
              <a:rPr lang="pt-BR" sz="3200" b="1" dirty="0"/>
              <a:t> += 1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</a:t>
            </a:r>
            <a:r>
              <a:rPr lang="pt-BR" sz="3200" b="1" dirty="0" err="1"/>
              <a:t>if</a:t>
            </a:r>
            <a:r>
              <a:rPr lang="pt-BR" sz="3200" b="1" dirty="0"/>
              <a:t> </a:t>
            </a:r>
            <a:r>
              <a:rPr lang="pt-BR" sz="3200" b="1" dirty="0" err="1"/>
              <a:t>y</a:t>
            </a:r>
            <a:r>
              <a:rPr lang="pt-BR" sz="3200" b="1" dirty="0"/>
              <a:t> &lt; </a:t>
            </a:r>
            <a:r>
              <a:rPr lang="pt-BR" sz="3200" b="1" dirty="0" err="1"/>
              <a:t>n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    soma += </a:t>
            </a:r>
            <a:r>
              <a:rPr lang="pt-BR" sz="3200" b="1" dirty="0" err="1"/>
              <a:t>v</a:t>
            </a:r>
            <a:r>
              <a:rPr lang="pt-BR" sz="3200" b="1" dirty="0"/>
              <a:t>[</a:t>
            </a:r>
            <a:r>
              <a:rPr lang="pt-BR" sz="3200" b="1" dirty="0" err="1"/>
              <a:t>y</a:t>
            </a:r>
            <a:r>
              <a:rPr lang="pt-BR" sz="3200" b="1" dirty="0"/>
              <a:t>]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71210D-63C9-434C-91FF-113FD0781DA0}"/>
              </a:ext>
            </a:extLst>
          </p:cNvPr>
          <p:cNvSpPr/>
          <p:nvPr/>
        </p:nvSpPr>
        <p:spPr>
          <a:xfrm>
            <a:off x="22802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52E4FD-C22B-044B-B618-67F00202822D}"/>
              </a:ext>
            </a:extLst>
          </p:cNvPr>
          <p:cNvSpPr/>
          <p:nvPr/>
        </p:nvSpPr>
        <p:spPr>
          <a:xfrm>
            <a:off x="31483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23233F-A52A-0A43-A5B2-F3817C70BDC5}"/>
              </a:ext>
            </a:extLst>
          </p:cNvPr>
          <p:cNvSpPr/>
          <p:nvPr/>
        </p:nvSpPr>
        <p:spPr>
          <a:xfrm>
            <a:off x="40164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A1BC28-002E-2E44-A6D4-4BBB5367E448}"/>
              </a:ext>
            </a:extLst>
          </p:cNvPr>
          <p:cNvSpPr/>
          <p:nvPr/>
        </p:nvSpPr>
        <p:spPr>
          <a:xfrm>
            <a:off x="48845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DA89F6-B264-D848-BD83-6DF1996DA14A}"/>
              </a:ext>
            </a:extLst>
          </p:cNvPr>
          <p:cNvSpPr/>
          <p:nvPr/>
        </p:nvSpPr>
        <p:spPr>
          <a:xfrm>
            <a:off x="57526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925811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27A06C0-644F-E448-A8C5-73A7D2966869}"/>
              </a:ext>
            </a:extLst>
          </p:cNvPr>
          <p:cNvSpPr/>
          <p:nvPr/>
        </p:nvSpPr>
        <p:spPr>
          <a:xfrm>
            <a:off x="7290816" y="2093976"/>
            <a:ext cx="4791456" cy="3599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39" y="1663082"/>
            <a:ext cx="6366778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Adiciona na pilha cada vizinho do vértice: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3164110" y="5530608"/>
            <a:ext cx="817406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6096000" y="2131905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83398"/>
              </p:ext>
            </p:extLst>
          </p:nvPr>
        </p:nvGraphicFramePr>
        <p:xfrm>
          <a:off x="7489163" y="3250704"/>
          <a:ext cx="439702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[4, 3,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5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[3, 2,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74712" y="2220922"/>
            <a:ext cx="5965062" cy="3500840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31" idx="2"/>
            <a:endCxn id="36" idx="3"/>
          </p:cNvCxnSpPr>
          <p:nvPr/>
        </p:nvCxnSpPr>
        <p:spPr>
          <a:xfrm flipH="1">
            <a:off x="3981516" y="5403017"/>
            <a:ext cx="680996" cy="32764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0602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" y="1711850"/>
            <a:ext cx="8290560" cy="1945794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/>
              <a:t>Neste momento o vértice 4 não possui mais vizinhos não visitados.</a:t>
            </a:r>
          </a:p>
          <a:p>
            <a:r>
              <a:rPr lang="pt-BR" sz="1800" dirty="0"/>
              <a:t>Retira-se do elemento do topo da pilha.</a:t>
            </a:r>
          </a:p>
          <a:p>
            <a:r>
              <a:rPr lang="pt-BR" sz="1800" dirty="0" err="1"/>
              <a:t>Resp</a:t>
            </a:r>
            <a:r>
              <a:rPr lang="pt-BR" sz="1800" dirty="0"/>
              <a:t> = </a:t>
            </a:r>
          </a:p>
          <a:p>
            <a:pPr lvl="1"/>
            <a:r>
              <a:rPr lang="pt-BR" sz="1600" dirty="0"/>
              <a:t>maior(</a:t>
            </a:r>
            <a:r>
              <a:rPr lang="pt-BR" sz="1600" dirty="0" err="1"/>
              <a:t>resp</a:t>
            </a:r>
            <a:r>
              <a:rPr lang="pt-BR" sz="1600" dirty="0"/>
              <a:t>, </a:t>
            </a:r>
            <a:r>
              <a:rPr lang="pt-BR" sz="1600" dirty="0" err="1"/>
              <a:t>topo_removido.maior_caminho</a:t>
            </a:r>
            <a:r>
              <a:rPr lang="pt-BR" sz="1600" dirty="0"/>
              <a:t>[0]+ </a:t>
            </a:r>
            <a:r>
              <a:rPr lang="pt-BR" sz="1600" dirty="0" err="1"/>
              <a:t>topo_removido</a:t>
            </a:r>
            <a:r>
              <a:rPr lang="pt-BR" sz="1600" dirty="0"/>
              <a:t>. </a:t>
            </a:r>
            <a:r>
              <a:rPr lang="pt-BR" sz="1600" dirty="0" err="1"/>
              <a:t>maior_caminho</a:t>
            </a:r>
            <a:r>
              <a:rPr lang="pt-BR" sz="1600" dirty="0"/>
              <a:t>[1]+1)</a:t>
            </a:r>
          </a:p>
          <a:p>
            <a:r>
              <a:rPr lang="pt-BR" sz="1800" dirty="0"/>
              <a:t>Topo = </a:t>
            </a:r>
          </a:p>
          <a:p>
            <a:pPr lvl="1"/>
            <a:r>
              <a:rPr lang="pt-BR" sz="1600" dirty="0"/>
              <a:t>maior(</a:t>
            </a:r>
            <a:r>
              <a:rPr lang="pt-BR" sz="1600" dirty="0" err="1"/>
              <a:t>maior_caminho</a:t>
            </a:r>
            <a:r>
              <a:rPr lang="pt-BR" sz="1600" dirty="0"/>
              <a:t>[|empresa|],</a:t>
            </a:r>
            <a:r>
              <a:rPr lang="pt-BR" sz="1600" dirty="0" err="1"/>
              <a:t>maior_caminho</a:t>
            </a:r>
            <a:r>
              <a:rPr lang="pt-BR" sz="1600" dirty="0"/>
              <a:t>[|1-empresa|]+1)</a:t>
            </a:r>
          </a:p>
          <a:p>
            <a:endParaRPr lang="pt-BR" sz="18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987552" y="5494032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38917" y="1570756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/>
        </p:nvGraphicFramePr>
        <p:xfrm>
          <a:off x="7489163" y="3250704"/>
          <a:ext cx="439702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[4, 3,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5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[3, 2,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1767840" y="3694175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31" idx="2"/>
            <a:endCxn id="36" idx="3"/>
          </p:cNvCxnSpPr>
          <p:nvPr/>
        </p:nvCxnSpPr>
        <p:spPr>
          <a:xfrm flipH="1">
            <a:off x="3067116" y="5578993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D5B24609-856E-FA4B-952B-AF4913C1C5F5}"/>
              </a:ext>
            </a:extLst>
          </p:cNvPr>
          <p:cNvSpPr/>
          <p:nvPr/>
        </p:nvSpPr>
        <p:spPr>
          <a:xfrm>
            <a:off x="5298891" y="5390194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7A1DD08-1AC7-CC46-B4EA-B8E94966D191}"/>
              </a:ext>
            </a:extLst>
          </p:cNvPr>
          <p:cNvCxnSpPr>
            <a:cxnSpLocks/>
            <a:stCxn id="24" idx="5"/>
            <a:endCxn id="40" idx="0"/>
          </p:cNvCxnSpPr>
          <p:nvPr/>
        </p:nvCxnSpPr>
        <p:spPr>
          <a:xfrm>
            <a:off x="5122774" y="4988345"/>
            <a:ext cx="559402" cy="40184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772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Dessa forma, no vértice 3, pela empresa 0, o maior caminho é 1.</a:t>
            </a:r>
          </a:p>
          <a:p>
            <a:r>
              <a:rPr lang="pt-BR" sz="1800" dirty="0"/>
              <a:t>Se o vértice 3 não tem mais vértices vizinhos não visitados, é realizado da mesma forma que foi com o vértice 4.</a:t>
            </a:r>
            <a:endParaRPr lang="pt-BR" sz="1600" dirty="0"/>
          </a:p>
          <a:p>
            <a:endParaRPr lang="pt-BR" sz="18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90779"/>
              </p:ext>
            </p:extLst>
          </p:nvPr>
        </p:nvGraphicFramePr>
        <p:xfrm>
          <a:off x="7489163" y="3250704"/>
          <a:ext cx="439702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[4, 3,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5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[3, 2, 1, [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 dirty="0"/>
                        <a:t>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D5B24609-856E-FA4B-952B-AF4913C1C5F5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7A1DD08-1AC7-CC46-B4EA-B8E94966D19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514060" y="3909301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04C83728-EA80-8C4D-AC8E-353860E66B74}"/>
              </a:ext>
            </a:extLst>
          </p:cNvPr>
          <p:cNvSpPr/>
          <p:nvPr/>
        </p:nvSpPr>
        <p:spPr>
          <a:xfrm>
            <a:off x="316992" y="5548848"/>
            <a:ext cx="11141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4778253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Dessa forma, no vértice 2, pela empresa 1, o maior caminho é 2.</a:t>
            </a:r>
          </a:p>
          <a:p>
            <a:r>
              <a:rPr lang="pt-BR" sz="1800" dirty="0"/>
              <a:t>Se o vértice 2 não tem mais vértices vizinhos não visitados, é realizado da mesma forma que foi com o vértice 3.</a:t>
            </a:r>
            <a:endParaRPr lang="pt-BR" sz="1600" dirty="0"/>
          </a:p>
          <a:p>
            <a:endParaRPr lang="pt-BR" sz="18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62175"/>
              </p:ext>
            </p:extLst>
          </p:nvPr>
        </p:nvGraphicFramePr>
        <p:xfrm>
          <a:off x="7489163" y="3250704"/>
          <a:ext cx="439702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[3, 2, 1, [1,0],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2400" dirty="0"/>
                        <a:t>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D5B24609-856E-FA4B-952B-AF4913C1C5F5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7A1DD08-1AC7-CC46-B4EA-B8E94966D19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514060" y="3909301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980F8E17-4301-184B-9DCC-FEA68064C07F}"/>
              </a:ext>
            </a:extLst>
          </p:cNvPr>
          <p:cNvSpPr/>
          <p:nvPr/>
        </p:nvSpPr>
        <p:spPr>
          <a:xfrm>
            <a:off x="402336" y="5548848"/>
            <a:ext cx="11129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3</a:t>
            </a:r>
            <a:endParaRPr lang="pt-B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746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/>
          </a:bodyPr>
          <a:lstStyle/>
          <a:p>
            <a:r>
              <a:rPr lang="pt-BR" sz="1800" dirty="0"/>
              <a:t>No vértice 1, pela empresa 1, o maior caminho é 1.</a:t>
            </a:r>
          </a:p>
          <a:p>
            <a:r>
              <a:rPr lang="pt-BR" sz="1800" dirty="0"/>
              <a:t>O vértice 1 ainda tem vizinhos não visitados.</a:t>
            </a:r>
            <a:endParaRPr lang="pt-BR" sz="1600" dirty="0"/>
          </a:p>
          <a:p>
            <a:endParaRPr lang="pt-BR" sz="18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89068"/>
              </p:ext>
            </p:extLst>
          </p:nvPr>
        </p:nvGraphicFramePr>
        <p:xfrm>
          <a:off x="7489163" y="3250704"/>
          <a:ext cx="439702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[2, 1, 1, [0,2],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[0,1],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D5B24609-856E-FA4B-952B-AF4913C1C5F5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7A1DD08-1AC7-CC46-B4EA-B8E94966D19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514060" y="3909301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480ED154-7B49-D848-9A86-6B4340C91B88}"/>
              </a:ext>
            </a:extLst>
          </p:cNvPr>
          <p:cNvSpPr/>
          <p:nvPr/>
        </p:nvSpPr>
        <p:spPr>
          <a:xfrm>
            <a:off x="463296" y="5548848"/>
            <a:ext cx="11227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 = 3</a:t>
            </a:r>
            <a:endParaRPr lang="pt-B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248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/>
          </a:bodyPr>
          <a:lstStyle/>
          <a:p>
            <a:r>
              <a:rPr lang="pt-BR" sz="1800" dirty="0"/>
              <a:t>Adiciona o próximo vizinho na pilha, no caso o vértice 5.</a:t>
            </a:r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/>
        </p:nvGraphicFramePr>
        <p:xfrm>
          <a:off x="7489163" y="3250704"/>
          <a:ext cx="439702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[5,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[0,1],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5B24609-856E-FA4B-952B-AF4913C1C5F5}"/>
              </a:ext>
            </a:extLst>
          </p:cNvPr>
          <p:cNvSpPr/>
          <p:nvPr/>
        </p:nvSpPr>
        <p:spPr>
          <a:xfrm>
            <a:off x="4747491" y="3610541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7A1DD08-1AC7-CC46-B4EA-B8E94966D19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514060" y="3506965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480ED154-7B49-D848-9A86-6B4340C91B88}"/>
              </a:ext>
            </a:extLst>
          </p:cNvPr>
          <p:cNvSpPr/>
          <p:nvPr/>
        </p:nvSpPr>
        <p:spPr>
          <a:xfrm>
            <a:off x="438912" y="5548848"/>
            <a:ext cx="11141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3</a:t>
            </a:r>
            <a:endParaRPr lang="pt-B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361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/>
          </a:bodyPr>
          <a:lstStyle/>
          <a:p>
            <a:r>
              <a:rPr lang="pt-BR" sz="1800" dirty="0"/>
              <a:t>Não tem mais vizinhos para visitar no vértice 1.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278999"/>
              </p:ext>
            </p:extLst>
          </p:nvPr>
        </p:nvGraphicFramePr>
        <p:xfrm>
          <a:off x="7489163" y="3250704"/>
          <a:ext cx="439702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[5,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 dirty="0"/>
                        <a:t>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80ED154-7B49-D848-9A86-6B4340C91B88}"/>
              </a:ext>
            </a:extLst>
          </p:cNvPr>
          <p:cNvSpPr/>
          <p:nvPr/>
        </p:nvSpPr>
        <p:spPr>
          <a:xfrm>
            <a:off x="435170" y="5548848"/>
            <a:ext cx="11305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3</a:t>
            </a:r>
            <a:endParaRPr lang="pt-BR" sz="2800" b="1" dirty="0">
              <a:solidFill>
                <a:srgbClr val="00B050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0CB4E36-BBD6-E244-B57D-7A1B162E9185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98A9F61-DFC2-9C47-89E0-6EF0BA831A51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A8855DB0-5868-C749-95D7-0C2300176E33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60FE2CC-1AA3-FB4F-931D-F68EFDA669D0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5514060" y="3909301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853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/>
          </a:bodyPr>
          <a:lstStyle/>
          <a:p>
            <a:r>
              <a:rPr lang="pt-BR" sz="1800" dirty="0"/>
              <a:t>Não tem mais vizinhos para visitar no vértice 0.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17886"/>
              </p:ext>
            </p:extLst>
          </p:nvPr>
        </p:nvGraphicFramePr>
        <p:xfrm>
          <a:off x="7489163" y="3250704"/>
          <a:ext cx="439702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[1, 0, 0, [0,1],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2400" dirty="0"/>
                        <a:t>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80ED154-7B49-D848-9A86-6B4340C91B88}"/>
              </a:ext>
            </a:extLst>
          </p:cNvPr>
          <p:cNvSpPr/>
          <p:nvPr/>
        </p:nvSpPr>
        <p:spPr>
          <a:xfrm>
            <a:off x="414528" y="5548848"/>
            <a:ext cx="11153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3</a:t>
            </a:r>
            <a:endParaRPr lang="pt-BR" sz="2800" b="1" dirty="0">
              <a:solidFill>
                <a:srgbClr val="00B050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0CB4E36-BBD6-E244-B57D-7A1B162E9185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98A9F61-DFC2-9C47-89E0-6EF0BA831A51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A8855DB0-5868-C749-95D7-0C2300176E33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60FE2CC-1AA3-FB4F-931D-F68EFDA669D0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5514060" y="3909301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75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/>
          </a:bodyPr>
          <a:lstStyle/>
          <a:p>
            <a:r>
              <a:rPr lang="pt-BR" sz="2400" dirty="0"/>
              <a:t>O algoritmo finaliza quando a pilha estiver vazia.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81259"/>
              </p:ext>
            </p:extLst>
          </p:nvPr>
        </p:nvGraphicFramePr>
        <p:xfrm>
          <a:off x="7489163" y="3250704"/>
          <a:ext cx="439702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[0, -1, </a:t>
                      </a:r>
                      <a:r>
                        <a:rPr lang="pt-BR" sz="240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None</a:t>
                      </a:r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[2,0],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80ED154-7B49-D848-9A86-6B4340C91B88}"/>
              </a:ext>
            </a:extLst>
          </p:cNvPr>
          <p:cNvSpPr/>
          <p:nvPr/>
        </p:nvSpPr>
        <p:spPr>
          <a:xfrm>
            <a:off x="435170" y="5548848"/>
            <a:ext cx="11195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3</a:t>
            </a:r>
            <a:endParaRPr lang="pt-BR" sz="2800" b="1" dirty="0">
              <a:solidFill>
                <a:srgbClr val="00B050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0CB4E36-BBD6-E244-B57D-7A1B162E9185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98A9F61-DFC2-9C47-89E0-6EF0BA831A51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A8855DB0-5868-C749-95D7-0C2300176E33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60FE2CC-1AA3-FB4F-931D-F68EFDA669D0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5514060" y="3681845"/>
            <a:ext cx="1961075" cy="5310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340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Fissura perigosa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Entendendo a questão</a:t>
            </a:r>
            <a:r>
              <a:rPr lang="pt-BR" sz="2400" dirty="0"/>
              <a:t>:</a:t>
            </a:r>
          </a:p>
          <a:p>
            <a:pPr algn="just"/>
            <a:r>
              <a:rPr lang="pt-BR" sz="2400" dirty="0"/>
              <a:t>Dada uma matriz quadrada de números, de 1 a 9.  </a:t>
            </a:r>
            <a:r>
              <a:rPr lang="pt-BR" sz="2400" dirty="0">
                <a:solidFill>
                  <a:srgbClr val="FF0000"/>
                </a:solidFill>
              </a:rPr>
              <a:t>(</a:t>
            </a:r>
            <a:r>
              <a:rPr lang="pt-BR" sz="2400" dirty="0" err="1">
                <a:solidFill>
                  <a:srgbClr val="FF0000"/>
                </a:solidFill>
              </a:rPr>
              <a:t>vulção</a:t>
            </a:r>
            <a:r>
              <a:rPr lang="pt-BR" sz="2400" dirty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pt-BR" sz="2400" dirty="0"/>
              <a:t>Um número inteiro representando a força de erupção (</a:t>
            </a:r>
            <a:r>
              <a:rPr lang="pt-BR" sz="2400" b="1" dirty="0" err="1">
                <a:solidFill>
                  <a:srgbClr val="00B050"/>
                </a:solidFill>
              </a:rPr>
              <a:t>F</a:t>
            </a:r>
            <a:r>
              <a:rPr lang="pt-BR" sz="2400" dirty="0"/>
              <a:t>). </a:t>
            </a:r>
          </a:p>
          <a:p>
            <a:pPr algn="just"/>
            <a:r>
              <a:rPr lang="pt-BR" sz="2400" dirty="0"/>
              <a:t>A leitura da matriz começa sempre na posição do canto superior esquerdo da matriz. </a:t>
            </a:r>
          </a:p>
          <a:p>
            <a:pPr algn="just"/>
            <a:r>
              <a:rPr lang="pt-BR" sz="2400" dirty="0"/>
              <a:t>Deve ser trocado por um asterisco (‘*’), o valor na matriz que for menor ou igual à força da erupção </a:t>
            </a:r>
            <a:r>
              <a:rPr lang="pt-BR" sz="2400" b="1" dirty="0">
                <a:solidFill>
                  <a:srgbClr val="FF0000"/>
                </a:solidFill>
              </a:rPr>
              <a:t>e</a:t>
            </a:r>
          </a:p>
          <a:p>
            <a:pPr lvl="1" algn="just"/>
            <a:r>
              <a:rPr lang="pt-BR" sz="2200" dirty="0"/>
              <a:t>for a posição inicial; </a:t>
            </a:r>
            <a:r>
              <a:rPr lang="pt-BR" sz="2200" b="1" dirty="0">
                <a:solidFill>
                  <a:srgbClr val="FF0000"/>
                </a:solidFill>
              </a:rPr>
              <a:t>ou</a:t>
            </a:r>
          </a:p>
          <a:p>
            <a:pPr lvl="1" algn="just"/>
            <a:r>
              <a:rPr lang="pt-BR" sz="2200" dirty="0"/>
              <a:t>estiver adjacente, ortogonalmente (abaixo, acima, à esquerda ou à direita), a uma posição que já possui um asterisco (‘*’)</a:t>
            </a:r>
            <a:r>
              <a:rPr lang="pt-BR" sz="2400" dirty="0"/>
              <a:t>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57187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b="1" dirty="0"/>
              <a:t>Objetivo</a:t>
            </a:r>
            <a:r>
              <a:rPr lang="pt-BR" sz="2400" dirty="0"/>
              <a:t>: considerando uma rede de computadores e um servidor num local fixo, fazer um algoritmo que calcule a diferença entre o </a:t>
            </a:r>
            <a:r>
              <a:rPr lang="pt-BR" sz="2400" dirty="0" err="1"/>
              <a:t>ping</a:t>
            </a:r>
            <a:r>
              <a:rPr lang="pt-BR" sz="2400" dirty="0"/>
              <a:t> da ilha com maior </a:t>
            </a:r>
            <a:r>
              <a:rPr lang="pt-BR" sz="2400" dirty="0" err="1"/>
              <a:t>ping</a:t>
            </a:r>
            <a:r>
              <a:rPr lang="pt-BR" sz="2400" dirty="0"/>
              <a:t> até o servidor, e o da ilha com menor </a:t>
            </a:r>
            <a:r>
              <a:rPr lang="pt-BR" sz="2400" dirty="0" err="1"/>
              <a:t>ping</a:t>
            </a:r>
            <a:r>
              <a:rPr lang="pt-BR" sz="2400" dirty="0"/>
              <a:t> até o servidor.</a:t>
            </a:r>
          </a:p>
          <a:p>
            <a:r>
              <a:rPr lang="pt-BR" sz="2400" dirty="0"/>
              <a:t>Entrada:</a:t>
            </a:r>
          </a:p>
          <a:p>
            <a:r>
              <a:rPr lang="pt-BR" sz="2400" dirty="0"/>
              <a:t>4 5 </a:t>
            </a:r>
          </a:p>
          <a:p>
            <a:r>
              <a:rPr lang="pt-BR" sz="2400" dirty="0"/>
              <a:t>2 1 5</a:t>
            </a:r>
          </a:p>
          <a:p>
            <a:r>
              <a:rPr lang="pt-BR" sz="2400" dirty="0"/>
              <a:t>1 3 4</a:t>
            </a:r>
          </a:p>
          <a:p>
            <a:r>
              <a:rPr lang="pt-BR" sz="2400" dirty="0"/>
              <a:t>2 3 6</a:t>
            </a:r>
          </a:p>
          <a:p>
            <a:r>
              <a:rPr lang="pt-BR" sz="2400" dirty="0"/>
              <a:t>4 2 8</a:t>
            </a:r>
          </a:p>
          <a:p>
            <a:r>
              <a:rPr lang="pt-BR" sz="2400" dirty="0"/>
              <a:t>3 4 12</a:t>
            </a:r>
          </a:p>
          <a:p>
            <a:r>
              <a:rPr lang="pt-BR" sz="2400" dirty="0"/>
              <a:t>1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46EEB2B-0F44-9B4B-A826-D30DB494CC4C}"/>
              </a:ext>
            </a:extLst>
          </p:cNvPr>
          <p:cNvCxnSpPr/>
          <p:nvPr/>
        </p:nvCxnSpPr>
        <p:spPr>
          <a:xfrm flipH="1">
            <a:off x="2060294" y="3359553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DBD1AA-D388-D54F-94EC-3E49B7E20B5C}"/>
              </a:ext>
            </a:extLst>
          </p:cNvPr>
          <p:cNvSpPr txBox="1"/>
          <p:nvPr/>
        </p:nvSpPr>
        <p:spPr>
          <a:xfrm>
            <a:off x="3270492" y="3174887"/>
            <a:ext cx="894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Número de Computadores (ilhas) e quantidade de ligações entre os computadores.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8ED0448-B9A3-7343-B9C9-EE45B87999E3}"/>
              </a:ext>
            </a:extLst>
          </p:cNvPr>
          <p:cNvCxnSpPr/>
          <p:nvPr/>
        </p:nvCxnSpPr>
        <p:spPr>
          <a:xfrm flipH="1">
            <a:off x="2155544" y="3811993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A42631-B658-8B46-A1AB-48F67D59EE0C}"/>
              </a:ext>
            </a:extLst>
          </p:cNvPr>
          <p:cNvSpPr txBox="1"/>
          <p:nvPr/>
        </p:nvSpPr>
        <p:spPr>
          <a:xfrm>
            <a:off x="3365742" y="3627327"/>
            <a:ext cx="45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2 ao 1, custo 5, e vice-versa.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D45C225-AC1E-AA40-93D1-48E9858669E8}"/>
              </a:ext>
            </a:extLst>
          </p:cNvPr>
          <p:cNvCxnSpPr/>
          <p:nvPr/>
        </p:nvCxnSpPr>
        <p:spPr>
          <a:xfrm flipH="1">
            <a:off x="2150776" y="4250145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2E5E9D-4036-424F-8A9D-7E347ECA7E0B}"/>
              </a:ext>
            </a:extLst>
          </p:cNvPr>
          <p:cNvSpPr txBox="1"/>
          <p:nvPr/>
        </p:nvSpPr>
        <p:spPr>
          <a:xfrm>
            <a:off x="3360974" y="4065479"/>
            <a:ext cx="45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1 ao 3, custo 4, e vice-versa.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B781B45-640A-E54E-B178-C9E2935D37A9}"/>
              </a:ext>
            </a:extLst>
          </p:cNvPr>
          <p:cNvCxnSpPr/>
          <p:nvPr/>
        </p:nvCxnSpPr>
        <p:spPr>
          <a:xfrm flipH="1">
            <a:off x="2160298" y="4631147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2E8DF4-9C81-9945-A8B0-1D07E02A3752}"/>
              </a:ext>
            </a:extLst>
          </p:cNvPr>
          <p:cNvSpPr txBox="1"/>
          <p:nvPr/>
        </p:nvSpPr>
        <p:spPr>
          <a:xfrm>
            <a:off x="3370496" y="4446481"/>
            <a:ext cx="45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2 ao 3, custo 6, e vice-versa.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8688B69-1A55-BC41-849B-CE91B0160612}"/>
              </a:ext>
            </a:extLst>
          </p:cNvPr>
          <p:cNvCxnSpPr/>
          <p:nvPr/>
        </p:nvCxnSpPr>
        <p:spPr>
          <a:xfrm flipH="1">
            <a:off x="2112671" y="5840829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CD829D-DC7C-604E-A615-D3443BBB4B80}"/>
              </a:ext>
            </a:extLst>
          </p:cNvPr>
          <p:cNvSpPr txBox="1"/>
          <p:nvPr/>
        </p:nvSpPr>
        <p:spPr>
          <a:xfrm>
            <a:off x="3322869" y="5656163"/>
            <a:ext cx="424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em que ficará o servidor.</a:t>
            </a:r>
          </a:p>
        </p:txBody>
      </p:sp>
    </p:spTree>
    <p:extLst>
      <p:ext uri="{BB962C8B-B14F-4D97-AF65-F5344CB8AC3E}">
        <p14:creationId xmlns:p14="http://schemas.microsoft.com/office/powerpoint/2010/main" val="27767501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Fissura perigosa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3394009" cy="463457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Exemplo</a:t>
            </a:r>
            <a:r>
              <a:rPr lang="pt-BR" sz="2400" dirty="0"/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3B535B9-BD3E-EB42-9815-246F1A744F52}"/>
              </a:ext>
            </a:extLst>
          </p:cNvPr>
          <p:cNvSpPr/>
          <p:nvPr/>
        </p:nvSpPr>
        <p:spPr>
          <a:xfrm>
            <a:off x="1236416" y="2808207"/>
            <a:ext cx="13075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8 6 27755478 29985439 34899989 22115569 66736689 99886555 44433399 99986991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9C1988-AF44-5B4A-A6A5-1A1931C2C255}"/>
              </a:ext>
            </a:extLst>
          </p:cNvPr>
          <p:cNvSpPr/>
          <p:nvPr/>
        </p:nvSpPr>
        <p:spPr>
          <a:xfrm>
            <a:off x="3616452" y="3115984"/>
            <a:ext cx="15453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*7755478 29985439 34899989 22115569 66736689 99886555 44433399 99986991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85DBA8-FAE7-0645-AEBC-F4D94AF86D2E}"/>
              </a:ext>
            </a:extLst>
          </p:cNvPr>
          <p:cNvSpPr/>
          <p:nvPr/>
        </p:nvSpPr>
        <p:spPr>
          <a:xfrm>
            <a:off x="7304076" y="3103090"/>
            <a:ext cx="13075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*7755478</a:t>
            </a:r>
          </a:p>
          <a:p>
            <a:r>
              <a:rPr lang="pt-BR" sz="2000" dirty="0"/>
              <a:t>*9985439</a:t>
            </a:r>
          </a:p>
          <a:p>
            <a:r>
              <a:rPr lang="pt-BR" sz="2000" dirty="0"/>
              <a:t>**899989</a:t>
            </a:r>
          </a:p>
          <a:p>
            <a:r>
              <a:rPr lang="pt-BR" sz="2000" dirty="0"/>
              <a:t>*******9</a:t>
            </a:r>
          </a:p>
          <a:p>
            <a:r>
              <a:rPr lang="pt-BR" sz="2000" dirty="0"/>
              <a:t>**7***89</a:t>
            </a:r>
          </a:p>
          <a:p>
            <a:r>
              <a:rPr lang="pt-BR" sz="2000" dirty="0"/>
              <a:t>9988****</a:t>
            </a:r>
          </a:p>
          <a:p>
            <a:r>
              <a:rPr lang="pt-BR" sz="2000" dirty="0"/>
              <a:t>******99</a:t>
            </a:r>
          </a:p>
          <a:p>
            <a:r>
              <a:rPr lang="pt-BR" sz="2000" dirty="0"/>
              <a:t>9998*991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A75B3FF-3693-6C40-8A51-EA8164C39D2F}"/>
              </a:ext>
            </a:extLst>
          </p:cNvPr>
          <p:cNvSpPr/>
          <p:nvPr/>
        </p:nvSpPr>
        <p:spPr>
          <a:xfrm>
            <a:off x="3542868" y="2329461"/>
            <a:ext cx="3358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Matriz intermediária...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2373CD1-B520-EE41-B6DD-B799521B0D4E}"/>
              </a:ext>
            </a:extLst>
          </p:cNvPr>
          <p:cNvSpPr/>
          <p:nvPr/>
        </p:nvSpPr>
        <p:spPr>
          <a:xfrm>
            <a:off x="7304076" y="2329460"/>
            <a:ext cx="2030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Matriz final...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4EFB518-E315-9E4F-8956-B6E00A6A5249}"/>
              </a:ext>
            </a:extLst>
          </p:cNvPr>
          <p:cNvSpPr/>
          <p:nvPr/>
        </p:nvSpPr>
        <p:spPr>
          <a:xfrm>
            <a:off x="1236416" y="2315548"/>
            <a:ext cx="1376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Entrada:</a:t>
            </a:r>
          </a:p>
        </p:txBody>
      </p:sp>
    </p:spTree>
    <p:extLst>
      <p:ext uri="{BB962C8B-B14F-4D97-AF65-F5344CB8AC3E}">
        <p14:creationId xmlns:p14="http://schemas.microsoft.com/office/powerpoint/2010/main" val="10300293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Fissura perigosa -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562905" cy="1250123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Estratégia:</a:t>
            </a:r>
          </a:p>
          <a:p>
            <a:pPr lvl="1" algn="just"/>
            <a:r>
              <a:rPr lang="pt-BR" sz="2200" b="1" dirty="0"/>
              <a:t>Uma pilha para armazenar por onde a larva vai “caminhar” observando as direções. </a:t>
            </a:r>
            <a:endParaRPr lang="pt-BR" sz="2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ECFDF-B543-CA48-8B0B-A1C1593AF948}"/>
              </a:ext>
            </a:extLst>
          </p:cNvPr>
          <p:cNvSpPr/>
          <p:nvPr/>
        </p:nvSpPr>
        <p:spPr>
          <a:xfrm>
            <a:off x="1187648" y="3352871"/>
            <a:ext cx="13075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8 </a:t>
            </a:r>
            <a:r>
              <a:rPr lang="pt-BR" sz="2000" dirty="0">
                <a:solidFill>
                  <a:srgbClr val="00B050"/>
                </a:solidFill>
              </a:rPr>
              <a:t>6</a:t>
            </a:r>
            <a:r>
              <a:rPr lang="pt-BR" sz="2000" dirty="0"/>
              <a:t> *7755478 29985439 34899989 22115569 66736689 99886555 44433399 99986991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38236A8-665E-8A44-B363-A41989F7EC4C}"/>
              </a:ext>
            </a:extLst>
          </p:cNvPr>
          <p:cNvSpPr/>
          <p:nvPr/>
        </p:nvSpPr>
        <p:spPr>
          <a:xfrm>
            <a:off x="1187648" y="2860212"/>
            <a:ext cx="1376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Entrada: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71A904-2C68-BD42-9726-E1006B6B3926}"/>
              </a:ext>
            </a:extLst>
          </p:cNvPr>
          <p:cNvSpPr/>
          <p:nvPr/>
        </p:nvSpPr>
        <p:spPr>
          <a:xfrm>
            <a:off x="3548468" y="6433608"/>
            <a:ext cx="6107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Pilha(posição da linha, posição da coluna)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2DBCFCF-45FD-924E-89DD-F9BEE8891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2616"/>
              </p:ext>
            </p:extLst>
          </p:nvPr>
        </p:nvGraphicFramePr>
        <p:xfrm>
          <a:off x="7715479" y="5240189"/>
          <a:ext cx="355678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789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(0,0)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sp>
        <p:nvSpPr>
          <p:cNvPr id="17" name="Retângulo 16">
            <a:extLst>
              <a:ext uri="{FF2B5EF4-FFF2-40B4-BE49-F238E27FC236}">
                <a16:creationId xmlns:a16="http://schemas.microsoft.com/office/drawing/2014/main" id="{27B1BC2C-EA15-3B4D-A45B-F6D25027A780}"/>
              </a:ext>
            </a:extLst>
          </p:cNvPr>
          <p:cNvSpPr/>
          <p:nvPr/>
        </p:nvSpPr>
        <p:spPr>
          <a:xfrm>
            <a:off x="4791456" y="5268734"/>
            <a:ext cx="697187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X</a:t>
            </a:r>
            <a:r>
              <a:rPr lang="pt-BR" sz="2000" dirty="0"/>
              <a:t> , </a:t>
            </a:r>
            <a:r>
              <a:rPr lang="pt-BR" sz="2000" dirty="0" err="1"/>
              <a:t>Y</a:t>
            </a:r>
            <a:endParaRPr lang="pt-BR" sz="2000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89B59AE-E194-D042-9210-916DC0A4FA43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5488643" y="5468789"/>
            <a:ext cx="2226836" cy="0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9D6F5637-BD26-714C-9A68-0016AFE865E4}"/>
              </a:ext>
            </a:extLst>
          </p:cNvPr>
          <p:cNvSpPr/>
          <p:nvPr/>
        </p:nvSpPr>
        <p:spPr>
          <a:xfrm>
            <a:off x="3548467" y="2752567"/>
            <a:ext cx="749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Condição 1: se != ‘*’ e </a:t>
            </a:r>
            <a:r>
              <a:rPr lang="pt-BR" sz="2400" dirty="0" err="1">
                <a:solidFill>
                  <a:srgbClr val="00B050"/>
                </a:solidFill>
              </a:rPr>
              <a:t>F</a:t>
            </a:r>
            <a:r>
              <a:rPr lang="pt-BR" sz="2400" dirty="0">
                <a:solidFill>
                  <a:srgbClr val="FF0000"/>
                </a:solidFill>
              </a:rPr>
              <a:t> &gt;=matriz[</a:t>
            </a:r>
            <a:r>
              <a:rPr lang="pt-BR" sz="2400" dirty="0" err="1">
                <a:solidFill>
                  <a:srgbClr val="FF0000"/>
                </a:solidFill>
              </a:rPr>
              <a:t>x</a:t>
            </a:r>
            <a:r>
              <a:rPr lang="pt-BR" sz="2400" dirty="0">
                <a:solidFill>
                  <a:srgbClr val="FF0000"/>
                </a:solidFill>
              </a:rPr>
              <a:t>][</a:t>
            </a:r>
            <a:r>
              <a:rPr lang="pt-BR" sz="2400" dirty="0" err="1">
                <a:solidFill>
                  <a:srgbClr val="FF0000"/>
                </a:solidFill>
              </a:rPr>
              <a:t>y</a:t>
            </a:r>
            <a:r>
              <a:rPr lang="pt-BR" sz="2400" dirty="0">
                <a:solidFill>
                  <a:srgbClr val="FF0000"/>
                </a:solidFill>
              </a:rPr>
              <a:t>] ....recebe ‘*’</a:t>
            </a:r>
          </a:p>
        </p:txBody>
      </p:sp>
    </p:spTree>
    <p:extLst>
      <p:ext uri="{BB962C8B-B14F-4D97-AF65-F5344CB8AC3E}">
        <p14:creationId xmlns:p14="http://schemas.microsoft.com/office/powerpoint/2010/main" val="15084726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Fissura perigosa -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562905" cy="1250123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Estratégia:</a:t>
            </a:r>
          </a:p>
          <a:p>
            <a:pPr lvl="1" algn="just"/>
            <a:r>
              <a:rPr lang="pt-BR" sz="2200" b="1" dirty="0"/>
              <a:t>Uma pilha para armazenar por onde a larva vai “caminhar” observando as direções </a:t>
            </a:r>
            <a:endParaRPr lang="pt-BR" sz="2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ECFDF-B543-CA48-8B0B-A1C1593AF948}"/>
              </a:ext>
            </a:extLst>
          </p:cNvPr>
          <p:cNvSpPr/>
          <p:nvPr/>
        </p:nvSpPr>
        <p:spPr>
          <a:xfrm>
            <a:off x="1187648" y="3352871"/>
            <a:ext cx="13075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8 </a:t>
            </a:r>
            <a:r>
              <a:rPr lang="pt-BR" sz="2000" dirty="0">
                <a:solidFill>
                  <a:srgbClr val="00B050"/>
                </a:solidFill>
              </a:rPr>
              <a:t>6</a:t>
            </a:r>
            <a:r>
              <a:rPr lang="pt-BR" sz="2000" dirty="0"/>
              <a:t> *7755478 </a:t>
            </a:r>
            <a:r>
              <a:rPr lang="pt-BR" sz="2000" dirty="0">
                <a:solidFill>
                  <a:srgbClr val="FF0000"/>
                </a:solidFill>
              </a:rPr>
              <a:t>*</a:t>
            </a:r>
            <a:r>
              <a:rPr lang="pt-BR" sz="2000" dirty="0"/>
              <a:t>9985439 34899989 22115569 66736689 99886555 44433399 99986991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38236A8-665E-8A44-B363-A41989F7EC4C}"/>
              </a:ext>
            </a:extLst>
          </p:cNvPr>
          <p:cNvSpPr/>
          <p:nvPr/>
        </p:nvSpPr>
        <p:spPr>
          <a:xfrm>
            <a:off x="1187648" y="2860212"/>
            <a:ext cx="1376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Entrada: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71A904-2C68-BD42-9726-E1006B6B3926}"/>
              </a:ext>
            </a:extLst>
          </p:cNvPr>
          <p:cNvSpPr/>
          <p:nvPr/>
        </p:nvSpPr>
        <p:spPr>
          <a:xfrm>
            <a:off x="3548468" y="6433608"/>
            <a:ext cx="6107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Pilha(posição da linha, posição da coluna)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2DBCFCF-45FD-924E-89DD-F9BEE8891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80462"/>
              </p:ext>
            </p:extLst>
          </p:nvPr>
        </p:nvGraphicFramePr>
        <p:xfrm>
          <a:off x="7877258" y="4688267"/>
          <a:ext cx="355678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789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(0,1)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7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(1,0)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88585"/>
                  </a:ext>
                </a:extLst>
              </a:tr>
            </a:tbl>
          </a:graphicData>
        </a:graphic>
      </p:graphicFrame>
      <p:sp>
        <p:nvSpPr>
          <p:cNvPr id="17" name="Retângulo 16">
            <a:extLst>
              <a:ext uri="{FF2B5EF4-FFF2-40B4-BE49-F238E27FC236}">
                <a16:creationId xmlns:a16="http://schemas.microsoft.com/office/drawing/2014/main" id="{27B1BC2C-EA15-3B4D-A45B-F6D25027A780}"/>
              </a:ext>
            </a:extLst>
          </p:cNvPr>
          <p:cNvSpPr/>
          <p:nvPr/>
        </p:nvSpPr>
        <p:spPr>
          <a:xfrm>
            <a:off x="4632960" y="4469358"/>
            <a:ext cx="697187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X</a:t>
            </a:r>
            <a:r>
              <a:rPr lang="pt-BR" sz="2000" dirty="0"/>
              <a:t> , </a:t>
            </a:r>
            <a:r>
              <a:rPr lang="pt-BR" sz="2000" dirty="0" err="1"/>
              <a:t>Y</a:t>
            </a:r>
            <a:endParaRPr lang="pt-BR" sz="2000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89B59AE-E194-D042-9210-916DC0A4FA43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5330147" y="4669413"/>
            <a:ext cx="2547111" cy="200055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9D6F5637-BD26-714C-9A68-0016AFE865E4}"/>
              </a:ext>
            </a:extLst>
          </p:cNvPr>
          <p:cNvSpPr/>
          <p:nvPr/>
        </p:nvSpPr>
        <p:spPr>
          <a:xfrm>
            <a:off x="3548467" y="2752567"/>
            <a:ext cx="5672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Condição 1: se != ‘*’ e </a:t>
            </a:r>
            <a:r>
              <a:rPr lang="pt-BR" sz="2400" dirty="0" err="1">
                <a:solidFill>
                  <a:srgbClr val="00B050"/>
                </a:solidFill>
              </a:rPr>
              <a:t>F</a:t>
            </a:r>
            <a:r>
              <a:rPr lang="pt-BR" sz="2400" dirty="0">
                <a:solidFill>
                  <a:srgbClr val="FF0000"/>
                </a:solidFill>
              </a:rPr>
              <a:t> &gt;=matriz[</a:t>
            </a:r>
            <a:r>
              <a:rPr lang="pt-BR" sz="2400" dirty="0" err="1">
                <a:solidFill>
                  <a:srgbClr val="FF0000"/>
                </a:solidFill>
              </a:rPr>
              <a:t>x</a:t>
            </a:r>
            <a:r>
              <a:rPr lang="pt-BR" sz="2400" dirty="0">
                <a:solidFill>
                  <a:srgbClr val="FF0000"/>
                </a:solidFill>
              </a:rPr>
              <a:t>][</a:t>
            </a:r>
            <a:r>
              <a:rPr lang="pt-BR" sz="2400" dirty="0" err="1">
                <a:solidFill>
                  <a:srgbClr val="FF0000"/>
                </a:solidFill>
              </a:rPr>
              <a:t>y</a:t>
            </a:r>
            <a:r>
              <a:rPr lang="pt-BR" sz="2400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216218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Fissura perigosa -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562905" cy="1250123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Estratégia:</a:t>
            </a:r>
          </a:p>
          <a:p>
            <a:pPr lvl="1" algn="just"/>
            <a:r>
              <a:rPr lang="pt-BR" sz="2200" b="1" dirty="0"/>
              <a:t>Uma pilha para armazenar por onde a larva vai “caminhar” observando as direções </a:t>
            </a:r>
            <a:endParaRPr lang="pt-BR" sz="2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ECFDF-B543-CA48-8B0B-A1C1593AF948}"/>
              </a:ext>
            </a:extLst>
          </p:cNvPr>
          <p:cNvSpPr/>
          <p:nvPr/>
        </p:nvSpPr>
        <p:spPr>
          <a:xfrm>
            <a:off x="1187648" y="3352871"/>
            <a:ext cx="13075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8 </a:t>
            </a:r>
            <a:r>
              <a:rPr lang="pt-BR" sz="2000" dirty="0">
                <a:solidFill>
                  <a:srgbClr val="00B050"/>
                </a:solidFill>
              </a:rPr>
              <a:t>6</a:t>
            </a:r>
            <a:r>
              <a:rPr lang="pt-BR" sz="2000" dirty="0"/>
              <a:t> *7755478 *9985439 </a:t>
            </a:r>
            <a:r>
              <a:rPr lang="pt-BR" sz="2000" dirty="0">
                <a:solidFill>
                  <a:srgbClr val="FF0000"/>
                </a:solidFill>
              </a:rPr>
              <a:t>*</a:t>
            </a:r>
            <a:r>
              <a:rPr lang="pt-BR" sz="2000" dirty="0"/>
              <a:t>4899989 22115569 66736689 99886555 44433399 99986991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38236A8-665E-8A44-B363-A41989F7EC4C}"/>
              </a:ext>
            </a:extLst>
          </p:cNvPr>
          <p:cNvSpPr/>
          <p:nvPr/>
        </p:nvSpPr>
        <p:spPr>
          <a:xfrm>
            <a:off x="1187648" y="2860212"/>
            <a:ext cx="1376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Entrada: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71A904-2C68-BD42-9726-E1006B6B3926}"/>
              </a:ext>
            </a:extLst>
          </p:cNvPr>
          <p:cNvSpPr/>
          <p:nvPr/>
        </p:nvSpPr>
        <p:spPr>
          <a:xfrm>
            <a:off x="3548468" y="6433608"/>
            <a:ext cx="6107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Pilha(posição da linha, posição da coluna)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2DBCFCF-45FD-924E-89DD-F9BEE8891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16964"/>
              </p:ext>
            </p:extLst>
          </p:nvPr>
        </p:nvGraphicFramePr>
        <p:xfrm>
          <a:off x="7877258" y="4279938"/>
          <a:ext cx="355678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789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(2,0)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(1,1)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7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(1,0)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88585"/>
                  </a:ext>
                </a:extLst>
              </a:tr>
            </a:tbl>
          </a:graphicData>
        </a:graphic>
      </p:graphicFrame>
      <p:sp>
        <p:nvSpPr>
          <p:cNvPr id="17" name="Retângulo 16">
            <a:extLst>
              <a:ext uri="{FF2B5EF4-FFF2-40B4-BE49-F238E27FC236}">
                <a16:creationId xmlns:a16="http://schemas.microsoft.com/office/drawing/2014/main" id="{27B1BC2C-EA15-3B4D-A45B-F6D25027A780}"/>
              </a:ext>
            </a:extLst>
          </p:cNvPr>
          <p:cNvSpPr/>
          <p:nvPr/>
        </p:nvSpPr>
        <p:spPr>
          <a:xfrm>
            <a:off x="4632960" y="4469358"/>
            <a:ext cx="697187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X</a:t>
            </a:r>
            <a:r>
              <a:rPr lang="pt-BR" sz="2000" dirty="0"/>
              <a:t> , </a:t>
            </a:r>
            <a:r>
              <a:rPr lang="pt-BR" sz="2000" dirty="0" err="1"/>
              <a:t>Y</a:t>
            </a:r>
            <a:endParaRPr lang="pt-BR" sz="2000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89B59AE-E194-D042-9210-916DC0A4FA43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5330147" y="4526796"/>
            <a:ext cx="2547111" cy="14261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9D6F5637-BD26-714C-9A68-0016AFE865E4}"/>
              </a:ext>
            </a:extLst>
          </p:cNvPr>
          <p:cNvSpPr/>
          <p:nvPr/>
        </p:nvSpPr>
        <p:spPr>
          <a:xfrm>
            <a:off x="3548467" y="2752567"/>
            <a:ext cx="5672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Condição 1: se != ‘*’ e </a:t>
            </a:r>
            <a:r>
              <a:rPr lang="pt-BR" sz="2400" dirty="0" err="1">
                <a:solidFill>
                  <a:srgbClr val="00B050"/>
                </a:solidFill>
              </a:rPr>
              <a:t>F</a:t>
            </a:r>
            <a:r>
              <a:rPr lang="pt-BR" sz="2400" dirty="0">
                <a:solidFill>
                  <a:srgbClr val="FF0000"/>
                </a:solidFill>
              </a:rPr>
              <a:t> &gt;=matriz[</a:t>
            </a:r>
            <a:r>
              <a:rPr lang="pt-BR" sz="2400" dirty="0" err="1">
                <a:solidFill>
                  <a:srgbClr val="FF0000"/>
                </a:solidFill>
              </a:rPr>
              <a:t>x</a:t>
            </a:r>
            <a:r>
              <a:rPr lang="pt-BR" sz="2400" dirty="0">
                <a:solidFill>
                  <a:srgbClr val="FF0000"/>
                </a:solidFill>
              </a:rPr>
              <a:t>][</a:t>
            </a:r>
            <a:r>
              <a:rPr lang="pt-BR" sz="2400" dirty="0" err="1">
                <a:solidFill>
                  <a:srgbClr val="FF0000"/>
                </a:solidFill>
              </a:rPr>
              <a:t>y</a:t>
            </a:r>
            <a:r>
              <a:rPr lang="pt-BR" sz="2400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297724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Fissura perigosa -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562905" cy="1250123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Estratégia:</a:t>
            </a:r>
          </a:p>
          <a:p>
            <a:pPr lvl="1" algn="just"/>
            <a:r>
              <a:rPr lang="pt-BR" sz="2200" b="1" dirty="0"/>
              <a:t>Uma pilha para armazenar por onde a larva vai “caminhar” observando as direções </a:t>
            </a:r>
            <a:endParaRPr lang="pt-BR" sz="2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ECFDF-B543-CA48-8B0B-A1C1593AF948}"/>
              </a:ext>
            </a:extLst>
          </p:cNvPr>
          <p:cNvSpPr/>
          <p:nvPr/>
        </p:nvSpPr>
        <p:spPr>
          <a:xfrm>
            <a:off x="1187648" y="3352871"/>
            <a:ext cx="13075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8 </a:t>
            </a:r>
            <a:r>
              <a:rPr lang="pt-BR" sz="2000" dirty="0">
                <a:solidFill>
                  <a:srgbClr val="00B050"/>
                </a:solidFill>
              </a:rPr>
              <a:t>6</a:t>
            </a:r>
            <a:r>
              <a:rPr lang="pt-BR" sz="2000" dirty="0"/>
              <a:t> *7755478 *9985439 *4899989 </a:t>
            </a:r>
            <a:r>
              <a:rPr lang="pt-BR" sz="2000" dirty="0">
                <a:solidFill>
                  <a:srgbClr val="FF0000"/>
                </a:solidFill>
              </a:rPr>
              <a:t>*</a:t>
            </a:r>
            <a:r>
              <a:rPr lang="pt-BR" sz="2000" dirty="0"/>
              <a:t>2115569 66736689 99886555 44433399 99986991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38236A8-665E-8A44-B363-A41989F7EC4C}"/>
              </a:ext>
            </a:extLst>
          </p:cNvPr>
          <p:cNvSpPr/>
          <p:nvPr/>
        </p:nvSpPr>
        <p:spPr>
          <a:xfrm>
            <a:off x="1187648" y="2860212"/>
            <a:ext cx="1376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Entrada: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71A904-2C68-BD42-9726-E1006B6B3926}"/>
              </a:ext>
            </a:extLst>
          </p:cNvPr>
          <p:cNvSpPr/>
          <p:nvPr/>
        </p:nvSpPr>
        <p:spPr>
          <a:xfrm>
            <a:off x="3548468" y="6433608"/>
            <a:ext cx="6107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Pilha(posição da linha, posição da coluna)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2DBCFCF-45FD-924E-89DD-F9BEE8891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33790"/>
              </p:ext>
            </p:extLst>
          </p:nvPr>
        </p:nvGraphicFramePr>
        <p:xfrm>
          <a:off x="7877258" y="3858171"/>
          <a:ext cx="355678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789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(3,0)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9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(2,1)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(1,1)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7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(1,0)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88585"/>
                  </a:ext>
                </a:extLst>
              </a:tr>
            </a:tbl>
          </a:graphicData>
        </a:graphic>
      </p:graphicFrame>
      <p:sp>
        <p:nvSpPr>
          <p:cNvPr id="17" name="Retângulo 16">
            <a:extLst>
              <a:ext uri="{FF2B5EF4-FFF2-40B4-BE49-F238E27FC236}">
                <a16:creationId xmlns:a16="http://schemas.microsoft.com/office/drawing/2014/main" id="{27B1BC2C-EA15-3B4D-A45B-F6D25027A780}"/>
              </a:ext>
            </a:extLst>
          </p:cNvPr>
          <p:cNvSpPr/>
          <p:nvPr/>
        </p:nvSpPr>
        <p:spPr>
          <a:xfrm>
            <a:off x="4632960" y="4469358"/>
            <a:ext cx="697187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X</a:t>
            </a:r>
            <a:r>
              <a:rPr lang="pt-BR" sz="2000" dirty="0"/>
              <a:t> , </a:t>
            </a:r>
            <a:r>
              <a:rPr lang="pt-BR" sz="2000" dirty="0" err="1"/>
              <a:t>Y</a:t>
            </a:r>
            <a:endParaRPr lang="pt-BR" sz="2000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89B59AE-E194-D042-9210-916DC0A4FA43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5330147" y="4096512"/>
            <a:ext cx="2547111" cy="57290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9D6F5637-BD26-714C-9A68-0016AFE865E4}"/>
              </a:ext>
            </a:extLst>
          </p:cNvPr>
          <p:cNvSpPr/>
          <p:nvPr/>
        </p:nvSpPr>
        <p:spPr>
          <a:xfrm>
            <a:off x="3548467" y="2752567"/>
            <a:ext cx="7362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Condição 1: se matriz[</a:t>
            </a:r>
            <a:r>
              <a:rPr lang="pt-BR" sz="2400" dirty="0" err="1">
                <a:solidFill>
                  <a:srgbClr val="FF0000"/>
                </a:solidFill>
              </a:rPr>
              <a:t>x</a:t>
            </a:r>
            <a:r>
              <a:rPr lang="pt-BR" sz="2400" dirty="0">
                <a:solidFill>
                  <a:srgbClr val="FF0000"/>
                </a:solidFill>
              </a:rPr>
              <a:t>][</a:t>
            </a:r>
            <a:r>
              <a:rPr lang="pt-BR" sz="2400" dirty="0" err="1">
                <a:solidFill>
                  <a:srgbClr val="FF0000"/>
                </a:solidFill>
              </a:rPr>
              <a:t>y</a:t>
            </a:r>
            <a:r>
              <a:rPr lang="pt-BR" sz="2400" dirty="0">
                <a:solidFill>
                  <a:srgbClr val="FF0000"/>
                </a:solidFill>
              </a:rPr>
              <a:t>]!= ‘*’ e </a:t>
            </a:r>
            <a:r>
              <a:rPr lang="pt-BR" sz="2400" dirty="0" err="1">
                <a:solidFill>
                  <a:srgbClr val="00B050"/>
                </a:solidFill>
              </a:rPr>
              <a:t>F</a:t>
            </a:r>
            <a:r>
              <a:rPr lang="pt-BR" sz="2400" dirty="0">
                <a:solidFill>
                  <a:srgbClr val="FF0000"/>
                </a:solidFill>
              </a:rPr>
              <a:t> &gt;=matriz[</a:t>
            </a:r>
            <a:r>
              <a:rPr lang="pt-BR" sz="2400" dirty="0" err="1">
                <a:solidFill>
                  <a:srgbClr val="FF0000"/>
                </a:solidFill>
              </a:rPr>
              <a:t>x</a:t>
            </a:r>
            <a:r>
              <a:rPr lang="pt-BR" sz="2400" dirty="0">
                <a:solidFill>
                  <a:srgbClr val="FF0000"/>
                </a:solidFill>
              </a:rPr>
              <a:t>][</a:t>
            </a:r>
            <a:r>
              <a:rPr lang="pt-BR" sz="2400" dirty="0" err="1">
                <a:solidFill>
                  <a:srgbClr val="FF0000"/>
                </a:solidFill>
              </a:rPr>
              <a:t>y</a:t>
            </a:r>
            <a:r>
              <a:rPr lang="pt-BR" sz="2400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611479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Fissura perigosa -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562905" cy="1250123"/>
          </a:xfrm>
        </p:spPr>
        <p:txBody>
          <a:bodyPr>
            <a:normAutofit/>
          </a:bodyPr>
          <a:lstStyle/>
          <a:p>
            <a:pPr lvl="1" algn="just"/>
            <a:r>
              <a:rPr lang="pt-BR" sz="2200" b="1" dirty="0"/>
              <a:t>Sempre acrescentando na pilha as posições adjacentes a serem observadas para condição 1. </a:t>
            </a:r>
          </a:p>
          <a:p>
            <a:pPr lvl="1" algn="just"/>
            <a:r>
              <a:rPr lang="pt-BR" sz="2200" b="1" dirty="0"/>
              <a:t>O algoritmo termina quando a pilha estiver vazia. </a:t>
            </a:r>
            <a:endParaRPr lang="pt-BR" sz="2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ECFDF-B543-CA48-8B0B-A1C1593AF948}"/>
              </a:ext>
            </a:extLst>
          </p:cNvPr>
          <p:cNvSpPr/>
          <p:nvPr/>
        </p:nvSpPr>
        <p:spPr>
          <a:xfrm>
            <a:off x="1187648" y="3352871"/>
            <a:ext cx="13075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8 </a:t>
            </a:r>
            <a:r>
              <a:rPr lang="pt-BR" sz="2000" dirty="0">
                <a:solidFill>
                  <a:srgbClr val="00B050"/>
                </a:solidFill>
              </a:rPr>
              <a:t>6</a:t>
            </a:r>
            <a:r>
              <a:rPr lang="pt-BR" sz="2000" dirty="0"/>
              <a:t> *7755478 *9985439 **899989 *2115569 *6736689 99886555 44433399 99986991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38236A8-665E-8A44-B363-A41989F7EC4C}"/>
              </a:ext>
            </a:extLst>
          </p:cNvPr>
          <p:cNvSpPr/>
          <p:nvPr/>
        </p:nvSpPr>
        <p:spPr>
          <a:xfrm>
            <a:off x="1187648" y="2860212"/>
            <a:ext cx="1376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Entrada: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71A904-2C68-BD42-9726-E1006B6B3926}"/>
              </a:ext>
            </a:extLst>
          </p:cNvPr>
          <p:cNvSpPr/>
          <p:nvPr/>
        </p:nvSpPr>
        <p:spPr>
          <a:xfrm>
            <a:off x="3548468" y="6433608"/>
            <a:ext cx="6107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Pilha(posição da linha, posição da coluna)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2DBCFCF-45FD-924E-89DD-F9BEE8891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33064"/>
              </p:ext>
            </p:extLst>
          </p:nvPr>
        </p:nvGraphicFramePr>
        <p:xfrm>
          <a:off x="7877258" y="3858171"/>
          <a:ext cx="355678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789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00B050"/>
                          </a:solidFill>
                        </a:rPr>
                        <a:t>(2,1)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(1,1)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7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(1,0)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88585"/>
                  </a:ext>
                </a:extLst>
              </a:tr>
            </a:tbl>
          </a:graphicData>
        </a:graphic>
      </p:graphicFrame>
      <p:sp>
        <p:nvSpPr>
          <p:cNvPr id="17" name="Retângulo 16">
            <a:extLst>
              <a:ext uri="{FF2B5EF4-FFF2-40B4-BE49-F238E27FC236}">
                <a16:creationId xmlns:a16="http://schemas.microsoft.com/office/drawing/2014/main" id="{27B1BC2C-EA15-3B4D-A45B-F6D25027A780}"/>
              </a:ext>
            </a:extLst>
          </p:cNvPr>
          <p:cNvSpPr/>
          <p:nvPr/>
        </p:nvSpPr>
        <p:spPr>
          <a:xfrm>
            <a:off x="4632960" y="4469358"/>
            <a:ext cx="697187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X</a:t>
            </a:r>
            <a:r>
              <a:rPr lang="pt-BR" sz="2000" dirty="0"/>
              <a:t> , </a:t>
            </a:r>
            <a:r>
              <a:rPr lang="pt-BR" sz="2000" dirty="0" err="1"/>
              <a:t>Y</a:t>
            </a:r>
            <a:endParaRPr lang="pt-BR" sz="2000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89B59AE-E194-D042-9210-916DC0A4FA43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5330147" y="4096512"/>
            <a:ext cx="2547111" cy="57290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9D6F5637-BD26-714C-9A68-0016AFE865E4}"/>
              </a:ext>
            </a:extLst>
          </p:cNvPr>
          <p:cNvSpPr/>
          <p:nvPr/>
        </p:nvSpPr>
        <p:spPr>
          <a:xfrm>
            <a:off x="3548467" y="2752567"/>
            <a:ext cx="5672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Condição 1: se != ‘*’ e </a:t>
            </a:r>
            <a:r>
              <a:rPr lang="pt-BR" sz="2400" dirty="0" err="1">
                <a:solidFill>
                  <a:srgbClr val="00B050"/>
                </a:solidFill>
              </a:rPr>
              <a:t>F</a:t>
            </a:r>
            <a:r>
              <a:rPr lang="pt-BR" sz="2400" dirty="0">
                <a:solidFill>
                  <a:srgbClr val="FF0000"/>
                </a:solidFill>
              </a:rPr>
              <a:t> &gt;=matriz[</a:t>
            </a:r>
            <a:r>
              <a:rPr lang="pt-BR" sz="2400" dirty="0" err="1">
                <a:solidFill>
                  <a:srgbClr val="FF0000"/>
                </a:solidFill>
              </a:rPr>
              <a:t>x</a:t>
            </a:r>
            <a:r>
              <a:rPr lang="pt-BR" sz="2400" dirty="0">
                <a:solidFill>
                  <a:srgbClr val="FF0000"/>
                </a:solidFill>
              </a:rPr>
              <a:t>][</a:t>
            </a:r>
            <a:r>
              <a:rPr lang="pt-BR" sz="2400" dirty="0" err="1">
                <a:solidFill>
                  <a:srgbClr val="FF0000"/>
                </a:solidFill>
              </a:rPr>
              <a:t>y</a:t>
            </a:r>
            <a:r>
              <a:rPr lang="pt-BR" sz="2400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950606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  <a:r>
              <a:rPr lang="pt-BR" dirty="0" err="1"/>
              <a:t>super</a:t>
            </a:r>
            <a:r>
              <a:rPr lang="pt-BR" dirty="0"/>
              <a:t> legal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2396171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Entendendo a questão</a:t>
            </a:r>
            <a:r>
              <a:rPr lang="pt-BR" sz="2400" dirty="0"/>
              <a:t>:</a:t>
            </a:r>
          </a:p>
          <a:p>
            <a:pPr algn="just"/>
            <a:r>
              <a:rPr lang="pt-BR" sz="2400" dirty="0"/>
              <a:t>Uma matriz legal é:</a:t>
            </a:r>
          </a:p>
          <a:p>
            <a:pPr marL="1097280" lvl="4" indent="0" algn="just">
              <a:buNone/>
            </a:pPr>
            <a:r>
              <a:rPr lang="pt-BR" sz="2800" dirty="0">
                <a:solidFill>
                  <a:srgbClr val="0C163A"/>
                </a:solidFill>
                <a:latin typeface="Palatino" pitchFamily="2" charset="77"/>
              </a:rPr>
              <a:t>A</a:t>
            </a:r>
            <a:r>
              <a:rPr lang="pt-BR" sz="2800" baseline="-25000" dirty="0">
                <a:solidFill>
                  <a:srgbClr val="0C163A"/>
                </a:solidFill>
                <a:latin typeface="Palatino" pitchFamily="2" charset="77"/>
              </a:rPr>
              <a:t>1,1</a:t>
            </a:r>
            <a:r>
              <a:rPr lang="pt-BR" sz="2800" dirty="0">
                <a:solidFill>
                  <a:srgbClr val="0C163A"/>
                </a:solidFill>
                <a:latin typeface="Palatino" pitchFamily="2" charset="77"/>
              </a:rPr>
              <a:t> + </a:t>
            </a:r>
            <a:r>
              <a:rPr lang="pt-BR" sz="2800" dirty="0" err="1">
                <a:solidFill>
                  <a:srgbClr val="0C163A"/>
                </a:solidFill>
                <a:latin typeface="Palatino" pitchFamily="2" charset="77"/>
              </a:rPr>
              <a:t>A</a:t>
            </a:r>
            <a:r>
              <a:rPr lang="pt-BR" sz="2800" baseline="-25000" dirty="0" err="1">
                <a:solidFill>
                  <a:srgbClr val="0C163A"/>
                </a:solidFill>
                <a:latin typeface="Palatino" pitchFamily="2" charset="77"/>
              </a:rPr>
              <a:t>lin,col</a:t>
            </a:r>
            <a:r>
              <a:rPr lang="pt-BR" sz="2800" dirty="0">
                <a:solidFill>
                  <a:srgbClr val="0C163A"/>
                </a:solidFill>
                <a:latin typeface="Palatino" pitchFamily="2" charset="77"/>
              </a:rPr>
              <a:t> ≤ A</a:t>
            </a:r>
            <a:r>
              <a:rPr lang="pt-BR" sz="2800" baseline="-25000" dirty="0">
                <a:solidFill>
                  <a:srgbClr val="0C163A"/>
                </a:solidFill>
                <a:latin typeface="Palatino" pitchFamily="2" charset="77"/>
              </a:rPr>
              <a:t>1,col</a:t>
            </a:r>
            <a:r>
              <a:rPr lang="pt-BR" sz="2800" dirty="0">
                <a:solidFill>
                  <a:srgbClr val="0C163A"/>
                </a:solidFill>
                <a:latin typeface="Palatino" pitchFamily="2" charset="77"/>
              </a:rPr>
              <a:t> + A</a:t>
            </a:r>
            <a:r>
              <a:rPr lang="pt-BR" sz="2800" baseline="-25000" dirty="0">
                <a:solidFill>
                  <a:srgbClr val="0C163A"/>
                </a:solidFill>
                <a:latin typeface="Palatino" pitchFamily="2" charset="77"/>
              </a:rPr>
              <a:t>lin,1    </a:t>
            </a:r>
            <a:r>
              <a:rPr lang="pt-BR" sz="2800" dirty="0">
                <a:solidFill>
                  <a:srgbClr val="0C163A"/>
                </a:solidFill>
                <a:latin typeface="Palatino" pitchFamily="2" charset="77"/>
              </a:rPr>
              <a:t>,para todo </a:t>
            </a:r>
            <a:r>
              <a:rPr lang="pt-BR" sz="2800" dirty="0" err="1">
                <a:solidFill>
                  <a:srgbClr val="0C163A"/>
                </a:solidFill>
                <a:latin typeface="Palatino" pitchFamily="2" charset="77"/>
              </a:rPr>
              <a:t>lin</a:t>
            </a:r>
            <a:r>
              <a:rPr lang="pt-BR" sz="2800" dirty="0">
                <a:solidFill>
                  <a:srgbClr val="0C163A"/>
                </a:solidFill>
                <a:latin typeface="Palatino" pitchFamily="2" charset="77"/>
              </a:rPr>
              <a:t> &gt; 1 e </a:t>
            </a:r>
            <a:r>
              <a:rPr lang="pt-BR" sz="2800" dirty="0" err="1">
                <a:solidFill>
                  <a:srgbClr val="0C163A"/>
                </a:solidFill>
                <a:latin typeface="Palatino" pitchFamily="2" charset="77"/>
              </a:rPr>
              <a:t>col</a:t>
            </a:r>
            <a:r>
              <a:rPr lang="pt-BR" sz="2800" dirty="0">
                <a:solidFill>
                  <a:srgbClr val="0C163A"/>
                </a:solidFill>
                <a:latin typeface="Palatino" pitchFamily="2" charset="77"/>
              </a:rPr>
              <a:t> &gt; 1</a:t>
            </a:r>
            <a:endParaRPr lang="pt-BR" sz="28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Exemplo e contraexemplo: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A73D4F1-6857-7740-9CD2-4149CF5B5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01272"/>
              </p:ext>
            </p:extLst>
          </p:nvPr>
        </p:nvGraphicFramePr>
        <p:xfrm>
          <a:off x="3291841" y="4405704"/>
          <a:ext cx="1950719" cy="18618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1929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5439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5439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</a:tblGrid>
              <a:tr h="500442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7182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7182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563485B-425A-B242-BE9D-ADE21CBE3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06690"/>
              </p:ext>
            </p:extLst>
          </p:nvPr>
        </p:nvGraphicFramePr>
        <p:xfrm>
          <a:off x="6315459" y="4418955"/>
          <a:ext cx="1950719" cy="18618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1929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5439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5439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</a:tblGrid>
              <a:tr h="500442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7182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7182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00916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  <a:r>
              <a:rPr lang="pt-BR" dirty="0" err="1"/>
              <a:t>super</a:t>
            </a:r>
            <a:r>
              <a:rPr lang="pt-BR" dirty="0"/>
              <a:t> legal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2396171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Entendendo a questão</a:t>
            </a:r>
            <a:r>
              <a:rPr lang="pt-BR" sz="2400" dirty="0"/>
              <a:t>:</a:t>
            </a:r>
          </a:p>
          <a:p>
            <a:pPr algn="just"/>
            <a:r>
              <a:rPr lang="pt-BR" sz="2400" dirty="0"/>
              <a:t>Uma matriz </a:t>
            </a:r>
            <a:r>
              <a:rPr lang="pt-BR" sz="2400" b="1" dirty="0" err="1"/>
              <a:t>super-legal</a:t>
            </a:r>
            <a:r>
              <a:rPr lang="pt-BR" sz="2400" dirty="0"/>
              <a:t> se todas suas </a:t>
            </a:r>
            <a:r>
              <a:rPr lang="pt-BR" sz="2400" dirty="0" err="1"/>
              <a:t>submatrizes</a:t>
            </a:r>
            <a:r>
              <a:rPr lang="pt-BR" sz="2400" dirty="0"/>
              <a:t> com pelo </a:t>
            </a:r>
            <a:r>
              <a:rPr lang="pt-BR" sz="2400" b="1" dirty="0">
                <a:solidFill>
                  <a:srgbClr val="00B050"/>
                </a:solidFill>
              </a:rPr>
              <a:t>menos duas linhas e duas colunas</a:t>
            </a:r>
            <a:r>
              <a:rPr lang="pt-BR" sz="2400" dirty="0">
                <a:solidFill>
                  <a:srgbClr val="00B050"/>
                </a:solidFill>
              </a:rPr>
              <a:t> </a:t>
            </a:r>
            <a:r>
              <a:rPr lang="pt-BR" sz="2400" b="1" dirty="0">
                <a:solidFill>
                  <a:srgbClr val="00B050"/>
                </a:solidFill>
              </a:rPr>
              <a:t>é legal</a:t>
            </a:r>
            <a:r>
              <a:rPr lang="pt-BR" sz="2400" b="1" dirty="0"/>
              <a:t>.</a:t>
            </a:r>
          </a:p>
          <a:p>
            <a:pPr algn="just"/>
            <a:r>
              <a:rPr lang="pt-BR" sz="2400" dirty="0"/>
              <a:t>2 exemplos e 1 contraexemplo: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A73D4F1-6857-7740-9CD2-4149CF5B5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48334"/>
              </p:ext>
            </p:extLst>
          </p:nvPr>
        </p:nvGraphicFramePr>
        <p:xfrm>
          <a:off x="1889761" y="4088394"/>
          <a:ext cx="1950719" cy="18618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1929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5439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5439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</a:tblGrid>
              <a:tr h="500442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7182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7182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563485B-425A-B242-BE9D-ADE21CBE3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04342"/>
              </p:ext>
            </p:extLst>
          </p:nvPr>
        </p:nvGraphicFramePr>
        <p:xfrm>
          <a:off x="8290563" y="4214566"/>
          <a:ext cx="1950719" cy="18618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1929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5439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5439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</a:tblGrid>
              <a:tr h="500442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7182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7182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7201E47D-BCC2-594F-8163-CDF1CD1B0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41119"/>
              </p:ext>
            </p:extLst>
          </p:nvPr>
        </p:nvGraphicFramePr>
        <p:xfrm>
          <a:off x="4773168" y="3836049"/>
          <a:ext cx="2444495" cy="23664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2351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40689706"/>
                    </a:ext>
                  </a:extLst>
                </a:gridCol>
              </a:tblGrid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5789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  <a:r>
              <a:rPr lang="pt-BR" dirty="0" err="1"/>
              <a:t>super</a:t>
            </a:r>
            <a:r>
              <a:rPr lang="pt-BR" dirty="0"/>
              <a:t> legal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4"/>
            <a:ext cx="10201778" cy="1309418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Objetivo da questão</a:t>
            </a:r>
            <a:r>
              <a:rPr lang="pt-BR" sz="2400" dirty="0"/>
              <a:t>:</a:t>
            </a:r>
          </a:p>
          <a:p>
            <a:pPr algn="just"/>
            <a:r>
              <a:rPr lang="pt-BR" sz="2400" dirty="0"/>
              <a:t>Dada uma matriz, determinar a maior quantidade de elementos de uma </a:t>
            </a:r>
            <a:r>
              <a:rPr lang="pt-BR" sz="2400" dirty="0" err="1"/>
              <a:t>submatriz</a:t>
            </a:r>
            <a:r>
              <a:rPr lang="pt-BR" sz="2400" dirty="0"/>
              <a:t> </a:t>
            </a:r>
            <a:r>
              <a:rPr lang="pt-BR" sz="2400" b="1" dirty="0" err="1"/>
              <a:t>super-legal</a:t>
            </a:r>
            <a:r>
              <a:rPr lang="pt-BR" sz="2400" dirty="0"/>
              <a:t> da matriz. Exemplos: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A73D4F1-6857-7740-9CD2-4149CF5B5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50365"/>
              </p:ext>
            </p:extLst>
          </p:nvPr>
        </p:nvGraphicFramePr>
        <p:xfrm>
          <a:off x="995111" y="3600714"/>
          <a:ext cx="1950719" cy="18618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1929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5439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5439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</a:tblGrid>
              <a:tr h="500442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7182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7182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563485B-425A-B242-BE9D-ADE21CBE3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641258"/>
              </p:ext>
            </p:extLst>
          </p:nvPr>
        </p:nvGraphicFramePr>
        <p:xfrm>
          <a:off x="8846761" y="3600714"/>
          <a:ext cx="1950719" cy="18618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1929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54395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54395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</a:tblGrid>
              <a:tr h="500442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7182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7182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7201E47D-BCC2-594F-8163-CDF1CD1B0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39669"/>
              </p:ext>
            </p:extLst>
          </p:nvPr>
        </p:nvGraphicFramePr>
        <p:xfrm>
          <a:off x="4576512" y="3345802"/>
          <a:ext cx="2444495" cy="23664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2351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40689706"/>
                    </a:ext>
                  </a:extLst>
                </a:gridCol>
              </a:tblGrid>
              <a:tr h="49423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8D4D6702-EFE1-2B42-AEA4-4869B435465A}"/>
              </a:ext>
            </a:extLst>
          </p:cNvPr>
          <p:cNvSpPr/>
          <p:nvPr/>
        </p:nvSpPr>
        <p:spPr>
          <a:xfrm>
            <a:off x="1316674" y="5841223"/>
            <a:ext cx="1307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Res = 4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F9090F6-0A3E-9E42-AE7F-6E9054E9BB7B}"/>
              </a:ext>
            </a:extLst>
          </p:cNvPr>
          <p:cNvSpPr/>
          <p:nvPr/>
        </p:nvSpPr>
        <p:spPr>
          <a:xfrm>
            <a:off x="5144963" y="5973258"/>
            <a:ext cx="1307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Res = 9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251A5B4-180F-414A-B1C8-104FDC0B8692}"/>
              </a:ext>
            </a:extLst>
          </p:cNvPr>
          <p:cNvSpPr/>
          <p:nvPr/>
        </p:nvSpPr>
        <p:spPr>
          <a:xfrm>
            <a:off x="9428929" y="5765223"/>
            <a:ext cx="1307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Res = 0</a:t>
            </a:r>
          </a:p>
        </p:txBody>
      </p:sp>
    </p:spTree>
    <p:extLst>
      <p:ext uri="{BB962C8B-B14F-4D97-AF65-F5344CB8AC3E}">
        <p14:creationId xmlns:p14="http://schemas.microsoft.com/office/powerpoint/2010/main" val="28633119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</a:t>
            </a:r>
            <a:r>
              <a:rPr lang="pt-BR" dirty="0" err="1"/>
              <a:t>super</a:t>
            </a:r>
            <a:r>
              <a:rPr lang="pt-BR" dirty="0"/>
              <a:t> legal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4"/>
            <a:ext cx="10201778" cy="1309418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Objetivo da questão</a:t>
            </a:r>
            <a:r>
              <a:rPr lang="pt-BR" sz="2400" dirty="0"/>
              <a:t>:</a:t>
            </a:r>
          </a:p>
          <a:p>
            <a:pPr algn="just"/>
            <a:r>
              <a:rPr lang="pt-BR" sz="2400" dirty="0"/>
              <a:t>Dada uma matriz, determinar a maior quantidade de elementos de uma </a:t>
            </a:r>
            <a:r>
              <a:rPr lang="pt-BR" sz="2400" dirty="0" err="1"/>
              <a:t>submatriz</a:t>
            </a:r>
            <a:r>
              <a:rPr lang="pt-BR" sz="2400" dirty="0"/>
              <a:t> </a:t>
            </a:r>
            <a:r>
              <a:rPr lang="pt-BR" sz="2400" b="1" dirty="0" err="1"/>
              <a:t>super-legal</a:t>
            </a:r>
            <a:r>
              <a:rPr lang="pt-BR" sz="2400" dirty="0"/>
              <a:t> da matriz.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7201E47D-BCC2-594F-8163-CDF1CD1B0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5283"/>
              </p:ext>
            </p:extLst>
          </p:nvPr>
        </p:nvGraphicFramePr>
        <p:xfrm>
          <a:off x="4576512" y="3345802"/>
          <a:ext cx="2444495" cy="23664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2351">
                  <a:extLst>
                    <a:ext uri="{9D8B030D-6E8A-4147-A177-3AD203B41FA5}">
                      <a16:colId xmlns:a16="http://schemas.microsoft.com/office/drawing/2014/main" val="2934633095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174069854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2537183076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40689706"/>
                    </a:ext>
                  </a:extLst>
                </a:gridCol>
              </a:tblGrid>
              <a:tr h="49423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54740"/>
                  </a:ext>
                </a:extLst>
              </a:tr>
              <a:tr h="512966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77508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10895"/>
                  </a:ext>
                </a:extLst>
              </a:tr>
              <a:tr h="66508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738112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3F9090F6-0A3E-9E42-AE7F-6E9054E9BB7B}"/>
              </a:ext>
            </a:extLst>
          </p:cNvPr>
          <p:cNvSpPr/>
          <p:nvPr/>
        </p:nvSpPr>
        <p:spPr>
          <a:xfrm>
            <a:off x="5253820" y="5973258"/>
            <a:ext cx="1307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Res = 4</a:t>
            </a:r>
          </a:p>
        </p:txBody>
      </p:sp>
    </p:spTree>
    <p:extLst>
      <p:ext uri="{BB962C8B-B14F-4D97-AF65-F5344CB8AC3E}">
        <p14:creationId xmlns:p14="http://schemas.microsoft.com/office/powerpoint/2010/main" val="1379359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{9907D99B-A57D-C840-967E-7DB0C14C9FF7}tf10001070</Template>
  <TotalTime>36223</TotalTime>
  <Words>10591</Words>
  <Application>Microsoft Macintosh PowerPoint</Application>
  <PresentationFormat>Widescreen</PresentationFormat>
  <Paragraphs>2248</Paragraphs>
  <Slides>107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107</vt:i4>
      </vt:variant>
    </vt:vector>
  </HeadingPairs>
  <TitlesOfParts>
    <vt:vector size="115" baseType="lpstr">
      <vt:lpstr>Calibri</vt:lpstr>
      <vt:lpstr>Courier New</vt:lpstr>
      <vt:lpstr>Palatino</vt:lpstr>
      <vt:lpstr>Rockwell</vt:lpstr>
      <vt:lpstr>Rockwell Condensed</vt:lpstr>
      <vt:lpstr>Rockwell Extra Bold</vt:lpstr>
      <vt:lpstr>Wingdings</vt:lpstr>
      <vt:lpstr>Tipo de Madeira</vt:lpstr>
      <vt:lpstr>OBI – Olimpíada brasileira de informática</vt:lpstr>
      <vt:lpstr>QuesTões</vt:lpstr>
      <vt:lpstr>Calçada imperial</vt:lpstr>
      <vt:lpstr>Calçada imperial</vt:lpstr>
      <vt:lpstr>Calçada imperial</vt:lpstr>
      <vt:lpstr>SOMA</vt:lpstr>
      <vt:lpstr>SOMA</vt:lpstr>
      <vt:lpstr>SOMA</vt:lpstr>
      <vt:lpstr>Ilhas</vt:lpstr>
      <vt:lpstr>Ilhas</vt:lpstr>
      <vt:lpstr>Ilhas - Estratégia</vt:lpstr>
      <vt:lpstr>Ilhas</vt:lpstr>
      <vt:lpstr>Ilhas</vt:lpstr>
      <vt:lpstr>Ilhas</vt:lpstr>
      <vt:lpstr>Ilhas</vt:lpstr>
      <vt:lpstr>Ilhas</vt:lpstr>
      <vt:lpstr>Ilhas</vt:lpstr>
      <vt:lpstr>Ilhas</vt:lpstr>
      <vt:lpstr>Ilhas</vt:lpstr>
      <vt:lpstr>Ilhas</vt:lpstr>
      <vt:lpstr>Ilhas</vt:lpstr>
      <vt:lpstr>O CHEFE</vt:lpstr>
      <vt:lpstr>O CHEFE</vt:lpstr>
      <vt:lpstr>O CHEFE</vt:lpstr>
      <vt:lpstr>O CHEFE</vt:lpstr>
      <vt:lpstr>O CHEFE</vt:lpstr>
      <vt:lpstr>O CHEFE</vt:lpstr>
      <vt:lpstr>O CHEFE</vt:lpstr>
      <vt:lpstr>Ciclovias</vt:lpstr>
      <vt:lpstr>Ciclovias</vt:lpstr>
      <vt:lpstr>Ciclovias</vt:lpstr>
      <vt:lpstr>Ciclovias</vt:lpstr>
      <vt:lpstr>Ciclovias – Estratégias de Resolução</vt:lpstr>
      <vt:lpstr>Ciclovias – Estratégia 1</vt:lpstr>
      <vt:lpstr>Ciclovias – Estratégia 1</vt:lpstr>
      <vt:lpstr>Ciclovias – Estratégia 1</vt:lpstr>
      <vt:lpstr>Ciclovias – Estratégia 1</vt:lpstr>
      <vt:lpstr>Ciclovias – Estratégia 1</vt:lpstr>
      <vt:lpstr>Ciclovias – Estratégia 1</vt:lpstr>
      <vt:lpstr>Ciclovias - Algoritmo</vt:lpstr>
      <vt:lpstr>Ciclovias – Estratégia 2 - Grafo</vt:lpstr>
      <vt:lpstr>Ciclovias – Estratégia 2 - Grafo</vt:lpstr>
      <vt:lpstr>Ciclovias – Estratégia 2 - Grafo</vt:lpstr>
      <vt:lpstr>Ciclovias – Estratégia 2 de resolução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2 - algoritmo</vt:lpstr>
      <vt:lpstr>PROVas 2020</vt:lpstr>
      <vt:lpstr>Acelerador de partículas</vt:lpstr>
      <vt:lpstr>Acelerador de partículas</vt:lpstr>
      <vt:lpstr>PANDEMIA</vt:lpstr>
      <vt:lpstr>PANDEMIA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Fissura perigosa</vt:lpstr>
      <vt:lpstr>Fissura perigosa</vt:lpstr>
      <vt:lpstr>Fissura perigosa - Solução</vt:lpstr>
      <vt:lpstr>Fissura perigosa - Solução</vt:lpstr>
      <vt:lpstr>Fissura perigosa - Solução</vt:lpstr>
      <vt:lpstr>Fissura perigosa - Solução</vt:lpstr>
      <vt:lpstr>Fissura perigosa - Solução</vt:lpstr>
      <vt:lpstr>Matriz super legal</vt:lpstr>
      <vt:lpstr>Matriz super legal</vt:lpstr>
      <vt:lpstr>Matriz super legal</vt:lpstr>
      <vt:lpstr>Matriz super legal</vt:lpstr>
      <vt:lpstr>Matriz super legal</vt:lpstr>
      <vt:lpstr>Matriz super legal</vt:lpstr>
      <vt:lpstr>Matriz super legal</vt:lpstr>
      <vt:lpstr>Matriz super legal</vt:lpstr>
      <vt:lpstr>Matriz super legal</vt:lpstr>
      <vt:lpstr>Matriz super legal</vt:lpstr>
      <vt:lpstr>Matriz super legal</vt:lpstr>
      <vt:lpstr>Matriz super legal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 2020</dc:title>
  <dc:creator>claytonmaciel@gmail.com</dc:creator>
  <cp:lastModifiedBy>claytonmaciel@gmail.com</cp:lastModifiedBy>
  <cp:revision>132</cp:revision>
  <dcterms:created xsi:type="dcterms:W3CDTF">2020-05-25T14:18:04Z</dcterms:created>
  <dcterms:modified xsi:type="dcterms:W3CDTF">2020-09-15T20:52:58Z</dcterms:modified>
</cp:coreProperties>
</file>