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58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4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314" r:id="rId44"/>
    <p:sldId id="295" r:id="rId45"/>
    <p:sldId id="298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41"/>
    <p:restoredTop sz="95741"/>
  </p:normalViewPr>
  <p:slideViewPr>
    <p:cSldViewPr snapToGrid="0" snapToObjects="1">
      <p:cViewPr>
        <p:scale>
          <a:sx n="120" d="100"/>
          <a:sy n="120" d="100"/>
        </p:scale>
        <p:origin x="792" y="-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2DC8-070F-224C-98A5-5B0A83004840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7566-2B42-2346-80C6-7575DDB9A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8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7566-2B42-2346-80C6-7575DDB9A3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85E8-5F3D-2D45-B705-C0D2D8B3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39" y="1455373"/>
            <a:ext cx="10418951" cy="3035808"/>
          </a:xfrm>
        </p:spPr>
        <p:txBody>
          <a:bodyPr/>
          <a:lstStyle/>
          <a:p>
            <a:r>
              <a:rPr lang="pt-BR" sz="8000" dirty="0"/>
              <a:t>OBI – Olimpíada brasileira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858D0-29A8-AE4E-8697-44AF415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10" y="4431510"/>
            <a:ext cx="10251309" cy="192299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Resolução de questões</a:t>
            </a:r>
          </a:p>
          <a:p>
            <a:pPr algn="ctr"/>
            <a:r>
              <a:rPr lang="pt-BR" sz="2400" dirty="0"/>
              <a:t>Autor: Dr. Clayton Costa</a:t>
            </a:r>
          </a:p>
          <a:p>
            <a:pPr algn="ctr"/>
            <a:r>
              <a:rPr lang="pt-BR" sz="2400" dirty="0"/>
              <a:t>Professor de Sistemas de Informações do IFRN</a:t>
            </a:r>
          </a:p>
          <a:p>
            <a:pPr algn="ctr"/>
            <a:r>
              <a:rPr lang="pt-BR" sz="2400" dirty="0"/>
              <a:t>(Instituto Federal do Rio Grande do Norte) – Campus Mossoró/RN</a:t>
            </a:r>
          </a:p>
        </p:txBody>
      </p:sp>
    </p:spTree>
    <p:extLst>
      <p:ext uri="{BB962C8B-B14F-4D97-AF65-F5344CB8AC3E}">
        <p14:creationId xmlns:p14="http://schemas.microsoft.com/office/powerpoint/2010/main" val="19255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3569903" y="1665850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028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 -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223"/>
            <a:ext cx="10201778" cy="501762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Nó 1 ao Nó 2: Custo 5.</a:t>
            </a:r>
          </a:p>
          <a:p>
            <a:r>
              <a:rPr lang="pt-BR" sz="2400" dirty="0"/>
              <a:t>Nó 1 ao Nó 3: Custo </a:t>
            </a:r>
            <a:r>
              <a:rPr lang="pt-BR" sz="2400" b="1" dirty="0"/>
              <a:t>4</a:t>
            </a:r>
            <a:r>
              <a:rPr lang="pt-BR" sz="2400" dirty="0"/>
              <a:t>.</a:t>
            </a:r>
          </a:p>
          <a:p>
            <a:r>
              <a:rPr lang="pt-BR" sz="2400" dirty="0"/>
              <a:t>Nó 1 ao Nó 4: Custo </a:t>
            </a:r>
            <a:r>
              <a:rPr lang="pt-BR" sz="2400" b="1" dirty="0"/>
              <a:t>13</a:t>
            </a:r>
            <a:r>
              <a:rPr lang="pt-BR" sz="2400" dirty="0"/>
              <a:t>.</a:t>
            </a:r>
          </a:p>
          <a:p>
            <a:r>
              <a:rPr lang="pt-BR" sz="2400" b="1" dirty="0"/>
              <a:t>Resposta = 13 – 5 =&gt; 9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partir do nó servidor: </a:t>
            </a:r>
          </a:p>
          <a:p>
            <a:pPr marL="0" indent="0">
              <a:buNone/>
            </a:pPr>
            <a:r>
              <a:rPr lang="pt-BR" sz="2400" dirty="0"/>
              <a:t>Percorrer todos os nós encontrando o menor custo. </a:t>
            </a:r>
          </a:p>
          <a:p>
            <a:r>
              <a:rPr lang="pt-BR" sz="2400" dirty="0"/>
              <a:t>Fazer a diferença entre </a:t>
            </a:r>
          </a:p>
          <a:p>
            <a:pPr marL="0" indent="0">
              <a:buNone/>
            </a:pPr>
            <a:r>
              <a:rPr lang="pt-BR" sz="2400" dirty="0"/>
              <a:t>o maior custo encontrado e menor custo encontrado.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5427285" y="1151496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5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1º) Transformar a entrada de dados num dicionário chamado grafo: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75913" y="2835297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39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2º) Variáveis iniciais: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69000" y="2575547"/>
            <a:ext cx="524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nos_nao_visitados</a:t>
            </a:r>
            <a:r>
              <a:rPr lang="pt-BR" sz="2400" dirty="0"/>
              <a:t> = </a:t>
            </a:r>
            <a:r>
              <a:rPr lang="pt-BR" sz="2400" dirty="0" err="1"/>
              <a:t>grafo.copy</a:t>
            </a:r>
            <a:r>
              <a:rPr lang="pt-BR" sz="2400" dirty="0"/>
              <a:t>()  </a:t>
            </a:r>
          </a:p>
          <a:p>
            <a:endParaRPr lang="pt-BR" sz="2400" dirty="0"/>
          </a:p>
          <a:p>
            <a:r>
              <a:rPr lang="pt-BR" sz="2400" dirty="0"/>
              <a:t>custos = {} 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7E4EC-2C11-3F49-89CA-239C82C78517}"/>
              </a:ext>
            </a:extLst>
          </p:cNvPr>
          <p:cNvSpPr/>
          <p:nvPr/>
        </p:nvSpPr>
        <p:spPr>
          <a:xfrm>
            <a:off x="6360195" y="3732942"/>
            <a:ext cx="539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{'1': 0, '2': 5000, '3': 5000, '4': 5000}</a:t>
            </a:r>
          </a:p>
        </p:txBody>
      </p:sp>
    </p:spTree>
    <p:extLst>
      <p:ext uri="{BB962C8B-B14F-4D97-AF65-F5344CB8AC3E}">
        <p14:creationId xmlns:p14="http://schemas.microsoft.com/office/powerpoint/2010/main" val="24557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93283" y="2239884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579300E-0B77-3544-9780-71981AD8F615}"/>
              </a:ext>
            </a:extLst>
          </p:cNvPr>
          <p:cNvSpPr/>
          <p:nvPr/>
        </p:nvSpPr>
        <p:spPr>
          <a:xfrm>
            <a:off x="5815661" y="3733337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endParaRPr lang="pt-BR" sz="2400" b="1" dirty="0"/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</p:spTree>
    <p:extLst>
      <p:ext uri="{BB962C8B-B14F-4D97-AF65-F5344CB8AC3E}">
        <p14:creationId xmlns:p14="http://schemas.microsoft.com/office/powerpoint/2010/main" val="348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 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no_atual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75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426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'2’: 5, '3’: 4,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56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>
                <a:solidFill>
                  <a:srgbClr val="FF0000"/>
                </a:solidFill>
              </a:rPr>
              <a:t>no_atual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4, '2': 6, '4': 12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</a:t>
            </a:r>
            <a:r>
              <a:rPr lang="pt-BR" sz="2800" dirty="0">
                <a:solidFill>
                  <a:srgbClr val="00B050"/>
                </a:solidFill>
              </a:rPr>
              <a:t>'2’: 5</a:t>
            </a:r>
            <a:r>
              <a:rPr lang="pt-BR" sz="2800" dirty="0"/>
              <a:t>, '3’: 4, '4’: 13}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357141" cy="1227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5, '3': 6, '4': 8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9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B74E-564A-1F43-A197-A125470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E333658-F59C-9847-B0E6-B57A18BD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16405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3" action="ppaction://hlinksldjump"/>
              </a:rPr>
              <a:t>Calçada Imperial</a:t>
            </a:r>
            <a:endParaRPr lang="pt-BR" sz="2800" dirty="0"/>
          </a:p>
          <a:p>
            <a:r>
              <a:rPr lang="pt-BR" sz="2800" dirty="0">
                <a:hlinkClick r:id="rId4" action="ppaction://hlinksldjump"/>
              </a:rPr>
              <a:t>Soma</a:t>
            </a:r>
            <a:endParaRPr lang="pt-BR" sz="2800" dirty="0"/>
          </a:p>
          <a:p>
            <a:r>
              <a:rPr lang="pt-BR" sz="2800" dirty="0">
                <a:hlinkClick r:id="rId5" action="ppaction://hlinksldjump"/>
              </a:rPr>
              <a:t>Ilhas</a:t>
            </a:r>
            <a:endParaRPr lang="pt-BR" sz="2800" dirty="0"/>
          </a:p>
          <a:p>
            <a:r>
              <a:rPr lang="pt-BR" sz="2800" dirty="0">
                <a:hlinkClick r:id="rId6" action="ppaction://hlinksldjump"/>
              </a:rPr>
              <a:t>O Chefe</a:t>
            </a:r>
            <a:endParaRPr lang="pt-BR" sz="2800" dirty="0"/>
          </a:p>
          <a:p>
            <a:r>
              <a:rPr lang="pt-BR" sz="2800" dirty="0">
                <a:hlinkClick r:id="rId7" action="ppaction://hlinksldjump"/>
              </a:rPr>
              <a:t>Ciclovias</a:t>
            </a:r>
            <a:endParaRPr lang="pt-BR" sz="2800" dirty="0"/>
          </a:p>
          <a:p>
            <a:pPr lvl="1"/>
            <a:r>
              <a:rPr lang="pt-BR" sz="2400" dirty="0">
                <a:hlinkClick r:id="rId8" action="ppaction://hlinksldjump"/>
              </a:rPr>
              <a:t>Estratégia 1</a:t>
            </a:r>
            <a:endParaRPr lang="pt-BR" sz="2400" dirty="0"/>
          </a:p>
          <a:p>
            <a:pPr lvl="1"/>
            <a:r>
              <a:rPr lang="pt-BR" sz="2400" dirty="0">
                <a:hlinkClick r:id="rId9" action="ppaction://hlinksldjump"/>
              </a:rPr>
              <a:t>Estratégia 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8, '3': 12</a:t>
            </a:r>
            <a:r>
              <a:rPr lang="pt-BR" sz="3200" i="1" dirty="0"/>
              <a:t>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4109538" y="5405849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H="1" flipV="1">
            <a:off x="4755656" y="4864894"/>
            <a:ext cx="88378" cy="6094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261283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4340981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253551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F1EC89-1659-7D45-90DB-129606285F35}"/>
              </a:ext>
            </a:extLst>
          </p:cNvPr>
          <p:cNvSpPr/>
          <p:nvPr/>
        </p:nvSpPr>
        <p:spPr>
          <a:xfrm>
            <a:off x="1300163" y="5583956"/>
            <a:ext cx="949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max_custo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custos)</a:t>
            </a:r>
            <a:br>
              <a:rPr lang="pt-BR" sz="2400" dirty="0"/>
            </a:br>
            <a:r>
              <a:rPr lang="pt-BR" sz="2400" dirty="0" err="1"/>
              <a:t>min_custo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000080"/>
                </a:solidFill>
              </a:rPr>
              <a:t>min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/>
              <a:t>custos[no] != </a:t>
            </a:r>
            <a:r>
              <a:rPr lang="pt-BR" sz="2400" dirty="0">
                <a:solidFill>
                  <a:srgbClr val="0000FF"/>
                </a:solidFill>
              </a:rPr>
              <a:t>0</a:t>
            </a:r>
            <a:r>
              <a:rPr lang="pt-BR" sz="2400" dirty="0"/>
              <a:t>)</a:t>
            </a:r>
          </a:p>
          <a:p>
            <a:r>
              <a:rPr lang="pt-BR" sz="2400" dirty="0"/>
              <a:t>resposta = </a:t>
            </a:r>
            <a:r>
              <a:rPr lang="pt-BR" sz="2400" dirty="0" err="1"/>
              <a:t>max_custo</a:t>
            </a:r>
            <a:r>
              <a:rPr lang="pt-BR" sz="2400" dirty="0"/>
              <a:t> – </a:t>
            </a:r>
            <a:r>
              <a:rPr lang="pt-BR" sz="2400" dirty="0" err="1"/>
              <a:t>min_custo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681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dada a entrada, o número de funcionários, número de relacionamentos e o número de instruções, o algoritmo deve imprimir uma linha contendo as idades da pessoa mais jovens que gerencia (direta ou indiretamente) os empregados para cada pergunta.</a:t>
            </a:r>
          </a:p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245489" y="3979029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599236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918749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323863" y="6017832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865454" y="4413732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699951" y="4413732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184967" y="5485667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5797295" y="3373993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7217947" y="3329511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9283613" y="375956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</p:spTree>
    <p:extLst>
      <p:ext uri="{BB962C8B-B14F-4D97-AF65-F5344CB8AC3E}">
        <p14:creationId xmlns:p14="http://schemas.microsoft.com/office/powerpoint/2010/main" val="188658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303548" y="2507707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</p:spTree>
    <p:extLst>
      <p:ext uri="{BB962C8B-B14F-4D97-AF65-F5344CB8AC3E}">
        <p14:creationId xmlns:p14="http://schemas.microsoft.com/office/powerpoint/2010/main" val="986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135376" y="2552189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P</a:t>
            </a:r>
            <a:r>
              <a:rPr lang="pt-BR" sz="28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E2EF85-C19B-DC42-9123-63E537937724}"/>
              </a:ext>
            </a:extLst>
          </p:cNvPr>
          <p:cNvSpPr/>
          <p:nvPr/>
        </p:nvSpPr>
        <p:spPr>
          <a:xfrm>
            <a:off x="8288606" y="552391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20</a:t>
            </a:r>
          </a:p>
        </p:txBody>
      </p:sp>
    </p:spTree>
    <p:extLst>
      <p:ext uri="{BB962C8B-B14F-4D97-AF65-F5344CB8AC3E}">
        <p14:creationId xmlns:p14="http://schemas.microsoft.com/office/powerpoint/2010/main" val="30583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969347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612889" y="3409692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8317241" y="3386023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</a:t>
            </a:r>
            <a:r>
              <a:rPr lang="pt-BR" sz="2000" dirty="0">
                <a:solidFill>
                  <a:srgbClr val="FF0000"/>
                </a:solidFill>
              </a:rPr>
              <a:t>4,4</a:t>
            </a:r>
            <a:r>
              <a:rPr lang="pt-BR" sz="2000" dirty="0"/>
              <a:t>,3]</a:t>
            </a:r>
          </a:p>
          <a:p>
            <a:r>
              <a:rPr lang="pt-BR" sz="2000" dirty="0"/>
              <a:t>Gerenciado (lista): [2,3,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10257"/>
            <a:ext cx="231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Exemplo: </a:t>
            </a: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>
                <a:solidFill>
                  <a:srgbClr val="FF0000"/>
                </a:solidFill>
              </a:rPr>
              <a:t> 4 1: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6647384" y="3489980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3398889" y="6164099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122611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1629105" y="3498447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8125258" y="2510430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7402087" y="3192247"/>
            <a:ext cx="35074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sz="2000" dirty="0" err="1"/>
              <a:t>troca_gerencia</a:t>
            </a:r>
            <a:r>
              <a:rPr lang="pt-BR" sz="2000" dirty="0"/>
              <a:t>(f1, f2):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7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 1 4: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4498696" y="3555336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1405155" y="6163564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297710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2º Passo: Estratégia do algoritmo para perguntar quem é o gerente mais novo.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402189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379965" y="3445152"/>
            <a:ext cx="3426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[1,1,2,3]</a:t>
            </a:r>
          </a:p>
          <a:p>
            <a:r>
              <a:rPr lang="pt-BR" sz="2000" dirty="0"/>
              <a:t>gerenciado (lista): [</a:t>
            </a:r>
            <a:r>
              <a:rPr lang="pt-BR" sz="2000" dirty="0">
                <a:highlight>
                  <a:srgbClr val="FFFF00"/>
                </a:highlight>
              </a:rPr>
              <a:t>2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3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]</a:t>
            </a:r>
          </a:p>
          <a:p>
            <a:endParaRPr lang="pt-BR" sz="2000" dirty="0"/>
          </a:p>
          <a:p>
            <a:r>
              <a:rPr lang="pt-BR" sz="2000" dirty="0"/>
              <a:t>idades (lista): [</a:t>
            </a:r>
            <a:r>
              <a:rPr lang="pt-BR" sz="2000" dirty="0">
                <a:highlight>
                  <a:srgbClr val="FFFF00"/>
                </a:highlight>
              </a:rPr>
              <a:t>18</a:t>
            </a:r>
            <a:r>
              <a:rPr lang="pt-BR" sz="2000" dirty="0"/>
              <a:t>,21,20,28]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P</a:t>
            </a:r>
            <a:r>
              <a:rPr lang="pt-BR" dirty="0">
                <a:solidFill>
                  <a:srgbClr val="FF0000"/>
                </a:solidFill>
              </a:rPr>
              <a:t>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4130395" y="6119767"/>
            <a:ext cx="37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Solução: Busca recursiva no grafo.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2405D6-DED0-7643-8AD2-D2C4E786B9D1}"/>
              </a:ext>
            </a:extLst>
          </p:cNvPr>
          <p:cNvSpPr/>
          <p:nvPr/>
        </p:nvSpPr>
        <p:spPr>
          <a:xfrm>
            <a:off x="5733743" y="3435287"/>
            <a:ext cx="64457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menor_global</a:t>
            </a:r>
            <a:r>
              <a:rPr lang="pt-BR" b="1" dirty="0"/>
              <a:t> = 5000</a:t>
            </a:r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busca_gerente_mais_novo_de</a:t>
            </a:r>
            <a:r>
              <a:rPr lang="pt-BR" b="1" dirty="0"/>
              <a:t>(</a:t>
            </a:r>
            <a:r>
              <a:rPr lang="pt-BR" b="1" dirty="0" err="1"/>
              <a:t>funcionario</a:t>
            </a:r>
            <a:r>
              <a:rPr lang="pt-BR" b="1" dirty="0"/>
              <a:t>)</a:t>
            </a:r>
          </a:p>
          <a:p>
            <a:r>
              <a:rPr lang="pt-BR" b="1" dirty="0"/>
              <a:t>     for </a:t>
            </a:r>
            <a:r>
              <a:rPr lang="pt-BR" sz="2000" dirty="0" err="1"/>
              <a:t>x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x</a:t>
            </a:r>
            <a:r>
              <a:rPr lang="pt-BR" sz="2000" dirty="0"/>
              <a:t>] == </a:t>
            </a:r>
            <a:r>
              <a:rPr lang="pt-BR" sz="2000" dirty="0" err="1"/>
              <a:t>funcionario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 err="1"/>
              <a:t>menor_global</a:t>
            </a:r>
            <a:r>
              <a:rPr lang="pt-BR" sz="2000" dirty="0"/>
              <a:t> &gt;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		</a:t>
            </a:r>
            <a:r>
              <a:rPr lang="pt-BR" sz="2000" dirty="0" err="1"/>
              <a:t>menor_global</a:t>
            </a:r>
            <a:r>
              <a:rPr lang="pt-BR" sz="2000" dirty="0"/>
              <a:t> =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	</a:t>
            </a:r>
            <a:r>
              <a:rPr lang="pt-BR" sz="2000" b="1" dirty="0" err="1"/>
              <a:t>busca_gerente_mais_novo_de</a:t>
            </a:r>
            <a:r>
              <a:rPr lang="pt-BR" sz="2000" b="1" dirty="0"/>
              <a:t>(gerente[</a:t>
            </a:r>
            <a:r>
              <a:rPr lang="pt-BR" sz="2000" b="1" dirty="0" err="1"/>
              <a:t>x</a:t>
            </a:r>
            <a:r>
              <a:rPr lang="pt-BR" sz="2000" b="1" dirty="0"/>
              <a:t>])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74B06F-685C-5540-8C9E-62ECF93F5936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668407" y="4993512"/>
            <a:ext cx="1458409" cy="78680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Tendo as duas funções prontas, é só percorrer as instruções ()ações) e designar nas respectivas funções: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390612" y="3235700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5359258" y="2627854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5397031" y="3335740"/>
            <a:ext cx="514955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for </a:t>
            </a:r>
            <a:r>
              <a:rPr lang="pt-BR" sz="2000" dirty="0"/>
              <a:t>a </a:t>
            </a:r>
            <a:r>
              <a:rPr lang="pt-BR" b="1" dirty="0"/>
              <a:t>in </a:t>
            </a:r>
            <a:r>
              <a:rPr lang="pt-BR" sz="2000" dirty="0" err="1"/>
              <a:t>acoes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a[</a:t>
            </a:r>
            <a:r>
              <a:rPr lang="pt-BR" dirty="0"/>
              <a:t>0</a:t>
            </a:r>
            <a:r>
              <a:rPr lang="pt-BR" sz="2000" dirty="0"/>
              <a:t>] == </a:t>
            </a:r>
            <a:r>
              <a:rPr lang="pt-BR" b="1" dirty="0"/>
              <a:t>'</a:t>
            </a:r>
            <a:r>
              <a:rPr lang="pt-BR" b="1" dirty="0" err="1"/>
              <a:t>P</a:t>
            </a:r>
            <a:r>
              <a:rPr lang="pt-BR" b="1" dirty="0"/>
              <a:t>'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 </a:t>
            </a:r>
            <a:r>
              <a:rPr lang="pt-BR" b="1" dirty="0" err="1"/>
              <a:t>not</a:t>
            </a:r>
            <a:r>
              <a:rPr lang="pt-BR" b="1" dirty="0"/>
              <a:t> in </a:t>
            </a:r>
            <a:r>
              <a:rPr lang="pt-BR" sz="2000" dirty="0"/>
              <a:t>gerenciado: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b="1" dirty="0"/>
              <a:t>'*'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menor_global</a:t>
            </a:r>
            <a:r>
              <a:rPr lang="pt-BR" sz="2000" dirty="0"/>
              <a:t> = </a:t>
            </a:r>
            <a:r>
              <a:rPr lang="pt-BR" dirty="0"/>
              <a:t>5000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sz="2000" dirty="0" err="1"/>
              <a:t>busca_gerente_mais_novo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]))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menor_global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troca_gerencia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]),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2</a:t>
            </a:r>
            <a:r>
              <a:rPr lang="pt-BR" sz="2000" dirty="0"/>
              <a:t>]))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B98D42-EEC4-1E4F-B7F7-FB19C77975E1}"/>
              </a:ext>
            </a:extLst>
          </p:cNvPr>
          <p:cNvSpPr/>
          <p:nvPr/>
        </p:nvSpPr>
        <p:spPr>
          <a:xfrm>
            <a:off x="2920523" y="3035315"/>
            <a:ext cx="1749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3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P</a:t>
            </a:r>
            <a:r>
              <a:rPr lang="pt-BR" sz="2400" dirty="0">
                <a:solidFill>
                  <a:srgbClr val="0070C0"/>
                </a:solidFill>
              </a:rPr>
              <a:t>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T</a:t>
            </a:r>
            <a:r>
              <a:rPr lang="pt-BR" sz="24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P</a:t>
            </a:r>
            <a:r>
              <a:rPr lang="pt-BR" sz="2400" dirty="0">
                <a:solidFill>
                  <a:srgbClr val="0070C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1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 conjunto de intersecções, encontrar o maior caminho de todas as intersecções seguindo o enunciado.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</a:t>
            </a:r>
            <a:r>
              <a:rPr lang="pt-BR" sz="2400" b="1" dirty="0" err="1"/>
              <a:t>P</a:t>
            </a:r>
            <a:r>
              <a:rPr lang="pt-BR" sz="2400" b="1" dirty="0"/>
              <a:t>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 err="1"/>
              <a:t>P</a:t>
            </a:r>
            <a:r>
              <a:rPr lang="pt-BR" sz="2400" dirty="0"/>
              <a:t>, encontre o maior caminho de </a:t>
            </a:r>
            <a:r>
              <a:rPr lang="pt-BR" sz="2400" b="1" dirty="0" err="1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356646" y="3718896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673521" y="4452049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 dada uma sequencia de números inteiros, retorne a quantidade máxima possível de números numa sequência marcada.</a:t>
            </a:r>
          </a:p>
          <a:p>
            <a:r>
              <a:rPr lang="pt-BR" sz="2400" dirty="0"/>
              <a:t>Considere a sequencia: 1 2 4 2 1 5 4.</a:t>
            </a:r>
          </a:p>
          <a:p>
            <a:r>
              <a:rPr lang="pt-BR" sz="2400" dirty="0"/>
              <a:t>Caso 1: com os números 1 e 2,  a sequencia de 1 e 2 a resposta seria 3, pois temos o 1 na primeira posição, o 2 na segunda posição e o 1 na quinta posição.</a:t>
            </a:r>
          </a:p>
          <a:p>
            <a:r>
              <a:rPr lang="pt-BR" sz="2400" dirty="0"/>
              <a:t>Caso 2: com os números 1 e 4, para a sequencia de 1 e 4 a resposta seria 4, pois temos e 1 e 4 na primeira, terceira, quinta e quarta posição.</a:t>
            </a:r>
          </a:p>
          <a:p>
            <a:r>
              <a:rPr lang="pt-BR" sz="2400" dirty="0"/>
              <a:t>Caso 3: com os números 4 e 1, a resposta seria 2.</a:t>
            </a:r>
          </a:p>
          <a:p>
            <a:r>
              <a:rPr lang="pt-BR" sz="2400" dirty="0"/>
              <a:t>Caso N: com todos os casos,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, soma-se quantos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existem sem inverter a sequencia. A maior soma é a resposta da questão.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32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do nó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54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  <a:r>
              <a:rPr lang="pt-BR" sz="2000" dirty="0">
                <a:solidFill>
                  <a:srgbClr val="FF0000"/>
                </a:solidFill>
              </a:rPr>
              <a:t> (pode existir outros caminhos)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185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4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P4,P5, não podemos ir para P1 ou P2, pois ambos são menores que P4 e P5.</a:t>
            </a:r>
          </a:p>
          <a:p>
            <a:endParaRPr lang="pt-BR" sz="2000" dirty="0"/>
          </a:p>
          <a:p>
            <a:r>
              <a:rPr lang="pt-BR" sz="2000" b="1" dirty="0"/>
              <a:t>Maior caminho de 5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P5, P2, não podemos ir para outra intersecção pois todos são menores que 5.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5ADCA18-EF9F-1D4F-85BB-410175EA4318}"/>
              </a:ext>
            </a:extLst>
          </p:cNvPr>
          <p:cNvSpPr/>
          <p:nvPr/>
        </p:nvSpPr>
        <p:spPr>
          <a:xfrm>
            <a:off x="3095053" y="5946831"/>
            <a:ext cx="5284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Resposta da questão: 4 4 4 2 2</a:t>
            </a:r>
          </a:p>
        </p:txBody>
      </p:sp>
    </p:spTree>
    <p:extLst>
      <p:ext uri="{BB962C8B-B14F-4D97-AF65-F5344CB8AC3E}">
        <p14:creationId xmlns:p14="http://schemas.microsoft.com/office/powerpoint/2010/main" val="35576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Estratégias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" action="ppaction://hlinkshowjump?jump=nextslide"/>
              </a:rPr>
              <a:t>Estratégia 1</a:t>
            </a:r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rId2" action="ppaction://hlinksldjump"/>
              </a:rPr>
              <a:t>Estratégia 2 – mais didática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234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nós (intersecções) do maior para o menor.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o maior caminho atual de cada nó numa lista. </a:t>
            </a:r>
          </a:p>
          <a:p>
            <a:pPr lvl="1"/>
            <a:r>
              <a:rPr lang="pt-BR" sz="2200" b="1" dirty="0"/>
              <a:t>maior = [0,0,0,0,0]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vizinhos calculando o maior caminho para chegar até o nó atual.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Atualizar na lista de respostas.</a:t>
            </a:r>
          </a:p>
          <a:p>
            <a:pPr lvl="1"/>
            <a:r>
              <a:rPr lang="pt-BR" sz="2200" b="1" dirty="0"/>
              <a:t>Inicialmente </a:t>
            </a:r>
            <a:r>
              <a:rPr lang="pt-BR" sz="2200" b="1" dirty="0" err="1"/>
              <a:t>resp</a:t>
            </a:r>
            <a:r>
              <a:rPr lang="pt-BR" sz="2200" b="1" dirty="0"/>
              <a:t> = [1,1,1,1,1]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</p:txBody>
      </p:sp>
    </p:spTree>
    <p:extLst>
      <p:ext uri="{BB962C8B-B14F-4D97-AF65-F5344CB8AC3E}">
        <p14:creationId xmlns:p14="http://schemas.microsoft.com/office/powerpoint/2010/main" val="428045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lista </a:t>
            </a:r>
            <a:r>
              <a:rPr lang="pt-BR" sz="2400" b="1" dirty="0" err="1"/>
              <a:t>resp</a:t>
            </a:r>
            <a:r>
              <a:rPr lang="pt-BR" sz="2400" b="1" dirty="0"/>
              <a:t> [1, 1, 1, 1, 1]</a:t>
            </a:r>
            <a:r>
              <a:rPr lang="pt-BR" sz="2400" dirty="0"/>
              <a:t>, sendo 1 o maior caminho de todos os 5 nós. </a:t>
            </a:r>
          </a:p>
          <a:p>
            <a:r>
              <a:rPr lang="pt-BR" sz="2400" dirty="0"/>
              <a:t>Considere uma lista </a:t>
            </a:r>
            <a:r>
              <a:rPr lang="pt-BR" sz="2400" b="1" dirty="0"/>
              <a:t>maior [0,0,0,0,0]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o nó 5: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496359" y="3817272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17073" y="3002898"/>
            <a:ext cx="6600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5 faz intersecção com os nós: 1, 2, 4: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  <a:r>
              <a:rPr lang="pt-BR" sz="2400" b="1" dirty="0"/>
              <a:t>maior [1,1,1,0,0]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5.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C9C27-7E60-7142-BB65-9E4E18B5B701}"/>
              </a:ext>
            </a:extLst>
          </p:cNvPr>
          <p:cNvSpPr/>
          <p:nvPr/>
        </p:nvSpPr>
        <p:spPr>
          <a:xfrm>
            <a:off x="403419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60185E-3701-4647-91AE-5E13CC56D23A}"/>
              </a:ext>
            </a:extLst>
          </p:cNvPr>
          <p:cNvSpPr/>
          <p:nvPr/>
        </p:nvSpPr>
        <p:spPr>
          <a:xfrm>
            <a:off x="4190854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28F78-54A0-6A4F-9E73-DF386B70A35D}"/>
              </a:ext>
            </a:extLst>
          </p:cNvPr>
          <p:cNvSpPr/>
          <p:nvPr/>
        </p:nvSpPr>
        <p:spPr>
          <a:xfrm>
            <a:off x="2156637" y="531129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4: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4 faz adjacência com o nó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[1,0,0,0,0]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4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CE2AE-6694-6E42-9C6E-9E8B68A3F402}"/>
              </a:ext>
            </a:extLst>
          </p:cNvPr>
          <p:cNvSpPr/>
          <p:nvPr/>
        </p:nvSpPr>
        <p:spPr>
          <a:xfrm>
            <a:off x="2307109" y="344776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3: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3 faz adjacência com o nó 1: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3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642A8F-DDB8-0241-826B-BBE58A80BF51}"/>
              </a:ext>
            </a:extLst>
          </p:cNvPr>
          <p:cNvSpPr/>
          <p:nvPr/>
        </p:nvSpPr>
        <p:spPr>
          <a:xfrm>
            <a:off x="465492" y="344678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4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2 faz adjacência com os nós 1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2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67FA95-1BEC-BA48-8B17-743155E17B75}"/>
              </a:ext>
            </a:extLst>
          </p:cNvPr>
          <p:cNvSpPr/>
          <p:nvPr/>
        </p:nvSpPr>
        <p:spPr>
          <a:xfrm>
            <a:off x="2295010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6AD0A-EFAA-764D-9124-86664B702FA6}"/>
              </a:ext>
            </a:extLst>
          </p:cNvPr>
          <p:cNvSpPr/>
          <p:nvPr/>
        </p:nvSpPr>
        <p:spPr>
          <a:xfrm>
            <a:off x="443558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1: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1 faz adjacência com os nós 2, 3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[3,2,2,0,0]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1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AC69F7-01E4-BE43-9864-0DDB4E83ECB6}"/>
              </a:ext>
            </a:extLst>
          </p:cNvPr>
          <p:cNvSpPr/>
          <p:nvPr/>
        </p:nvSpPr>
        <p:spPr>
          <a:xfrm>
            <a:off x="2307784" y="2651219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F26C8-703C-3B45-9F0B-66D99D1B8EAD}"/>
              </a:ext>
            </a:extLst>
          </p:cNvPr>
          <p:cNvSpPr/>
          <p:nvPr/>
        </p:nvSpPr>
        <p:spPr>
          <a:xfrm>
            <a:off x="2307783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788D2-C256-4940-A61D-0AE676CC72E9}"/>
              </a:ext>
            </a:extLst>
          </p:cNvPr>
          <p:cNvSpPr/>
          <p:nvPr/>
        </p:nvSpPr>
        <p:spPr>
          <a:xfrm>
            <a:off x="2202936" y="423783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SE (</a:t>
            </a:r>
            <a:r>
              <a:rPr lang="pt-BR" dirty="0" err="1"/>
              <a:t>K</a:t>
            </a:r>
            <a:r>
              <a:rPr lang="pt-BR" dirty="0"/>
              <a:t> FOR IGUAL A </a:t>
            </a:r>
            <a:r>
              <a:rPr lang="pt-BR" dirty="0" err="1"/>
              <a:t>X</a:t>
            </a:r>
            <a:r>
              <a:rPr lang="pt-BR" dirty="0"/>
              <a:t> OU  </a:t>
            </a:r>
            <a:r>
              <a:rPr lang="pt-BR" dirty="0" err="1"/>
              <a:t>Y</a:t>
            </a:r>
            <a:r>
              <a:rPr lang="pt-BR" dirty="0"/>
              <a:t>) E </a:t>
            </a:r>
          </a:p>
          <a:p>
            <a:pPr lvl="2"/>
            <a:r>
              <a:rPr lang="pt-BR" dirty="0" err="1"/>
              <a:t>K</a:t>
            </a:r>
            <a:r>
              <a:rPr lang="pt-BR" dirty="0"/>
              <a:t> NÃO FOI IGUAL AO ÚLTIMO QUE ADICIONEI </a:t>
            </a:r>
          </a:p>
          <a:p>
            <a:pPr lvl="2"/>
            <a:r>
              <a:rPr lang="pt-BR" dirty="0"/>
              <a:t>SOME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940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-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Algoritmo: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30138" y="1695671"/>
            <a:ext cx="6872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#percorro os nós em ordem decrescente</a:t>
            </a:r>
            <a:br>
              <a:rPr lang="pt-BR" sz="1600" i="1" dirty="0"/>
            </a:br>
            <a:r>
              <a:rPr lang="pt-BR" sz="1600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(n-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#armazeno o maior caminho de cada vizinho até o momento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2000" dirty="0"/>
              <a:t>maior[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])] = </a:t>
            </a:r>
            <a:r>
              <a:rPr lang="pt-BR" sz="1600" dirty="0"/>
              <a:t>0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maior[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#percorro o maior caminho de cada vizinho, do vizinho até o nó atual e atualizo na lista </a:t>
            </a:r>
            <a:r>
              <a:rPr lang="pt-BR" sz="1600" i="1" dirty="0" err="1"/>
              <a:t>resp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1600" i="1" dirty="0"/>
              <a:t># e atualizo </a:t>
            </a:r>
            <a:r>
              <a:rPr lang="pt-BR" sz="1600" i="1" dirty="0" err="1"/>
              <a:t>resp</a:t>
            </a:r>
            <a:r>
              <a:rPr lang="pt-BR" sz="1600" i="1" dirty="0"/>
              <a:t>[</a:t>
            </a:r>
            <a:r>
              <a:rPr lang="pt-BR" sz="1600" i="1" dirty="0" err="1"/>
              <a:t>v</a:t>
            </a:r>
            <a:r>
              <a:rPr lang="pt-BR" sz="1600" i="1" dirty="0"/>
              <a:t>] para cada vizinho</a:t>
            </a:r>
            <a:br>
              <a:rPr lang="pt-BR" sz="1600" i="1" dirty="0"/>
            </a:br>
            <a:r>
              <a:rPr lang="pt-BR" sz="1600" i="1" dirty="0"/>
              <a:t>        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</a:t>
            </a:r>
            <a:r>
              <a:rPr lang="pt-BR" sz="1600" dirty="0"/>
              <a:t>2</a:t>
            </a:r>
            <a:r>
              <a:rPr lang="pt-BR" sz="2000" dirty="0"/>
              <a:t>+maior[j+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1600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Considere os valores iniciais e a representação no grafo: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094107" y="3429000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297B9-341B-2C4D-AC46-743BC53FEFE9}"/>
              </a:ext>
            </a:extLst>
          </p:cNvPr>
          <p:cNvSpPr/>
          <p:nvPr/>
        </p:nvSpPr>
        <p:spPr>
          <a:xfrm>
            <a:off x="1169801" y="3321877"/>
            <a:ext cx="4305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Valores do usuário: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5 5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2 5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92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86130" y="3199388"/>
            <a:ext cx="327012" cy="115091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grafo[a].</a:t>
            </a:r>
            <a:r>
              <a:rPr lang="pt-BR" dirty="0" err="1"/>
              <a:t>append</a:t>
            </a:r>
            <a:r>
              <a:rPr lang="pt-BR" dirty="0"/>
              <a:t>(</a:t>
            </a:r>
            <a:r>
              <a:rPr lang="pt-BR" dirty="0" err="1"/>
              <a:t>b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</a:t>
            </a:r>
            <a:r>
              <a:rPr lang="pt-BR" dirty="0" err="1"/>
              <a:t>b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363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</a:t>
            </a:r>
          </a:p>
          <a:p>
            <a:pPr algn="ctr"/>
            <a:r>
              <a:rPr lang="pt-BR" b="1" dirty="0"/>
              <a:t>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14663" y="3206189"/>
            <a:ext cx="398479" cy="114411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22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777" cy="1609344"/>
          </a:xfrm>
        </p:spPr>
        <p:txBody>
          <a:bodyPr/>
          <a:lstStyle/>
          <a:p>
            <a:r>
              <a:rPr lang="pt-BR" dirty="0"/>
              <a:t>Ciclovias – Estratégia 2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Para cada </a:t>
            </a:r>
            <a:r>
              <a:rPr lang="pt-BR" sz="2800" b="1" dirty="0"/>
              <a:t>NÓ</a:t>
            </a:r>
            <a:r>
              <a:rPr lang="pt-BR" sz="2800" dirty="0"/>
              <a:t> do grafo: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NÓ não possuir nó(</a:t>
            </a:r>
            <a:r>
              <a:rPr lang="pt-BR" sz="2400" b="1" dirty="0" err="1"/>
              <a:t>s</a:t>
            </a:r>
            <a:r>
              <a:rPr lang="pt-BR" sz="2400" b="1" dirty="0"/>
              <a:t>) vizinho(</a:t>
            </a:r>
            <a:r>
              <a:rPr lang="pt-BR" sz="2400" b="1" dirty="0" err="1"/>
              <a:t>s</a:t>
            </a:r>
            <a:r>
              <a:rPr lang="pt-BR" sz="2400" b="1" dirty="0"/>
              <a:t>)</a:t>
            </a:r>
            <a:r>
              <a:rPr lang="pt-BR" sz="2400" dirty="0"/>
              <a:t>, o caminho é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maior dos vizinhos do nó vizinho for menor que o NÓ</a:t>
            </a:r>
            <a:r>
              <a:rPr lang="pt-BR" sz="2400" dirty="0"/>
              <a:t>, o caminho é 2.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Senão passo 2</a:t>
            </a:r>
            <a:r>
              <a:rPr lang="pt-BR" sz="2400" dirty="0"/>
              <a:t>, para cada </a:t>
            </a:r>
            <a:r>
              <a:rPr lang="pt-BR" sz="2400" b="1" dirty="0"/>
              <a:t>nó vizinho (no2) do NÓ (no1)</a:t>
            </a:r>
            <a:r>
              <a:rPr lang="pt-BR" sz="2400" dirty="0"/>
              <a:t>, é realizada uma busca do maior caminho no grafo recursivamente. 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676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93556"/>
            <a:ext cx="5104735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5DE61B4-7D61-A84C-A1E0-87A43D7652E1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A664F3F-2B1D-6746-BA10-56BCEF74C3DA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260379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4336031" y="43107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119188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Variáveis Globais: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>
                <a:solidFill>
                  <a:srgbClr val="0070C0"/>
                </a:solidFill>
              </a:rPr>
              <a:t>caminho = 1.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 err="1">
                <a:solidFill>
                  <a:srgbClr val="0070C0"/>
                </a:solidFill>
              </a:rPr>
              <a:t>cam_int</a:t>
            </a:r>
            <a:r>
              <a:rPr lang="pt-BR" sz="2600" b="1" dirty="0">
                <a:solidFill>
                  <a:srgbClr val="0070C0"/>
                </a:solidFill>
              </a:rPr>
              <a:t> = 2. #caminho intermediário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854320" y="4277984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</p:cNvCxnSpPr>
          <p:nvPr/>
        </p:nvCxnSpPr>
        <p:spPr>
          <a:xfrm flipV="1">
            <a:off x="7967973" y="3595788"/>
            <a:ext cx="3495" cy="68219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8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38" idx="0"/>
            <a:endCxn id="59" idx="2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3233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473517B-CEA9-3D43-9DCE-AF2712C1252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287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7" y="3793650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92B2C77-5608-0947-9CDD-DED4AC79247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A7B9BCEC-135A-2D46-BD31-1E37AE6B930E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19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b="1" dirty="0"/>
              <a:t>for </a:t>
            </a:r>
            <a:r>
              <a:rPr lang="pt-BR" sz="3200" dirty="0" err="1"/>
              <a:t>i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range(Na):</a:t>
            </a:r>
            <a:br>
              <a:rPr lang="pt-BR" sz="3200" dirty="0"/>
            </a:br>
            <a:r>
              <a:rPr lang="pt-BR" sz="3200" dirty="0"/>
              <a:t>    </a:t>
            </a:r>
            <a:r>
              <a:rPr lang="pt-BR" sz="3200" b="1" dirty="0"/>
              <a:t>for </a:t>
            </a:r>
            <a:r>
              <a:rPr lang="pt-BR" sz="3200" dirty="0" err="1"/>
              <a:t>j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a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 </a:t>
            </a:r>
            <a:r>
              <a:rPr lang="pt-BR" sz="3200" i="1" dirty="0"/>
              <a:t># A e </a:t>
            </a:r>
            <a:r>
              <a:rPr lang="pt-BR" sz="3200" i="1" dirty="0" err="1"/>
              <a:t>B</a:t>
            </a:r>
            <a:r>
              <a:rPr lang="pt-BR" sz="3200" i="1" dirty="0"/>
              <a:t> são os valores a serem utilizados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b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uadd</a:t>
            </a:r>
            <a:r>
              <a:rPr lang="pt-BR" sz="3200" dirty="0"/>
              <a:t> = -1 </a:t>
            </a:r>
            <a:r>
              <a:rPr lang="pt-BR" sz="3200" i="1" dirty="0"/>
              <a:t># Ultimo elemento que foi adicionado ( no inicio nenhum )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respl</a:t>
            </a:r>
            <a:r>
              <a:rPr lang="pt-BR" sz="3200" dirty="0"/>
              <a:t> = 0 </a:t>
            </a:r>
            <a:r>
              <a:rPr lang="pt-BR" sz="3200" i="1" dirty="0"/>
              <a:t># Resposta para os valores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b="1" dirty="0"/>
              <a:t>for </a:t>
            </a:r>
            <a:r>
              <a:rPr lang="pt-BR" sz="3200" dirty="0" err="1"/>
              <a:t>k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  <a:br>
              <a:rPr lang="pt-BR" sz="3200" dirty="0"/>
            </a:br>
            <a:r>
              <a:rPr lang="pt-BR" sz="3200" dirty="0"/>
              <a:t>    	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</a:t>
            </a:r>
            <a:r>
              <a:rPr lang="pt-BR" sz="3200" b="1" dirty="0" err="1"/>
              <a:t>or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]) </a:t>
            </a:r>
            <a:r>
              <a:rPr lang="pt-BR" sz="3200" b="1" dirty="0" err="1"/>
              <a:t>and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!= </a:t>
            </a:r>
            <a:r>
              <a:rPr lang="pt-BR" sz="3200" dirty="0" err="1"/>
              <a:t>uadd</a:t>
            </a:r>
            <a:r>
              <a:rPr lang="pt-BR" sz="3200" dirty="0"/>
              <a:t>:</a:t>
            </a:r>
            <a:br>
              <a:rPr lang="pt-BR" sz="3200" dirty="0"/>
            </a:br>
            <a:r>
              <a:rPr lang="pt-BR" sz="3200" dirty="0"/>
              <a:t>        	</a:t>
            </a:r>
            <a:r>
              <a:rPr lang="pt-BR" sz="3200" dirty="0" err="1"/>
              <a:t>respl</a:t>
            </a:r>
            <a:r>
              <a:rPr lang="pt-BR" sz="3200" dirty="0"/>
              <a:t> += 1  </a:t>
            </a:r>
            <a:r>
              <a:rPr lang="pt-BR" sz="3200" i="1" dirty="0"/>
              <a:t># Adiciono o valor na posição </a:t>
            </a:r>
            <a:r>
              <a:rPr lang="pt-BR" sz="3200" i="1" dirty="0" err="1"/>
              <a:t>k</a:t>
            </a:r>
            <a:r>
              <a:rPr lang="pt-BR" sz="3200" i="1" dirty="0"/>
              <a:t> na resposta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        	</a:t>
            </a:r>
            <a:r>
              <a:rPr lang="pt-BR" sz="3200" dirty="0" err="1"/>
              <a:t>uadd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</a:t>
            </a:r>
            <a:r>
              <a:rPr lang="pt-BR" sz="3200" i="1" dirty="0"/>
              <a:t># Guardo que ele foi o último adicionado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resp</a:t>
            </a:r>
            <a:r>
              <a:rPr lang="pt-BR" sz="3200" dirty="0"/>
              <a:t> = </a:t>
            </a:r>
            <a:r>
              <a:rPr lang="pt-BR" sz="3200" dirty="0" err="1"/>
              <a:t>max</a:t>
            </a:r>
            <a:r>
              <a:rPr lang="pt-BR" sz="3200" dirty="0"/>
              <a:t>(</a:t>
            </a:r>
            <a:r>
              <a:rPr lang="pt-BR" sz="3200" dirty="0" err="1"/>
              <a:t>resp,respl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23959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32640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41321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50002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58683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372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E361738-37B8-C640-A522-13503896B99A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8F281716-CAE5-7C4B-B14C-FBF4E4A858CD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3235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B3B4BB-0429-9C4E-9D91-3F668A60A5B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CC2CE6F-5AE2-0946-B94F-E45EF80ED62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5A0A961-1B46-504B-9D21-836A81C36475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6936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408848" y="430699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4326446" y="431702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595288" y="353655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5053834" y="3621821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7"/>
            <a:endCxn id="44" idx="1"/>
          </p:cNvCxnSpPr>
          <p:nvPr/>
        </p:nvCxnSpPr>
        <p:spPr>
          <a:xfrm flipV="1">
            <a:off x="3032417" y="3820657"/>
            <a:ext cx="562871" cy="58987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4950015" y="3905922"/>
            <a:ext cx="103819" cy="51464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3ª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C12EDF-64E5-0648-8211-208E7924943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89B998D-87CC-0840-9346-567E95F7721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9DA93C5B-3D88-E444-BBA0-AF04A490988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507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B47860A-5E77-714B-934C-A294547B5146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90336BC-7B47-084E-908E-F59B49D4C62A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E5ABC06A-BFAF-804A-9DD0-6218DFEB2CE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2664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FC6FC0-907D-734B-81FF-AED911936551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DD04BA3-AFD9-D640-9D01-80CEBAF3C9F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FCA68EA2-091E-CE49-A784-C9F8E8FC034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9752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180094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E assim sucessivamente para cada nó e </a:t>
            </a:r>
            <a:r>
              <a:rPr lang="pt-BR" sz="2800" b="1" dirty="0" err="1"/>
              <a:t>nó_vizinho</a:t>
            </a:r>
            <a:r>
              <a:rPr lang="pt-BR" sz="2800" b="1" dirty="0"/>
              <a:t>.</a:t>
            </a: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102755" y="6046730"/>
            <a:ext cx="1281954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b="1" dirty="0">
                <a:solidFill>
                  <a:schemeClr val="tx1"/>
                </a:solidFill>
              </a:rPr>
              <a:t>caminho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7E1FA95-17B3-614F-9538-8EC4507D0790}"/>
              </a:ext>
            </a:extLst>
          </p:cNvPr>
          <p:cNvSpPr/>
          <p:nvPr/>
        </p:nvSpPr>
        <p:spPr>
          <a:xfrm>
            <a:off x="3589377" y="5726383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</p:spTree>
    <p:extLst>
      <p:ext uri="{BB962C8B-B14F-4D97-AF65-F5344CB8AC3E}">
        <p14:creationId xmlns:p14="http://schemas.microsoft.com/office/powerpoint/2010/main" val="172021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641048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Ciclovias – Estratégia 2 - algoritmo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75BBB2-0C06-3A47-8575-93CEB4E68937}"/>
              </a:ext>
            </a:extLst>
          </p:cNvPr>
          <p:cNvSpPr/>
          <p:nvPr/>
        </p:nvSpPr>
        <p:spPr>
          <a:xfrm>
            <a:off x="5529163" y="32499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808080"/>
                </a:solidFill>
              </a:rPr>
              <a:t>#</a:t>
            </a:r>
            <a:r>
              <a:rPr lang="pt-BR" sz="1600" i="1" dirty="0" err="1">
                <a:solidFill>
                  <a:srgbClr val="808080"/>
                </a:solidFill>
              </a:rPr>
              <a:t>metodo</a:t>
            </a:r>
            <a:r>
              <a:rPr lang="pt-BR" sz="1600" i="1" dirty="0">
                <a:solidFill>
                  <a:srgbClr val="808080"/>
                </a:solidFill>
              </a:rPr>
              <a:t> de busca do maior caminho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b="1" dirty="0" err="1">
                <a:solidFill>
                  <a:srgbClr val="000080"/>
                </a:solidFill>
              </a:rPr>
              <a:t>def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busca(no1, no2):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global </a:t>
            </a:r>
            <a:r>
              <a:rPr lang="pt-BR" sz="1600" dirty="0" err="1"/>
              <a:t>cam</a:t>
            </a:r>
            <a:r>
              <a:rPr lang="pt-BR" sz="1600" dirty="0"/>
              <a:t>, caminho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i="1" dirty="0">
                <a:solidFill>
                  <a:srgbClr val="808080"/>
                </a:solidFill>
              </a:rPr>
              <a:t># pego todos os vizinhos do nó2 maiores que o nó1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</a:t>
            </a:r>
            <a:r>
              <a:rPr lang="pt-BR" sz="1600" dirty="0"/>
              <a:t>vizinhos_maiores_que_no1 = [no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grafo[no2]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no &gt; no1]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vizinhos_maiores_que_no1: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+=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</a:t>
            </a:r>
            <a:r>
              <a:rPr lang="pt-BR" sz="1600" dirty="0"/>
              <a:t>busca(no2, no)</a:t>
            </a:r>
            <a:br>
              <a:rPr lang="pt-BR" sz="1600" dirty="0"/>
            </a:br>
            <a:r>
              <a:rPr lang="pt-BR" sz="1600" dirty="0"/>
              <a:t>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</a:t>
            </a:r>
            <a:r>
              <a:rPr lang="pt-BR" sz="1600" dirty="0" err="1"/>
              <a:t>caminho,cam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-=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>
                <a:solidFill>
                  <a:srgbClr val="000080"/>
                </a:solidFill>
              </a:rPr>
              <a:t>range</a:t>
            </a:r>
            <a:r>
              <a:rPr lang="pt-BR" sz="1600" dirty="0"/>
              <a:t>(</a:t>
            </a:r>
            <a:r>
              <a:rPr lang="pt-BR" sz="1600" dirty="0" err="1"/>
              <a:t>n</a:t>
            </a:r>
            <a:r>
              <a:rPr lang="pt-BR" sz="1600" dirty="0"/>
              <a:t>):</a:t>
            </a:r>
            <a:br>
              <a:rPr lang="pt-BR" sz="1600" dirty="0"/>
            </a:br>
            <a:r>
              <a:rPr lang="pt-BR" sz="1600" dirty="0"/>
              <a:t>    caminho 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</a:t>
            </a:r>
            <a:r>
              <a:rPr lang="pt-BR" sz="1600" dirty="0" err="1"/>
              <a:t>i</a:t>
            </a:r>
            <a:r>
              <a:rPr lang="pt-BR" sz="1600" dirty="0"/>
              <a:t>]: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(grafo[no]) &gt;= </a:t>
            </a:r>
            <a:r>
              <a:rPr lang="pt-BR" sz="1600" dirty="0" err="1"/>
              <a:t>i</a:t>
            </a:r>
            <a:r>
              <a:rPr lang="pt-BR" sz="1600" dirty="0"/>
              <a:t>: </a:t>
            </a:r>
            <a:r>
              <a:rPr lang="pt-BR" sz="1600" i="1" dirty="0">
                <a:solidFill>
                  <a:srgbClr val="808080"/>
                </a:solidFill>
              </a:rPr>
              <a:t># se o maior dos nós vizinhos for maior que o nó </a:t>
            </a:r>
            <a:r>
              <a:rPr lang="pt-BR" sz="1600" i="1" dirty="0" err="1">
                <a:solidFill>
                  <a:srgbClr val="808080"/>
                </a:solidFill>
              </a:rPr>
              <a:t>i</a:t>
            </a:r>
            <a:r>
              <a:rPr lang="pt-BR" sz="1600" i="1" dirty="0">
                <a:solidFill>
                  <a:srgbClr val="808080"/>
                </a:solidFill>
              </a:rPr>
              <a:t> então o algoritmo vai efetuar a busca, senão </a:t>
            </a:r>
            <a:r>
              <a:rPr lang="pt-BR" sz="1600" i="1" dirty="0" err="1">
                <a:solidFill>
                  <a:srgbClr val="808080"/>
                </a:solidFill>
              </a:rPr>
              <a:t>n</a:t>
            </a:r>
            <a:r>
              <a:rPr lang="pt-BR" sz="1600" i="1" dirty="0">
                <a:solidFill>
                  <a:srgbClr val="808080"/>
                </a:solidFill>
              </a:rPr>
              <a:t> tem o que se procurar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        </a:t>
            </a:r>
            <a:r>
              <a:rPr lang="pt-BR" sz="1600" dirty="0" err="1"/>
              <a:t>cam</a:t>
            </a:r>
            <a:r>
              <a:rPr lang="pt-BR" sz="1600" dirty="0"/>
              <a:t>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    </a:t>
            </a:r>
            <a:r>
              <a:rPr lang="pt-BR" sz="1600" dirty="0"/>
              <a:t>busca(</a:t>
            </a:r>
            <a:r>
              <a:rPr lang="pt-BR" sz="1600" dirty="0" err="1"/>
              <a:t>i</a:t>
            </a:r>
            <a:r>
              <a:rPr lang="pt-BR" sz="1600" dirty="0"/>
              <a:t>, no)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(caminho, </a:t>
            </a:r>
            <a:r>
              <a:rPr lang="pt-BR" sz="1600" dirty="0" err="1"/>
              <a:t>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else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/>
              <a:t>resp.append</a:t>
            </a:r>
            <a:r>
              <a:rPr lang="pt-BR" sz="1600" dirty="0"/>
              <a:t>(caminho)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 err="1">
                <a:solidFill>
                  <a:srgbClr val="00008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008080"/>
                </a:solidFill>
              </a:rPr>
              <a:t>' '</a:t>
            </a:r>
            <a:r>
              <a:rPr lang="pt-BR" sz="1600" dirty="0"/>
              <a:t>.</a:t>
            </a:r>
            <a:r>
              <a:rPr lang="pt-BR" sz="1600" dirty="0" err="1"/>
              <a:t>join</a:t>
            </a:r>
            <a:r>
              <a:rPr lang="pt-BR" sz="1600" dirty="0"/>
              <a:t>(</a:t>
            </a:r>
            <a:r>
              <a:rPr lang="pt-BR" sz="1600" dirty="0" err="1">
                <a:solidFill>
                  <a:srgbClr val="000080"/>
                </a:solidFill>
              </a:rPr>
              <a:t>str</a:t>
            </a:r>
            <a:r>
              <a:rPr lang="pt-BR" sz="1600" dirty="0"/>
              <a:t>(</a:t>
            </a:r>
            <a:r>
              <a:rPr lang="pt-BR" sz="1600" dirty="0" err="1"/>
              <a:t>k</a:t>
            </a:r>
            <a:r>
              <a:rPr lang="pt-BR" sz="1600" dirty="0"/>
              <a:t>)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k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 err="1"/>
              <a:t>resp</a:t>
            </a:r>
            <a:r>
              <a:rPr lang="pt-B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37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dado um valor </a:t>
            </a:r>
            <a:r>
              <a:rPr lang="pt-BR" sz="2400" dirty="0" err="1"/>
              <a:t>k</a:t>
            </a:r>
            <a:r>
              <a:rPr lang="pt-BR" sz="2400" dirty="0"/>
              <a:t> e uma sequencia de números inteiros, quantos retângulos distintos existem cuja soma dos números dentro do retângulo é exatamente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</a:t>
            </a:r>
            <a:r>
              <a:rPr lang="pt-BR" sz="2400" dirty="0" err="1"/>
              <a:t>k</a:t>
            </a:r>
            <a:r>
              <a:rPr lang="pt-BR" sz="2400" dirty="0"/>
              <a:t> = 4 e a sequencia: 1 3 4 5 2.</a:t>
            </a:r>
          </a:p>
          <a:p>
            <a:r>
              <a:rPr lang="pt-BR" sz="2400" dirty="0"/>
              <a:t>Retângulo 1: com os números 1 e 3.</a:t>
            </a:r>
          </a:p>
          <a:p>
            <a:r>
              <a:rPr lang="pt-BR" sz="2400" dirty="0"/>
              <a:t>Retângulo 2: com o número 4.</a:t>
            </a:r>
          </a:p>
          <a:p>
            <a:r>
              <a:rPr lang="pt-BR" sz="2400" dirty="0"/>
              <a:t>Total: 2</a:t>
            </a:r>
          </a:p>
          <a:p>
            <a:r>
              <a:rPr lang="pt-BR" sz="2400" dirty="0"/>
              <a:t>Total N: com todos os casos N, soma-se os valores da sequencia de </a:t>
            </a:r>
            <a:r>
              <a:rPr lang="pt-BR" sz="2400" dirty="0" err="1"/>
              <a:t>X</a:t>
            </a:r>
            <a:r>
              <a:rPr lang="pt-BR" sz="2400" dirty="0"/>
              <a:t> a </a:t>
            </a:r>
            <a:r>
              <a:rPr lang="pt-BR" sz="2400" dirty="0" err="1"/>
              <a:t>Y</a:t>
            </a:r>
            <a:r>
              <a:rPr lang="pt-BR" sz="2400" dirty="0"/>
              <a:t> verificando se a soma é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6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K</a:t>
            </a:r>
            <a:r>
              <a:rPr lang="pt-BR" dirty="0"/>
              <a:t> = 4: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PARA TODA SOMA DE </a:t>
            </a:r>
            <a:r>
              <a:rPr lang="pt-BR" dirty="0" err="1"/>
              <a:t>X</a:t>
            </a:r>
            <a:r>
              <a:rPr lang="pt-BR" dirty="0"/>
              <a:t> ATÉ </a:t>
            </a:r>
            <a:r>
              <a:rPr lang="pt-BR" dirty="0" err="1"/>
              <a:t>Y</a:t>
            </a:r>
            <a:r>
              <a:rPr lang="pt-BR" dirty="0"/>
              <a:t>, VERIFIQUE QUANTOS É IGUAL A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for </a:t>
            </a:r>
            <a:r>
              <a:rPr lang="pt-BR" sz="3200" b="1" dirty="0" err="1"/>
              <a:t>x</a:t>
            </a:r>
            <a:r>
              <a:rPr lang="pt-BR" sz="3200" b="1" dirty="0"/>
              <a:t> in range(</a:t>
            </a:r>
            <a:r>
              <a:rPr lang="pt-BR" sz="3200" b="1" dirty="0" err="1"/>
              <a:t>n</a:t>
            </a:r>
            <a:r>
              <a:rPr lang="pt-BR" sz="3200" b="1" dirty="0"/>
              <a:t>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soma 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x</a:t>
            </a:r>
            <a:r>
              <a:rPr lang="pt-BR" sz="3200" b="1" dirty="0"/>
              <a:t>]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continue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for </a:t>
            </a:r>
            <a:r>
              <a:rPr lang="pt-BR" sz="3200" b="1" dirty="0" err="1"/>
              <a:t>y</a:t>
            </a:r>
            <a:r>
              <a:rPr lang="pt-BR" sz="3200" b="1" dirty="0"/>
              <a:t> in range(x+1,n+1):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break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==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</a:t>
            </a:r>
            <a:r>
              <a:rPr lang="pt-BR" sz="3200" b="1" dirty="0" err="1"/>
              <a:t>quant</a:t>
            </a:r>
            <a:r>
              <a:rPr lang="pt-BR" sz="3200" b="1" dirty="0"/>
              <a:t> += 1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b="1" dirty="0" err="1"/>
              <a:t>y</a:t>
            </a:r>
            <a:r>
              <a:rPr lang="pt-BR" sz="3200" b="1" dirty="0"/>
              <a:t> &lt; </a:t>
            </a:r>
            <a:r>
              <a:rPr lang="pt-BR" sz="3200" b="1" dirty="0" err="1"/>
              <a:t>n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soma +=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y</a:t>
            </a:r>
            <a:r>
              <a:rPr lang="pt-BR" sz="3200" b="1" dirty="0"/>
              <a:t>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1210D-63C9-434C-91FF-113FD0781DA0}"/>
              </a:ext>
            </a:extLst>
          </p:cNvPr>
          <p:cNvSpPr/>
          <p:nvPr/>
        </p:nvSpPr>
        <p:spPr>
          <a:xfrm>
            <a:off x="22802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2E4FD-C22B-044B-B618-67F00202822D}"/>
              </a:ext>
            </a:extLst>
          </p:cNvPr>
          <p:cNvSpPr/>
          <p:nvPr/>
        </p:nvSpPr>
        <p:spPr>
          <a:xfrm>
            <a:off x="31483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3233F-A52A-0A43-A5B2-F3817C70BDC5}"/>
              </a:ext>
            </a:extLst>
          </p:cNvPr>
          <p:cNvSpPr/>
          <p:nvPr/>
        </p:nvSpPr>
        <p:spPr>
          <a:xfrm>
            <a:off x="40164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1BC28-002E-2E44-A6D4-4BBB5367E448}"/>
              </a:ext>
            </a:extLst>
          </p:cNvPr>
          <p:cNvSpPr/>
          <p:nvPr/>
        </p:nvSpPr>
        <p:spPr>
          <a:xfrm>
            <a:off x="48845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9F6-B264-D848-BD83-6DF1996DA14A}"/>
              </a:ext>
            </a:extLst>
          </p:cNvPr>
          <p:cNvSpPr/>
          <p:nvPr/>
        </p:nvSpPr>
        <p:spPr>
          <a:xfrm>
            <a:off x="57526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25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Objetivo</a:t>
            </a:r>
            <a:r>
              <a:rPr lang="pt-BR" sz="2400" dirty="0"/>
              <a:t>: considerando uma rede de computadores e um servidor num local fixo, fazer um algoritmo que calcule a diferença entre o </a:t>
            </a:r>
            <a:r>
              <a:rPr lang="pt-BR" sz="2400" dirty="0" err="1"/>
              <a:t>ping</a:t>
            </a:r>
            <a:r>
              <a:rPr lang="pt-BR" sz="2400" dirty="0"/>
              <a:t> da ilha com maior </a:t>
            </a:r>
            <a:r>
              <a:rPr lang="pt-BR" sz="2400" dirty="0" err="1"/>
              <a:t>ping</a:t>
            </a:r>
            <a:r>
              <a:rPr lang="pt-BR" sz="2400" dirty="0"/>
              <a:t> até o servidor, e o da ilha com menor </a:t>
            </a:r>
            <a:r>
              <a:rPr lang="pt-BR" sz="2400" dirty="0" err="1"/>
              <a:t>ping</a:t>
            </a:r>
            <a:r>
              <a:rPr lang="pt-BR" sz="2400" dirty="0"/>
              <a:t> até o servidor.</a:t>
            </a:r>
          </a:p>
          <a:p>
            <a:r>
              <a:rPr lang="pt-BR" sz="2400" dirty="0"/>
              <a:t>Entrada:</a:t>
            </a:r>
          </a:p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6EEB2B-0F44-9B4B-A826-D30DB494CC4C}"/>
              </a:ext>
            </a:extLst>
          </p:cNvPr>
          <p:cNvCxnSpPr/>
          <p:nvPr/>
        </p:nvCxnSpPr>
        <p:spPr>
          <a:xfrm flipH="1">
            <a:off x="2060294" y="335955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DBD1AA-D388-D54F-94EC-3E49B7E20B5C}"/>
              </a:ext>
            </a:extLst>
          </p:cNvPr>
          <p:cNvSpPr txBox="1"/>
          <p:nvPr/>
        </p:nvSpPr>
        <p:spPr>
          <a:xfrm>
            <a:off x="3270492" y="3174887"/>
            <a:ext cx="894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Computadores (ilhas) e quantidade de ligações entre os computadores.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ED0448-B9A3-7343-B9C9-EE45B87999E3}"/>
              </a:ext>
            </a:extLst>
          </p:cNvPr>
          <p:cNvCxnSpPr/>
          <p:nvPr/>
        </p:nvCxnSpPr>
        <p:spPr>
          <a:xfrm flipH="1">
            <a:off x="2155544" y="381199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2631-B658-8B46-A1AB-48F67D59EE0C}"/>
              </a:ext>
            </a:extLst>
          </p:cNvPr>
          <p:cNvSpPr txBox="1"/>
          <p:nvPr/>
        </p:nvSpPr>
        <p:spPr>
          <a:xfrm>
            <a:off x="3365742" y="3627327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1, custo 5, e vice-versa.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45C225-AC1E-AA40-93D1-48E9858669E8}"/>
              </a:ext>
            </a:extLst>
          </p:cNvPr>
          <p:cNvCxnSpPr/>
          <p:nvPr/>
        </p:nvCxnSpPr>
        <p:spPr>
          <a:xfrm flipH="1">
            <a:off x="2150776" y="4250145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E9D-4036-424F-8A9D-7E347ECA7E0B}"/>
              </a:ext>
            </a:extLst>
          </p:cNvPr>
          <p:cNvSpPr txBox="1"/>
          <p:nvPr/>
        </p:nvSpPr>
        <p:spPr>
          <a:xfrm>
            <a:off x="3360974" y="4065479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 ao 3, custo 4, e vice-versa.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781B45-640A-E54E-B178-C9E2935D37A9}"/>
              </a:ext>
            </a:extLst>
          </p:cNvPr>
          <p:cNvCxnSpPr/>
          <p:nvPr/>
        </p:nvCxnSpPr>
        <p:spPr>
          <a:xfrm flipH="1">
            <a:off x="2160298" y="4631147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8DF4-9C81-9945-A8B0-1D07E02A3752}"/>
              </a:ext>
            </a:extLst>
          </p:cNvPr>
          <p:cNvSpPr txBox="1"/>
          <p:nvPr/>
        </p:nvSpPr>
        <p:spPr>
          <a:xfrm>
            <a:off x="3370496" y="4446481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3, custo 6, e vice-versa.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688B69-1A55-BC41-849B-CE91B0160612}"/>
              </a:ext>
            </a:extLst>
          </p:cNvPr>
          <p:cNvCxnSpPr/>
          <p:nvPr/>
        </p:nvCxnSpPr>
        <p:spPr>
          <a:xfrm flipH="1">
            <a:off x="2112671" y="5840829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CD829D-DC7C-604E-A615-D3443BBB4B80}"/>
              </a:ext>
            </a:extLst>
          </p:cNvPr>
          <p:cNvSpPr txBox="1"/>
          <p:nvPr/>
        </p:nvSpPr>
        <p:spPr>
          <a:xfrm>
            <a:off x="3322869" y="5656163"/>
            <a:ext cx="42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em que ficará o servidor.</a:t>
            </a:r>
          </a:p>
        </p:txBody>
      </p:sp>
    </p:spTree>
    <p:extLst>
      <p:ext uri="{BB962C8B-B14F-4D97-AF65-F5344CB8AC3E}">
        <p14:creationId xmlns:p14="http://schemas.microsoft.com/office/powerpoint/2010/main" val="27767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{9907D99B-A57D-C840-967E-7DB0C14C9FF7}tf10001070</Template>
  <TotalTime>16501</TotalTime>
  <Words>5619</Words>
  <Application>Microsoft Macintosh PowerPoint</Application>
  <PresentationFormat>Widescreen</PresentationFormat>
  <Paragraphs>928</Paragraphs>
  <Slides>56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Calibri</vt:lpstr>
      <vt:lpstr>Courier New</vt:lpstr>
      <vt:lpstr>Rockwell</vt:lpstr>
      <vt:lpstr>Rockwell Condensed</vt:lpstr>
      <vt:lpstr>Rockwell Extra Bold</vt:lpstr>
      <vt:lpstr>Wingdings</vt:lpstr>
      <vt:lpstr>Tipo de Madeira</vt:lpstr>
      <vt:lpstr>OBI – Olimpíada brasileira de informática</vt:lpstr>
      <vt:lpstr>QuesTões</vt:lpstr>
      <vt:lpstr>Calçada imperial</vt:lpstr>
      <vt:lpstr>Calçada imperial</vt:lpstr>
      <vt:lpstr>Calçada imperial</vt:lpstr>
      <vt:lpstr>SOMA</vt:lpstr>
      <vt:lpstr>SOMA</vt:lpstr>
      <vt:lpstr>SOMA</vt:lpstr>
      <vt:lpstr>Ilhas</vt:lpstr>
      <vt:lpstr>Ilhas</vt:lpstr>
      <vt:lpstr>Ilhas - Estratégia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O CHEFE</vt:lpstr>
      <vt:lpstr>O CHEFE</vt:lpstr>
      <vt:lpstr>O CHEFE</vt:lpstr>
      <vt:lpstr>O CHEFE</vt:lpstr>
      <vt:lpstr>O CHEFE</vt:lpstr>
      <vt:lpstr>O CHEFE</vt:lpstr>
      <vt:lpstr>O CHEFE</vt:lpstr>
      <vt:lpstr>Ciclovias</vt:lpstr>
      <vt:lpstr>Ciclovias</vt:lpstr>
      <vt:lpstr>Ciclovias</vt:lpstr>
      <vt:lpstr>Ciclovias</vt:lpstr>
      <vt:lpstr>Ciclovias – Estratégias de Resolução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- Algoritmo</vt:lpstr>
      <vt:lpstr>Ciclovias – Estratégia 2 - Grafo</vt:lpstr>
      <vt:lpstr>Ciclovias – Estratégia 2 - Grafo</vt:lpstr>
      <vt:lpstr>Ciclovias – Estratégia 2 - Grafo</vt:lpstr>
      <vt:lpstr>Ciclovias – Estratégia 2 de resolução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2 - 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2020</dc:title>
  <dc:creator>claytonmaciel@gmail.com</dc:creator>
  <cp:lastModifiedBy>claytonmaciel@gmail.com</cp:lastModifiedBy>
  <cp:revision>60</cp:revision>
  <dcterms:created xsi:type="dcterms:W3CDTF">2020-05-25T14:18:04Z</dcterms:created>
  <dcterms:modified xsi:type="dcterms:W3CDTF">2020-06-14T14:11:01Z</dcterms:modified>
</cp:coreProperties>
</file>