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35"/>
  </p:notesMasterIdLst>
  <p:sldIdLst>
    <p:sldId id="313" r:id="rId2"/>
    <p:sldId id="256" r:id="rId3"/>
    <p:sldId id="303" r:id="rId4"/>
    <p:sldId id="337" r:id="rId5"/>
    <p:sldId id="304" r:id="rId6"/>
    <p:sldId id="302" r:id="rId7"/>
    <p:sldId id="306" r:id="rId8"/>
    <p:sldId id="288" r:id="rId9"/>
    <p:sldId id="340" r:id="rId10"/>
    <p:sldId id="315" r:id="rId11"/>
    <p:sldId id="309" r:id="rId12"/>
    <p:sldId id="342" r:id="rId13"/>
    <p:sldId id="341" r:id="rId14"/>
    <p:sldId id="317" r:id="rId15"/>
    <p:sldId id="264" r:id="rId16"/>
    <p:sldId id="305" r:id="rId17"/>
    <p:sldId id="318" r:id="rId18"/>
    <p:sldId id="263" r:id="rId19"/>
    <p:sldId id="307" r:id="rId20"/>
    <p:sldId id="308" r:id="rId21"/>
    <p:sldId id="319" r:id="rId22"/>
    <p:sldId id="320" r:id="rId23"/>
    <p:sldId id="321" r:id="rId24"/>
    <p:sldId id="338" r:id="rId25"/>
    <p:sldId id="323" r:id="rId26"/>
    <p:sldId id="339" r:id="rId27"/>
    <p:sldId id="290" r:id="rId28"/>
    <p:sldId id="291" r:id="rId29"/>
    <p:sldId id="322" r:id="rId30"/>
    <p:sldId id="336" r:id="rId31"/>
    <p:sldId id="284" r:id="rId32"/>
    <p:sldId id="285" r:id="rId33"/>
    <p:sldId id="314" r:id="rId34"/>
  </p:sldIdLst>
  <p:sldSz cx="13004800" cy="9753600"/>
  <p:notesSz cx="6858000" cy="9144000"/>
  <p:defaultTextStyle>
    <a:lvl1pPr algn="ctr" defTabSz="584200">
      <a:defRPr sz="3600">
        <a:latin typeface="+mn-lt"/>
        <a:ea typeface="+mn-ea"/>
        <a:cs typeface="+mn-cs"/>
        <a:sym typeface="Helvetica Neue Light"/>
      </a:defRPr>
    </a:lvl1pPr>
    <a:lvl2pPr indent="228600" algn="ctr" defTabSz="584200">
      <a:defRPr sz="3600">
        <a:latin typeface="+mn-lt"/>
        <a:ea typeface="+mn-ea"/>
        <a:cs typeface="+mn-cs"/>
        <a:sym typeface="Helvetica Neue Light"/>
      </a:defRPr>
    </a:lvl2pPr>
    <a:lvl3pPr indent="457200" algn="ctr" defTabSz="584200">
      <a:defRPr sz="3600">
        <a:latin typeface="+mn-lt"/>
        <a:ea typeface="+mn-ea"/>
        <a:cs typeface="+mn-cs"/>
        <a:sym typeface="Helvetica Neue Light"/>
      </a:defRPr>
    </a:lvl3pPr>
    <a:lvl4pPr indent="685800" algn="ctr" defTabSz="584200">
      <a:defRPr sz="3600">
        <a:latin typeface="+mn-lt"/>
        <a:ea typeface="+mn-ea"/>
        <a:cs typeface="+mn-cs"/>
        <a:sym typeface="Helvetica Neue Light"/>
      </a:defRPr>
    </a:lvl4pPr>
    <a:lvl5pPr indent="914400" algn="ctr" defTabSz="584200">
      <a:defRPr sz="3600">
        <a:latin typeface="+mn-lt"/>
        <a:ea typeface="+mn-ea"/>
        <a:cs typeface="+mn-cs"/>
        <a:sym typeface="Helvetica Neue Light"/>
      </a:defRPr>
    </a:lvl5pPr>
    <a:lvl6pPr indent="1143000" algn="ctr" defTabSz="584200">
      <a:defRPr sz="3600">
        <a:latin typeface="+mn-lt"/>
        <a:ea typeface="+mn-ea"/>
        <a:cs typeface="+mn-cs"/>
        <a:sym typeface="Helvetica Neue Light"/>
      </a:defRPr>
    </a:lvl6pPr>
    <a:lvl7pPr indent="1371600" algn="ctr" defTabSz="584200">
      <a:defRPr sz="3600">
        <a:latin typeface="+mn-lt"/>
        <a:ea typeface="+mn-ea"/>
        <a:cs typeface="+mn-cs"/>
        <a:sym typeface="Helvetica Neue Light"/>
      </a:defRPr>
    </a:lvl7pPr>
    <a:lvl8pPr indent="1600200" algn="ctr" defTabSz="584200">
      <a:defRPr sz="3600">
        <a:latin typeface="+mn-lt"/>
        <a:ea typeface="+mn-ea"/>
        <a:cs typeface="+mn-cs"/>
        <a:sym typeface="Helvetica Neue Light"/>
      </a:defRPr>
    </a:lvl8pPr>
    <a:lvl9pPr indent="1828800" algn="ctr" defTabSz="584200">
      <a:defRPr sz="3600">
        <a:latin typeface="+mn-lt"/>
        <a:ea typeface="+mn-ea"/>
        <a:cs typeface="+mn-cs"/>
        <a:sym typeface="Helvetica Neue Light"/>
      </a:defRPr>
    </a:lvl9pPr>
  </p:defaultTextStyle>
  <p:extLst>
    <p:ext uri="{EFAFB233-063F-42B5-8137-9DF3F51BA10A}">
      <p15:sldGuideLst xmlns:p15="http://schemas.microsoft.com/office/powerpoint/2012/main">
        <p15:guide id="1" orient="horz" pos="3312" userDrawn="1">
          <p15:clr>
            <a:srgbClr val="A4A3A4"/>
          </p15:clr>
        </p15:guide>
        <p15:guide id="2" pos="5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9B"/>
    <a:srgbClr val="00776C"/>
    <a:srgbClr val="65479C"/>
    <a:srgbClr val="6891CB"/>
    <a:srgbClr val="00778A"/>
    <a:srgbClr val="77A02E"/>
    <a:srgbClr val="78A12E"/>
    <a:srgbClr val="747474"/>
    <a:srgbClr val="34BBD7"/>
    <a:srgbClr val="1CA5D6"/>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80645" autoAdjust="0"/>
  </p:normalViewPr>
  <p:slideViewPr>
    <p:cSldViewPr snapToGrid="0" showGuides="1">
      <p:cViewPr varScale="1">
        <p:scale>
          <a:sx n="56" d="100"/>
          <a:sy n="56" d="100"/>
        </p:scale>
        <p:origin x="1339" y="34"/>
      </p:cViewPr>
      <p:guideLst>
        <p:guide orient="horz" pos="3312"/>
        <p:guide pos="56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293526858"/>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400" dirty="0" smtClean="0">
                <a:solidFill>
                  <a:schemeClr val="tx1"/>
                </a:solidFill>
              </a:rPr>
              <a:t>Roadmap Slide -&gt; Something </a:t>
            </a:r>
            <a:r>
              <a:rPr lang="en-US" sz="2400" dirty="0" err="1" smtClean="0">
                <a:solidFill>
                  <a:schemeClr val="tx1"/>
                </a:solidFill>
              </a:rPr>
              <a:t>im</a:t>
            </a:r>
            <a:r>
              <a:rPr lang="en-US" sz="2400" dirty="0" smtClean="0">
                <a:solidFill>
                  <a:schemeClr val="tx1"/>
                </a:solidFill>
              </a:rPr>
              <a:t> passionate about. </a:t>
            </a:r>
            <a:r>
              <a:rPr lang="en-US" sz="2400" dirty="0" err="1" smtClean="0">
                <a:solidFill>
                  <a:schemeClr val="tx1"/>
                </a:solidFill>
              </a:rPr>
              <a:t>Blockchain</a:t>
            </a:r>
            <a:r>
              <a:rPr lang="en-US" sz="2400" dirty="0" smtClean="0">
                <a:solidFill>
                  <a:schemeClr val="tx1"/>
                </a:solidFill>
              </a:rPr>
              <a:t>. SOO we are going to explain what the </a:t>
            </a:r>
            <a:r>
              <a:rPr lang="en-US" sz="2400" dirty="0" err="1" smtClean="0">
                <a:solidFill>
                  <a:schemeClr val="tx1"/>
                </a:solidFill>
              </a:rPr>
              <a:t>blockchain</a:t>
            </a:r>
            <a:r>
              <a:rPr lang="en-US" sz="2400" dirty="0" smtClean="0">
                <a:solidFill>
                  <a:schemeClr val="tx1"/>
                </a:solidFill>
              </a:rPr>
              <a:t> is. But. To do that we are going to </a:t>
            </a:r>
            <a:r>
              <a:rPr lang="en-US" sz="2400" dirty="0" err="1" smtClean="0">
                <a:solidFill>
                  <a:schemeClr val="tx1"/>
                </a:solidFill>
              </a:rPr>
              <a:t>tlak</a:t>
            </a:r>
            <a:r>
              <a:rPr lang="en-US" sz="2400" dirty="0" smtClean="0">
                <a:solidFill>
                  <a:schemeClr val="tx1"/>
                </a:solidFill>
              </a:rPr>
              <a:t> about bitcoin, how bitcoin works, and what else can we create?</a:t>
            </a:r>
          </a:p>
          <a:p>
            <a:endParaRPr lang="en-US" dirty="0" smtClean="0"/>
          </a:p>
          <a:p>
            <a:r>
              <a:rPr lang="en-US" dirty="0" smtClean="0"/>
              <a:t>How</a:t>
            </a:r>
            <a:r>
              <a:rPr lang="en-US" baseline="0" dirty="0" smtClean="0"/>
              <a:t> do they work?</a:t>
            </a:r>
          </a:p>
          <a:p>
            <a:r>
              <a:rPr lang="en-US" baseline="0" dirty="0" smtClean="0"/>
              <a:t>Why are they great? “Beyond Bitcoin”</a:t>
            </a:r>
          </a:p>
          <a:p>
            <a:r>
              <a:rPr lang="en-US" baseline="0" dirty="0" smtClean="0"/>
              <a:t>What can we create? “</a:t>
            </a:r>
            <a:r>
              <a:rPr lang="en-US" baseline="0" dirty="0" err="1" smtClean="0"/>
              <a:t>Creatve</a:t>
            </a:r>
            <a:r>
              <a:rPr lang="en-US" baseline="0" dirty="0" smtClean="0"/>
              <a:t> </a:t>
            </a:r>
            <a:r>
              <a:rPr lang="en-US" baseline="0" dirty="0" err="1" smtClean="0"/>
              <a:t>Destructoin</a:t>
            </a:r>
            <a:r>
              <a:rPr lang="en-US" baseline="0" dirty="0" smtClean="0"/>
              <a:t> through the </a:t>
            </a:r>
            <a:r>
              <a:rPr lang="en-US" baseline="0" dirty="0" err="1" smtClean="0"/>
              <a:t>blockchain</a:t>
            </a:r>
            <a:r>
              <a:rPr lang="en-US" baseline="0" dirty="0" smtClean="0"/>
              <a:t>”</a:t>
            </a:r>
            <a:endParaRPr lang="en-US" dirty="0"/>
          </a:p>
        </p:txBody>
      </p:sp>
    </p:spTree>
    <p:extLst>
      <p:ext uri="{BB962C8B-B14F-4D97-AF65-F5344CB8AC3E}">
        <p14:creationId xmlns:p14="http://schemas.microsoft.com/office/powerpoint/2010/main" val="949116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Bitcoin today is thought of as a payment system, but in reality, its a very sophisticated globally distributed asset register. So right now, the network may assert that a network transaction is worth 50 bitcoins… but in the future, the network may make other assertions.</a:t>
            </a:r>
            <a:endParaRPr lang="en-US" b="0" dirty="0" smtClean="0">
              <a:effectLst/>
            </a:endParaRPr>
          </a:p>
          <a:p>
            <a:pPr rtl="0"/>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Can I assert that a transaction instead represents 1000 shares of twitter? And that whoever owns that transaction will get a dividend on a certain date?</a:t>
            </a:r>
            <a:endParaRPr lang="en-US" b="0" dirty="0" smtClean="0">
              <a:effectLst/>
            </a:endParaRPr>
          </a:p>
          <a:p>
            <a:pPr rtl="0"/>
            <a:r>
              <a:rPr lang="en-US" sz="2200" b="0" i="0" u="none" strike="noStrike" dirty="0" smtClean="0">
                <a:effectLst/>
                <a:latin typeface="Helvetica Neue"/>
                <a:ea typeface="Helvetica Neue"/>
                <a:cs typeface="Helvetica Neue"/>
                <a:sym typeface="Helvetica Neue"/>
              </a:rPr>
              <a:t>Can I assert that a transaction represents title to a car, boat, or house, and to verify ownership of the real life asset, all we must do is check which account currently holds the asset represented in the transaction?</a:t>
            </a:r>
            <a:endParaRPr lang="en-US" b="0" dirty="0" smtClean="0">
              <a:effectLst/>
            </a:endParaRPr>
          </a:p>
          <a:p>
            <a:pPr rtl="0"/>
            <a:r>
              <a:rPr lang="en-US" sz="2200" b="0" i="0" u="none" strike="noStrike" dirty="0" smtClean="0">
                <a:effectLst/>
                <a:latin typeface="Helvetica Neue"/>
                <a:ea typeface="Helvetica Neue"/>
                <a:cs typeface="Helvetica Neue"/>
                <a:sym typeface="Helvetica Neue"/>
              </a:rPr>
              <a:t>Can I assert that a transaction represents a ride-sharing request, a - la Uber, and whoever receives that transaction has picked up the </a:t>
            </a:r>
            <a:r>
              <a:rPr lang="en-US" sz="2200" b="0" i="0" u="none" strike="noStrike" dirty="0" err="1" smtClean="0">
                <a:effectLst/>
                <a:latin typeface="Helvetica Neue"/>
                <a:ea typeface="Helvetica Neue"/>
                <a:cs typeface="Helvetica Neue"/>
                <a:sym typeface="Helvetica Neue"/>
              </a:rPr>
              <a:t>pasenger</a:t>
            </a:r>
            <a:r>
              <a:rPr lang="en-US" sz="2200" b="0" i="0" u="none" strike="noStrike" dirty="0" smtClean="0">
                <a:effectLst/>
                <a:latin typeface="Helvetica Neue"/>
                <a:ea typeface="Helvetica Neue"/>
                <a:cs typeface="Helvetica Neue"/>
                <a:sym typeface="Helvetica Neue"/>
              </a:rPr>
              <a:t> and will be paid?</a:t>
            </a:r>
            <a:endParaRPr lang="en-US" b="0" dirty="0" smtClean="0">
              <a:effectLst/>
            </a:endParaRPr>
          </a:p>
          <a:p>
            <a:pPr rtl="0"/>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Indeed, we can make a large variety of software using the </a:t>
            </a:r>
            <a:r>
              <a:rPr lang="en-US" sz="2200" b="0" i="0" u="none" strike="noStrike" dirty="0" err="1" smtClean="0">
                <a:effectLst/>
                <a:latin typeface="Helvetica Neue"/>
                <a:ea typeface="Helvetica Neue"/>
                <a:cs typeface="Helvetica Neue"/>
                <a:sym typeface="Helvetica Neue"/>
              </a:rPr>
              <a:t>blockchain</a:t>
            </a:r>
            <a:r>
              <a:rPr lang="en-US" sz="2200" b="0" i="0" u="none" strike="noStrike" dirty="0" smtClean="0">
                <a:effectLst/>
                <a:latin typeface="Helvetica Neue"/>
                <a:ea typeface="Helvetica Neue"/>
                <a:cs typeface="Helvetica Neue"/>
                <a:sym typeface="Helvetica Neue"/>
              </a:rPr>
              <a:t>.</a:t>
            </a:r>
            <a:endParaRPr lang="en-US" b="0" dirty="0" smtClean="0">
              <a:effectLst/>
            </a:endParaRPr>
          </a:p>
          <a:p>
            <a:pPr rtl="0"/>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Lets look at some examples of what other people have created.</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518112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7334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Mika and I were struck by the wide-array of applications that can be built on the platform. And at this point I should clarify: Everything we have alluded to, from enforcement of contracts, to financial transactions of any type, to escrow funds and even </a:t>
            </a:r>
            <a:r>
              <a:rPr lang="en-US" sz="2200" b="0" i="0" u="none" strike="noStrike" dirty="0" err="1" smtClean="0">
                <a:effectLst/>
                <a:latin typeface="Helvetica Neue"/>
                <a:ea typeface="Helvetica Neue"/>
                <a:cs typeface="Helvetica Neue"/>
                <a:sym typeface="Helvetica Neue"/>
              </a:rPr>
              <a:t>uber</a:t>
            </a:r>
            <a:r>
              <a:rPr lang="en-US" sz="2200" b="0" i="0" u="none" strike="noStrike" dirty="0" smtClean="0">
                <a:effectLst/>
                <a:latin typeface="Helvetica Neue"/>
                <a:ea typeface="Helvetica Neue"/>
                <a:cs typeface="Helvetica Neue"/>
                <a:sym typeface="Helvetica Neue"/>
              </a:rPr>
              <a:t> replacements, can be built today by a competent programmer.</a:t>
            </a:r>
            <a:endParaRPr lang="en-US" b="0" dirty="0" smtClean="0">
              <a:effectLst/>
            </a:endParaRPr>
          </a:p>
          <a:p>
            <a:pPr rtl="0"/>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So, Mika and I wanted to spin up a quick proof of concept to get an understanding of what can be built, how quickly and easily, and how well the application can operate. We decided a voting system would be a great candidate. Voting systems, despite their incredible importance, are not very transparent. Votes can be lost, changed, or kept in the dark. Thus, to build one on the </a:t>
            </a:r>
            <a:r>
              <a:rPr lang="en-US" sz="2200" b="0" i="0" u="none" strike="noStrike" dirty="0" err="1" smtClean="0">
                <a:effectLst/>
                <a:latin typeface="Helvetica Neue"/>
                <a:ea typeface="Helvetica Neue"/>
                <a:cs typeface="Helvetica Neue"/>
                <a:sym typeface="Helvetica Neue"/>
              </a:rPr>
              <a:t>blockchain</a:t>
            </a:r>
            <a:r>
              <a:rPr lang="en-US" sz="2200" b="0" i="0" u="none" strike="noStrike" dirty="0" smtClean="0">
                <a:effectLst/>
                <a:latin typeface="Helvetica Neue"/>
                <a:ea typeface="Helvetica Neue"/>
                <a:cs typeface="Helvetica Neue"/>
                <a:sym typeface="Helvetica Neue"/>
              </a:rPr>
              <a:t> would allow data to be published and accessible, safer, harder to fabricate, and low-cost even at the same scale as a presidential election. Thus, we present you:</a:t>
            </a:r>
            <a:endParaRPr lang="en-US" b="0" dirty="0" smtClean="0">
              <a:effectLst/>
            </a:endParaRPr>
          </a:p>
          <a:p>
            <a:pPr rtl="0"/>
            <a:r>
              <a:rPr lang="en-US" b="0" dirty="0" smtClean="0">
                <a:effectLst/>
              </a:rPr>
              <a:t/>
            </a:r>
            <a:br>
              <a:rPr lang="en-US" b="0" dirty="0" smtClean="0">
                <a:effectLst/>
              </a:rPr>
            </a:br>
            <a:r>
              <a:rPr lang="en-US" sz="2200" b="0" i="0" u="none" strike="noStrike" dirty="0" err="1" smtClean="0">
                <a:effectLst/>
                <a:latin typeface="Helvetica Neue"/>
                <a:ea typeface="Helvetica Neue"/>
                <a:cs typeface="Helvetica Neue"/>
                <a:sym typeface="Helvetica Neue"/>
              </a:rPr>
              <a:t>FinFest</a:t>
            </a:r>
            <a:r>
              <a:rPr lang="en-US" sz="2200" b="0" i="0" u="none" strike="noStrike" dirty="0" smtClean="0">
                <a:effectLst/>
                <a:latin typeface="Helvetica Neue"/>
                <a:ea typeface="Helvetica Neue"/>
                <a:cs typeface="Helvetica Neue"/>
                <a:sym typeface="Helvetica Neue"/>
              </a:rPr>
              <a:t> Vote 2.0</a:t>
            </a:r>
            <a:endParaRPr lang="en-US" b="0" dirty="0" smtClean="0">
              <a:effectLst/>
            </a:endParaRPr>
          </a:p>
          <a:p>
            <a:pPr rtl="0"/>
            <a:r>
              <a:rPr lang="en-US" sz="2200" b="0" i="0" u="none" strike="noStrike" dirty="0" smtClean="0">
                <a:effectLst/>
                <a:latin typeface="Helvetica Neue"/>
                <a:ea typeface="Helvetica Neue"/>
                <a:cs typeface="Helvetica Neue"/>
                <a:sym typeface="Helvetica Neue"/>
              </a:rPr>
              <a:t>Non “last years app” edition</a:t>
            </a:r>
            <a:endParaRPr lang="en-US" b="0" dirty="0" smtClean="0">
              <a:effectLst/>
            </a:endParaRPr>
          </a:p>
          <a:p>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Does it work? Lets try it out?</a:t>
            </a:r>
            <a:endParaRPr lang="en-US" dirty="0"/>
          </a:p>
        </p:txBody>
      </p:sp>
    </p:spTree>
    <p:extLst>
      <p:ext uri="{BB962C8B-B14F-4D97-AF65-F5344CB8AC3E}">
        <p14:creationId xmlns:p14="http://schemas.microsoft.com/office/powerpoint/2010/main" val="664877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Duplicate slide and pick standard colors green turquoise,</a:t>
            </a:r>
            <a:r>
              <a:rPr lang="en-US" baseline="0" dirty="0" smtClean="0"/>
              <a:t> purple </a:t>
            </a:r>
            <a:endParaRPr lang="en-US" dirty="0"/>
          </a:p>
        </p:txBody>
      </p:sp>
    </p:spTree>
    <p:extLst>
      <p:ext uri="{BB962C8B-B14F-4D97-AF65-F5344CB8AC3E}">
        <p14:creationId xmlns:p14="http://schemas.microsoft.com/office/powerpoint/2010/main" val="2943698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Duplicate slide and pick standard colors green turquoise,</a:t>
            </a:r>
            <a:r>
              <a:rPr lang="en-US" baseline="0" dirty="0" smtClean="0"/>
              <a:t> purple </a:t>
            </a:r>
            <a:endParaRPr lang="en-US" dirty="0"/>
          </a:p>
        </p:txBody>
      </p:sp>
    </p:spTree>
    <p:extLst>
      <p:ext uri="{BB962C8B-B14F-4D97-AF65-F5344CB8AC3E}">
        <p14:creationId xmlns:p14="http://schemas.microsoft.com/office/powerpoint/2010/main" val="586820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Duplicate slide and pick standard colors green turquoise,</a:t>
            </a:r>
            <a:r>
              <a:rPr lang="en-US" baseline="0" dirty="0" smtClean="0"/>
              <a:t> purple </a:t>
            </a:r>
            <a:endParaRPr lang="en-US" dirty="0"/>
          </a:p>
        </p:txBody>
      </p:sp>
    </p:spTree>
    <p:extLst>
      <p:ext uri="{BB962C8B-B14F-4D97-AF65-F5344CB8AC3E}">
        <p14:creationId xmlns:p14="http://schemas.microsoft.com/office/powerpoint/2010/main" val="3398373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https://www.ethereum.org/</a:t>
            </a:r>
          </a:p>
          <a:p>
            <a:endParaRPr lang="en-US" dirty="0" smtClean="0"/>
          </a:p>
          <a:p>
            <a:r>
              <a:rPr lang="en-US" dirty="0" smtClean="0"/>
              <a:t>Sometimes a good idea takes a lot of funds and collective effort. You could ask for donations, but donors prefer to give to projects they are more certain that will get traction and proper funding. This is an example where a crowdfunding would be ideal: you set up a goal and a deadline for reaching it. If you miss your goal, the donations are returned, therefore reducing the risk for donors. Since the code is open and auditable, there is no need for a centralized trusted platform and therefore the only fees everyone will pay are just the gas fees.</a:t>
            </a:r>
          </a:p>
          <a:p>
            <a:endParaRPr lang="en-US" dirty="0" smtClean="0"/>
          </a:p>
          <a:p>
            <a:r>
              <a:rPr lang="en-US" dirty="0" smtClean="0"/>
              <a:t>So we</a:t>
            </a:r>
            <a:r>
              <a:rPr lang="en-US" baseline="0" dirty="0" smtClean="0"/>
              <a:t> raised some ether, what can we do now that we are funded?</a:t>
            </a:r>
            <a:endParaRPr lang="en-US" dirty="0"/>
          </a:p>
        </p:txBody>
      </p:sp>
    </p:spTree>
    <p:extLst>
      <p:ext uri="{BB962C8B-B14F-4D97-AF65-F5344CB8AC3E}">
        <p14:creationId xmlns:p14="http://schemas.microsoft.com/office/powerpoint/2010/main" val="1031766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Duplicate slide and pick standard colors green turquoise,</a:t>
            </a:r>
            <a:r>
              <a:rPr lang="en-US" baseline="0" dirty="0" smtClean="0"/>
              <a:t> purple </a:t>
            </a:r>
            <a:endParaRPr lang="en-US" dirty="0"/>
          </a:p>
        </p:txBody>
      </p:sp>
    </p:spTree>
    <p:extLst>
      <p:ext uri="{BB962C8B-B14F-4D97-AF65-F5344CB8AC3E}">
        <p14:creationId xmlns:p14="http://schemas.microsoft.com/office/powerpoint/2010/main" val="1539878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https://www.ethereum.org/</a:t>
            </a:r>
          </a:p>
          <a:p>
            <a:endParaRPr lang="en-US" dirty="0" smtClean="0"/>
          </a:p>
          <a:p>
            <a:r>
              <a:rPr lang="en-US" dirty="0" smtClean="0"/>
              <a:t>Sometimes a good idea takes a lot of funds and collective effort. You could ask for donations, but donors prefer to give to projects they are more certain that will get traction and proper funding. This is an example where a crowdfunding would be ideal: you set up a goal and a deadline for reaching it. If you miss your goal, the donations are returned, therefore reducing the risk for donors. Since the code is open and auditable, there is no need for a centralized trusted platform and therefore the only fees everyone will pay are just the gas fees.</a:t>
            </a:r>
          </a:p>
          <a:p>
            <a:endParaRPr lang="en-US" dirty="0" smtClean="0"/>
          </a:p>
          <a:p>
            <a:r>
              <a:rPr lang="en-US" dirty="0" smtClean="0"/>
              <a:t>So we</a:t>
            </a:r>
            <a:r>
              <a:rPr lang="en-US" baseline="0" dirty="0" smtClean="0"/>
              <a:t> raised some ether, what can we do now that we are funded?</a:t>
            </a:r>
            <a:endParaRPr lang="en-US" dirty="0"/>
          </a:p>
        </p:txBody>
      </p:sp>
    </p:spTree>
    <p:extLst>
      <p:ext uri="{BB962C8B-B14F-4D97-AF65-F5344CB8AC3E}">
        <p14:creationId xmlns:p14="http://schemas.microsoft.com/office/powerpoint/2010/main" val="2039971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31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400" b="1" dirty="0" smtClean="0"/>
              <a:t>Most</a:t>
            </a:r>
            <a:r>
              <a:rPr lang="en-US" sz="2400" b="1" baseline="0" dirty="0" smtClean="0"/>
              <a:t> material discussing </a:t>
            </a:r>
            <a:r>
              <a:rPr lang="en-US" sz="2400" b="1" baseline="0" dirty="0" err="1" smtClean="0"/>
              <a:t>blockchains</a:t>
            </a:r>
            <a:r>
              <a:rPr lang="en-US" sz="2400" b="1" baseline="0" dirty="0" smtClean="0"/>
              <a:t> stems from Bitcoin. So, in order to get a good understanding of what </a:t>
            </a:r>
            <a:r>
              <a:rPr lang="en-US" sz="2400" b="1" baseline="0" dirty="0" err="1" smtClean="0"/>
              <a:t>blockchains</a:t>
            </a:r>
            <a:r>
              <a:rPr lang="en-US" sz="2400" b="1" baseline="0" dirty="0" smtClean="0"/>
              <a:t> are, what they do, and what they </a:t>
            </a:r>
            <a:r>
              <a:rPr lang="en-US" sz="2400" b="1" baseline="0" smtClean="0"/>
              <a:t>are capable of </a:t>
            </a:r>
            <a:r>
              <a:rPr lang="en-US" sz="2400" b="1" baseline="0" dirty="0" smtClean="0"/>
              <a:t>let’s use Bitcoin as a case-study.</a:t>
            </a:r>
            <a:endParaRPr lang="en-US" sz="2400" b="1" dirty="0"/>
          </a:p>
        </p:txBody>
      </p:sp>
    </p:spTree>
    <p:extLst>
      <p:ext uri="{BB962C8B-B14F-4D97-AF65-F5344CB8AC3E}">
        <p14:creationId xmlns:p14="http://schemas.microsoft.com/office/powerpoint/2010/main" val="3567662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6337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When people first hear the word Bitcoin, a number of items pop in their head:</a:t>
            </a:r>
            <a:endParaRPr lang="en-US" b="0" dirty="0" smtClean="0">
              <a:effectLst/>
            </a:endParaRPr>
          </a:p>
          <a:p>
            <a:pPr rtl="0"/>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Bitcoin is only used to purchase drugs!</a:t>
            </a:r>
            <a:endParaRPr lang="en-US" b="0" dirty="0" smtClean="0">
              <a:effectLst/>
            </a:endParaRPr>
          </a:p>
          <a:p>
            <a:pPr rtl="0"/>
            <a:r>
              <a:rPr lang="en-US" sz="2200" b="0" i="0" u="none" strike="noStrike" dirty="0" smtClean="0">
                <a:effectLst/>
                <a:latin typeface="Helvetica Neue"/>
                <a:ea typeface="Helvetica Neue"/>
                <a:cs typeface="Helvetica Neue"/>
                <a:sym typeface="Helvetica Neue"/>
              </a:rPr>
              <a:t>Bitcoin is used by criminals to launder money.</a:t>
            </a:r>
            <a:endParaRPr lang="en-US" b="0" dirty="0" smtClean="0">
              <a:effectLst/>
            </a:endParaRPr>
          </a:p>
          <a:p>
            <a:pPr rtl="0"/>
            <a:r>
              <a:rPr lang="en-US" sz="2200" b="0" i="0" u="none" strike="noStrike" dirty="0" smtClean="0">
                <a:effectLst/>
                <a:latin typeface="Helvetica Neue"/>
                <a:ea typeface="Helvetica Neue"/>
                <a:cs typeface="Helvetica Neue"/>
                <a:sym typeface="Helvetica Neue"/>
              </a:rPr>
              <a:t>Bitcoin is some libertarian experiment to subvert the governments’ control on money.</a:t>
            </a:r>
            <a:endParaRPr lang="en-US" b="0" dirty="0" smtClean="0">
              <a:effectLst/>
            </a:endParaRPr>
          </a:p>
          <a:p>
            <a:pPr rtl="0"/>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Or, my favorite and perhaps the most pertinent:</a:t>
            </a:r>
            <a:endParaRPr lang="en-US" b="0" dirty="0" smtClean="0">
              <a:effectLst/>
            </a:endParaRPr>
          </a:p>
          <a:p>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Bitcoin still exists?</a:t>
            </a:r>
          </a:p>
          <a:p>
            <a:endParaRPr lang="en-US" sz="2200" b="0" i="0" u="none" strike="noStrike" dirty="0" smtClean="0">
              <a:effectLst/>
              <a:latin typeface="Helvetica Neue"/>
              <a:sym typeface="Helvetica Neue"/>
            </a:endParaRPr>
          </a:p>
          <a:p>
            <a:r>
              <a:rPr lang="en-US" sz="2200" b="0" i="0" u="none" strike="noStrike" dirty="0" smtClean="0">
                <a:effectLst/>
                <a:latin typeface="Helvetica Neue"/>
                <a:ea typeface="Helvetica Neue"/>
                <a:cs typeface="Helvetica Neue"/>
                <a:sym typeface="Helvetica Neue"/>
              </a:rPr>
              <a:t>Indeed, Bitcoin still exists, and it’s uses are many. But before we discuss the uses of Bitcoin, we want to discuss what it is and how it works. And, after we understand how exactly the technology works, we will quickly see that all of a sudden that the most exciting part of Bitcoin is not bitcoin itself, but what else can be created with this technology.</a:t>
            </a:r>
            <a:endParaRPr lang="en-US" dirty="0"/>
          </a:p>
        </p:txBody>
      </p:sp>
    </p:spTree>
    <p:extLst>
      <p:ext uri="{BB962C8B-B14F-4D97-AF65-F5344CB8AC3E}">
        <p14:creationId xmlns:p14="http://schemas.microsoft.com/office/powerpoint/2010/main" val="2996094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So, lets begin, with a basic, explain-like-I’m-five, understanding of bitcoin. It is this:</a:t>
            </a:r>
            <a:endParaRPr lang="en-US" b="0" dirty="0" smtClean="0">
              <a:effectLst/>
            </a:endParaRPr>
          </a:p>
          <a:p>
            <a:pPr rtl="0"/>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“Bitcoin is like email for money. It is both a currency, and a payment network - kind of like the US dollar and Visa combined.”</a:t>
            </a:r>
            <a:endParaRPr lang="en-US" b="0" dirty="0" smtClean="0">
              <a:effectLst/>
            </a:endParaRPr>
          </a:p>
          <a:p>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In the same way that a user may send an email from one email address to another, someone may send bitcoin from one address to another user. Email, like Bitcoin, is transactional. Each email sent is one record, or transaction, in a database. However, the </a:t>
            </a:r>
            <a:r>
              <a:rPr lang="en-US" sz="2200" b="0" i="0" u="none" strike="noStrike" dirty="0" err="1" smtClean="0">
                <a:effectLst/>
                <a:latin typeface="Helvetica Neue"/>
                <a:ea typeface="Helvetica Neue"/>
                <a:cs typeface="Helvetica Neue"/>
                <a:sym typeface="Helvetica Neue"/>
              </a:rPr>
              <a:t>similarites</a:t>
            </a:r>
            <a:r>
              <a:rPr lang="en-US" sz="2200" b="0" i="0" u="none" strike="noStrike" dirty="0" smtClean="0">
                <a:effectLst/>
                <a:latin typeface="Helvetica Neue"/>
                <a:ea typeface="Helvetica Neue"/>
                <a:cs typeface="Helvetica Neue"/>
                <a:sym typeface="Helvetica Neue"/>
              </a:rPr>
              <a:t> to email end there...</a:t>
            </a:r>
            <a:endParaRPr lang="en-US" dirty="0"/>
          </a:p>
        </p:txBody>
      </p:sp>
    </p:spTree>
    <p:extLst>
      <p:ext uri="{BB962C8B-B14F-4D97-AF65-F5344CB8AC3E}">
        <p14:creationId xmlns:p14="http://schemas.microsoft.com/office/powerpoint/2010/main" val="254738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Indeed, emails are transactional and tracked in a database. In the case of our </a:t>
            </a:r>
            <a:r>
              <a:rPr lang="en-US" sz="2200" b="0" i="0" u="none" strike="noStrike" dirty="0" err="1" smtClean="0">
                <a:effectLst/>
                <a:latin typeface="Helvetica Neue"/>
                <a:ea typeface="Helvetica Neue"/>
                <a:cs typeface="Helvetica Neue"/>
                <a:sym typeface="Helvetica Neue"/>
              </a:rPr>
              <a:t>Pariveda</a:t>
            </a:r>
            <a:r>
              <a:rPr lang="en-US" sz="2200" b="0" i="0" u="none" strike="noStrike" dirty="0" smtClean="0">
                <a:effectLst/>
                <a:latin typeface="Helvetica Neue"/>
                <a:ea typeface="Helvetica Neue"/>
                <a:cs typeface="Helvetica Neue"/>
                <a:sym typeface="Helvetica Neue"/>
              </a:rPr>
              <a:t> email address, our database is stored centrally, on our exchange server.</a:t>
            </a:r>
            <a:endParaRPr lang="en-US" b="0" dirty="0" smtClean="0">
              <a:effectLst/>
            </a:endParaRPr>
          </a:p>
          <a:p>
            <a:pPr rtl="0"/>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Bitcoin, rather than a database of emails, is a database of transactions. And rather than being stored on a single exchange server, it is stored on thousands of other servers.</a:t>
            </a:r>
            <a:endParaRPr lang="en-US" b="0" dirty="0" smtClean="0">
              <a:effectLst/>
            </a:endParaRPr>
          </a:p>
          <a:p>
            <a:pPr rtl="0"/>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At its core, bitcoin just a digital file that lists digital accounts and money - like a ledger. </a:t>
            </a:r>
            <a:r>
              <a:rPr lang="en-US" sz="2200" b="1" i="0" u="none" strike="noStrike" dirty="0" smtClean="0">
                <a:effectLst/>
                <a:latin typeface="Helvetica Neue"/>
                <a:ea typeface="Helvetica Neue"/>
                <a:cs typeface="Helvetica Neue"/>
                <a:sym typeface="Helvetica Neue"/>
              </a:rPr>
              <a:t>Show ledger image. </a:t>
            </a:r>
            <a:r>
              <a:rPr lang="en-US" sz="2200" b="0" i="0" u="none" strike="noStrike" dirty="0" smtClean="0">
                <a:effectLst/>
                <a:latin typeface="Helvetica Neue"/>
                <a:ea typeface="Helvetica Neue"/>
                <a:cs typeface="Helvetica Neue"/>
                <a:sym typeface="Helvetica Neue"/>
              </a:rPr>
              <a:t>A copy of this file is maintained on every computer in the network.</a:t>
            </a:r>
            <a:endParaRPr lang="en-US" b="0" dirty="0" smtClean="0">
              <a:effectLst/>
            </a:endParaRPr>
          </a:p>
          <a:p>
            <a:pPr rtl="0"/>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To send money, a single node will broadcast their transaction to the rest of the network - that the balance on the senders account should go up, and the balance on the receivers account should go up. Each node in the network applies that transaction to their copy of the ledger, and passes on the transaction to other nodes. </a:t>
            </a:r>
            <a:r>
              <a:rPr lang="en-US" sz="2200" b="1" i="0" u="none" strike="noStrike" dirty="0" smtClean="0">
                <a:effectLst/>
                <a:latin typeface="Helvetica Neue"/>
                <a:ea typeface="Helvetica Neue"/>
                <a:cs typeface="Helvetica Neue"/>
                <a:sym typeface="Helvetica Neue"/>
              </a:rPr>
              <a:t>Show node </a:t>
            </a:r>
            <a:r>
              <a:rPr lang="en-US" sz="2200" b="1" i="0" u="none" strike="noStrike" dirty="0" err="1" smtClean="0">
                <a:effectLst/>
                <a:latin typeface="Helvetica Neue"/>
                <a:ea typeface="Helvetica Neue"/>
                <a:cs typeface="Helvetica Neue"/>
                <a:sym typeface="Helvetica Neue"/>
              </a:rPr>
              <a:t>propogation</a:t>
            </a:r>
            <a:r>
              <a:rPr lang="en-US" sz="2200" b="1" i="0" u="none" strike="noStrike" dirty="0" smtClean="0">
                <a:effectLst/>
                <a:latin typeface="Helvetica Neue"/>
                <a:ea typeface="Helvetica Neue"/>
                <a:cs typeface="Helvetica Neue"/>
                <a:sym typeface="Helvetica Neue"/>
              </a:rPr>
              <a:t> image.</a:t>
            </a:r>
            <a:endParaRPr lang="en-US" b="0" dirty="0" smtClean="0">
              <a:effectLst/>
            </a:endParaRPr>
          </a:p>
          <a:p>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While this may sound similar to the way a bank maintains a ledger, the fact that the ledger is maintained by a group rather than a single entity introduces a number of important differences and considerations.</a:t>
            </a:r>
            <a:r>
              <a:rPr lang="en-US" sz="2200" b="1" i="0" u="none" strike="noStrike" dirty="0" smtClean="0">
                <a:effectLst/>
                <a:latin typeface="Helvetica Neue"/>
                <a:ea typeface="Helvetica Neue"/>
                <a:cs typeface="Helvetica Neue"/>
                <a:sym typeface="Helvetica Neue"/>
              </a:rPr>
              <a:t> Show distributed vs </a:t>
            </a:r>
            <a:r>
              <a:rPr lang="en-US" sz="2200" b="1" i="0" u="none" strike="noStrike" dirty="0" err="1" smtClean="0">
                <a:effectLst/>
                <a:latin typeface="Helvetica Neue"/>
                <a:ea typeface="Helvetica Neue"/>
                <a:cs typeface="Helvetica Neue"/>
                <a:sym typeface="Helvetica Neue"/>
              </a:rPr>
              <a:t>Paypal</a:t>
            </a:r>
            <a:r>
              <a:rPr lang="en-US" sz="2200" b="1" i="0" u="none" strike="noStrike" dirty="0" smtClean="0">
                <a:effectLst/>
                <a:latin typeface="Helvetica Neue"/>
                <a:ea typeface="Helvetica Neue"/>
                <a:cs typeface="Helvetica Neue"/>
                <a:sym typeface="Helvetica Neue"/>
              </a:rPr>
              <a:t> image.</a:t>
            </a:r>
            <a:endParaRPr lang="en-US" dirty="0" smtClean="0"/>
          </a:p>
          <a:p>
            <a:endParaRPr lang="en-US" dirty="0"/>
          </a:p>
        </p:txBody>
      </p:sp>
    </p:spTree>
    <p:extLst>
      <p:ext uri="{BB962C8B-B14F-4D97-AF65-F5344CB8AC3E}">
        <p14:creationId xmlns:p14="http://schemas.microsoft.com/office/powerpoint/2010/main" val="1393785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Indeed, emails are transactional and tracked in a database. In the case of our </a:t>
            </a:r>
            <a:r>
              <a:rPr lang="en-US" sz="2200" b="0" i="0" u="none" strike="noStrike" dirty="0" err="1" smtClean="0">
                <a:effectLst/>
                <a:latin typeface="Helvetica Neue"/>
                <a:ea typeface="Helvetica Neue"/>
                <a:cs typeface="Helvetica Neue"/>
                <a:sym typeface="Helvetica Neue"/>
              </a:rPr>
              <a:t>Pariveda</a:t>
            </a:r>
            <a:r>
              <a:rPr lang="en-US" sz="2200" b="0" i="0" u="none" strike="noStrike" dirty="0" smtClean="0">
                <a:effectLst/>
                <a:latin typeface="Helvetica Neue"/>
                <a:ea typeface="Helvetica Neue"/>
                <a:cs typeface="Helvetica Neue"/>
                <a:sym typeface="Helvetica Neue"/>
              </a:rPr>
              <a:t> email address, our database is stored centrally, on our exchange server.</a:t>
            </a:r>
            <a:endParaRPr lang="en-US" b="0" dirty="0" smtClean="0">
              <a:effectLst/>
            </a:endParaRPr>
          </a:p>
          <a:p>
            <a:pPr rtl="0"/>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Bitcoin, rather than a database of emails, is a database of transactions. And rather than being stored on a single exchange server, it is stored on thousands of other servers.</a:t>
            </a:r>
            <a:endParaRPr lang="en-US" b="0" dirty="0" smtClean="0">
              <a:effectLst/>
            </a:endParaRPr>
          </a:p>
          <a:p>
            <a:pPr rtl="0"/>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At its core, bitcoin just a digital file that lists digital accounts and money - like a ledger. </a:t>
            </a:r>
            <a:r>
              <a:rPr lang="en-US" sz="2200" b="1" i="0" u="none" strike="noStrike" dirty="0" smtClean="0">
                <a:effectLst/>
                <a:latin typeface="Helvetica Neue"/>
                <a:ea typeface="Helvetica Neue"/>
                <a:cs typeface="Helvetica Neue"/>
                <a:sym typeface="Helvetica Neue"/>
              </a:rPr>
              <a:t>Show ledger image. </a:t>
            </a:r>
            <a:r>
              <a:rPr lang="en-US" sz="2200" b="0" i="0" u="none" strike="noStrike" dirty="0" smtClean="0">
                <a:effectLst/>
                <a:latin typeface="Helvetica Neue"/>
                <a:ea typeface="Helvetica Neue"/>
                <a:cs typeface="Helvetica Neue"/>
                <a:sym typeface="Helvetica Neue"/>
              </a:rPr>
              <a:t>A copy of this file is maintained on every computer in the network.</a:t>
            </a:r>
            <a:endParaRPr lang="en-US" b="0" dirty="0" smtClean="0">
              <a:effectLst/>
            </a:endParaRPr>
          </a:p>
          <a:p>
            <a:pPr rtl="0"/>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To send money, a single node will broadcast their transaction to the rest of the network - that the balance on the senders account should go up, and the balance on the receivers account should go up. Each node in the network applies that transaction to their copy of the ledger, and passes on the transaction to other nodes. </a:t>
            </a:r>
            <a:r>
              <a:rPr lang="en-US" sz="2200" b="1" i="0" u="none" strike="noStrike" dirty="0" smtClean="0">
                <a:effectLst/>
                <a:latin typeface="Helvetica Neue"/>
                <a:ea typeface="Helvetica Neue"/>
                <a:cs typeface="Helvetica Neue"/>
                <a:sym typeface="Helvetica Neue"/>
              </a:rPr>
              <a:t>Show node </a:t>
            </a:r>
            <a:r>
              <a:rPr lang="en-US" sz="2200" b="1" i="0" u="none" strike="noStrike" dirty="0" err="1" smtClean="0">
                <a:effectLst/>
                <a:latin typeface="Helvetica Neue"/>
                <a:ea typeface="Helvetica Neue"/>
                <a:cs typeface="Helvetica Neue"/>
                <a:sym typeface="Helvetica Neue"/>
              </a:rPr>
              <a:t>propogation</a:t>
            </a:r>
            <a:r>
              <a:rPr lang="en-US" sz="2200" b="1" i="0" u="none" strike="noStrike" dirty="0" smtClean="0">
                <a:effectLst/>
                <a:latin typeface="Helvetica Neue"/>
                <a:ea typeface="Helvetica Neue"/>
                <a:cs typeface="Helvetica Neue"/>
                <a:sym typeface="Helvetica Neue"/>
              </a:rPr>
              <a:t> image.</a:t>
            </a:r>
            <a:endParaRPr lang="en-US" b="0" dirty="0" smtClean="0">
              <a:effectLst/>
            </a:endParaRPr>
          </a:p>
          <a:p>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While this may sound similar to the way a bank maintains a ledger, the fact that the ledger is maintained by a group rather than a single entity introduces a number of important differences and considerations.</a:t>
            </a:r>
            <a:r>
              <a:rPr lang="en-US" sz="2200" b="1" i="0" u="none" strike="noStrike" dirty="0" smtClean="0">
                <a:effectLst/>
                <a:latin typeface="Helvetica Neue"/>
                <a:ea typeface="Helvetica Neue"/>
                <a:cs typeface="Helvetica Neue"/>
                <a:sym typeface="Helvetica Neue"/>
              </a:rPr>
              <a:t> Show distributed vs </a:t>
            </a:r>
            <a:r>
              <a:rPr lang="en-US" sz="2200" b="1" i="0" u="none" strike="noStrike" dirty="0" err="1" smtClean="0">
                <a:effectLst/>
                <a:latin typeface="Helvetica Neue"/>
                <a:ea typeface="Helvetica Neue"/>
                <a:cs typeface="Helvetica Neue"/>
                <a:sym typeface="Helvetica Neue"/>
              </a:rPr>
              <a:t>Paypal</a:t>
            </a:r>
            <a:r>
              <a:rPr lang="en-US" sz="2200" b="1" i="0" u="none" strike="noStrike" dirty="0" smtClean="0">
                <a:effectLst/>
                <a:latin typeface="Helvetica Neue"/>
                <a:ea typeface="Helvetica Neue"/>
                <a:cs typeface="Helvetica Neue"/>
                <a:sym typeface="Helvetica Neue"/>
              </a:rPr>
              <a:t> image.</a:t>
            </a:r>
            <a:endParaRPr lang="en-US" dirty="0"/>
          </a:p>
        </p:txBody>
      </p:sp>
    </p:spTree>
    <p:extLst>
      <p:ext uri="{BB962C8B-B14F-4D97-AF65-F5344CB8AC3E}">
        <p14:creationId xmlns:p14="http://schemas.microsoft.com/office/powerpoint/2010/main" val="1592121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Alice</a:t>
            </a:r>
            <a:r>
              <a:rPr lang="en-US" baseline="0" dirty="0" smtClean="0"/>
              <a:t> h</a:t>
            </a:r>
            <a:r>
              <a:rPr lang="en-US" sz="2400" dirty="0" smtClean="0">
                <a:solidFill>
                  <a:schemeClr val="tx1"/>
                </a:solidFill>
                <a:latin typeface="Helvetica Neue"/>
                <a:ea typeface="Helvetica Neue"/>
                <a:cs typeface="Helvetica Neue"/>
                <a:sym typeface="Helvetica Neue"/>
              </a:rPr>
              <a:t>as:</a:t>
            </a:r>
          </a:p>
          <a:p>
            <a:pPr marL="0" marR="0" indent="0" algn="l" defTabSz="584200" rtl="0" fontAlgn="auto" latinLnBrk="1" hangingPunct="0">
              <a:lnSpc>
                <a:spcPct val="130000"/>
              </a:lnSpc>
              <a:spcAft>
                <a:spcPts val="0"/>
              </a:spcAft>
              <a:buClrTx/>
              <a:buSzTx/>
              <a:buFont typeface="Wingdings" panose="05000000000000000000" pitchFamily="2" charset="2"/>
              <a:buNone/>
              <a:tabLst/>
            </a:pPr>
            <a:r>
              <a:rPr lang="en-US" sz="2400" dirty="0" smtClean="0">
                <a:solidFill>
                  <a:schemeClr val="tx1"/>
                </a:solidFill>
                <a:latin typeface="Helvetica Neue"/>
                <a:ea typeface="Helvetica Neue"/>
                <a:cs typeface="Helvetica Neue"/>
                <a:sym typeface="Helvetica Neue"/>
              </a:rPr>
              <a:t> - Validation/Private Key</a:t>
            </a:r>
          </a:p>
          <a:p>
            <a:pPr marL="0" marR="0" indent="0" algn="l" defTabSz="584200" rtl="0" fontAlgn="auto" latinLnBrk="1" hangingPunct="0">
              <a:lnSpc>
                <a:spcPct val="130000"/>
              </a:lnSpc>
              <a:spcAft>
                <a:spcPts val="0"/>
              </a:spcAft>
              <a:buClrTx/>
              <a:buSzTx/>
              <a:buFont typeface="Wingdings" panose="05000000000000000000" pitchFamily="2" charset="2"/>
              <a:buNone/>
              <a:tabLst/>
            </a:pPr>
            <a:r>
              <a:rPr lang="en-US" sz="2400" dirty="0" smtClean="0">
                <a:solidFill>
                  <a:schemeClr val="tx1"/>
                </a:solidFill>
                <a:latin typeface="Helvetica Neue"/>
                <a:ea typeface="Helvetica Neue"/>
                <a:cs typeface="Helvetica Neue"/>
                <a:sym typeface="Helvetica Neue"/>
              </a:rPr>
              <a:t> - Signing/Public Key</a:t>
            </a:r>
          </a:p>
          <a:p>
            <a:pPr marL="0" indent="0" algn="l" rtl="0" latinLnBrk="1" hangingPunct="0">
              <a:lnSpc>
                <a:spcPct val="130000"/>
              </a:lnSpc>
              <a:buFont typeface="Wingdings" panose="05000000000000000000" pitchFamily="2" charset="2"/>
              <a:buNone/>
            </a:pPr>
            <a:r>
              <a:rPr lang="en-US" sz="2400" dirty="0" smtClean="0">
                <a:solidFill>
                  <a:schemeClr val="tx1"/>
                </a:solidFill>
              </a:rPr>
              <a:t> -</a:t>
            </a:r>
            <a:r>
              <a:rPr lang="en-US" sz="2400" baseline="0" dirty="0" smtClean="0">
                <a:solidFill>
                  <a:schemeClr val="tx1"/>
                </a:solidFill>
              </a:rPr>
              <a:t> </a:t>
            </a:r>
            <a:r>
              <a:rPr lang="en-US" sz="2400" dirty="0" smtClean="0">
                <a:solidFill>
                  <a:schemeClr val="tx1"/>
                </a:solidFill>
              </a:rPr>
              <a:t>Wallet</a:t>
            </a:r>
            <a:r>
              <a:rPr lang="en-US" sz="2200" baseline="0" dirty="0" smtClean="0">
                <a:solidFill>
                  <a:sysClr val="windowText" lastClr="000000"/>
                </a:solidFill>
              </a:rPr>
              <a:t> (Composed of Transactions that include her public address as an output)</a:t>
            </a:r>
          </a:p>
          <a:p>
            <a:pPr marL="0" indent="0" algn="l" rtl="0" latinLnBrk="1" hangingPunct="0">
              <a:lnSpc>
                <a:spcPct val="130000"/>
              </a:lnSpc>
              <a:buFont typeface="Wingdings" panose="05000000000000000000" pitchFamily="2" charset="2"/>
              <a:buNone/>
            </a:pPr>
            <a:endParaRPr lang="en-US" sz="2200" baseline="0" dirty="0" smtClean="0">
              <a:solidFill>
                <a:sysClr val="windowText" lastClr="000000"/>
              </a:solidFill>
            </a:endParaRPr>
          </a:p>
          <a:p>
            <a:pPr marL="0" indent="0" algn="l" rtl="0" latinLnBrk="1" hangingPunct="0">
              <a:lnSpc>
                <a:spcPct val="130000"/>
              </a:lnSpc>
              <a:buFont typeface="Wingdings" panose="05000000000000000000" pitchFamily="2" charset="2"/>
              <a:buNone/>
            </a:pPr>
            <a:r>
              <a:rPr lang="en-US" sz="2200" baseline="0" dirty="0" smtClean="0">
                <a:solidFill>
                  <a:sysClr val="windowText" lastClr="000000"/>
                </a:solidFill>
              </a:rPr>
              <a:t>*A Transaction can use multiple prior transactions as input</a:t>
            </a:r>
          </a:p>
          <a:p>
            <a:pPr marL="0" indent="0" algn="l" rtl="0" latinLnBrk="1" hangingPunct="0">
              <a:lnSpc>
                <a:spcPct val="130000"/>
              </a:lnSpc>
              <a:buFont typeface="Wingdings" panose="05000000000000000000" pitchFamily="2" charset="2"/>
              <a:buNone/>
            </a:pPr>
            <a:endParaRPr lang="en-US" sz="2200" baseline="0" dirty="0" smtClean="0">
              <a:solidFill>
                <a:sysClr val="windowText" lastClr="000000"/>
              </a:solidFill>
            </a:endParaRPr>
          </a:p>
          <a:p>
            <a:pPr marL="0" indent="0" algn="l" rtl="0" latinLnBrk="1" hangingPunct="0">
              <a:lnSpc>
                <a:spcPct val="130000"/>
              </a:lnSpc>
              <a:buFont typeface="Wingdings" panose="05000000000000000000" pitchFamily="2" charset="2"/>
              <a:buNone/>
            </a:pPr>
            <a:r>
              <a:rPr lang="en-US" sz="2400" dirty="0" smtClean="0">
                <a:solidFill>
                  <a:schemeClr val="tx1"/>
                </a:solidFill>
              </a:rPr>
              <a:t>The</a:t>
            </a:r>
            <a:r>
              <a:rPr lang="en-US" sz="2400" baseline="0" dirty="0" smtClean="0">
                <a:solidFill>
                  <a:schemeClr val="tx1"/>
                </a:solidFill>
              </a:rPr>
              <a:t> inputs are digitally signed so that everyone knows that Alice really is the one sending the money.</a:t>
            </a:r>
          </a:p>
          <a:p>
            <a:pPr marL="0" indent="0" algn="l" rtl="0" latinLnBrk="1" hangingPunct="0">
              <a:lnSpc>
                <a:spcPct val="130000"/>
              </a:lnSpc>
              <a:buFont typeface="Wingdings" panose="05000000000000000000" pitchFamily="2" charset="2"/>
              <a:buNone/>
            </a:pPr>
            <a:endParaRPr lang="en-US" sz="2400" baseline="0" dirty="0" smtClean="0">
              <a:solidFill>
                <a:schemeClr val="tx1"/>
              </a:solidFill>
            </a:endParaRPr>
          </a:p>
          <a:p>
            <a:pPr marL="0" indent="0" algn="l" rtl="0" latinLnBrk="1" hangingPunct="0">
              <a:lnSpc>
                <a:spcPct val="130000"/>
              </a:lnSpc>
              <a:buFont typeface="Wingdings" panose="05000000000000000000" pitchFamily="2" charset="2"/>
              <a:buNone/>
            </a:pPr>
            <a:r>
              <a:rPr lang="en-US" sz="2400" dirty="0" smtClean="0">
                <a:solidFill>
                  <a:srgbClr val="005F9B"/>
                </a:solidFill>
              </a:rPr>
              <a:t>But transactions by themselves don’t prove I have something!</a:t>
            </a:r>
            <a:endParaRPr lang="en-US" sz="2400" baseline="0" dirty="0" smtClean="0">
              <a:solidFill>
                <a:schemeClr val="tx1"/>
              </a:solidFill>
            </a:endParaRPr>
          </a:p>
          <a:p>
            <a:pPr marL="0" marR="0" lvl="0" indent="0" algn="l" defTabSz="457200" rtl="0" eaLnBrk="1" fontAlgn="auto" latinLnBrk="1" hangingPunct="0">
              <a:lnSpc>
                <a:spcPct val="130000"/>
              </a:lnSpc>
              <a:spcBef>
                <a:spcPts val="0"/>
              </a:spcBef>
              <a:spcAft>
                <a:spcPts val="0"/>
              </a:spcAft>
              <a:buClrTx/>
              <a:buSzTx/>
              <a:buFont typeface="Wingdings" panose="05000000000000000000" pitchFamily="2" charset="2"/>
              <a:buNone/>
              <a:tabLst/>
              <a:defRPr/>
            </a:pPr>
            <a:r>
              <a:rPr lang="en-US" sz="2400" cap="none" spc="300" dirty="0" smtClean="0">
                <a:solidFill>
                  <a:schemeClr val="tx1"/>
                </a:solidFill>
              </a:rPr>
              <a:t>How can I be sure that Alice hasn’t already spent what she has sent me?</a:t>
            </a:r>
          </a:p>
          <a:p>
            <a:pPr marL="0" indent="0" algn="l" rtl="0" latinLnBrk="1" hangingPunct="0">
              <a:lnSpc>
                <a:spcPct val="130000"/>
              </a:lnSpc>
              <a:buFont typeface="Wingdings" panose="05000000000000000000" pitchFamily="2" charset="2"/>
              <a:buNone/>
            </a:pPr>
            <a:endParaRPr lang="en-US" sz="2400" dirty="0" smtClean="0">
              <a:solidFill>
                <a:schemeClr val="tx1"/>
              </a:solidFill>
            </a:endParaRPr>
          </a:p>
        </p:txBody>
      </p:sp>
    </p:spTree>
    <p:extLst>
      <p:ext uri="{BB962C8B-B14F-4D97-AF65-F5344CB8AC3E}">
        <p14:creationId xmlns:p14="http://schemas.microsoft.com/office/powerpoint/2010/main" val="806637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Blocks are the key! And more specifically the </a:t>
            </a:r>
            <a:r>
              <a:rPr lang="en-US" dirty="0" err="1" smtClean="0"/>
              <a:t>blockchain</a:t>
            </a:r>
            <a:r>
              <a:rPr lang="en-US" dirty="0" smtClean="0"/>
              <a:t>.</a:t>
            </a:r>
          </a:p>
          <a:p>
            <a:endParaRPr lang="en-US" dirty="0" smtClean="0"/>
          </a:p>
          <a:p>
            <a:r>
              <a:rPr lang="en-US" dirty="0" smtClean="0"/>
              <a:t>A</a:t>
            </a:r>
            <a:r>
              <a:rPr lang="en-US" baseline="0" dirty="0" smtClean="0"/>
              <a:t> node in the network takes all the pending transactions it knows about and combines them into a single “block”.</a:t>
            </a:r>
          </a:p>
          <a:p>
            <a:endParaRPr lang="en-US" baseline="0" dirty="0" smtClean="0"/>
          </a:p>
          <a:p>
            <a:r>
              <a:rPr lang="en-US" dirty="0" smtClean="0"/>
              <a:t>The</a:t>
            </a:r>
            <a:r>
              <a:rPr lang="en-US" baseline="0" dirty="0" smtClean="0"/>
              <a:t> new block contains a hash of the previous block that has been approved by the network.</a:t>
            </a:r>
          </a:p>
          <a:p>
            <a:endParaRPr lang="en-US" baseline="0" dirty="0" smtClean="0"/>
          </a:p>
          <a:p>
            <a:r>
              <a:rPr lang="en-US" dirty="0" smtClean="0"/>
              <a:t>This</a:t>
            </a:r>
            <a:r>
              <a:rPr lang="en-US" baseline="0" dirty="0" smtClean="0"/>
              <a:t> means that in order to change one transaction from the past, we would have to change all the blocks that come after it. This enables any node on the network to be able to tell immediately whether a block is valid or not.</a:t>
            </a:r>
          </a:p>
          <a:p>
            <a:endParaRPr lang="en-US" baseline="0" dirty="0" smtClean="0"/>
          </a:p>
          <a:p>
            <a:r>
              <a:rPr lang="en-US" baseline="0" dirty="0" smtClean="0"/>
              <a:t>But why couldn’t I just quickly go through the past blocks and make a bunch of changes and tell all the other nodes on the network that is really what happened?</a:t>
            </a:r>
          </a:p>
        </p:txBody>
      </p:sp>
    </p:spTree>
    <p:extLst>
      <p:ext uri="{BB962C8B-B14F-4D97-AF65-F5344CB8AC3E}">
        <p14:creationId xmlns:p14="http://schemas.microsoft.com/office/powerpoint/2010/main" val="1263849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Proof</a:t>
            </a:r>
            <a:r>
              <a:rPr lang="en-US" baseline="0" dirty="0" smtClean="0"/>
              <a:t> of Work makes it difficult to makeup a different history or chain of blocks because it is CPU intensive to make a single block.</a:t>
            </a:r>
          </a:p>
          <a:p>
            <a:endParaRPr lang="en-US" baseline="0" dirty="0" smtClean="0"/>
          </a:p>
          <a:p>
            <a:r>
              <a:rPr lang="en-US" baseline="0" dirty="0" smtClean="0"/>
              <a:t>The nice thing is that verifying whether someone has really done work or not is very easy to do.</a:t>
            </a:r>
          </a:p>
          <a:p>
            <a:endParaRPr lang="en-US" baseline="0" dirty="0" smtClean="0"/>
          </a:p>
          <a:p>
            <a:r>
              <a:rPr lang="en-US" baseline="0" dirty="0" smtClean="0"/>
              <a:t>This makes it extremely difficult for anyone to pretend like they have something that they don’t!</a:t>
            </a:r>
          </a:p>
        </p:txBody>
      </p:sp>
    </p:spTree>
    <p:extLst>
      <p:ext uri="{BB962C8B-B14F-4D97-AF65-F5344CB8AC3E}">
        <p14:creationId xmlns:p14="http://schemas.microsoft.com/office/powerpoint/2010/main" val="3565653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infest overlay">
    <p:spTree>
      <p:nvGrpSpPr>
        <p:cNvPr id="1" name=""/>
        <p:cNvGrpSpPr/>
        <p:nvPr/>
      </p:nvGrpSpPr>
      <p:grpSpPr>
        <a:xfrm>
          <a:off x="0" y="0"/>
          <a:ext cx="0" cy="0"/>
          <a:chOff x="0" y="0"/>
          <a:chExt cx="0" cy="0"/>
        </a:xfrm>
      </p:grpSpPr>
      <p:sp>
        <p:nvSpPr>
          <p:cNvPr id="6" name="Shape 6"/>
          <p:cNvSpPr/>
          <p:nvPr/>
        </p:nvSpPr>
        <p:spPr>
          <a:xfrm>
            <a:off x="571500" y="4749800"/>
            <a:ext cx="11868094" cy="129"/>
          </a:xfrm>
          <a:prstGeom prst="rect">
            <a:avLst/>
          </a:prstGeom>
          <a:ln w="12700">
            <a:solidFill>
              <a:srgbClr val="9A9A9A"/>
            </a:solidFill>
            <a:miter lim="400000"/>
          </a:ln>
        </p:spPr>
        <p:txBody>
          <a:bodyPr lIns="0" tIns="0" rIns="0" bIns="0" anchor="ctr"/>
          <a:lstStyle/>
          <a:p>
            <a:pPr algn="l" defTabSz="457200">
              <a:defRPr sz="1200">
                <a:latin typeface="Helvetica"/>
                <a:ea typeface="Helvetica"/>
                <a:cs typeface="Helvetica"/>
                <a:sym typeface="Helvetica"/>
              </a:defRPr>
            </a:pPr>
            <a:endParaRPr sz="1200">
              <a:latin typeface="Helvetica"/>
              <a:ea typeface="Helvetica"/>
              <a:cs typeface="Helvetica"/>
              <a:sym typeface="Helvetica"/>
            </a:endParaRPr>
          </a:p>
        </p:txBody>
      </p:sp>
      <p:pic>
        <p:nvPicPr>
          <p:cNvPr id="9" name="Picture 8"/>
          <p:cNvPicPr>
            <a:picLocks noChangeAspect="1"/>
          </p:cNvPicPr>
          <p:nvPr userDrawn="1"/>
        </p:nvPicPr>
        <p:blipFill rotWithShape="1">
          <a:blip r:embed="rId2"/>
          <a:srcRect l="25691" t="18660" r="26336" b="53623"/>
          <a:stretch/>
        </p:blipFill>
        <p:spPr>
          <a:xfrm>
            <a:off x="11224290" y="9228279"/>
            <a:ext cx="1780509" cy="578382"/>
          </a:xfrm>
          <a:prstGeom prst="rect">
            <a:avLst/>
          </a:prstGeom>
        </p:spPr>
      </p:pic>
      <p:pic>
        <p:nvPicPr>
          <p:cNvPr id="11" name="Picture 10"/>
          <p:cNvPicPr>
            <a:picLocks noChangeAspect="1"/>
          </p:cNvPicPr>
          <p:nvPr userDrawn="1"/>
        </p:nvPicPr>
        <p:blipFill rotWithShape="1">
          <a:blip r:embed="rId3"/>
          <a:srcRect l="29492" t="35526" r="30560" b="50658"/>
          <a:stretch/>
        </p:blipFill>
        <p:spPr>
          <a:xfrm>
            <a:off x="385338" y="9596528"/>
            <a:ext cx="811161" cy="157726"/>
          </a:xfrm>
          <a:prstGeom prst="rect">
            <a:avLst/>
          </a:prstGeom>
        </p:spPr>
      </p:pic>
      <p:pic>
        <p:nvPicPr>
          <p:cNvPr id="12" name="Picture 11"/>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4087" y="9604277"/>
            <a:ext cx="383517" cy="134941"/>
          </a:xfrm>
          <a:prstGeom prst="rect">
            <a:avLst/>
          </a:prstGeom>
        </p:spPr>
      </p:pic>
      <p:grpSp>
        <p:nvGrpSpPr>
          <p:cNvPr id="13" name="Group 12"/>
          <p:cNvGrpSpPr/>
          <p:nvPr userDrawn="1"/>
        </p:nvGrpSpPr>
        <p:grpSpPr>
          <a:xfrm>
            <a:off x="-4087" y="654"/>
            <a:ext cx="13004800" cy="9753600"/>
            <a:chOff x="0" y="0"/>
            <a:chExt cx="13004800" cy="9753600"/>
          </a:xfrm>
        </p:grpSpPr>
        <p:pic>
          <p:nvPicPr>
            <p:cNvPr id="14" name="Picture 13"/>
            <p:cNvPicPr>
              <a:picLocks noChangeAspect="1"/>
            </p:cNvPicPr>
            <p:nvPr/>
          </p:nvPicPr>
          <p:blipFill rotWithShape="1">
            <a:blip r:embed="rId5"/>
            <a:srcRect l="10399" t="10417" r="35170" b="5357"/>
            <a:stretch/>
          </p:blipFill>
          <p:spPr>
            <a:xfrm>
              <a:off x="0" y="0"/>
              <a:ext cx="11211339" cy="9753600"/>
            </a:xfrm>
            <a:prstGeom prst="rect">
              <a:avLst/>
            </a:prstGeom>
          </p:spPr>
        </p:pic>
        <p:pic>
          <p:nvPicPr>
            <p:cNvPr id="15" name="Picture 14"/>
            <p:cNvPicPr>
              <a:picLocks noChangeAspect="1"/>
            </p:cNvPicPr>
            <p:nvPr/>
          </p:nvPicPr>
          <p:blipFill rotWithShape="1">
            <a:blip r:embed="rId5"/>
            <a:srcRect l="61291" t="10417" r="12630" b="5357"/>
            <a:stretch/>
          </p:blipFill>
          <p:spPr>
            <a:xfrm>
              <a:off x="7633252" y="0"/>
              <a:ext cx="5371548" cy="9753600"/>
            </a:xfrm>
            <a:prstGeom prst="rect">
              <a:avLst/>
            </a:prstGeom>
          </p:spPr>
        </p:pic>
      </p:grpSp>
    </p:spTree>
    <p:extLst>
      <p:ext uri="{BB962C8B-B14F-4D97-AF65-F5344CB8AC3E}">
        <p14:creationId xmlns:p14="http://schemas.microsoft.com/office/powerpoint/2010/main" val="115951872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amp; Subtitle">
    <p:spTree>
      <p:nvGrpSpPr>
        <p:cNvPr id="1" name=""/>
        <p:cNvGrpSpPr/>
        <p:nvPr/>
      </p:nvGrpSpPr>
      <p:grpSpPr>
        <a:xfrm>
          <a:off x="0" y="0"/>
          <a:ext cx="0" cy="0"/>
          <a:chOff x="0" y="0"/>
          <a:chExt cx="0" cy="0"/>
        </a:xfrm>
      </p:grpSpPr>
      <p:sp>
        <p:nvSpPr>
          <p:cNvPr id="6" name="Shape 6"/>
          <p:cNvSpPr/>
          <p:nvPr/>
        </p:nvSpPr>
        <p:spPr>
          <a:xfrm>
            <a:off x="571500" y="4749800"/>
            <a:ext cx="11868094" cy="129"/>
          </a:xfrm>
          <a:prstGeom prst="rect">
            <a:avLst/>
          </a:prstGeom>
          <a:ln w="12700">
            <a:solidFill>
              <a:srgbClr val="9A9A9A"/>
            </a:solidFill>
            <a:miter lim="400000"/>
          </a:ln>
        </p:spPr>
        <p:txBody>
          <a:bodyPr lIns="0" tIns="0" rIns="0" bIns="0" anchor="ctr"/>
          <a:lstStyle/>
          <a:p>
            <a:pPr algn="l" defTabSz="457200">
              <a:defRPr sz="1200">
                <a:latin typeface="Helvetica"/>
                <a:ea typeface="Helvetica"/>
                <a:cs typeface="Helvetica"/>
                <a:sym typeface="Helvetica"/>
              </a:defRPr>
            </a:pPr>
            <a:endParaRPr sz="1200">
              <a:latin typeface="Helvetica"/>
              <a:ea typeface="Helvetica"/>
              <a:cs typeface="Helvetica"/>
              <a:sym typeface="Helvetica"/>
            </a:endParaRPr>
          </a:p>
        </p:txBody>
      </p:sp>
      <p:sp>
        <p:nvSpPr>
          <p:cNvPr id="7" name="Shape 7"/>
          <p:cNvSpPr>
            <a:spLocks noGrp="1"/>
          </p:cNvSpPr>
          <p:nvPr>
            <p:ph type="title"/>
          </p:nvPr>
        </p:nvSpPr>
        <p:spPr>
          <a:xfrm>
            <a:off x="571500" y="1320800"/>
            <a:ext cx="11861800" cy="3175000"/>
          </a:xfrm>
          <a:prstGeom prst="rect">
            <a:avLst/>
          </a:prstGeom>
        </p:spPr>
        <p:txBody>
          <a:bodyPr/>
          <a:lstStyle/>
          <a:p>
            <a:pPr lvl="0">
              <a:defRPr sz="1800">
                <a:solidFill>
                  <a:srgbClr val="000000"/>
                </a:solidFill>
              </a:defRPr>
            </a:pPr>
            <a:r>
              <a:rPr sz="4600">
                <a:solidFill>
                  <a:srgbClr val="005F9B"/>
                </a:solidFill>
              </a:rPr>
              <a:t>Title Text</a:t>
            </a:r>
          </a:p>
        </p:txBody>
      </p:sp>
      <p:sp>
        <p:nvSpPr>
          <p:cNvPr id="8" name="Shape 8"/>
          <p:cNvSpPr>
            <a:spLocks noGrp="1"/>
          </p:cNvSpPr>
          <p:nvPr>
            <p:ph type="body" idx="1"/>
          </p:nvPr>
        </p:nvSpPr>
        <p:spPr>
          <a:xfrm>
            <a:off x="571500" y="5016500"/>
            <a:ext cx="11861800" cy="1016000"/>
          </a:xfrm>
          <a:prstGeom prst="rect">
            <a:avLst/>
          </a:prstGeom>
        </p:spPr>
        <p:txBody>
          <a:bodyPr/>
          <a:lstStyle>
            <a:lvl1pPr marL="0" indent="0" algn="l">
              <a:lnSpc>
                <a:spcPct val="150000"/>
              </a:lnSpc>
              <a:spcBef>
                <a:spcPts val="0"/>
              </a:spcBef>
              <a:buSzTx/>
              <a:buFontTx/>
              <a:buNone/>
              <a:defRPr sz="2600">
                <a:latin typeface="Museo Sans 100"/>
                <a:ea typeface="Museo Sans 100"/>
                <a:cs typeface="Museo Sans 100"/>
                <a:sym typeface="Museo Sans 100"/>
              </a:defRPr>
            </a:lvl1pPr>
            <a:lvl2pPr marL="0" indent="228600" algn="l">
              <a:lnSpc>
                <a:spcPct val="150000"/>
              </a:lnSpc>
              <a:spcBef>
                <a:spcPts val="0"/>
              </a:spcBef>
              <a:buSzTx/>
              <a:buFontTx/>
              <a:buNone/>
              <a:defRPr sz="2600">
                <a:latin typeface="Museo Sans 100"/>
                <a:ea typeface="Museo Sans 100"/>
                <a:cs typeface="Museo Sans 100"/>
                <a:sym typeface="Museo Sans 100"/>
              </a:defRPr>
            </a:lvl2pPr>
            <a:lvl3pPr marL="0" indent="457200" algn="l">
              <a:lnSpc>
                <a:spcPct val="150000"/>
              </a:lnSpc>
              <a:spcBef>
                <a:spcPts val="0"/>
              </a:spcBef>
              <a:buSzTx/>
              <a:buFontTx/>
              <a:buNone/>
              <a:defRPr sz="2600">
                <a:latin typeface="Museo Sans 100"/>
                <a:ea typeface="Museo Sans 100"/>
                <a:cs typeface="Museo Sans 100"/>
                <a:sym typeface="Museo Sans 100"/>
              </a:defRPr>
            </a:lvl3pPr>
            <a:lvl4pPr marL="0" indent="685800" algn="l">
              <a:lnSpc>
                <a:spcPct val="150000"/>
              </a:lnSpc>
              <a:spcBef>
                <a:spcPts val="0"/>
              </a:spcBef>
              <a:buSzTx/>
              <a:buFontTx/>
              <a:buNone/>
              <a:defRPr sz="2600">
                <a:latin typeface="Museo Sans 100"/>
                <a:ea typeface="Museo Sans 100"/>
                <a:cs typeface="Museo Sans 100"/>
                <a:sym typeface="Museo Sans 100"/>
              </a:defRPr>
            </a:lvl4pPr>
            <a:lvl5pPr marL="0" indent="914400" algn="l">
              <a:lnSpc>
                <a:spcPct val="150000"/>
              </a:lnSpc>
              <a:spcBef>
                <a:spcPts val="0"/>
              </a:spcBef>
              <a:buSzTx/>
              <a:buFontTx/>
              <a:buNone/>
              <a:defRPr sz="2600">
                <a:latin typeface="Museo Sans 100"/>
                <a:ea typeface="Museo Sans 100"/>
                <a:cs typeface="Museo Sans 100"/>
                <a:sym typeface="Museo Sans 100"/>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pic>
        <p:nvPicPr>
          <p:cNvPr id="10" name="Picture 9"/>
          <p:cNvPicPr>
            <a:picLocks noChangeAspect="1"/>
          </p:cNvPicPr>
          <p:nvPr userDrawn="1"/>
        </p:nvPicPr>
        <p:blipFill rotWithShape="1">
          <a:blip r:embed="rId2"/>
          <a:srcRect l="25415" t="19624" r="27204" b="55779"/>
          <a:stretch/>
        </p:blipFill>
        <p:spPr>
          <a:xfrm>
            <a:off x="11198268" y="9302145"/>
            <a:ext cx="1806532" cy="527265"/>
          </a:xfrm>
          <a:prstGeom prst="rect">
            <a:avLst/>
          </a:prstGeom>
        </p:spPr>
      </p:pic>
      <p:pic>
        <p:nvPicPr>
          <p:cNvPr id="16" name="Picture 1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5051" y="9542502"/>
            <a:ext cx="592921" cy="208621"/>
          </a:xfrm>
          <a:prstGeom prst="rect">
            <a:avLst/>
          </a:prstGeom>
        </p:spPr>
      </p:pic>
      <p:pic>
        <p:nvPicPr>
          <p:cNvPr id="19" name="Picture 18"/>
          <p:cNvPicPr>
            <a:picLocks noChangeAspect="1"/>
          </p:cNvPicPr>
          <p:nvPr userDrawn="1"/>
        </p:nvPicPr>
        <p:blipFill rotWithShape="1">
          <a:blip r:embed="rId4"/>
          <a:srcRect l="30918" t="56770" r="31015" b="28908"/>
          <a:stretch/>
        </p:blipFill>
        <p:spPr>
          <a:xfrm>
            <a:off x="694172" y="9556218"/>
            <a:ext cx="961231" cy="203337"/>
          </a:xfrm>
          <a:prstGeom prst="rect">
            <a:avLst/>
          </a:prstGeom>
        </p:spPr>
      </p:pic>
    </p:spTree>
    <p:extLst>
      <p:ext uri="{BB962C8B-B14F-4D97-AF65-F5344CB8AC3E}">
        <p14:creationId xmlns:p14="http://schemas.microsoft.com/office/powerpoint/2010/main" val="24329440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Photo - Vertical">
    <p:spTree>
      <p:nvGrpSpPr>
        <p:cNvPr id="1" name=""/>
        <p:cNvGrpSpPr/>
        <p:nvPr/>
      </p:nvGrpSpPr>
      <p:grpSpPr>
        <a:xfrm>
          <a:off x="0" y="0"/>
          <a:ext cx="0" cy="0"/>
          <a:chOff x="0" y="0"/>
          <a:chExt cx="0" cy="0"/>
        </a:xfrm>
      </p:grpSpPr>
      <p:sp>
        <p:nvSpPr>
          <p:cNvPr id="16" name="Shape 16"/>
          <p:cNvSpPr/>
          <p:nvPr/>
        </p:nvSpPr>
        <p:spPr>
          <a:xfrm>
            <a:off x="571500" y="4864100"/>
            <a:ext cx="5334476" cy="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9A9A9A"/>
            </a:solidFill>
            <a:miter lim="400000"/>
          </a:ln>
        </p:spPr>
        <p:txBody>
          <a:bodyPr lIns="0" tIns="0" rIns="0" bIns="0" anchor="ctr"/>
          <a:lstStyle/>
          <a:p>
            <a:pPr algn="l" defTabSz="457200">
              <a:defRPr sz="1200">
                <a:latin typeface="Helvetica"/>
                <a:ea typeface="Helvetica"/>
                <a:cs typeface="Helvetica"/>
                <a:sym typeface="Helvetica"/>
              </a:defRPr>
            </a:pPr>
            <a:endParaRPr sz="1200">
              <a:latin typeface="Helvetica"/>
              <a:ea typeface="Helvetica"/>
              <a:cs typeface="Helvetica"/>
              <a:sym typeface="Helvetica"/>
            </a:endParaRPr>
          </a:p>
        </p:txBody>
      </p:sp>
      <p:sp>
        <p:nvSpPr>
          <p:cNvPr id="17" name="Shape 17"/>
          <p:cNvSpPr>
            <a:spLocks noGrp="1"/>
          </p:cNvSpPr>
          <p:nvPr>
            <p:ph type="title"/>
          </p:nvPr>
        </p:nvSpPr>
        <p:spPr>
          <a:xfrm>
            <a:off x="571500" y="1435100"/>
            <a:ext cx="5334000" cy="3175000"/>
          </a:xfrm>
          <a:prstGeom prst="rect">
            <a:avLst/>
          </a:prstGeom>
        </p:spPr>
        <p:txBody>
          <a:bodyPr/>
          <a:lstStyle/>
          <a:p>
            <a:pPr lvl="0">
              <a:defRPr sz="1800">
                <a:solidFill>
                  <a:srgbClr val="000000"/>
                </a:solidFill>
              </a:defRPr>
            </a:pPr>
            <a:r>
              <a:rPr sz="4600">
                <a:solidFill>
                  <a:srgbClr val="005F9B"/>
                </a:solidFill>
              </a:rPr>
              <a:t>Title Text</a:t>
            </a:r>
          </a:p>
        </p:txBody>
      </p:sp>
      <p:sp>
        <p:nvSpPr>
          <p:cNvPr id="18" name="Shape 18"/>
          <p:cNvSpPr>
            <a:spLocks noGrp="1"/>
          </p:cNvSpPr>
          <p:nvPr>
            <p:ph type="body" idx="1"/>
          </p:nvPr>
        </p:nvSpPr>
        <p:spPr>
          <a:xfrm>
            <a:off x="571500" y="5130800"/>
            <a:ext cx="5334000" cy="3175000"/>
          </a:xfrm>
          <a:prstGeom prst="rect">
            <a:avLst/>
          </a:prstGeom>
        </p:spPr>
        <p:txBody>
          <a:bodyPr/>
          <a:lstStyle>
            <a:lvl1pPr marL="0" indent="0" algn="l">
              <a:lnSpc>
                <a:spcPct val="150000"/>
              </a:lnSpc>
              <a:spcBef>
                <a:spcPts val="0"/>
              </a:spcBef>
              <a:buSzTx/>
              <a:buFontTx/>
              <a:buNone/>
              <a:defRPr sz="2600">
                <a:latin typeface="Museo Sans 100"/>
                <a:ea typeface="Museo Sans 100"/>
                <a:cs typeface="Museo Sans 100"/>
                <a:sym typeface="Museo Sans 100"/>
              </a:defRPr>
            </a:lvl1pPr>
            <a:lvl2pPr marL="0" indent="228600" algn="l">
              <a:lnSpc>
                <a:spcPct val="150000"/>
              </a:lnSpc>
              <a:spcBef>
                <a:spcPts val="0"/>
              </a:spcBef>
              <a:buSzTx/>
              <a:buFontTx/>
              <a:buNone/>
              <a:defRPr sz="2600">
                <a:latin typeface="Museo Sans 100"/>
                <a:ea typeface="Museo Sans 100"/>
                <a:cs typeface="Museo Sans 100"/>
                <a:sym typeface="Museo Sans 100"/>
              </a:defRPr>
            </a:lvl2pPr>
            <a:lvl3pPr marL="0" indent="457200" algn="l">
              <a:lnSpc>
                <a:spcPct val="150000"/>
              </a:lnSpc>
              <a:spcBef>
                <a:spcPts val="0"/>
              </a:spcBef>
              <a:buSzTx/>
              <a:buFontTx/>
              <a:buNone/>
              <a:defRPr sz="2600">
                <a:latin typeface="Museo Sans 100"/>
                <a:ea typeface="Museo Sans 100"/>
                <a:cs typeface="Museo Sans 100"/>
                <a:sym typeface="Museo Sans 100"/>
              </a:defRPr>
            </a:lvl3pPr>
            <a:lvl4pPr marL="0" indent="685800" algn="l">
              <a:lnSpc>
                <a:spcPct val="150000"/>
              </a:lnSpc>
              <a:spcBef>
                <a:spcPts val="0"/>
              </a:spcBef>
              <a:buSzTx/>
              <a:buFontTx/>
              <a:buNone/>
              <a:defRPr sz="2600">
                <a:latin typeface="Museo Sans 100"/>
                <a:ea typeface="Museo Sans 100"/>
                <a:cs typeface="Museo Sans 100"/>
                <a:sym typeface="Museo Sans 100"/>
              </a:defRPr>
            </a:lvl4pPr>
            <a:lvl5pPr marL="0" indent="914400" algn="l">
              <a:lnSpc>
                <a:spcPct val="150000"/>
              </a:lnSpc>
              <a:spcBef>
                <a:spcPts val="0"/>
              </a:spcBef>
              <a:buSzTx/>
              <a:buFontTx/>
              <a:buNone/>
              <a:defRPr sz="2600">
                <a:latin typeface="Museo Sans 100"/>
                <a:ea typeface="Museo Sans 100"/>
                <a:cs typeface="Museo Sans 100"/>
                <a:sym typeface="Museo Sans 100"/>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pic>
        <p:nvPicPr>
          <p:cNvPr id="10" name="Picture 9"/>
          <p:cNvPicPr>
            <a:picLocks noChangeAspect="1"/>
          </p:cNvPicPr>
          <p:nvPr userDrawn="1"/>
        </p:nvPicPr>
        <p:blipFill rotWithShape="1">
          <a:blip r:embed="rId2"/>
          <a:srcRect l="25415" t="19624" r="27204" b="55779"/>
          <a:stretch/>
        </p:blipFill>
        <p:spPr>
          <a:xfrm>
            <a:off x="11198268" y="9302145"/>
            <a:ext cx="1806532" cy="527265"/>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5051" y="9542502"/>
            <a:ext cx="592921" cy="208621"/>
          </a:xfrm>
          <a:prstGeom prst="rect">
            <a:avLst/>
          </a:prstGeom>
        </p:spPr>
      </p:pic>
      <p:pic>
        <p:nvPicPr>
          <p:cNvPr id="20" name="Picture 19"/>
          <p:cNvPicPr>
            <a:picLocks noChangeAspect="1"/>
          </p:cNvPicPr>
          <p:nvPr userDrawn="1"/>
        </p:nvPicPr>
        <p:blipFill rotWithShape="1">
          <a:blip r:embed="rId4"/>
          <a:srcRect l="30918" t="56770" r="31015" b="28908"/>
          <a:stretch/>
        </p:blipFill>
        <p:spPr>
          <a:xfrm>
            <a:off x="694172" y="9556218"/>
            <a:ext cx="961231" cy="203337"/>
          </a:xfrm>
          <a:prstGeom prst="rect">
            <a:avLst/>
          </a:prstGeom>
        </p:spPr>
      </p:pic>
    </p:spTree>
    <p:extLst>
      <p:ext uri="{BB962C8B-B14F-4D97-AF65-F5344CB8AC3E}">
        <p14:creationId xmlns:p14="http://schemas.microsoft.com/office/powerpoint/2010/main" val="7301288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pPr lvl="0">
              <a:defRPr sz="1800">
                <a:solidFill>
                  <a:srgbClr val="000000"/>
                </a:solidFill>
              </a:defRPr>
            </a:pPr>
            <a:r>
              <a:rPr sz="4600">
                <a:solidFill>
                  <a:srgbClr val="005F9B"/>
                </a:solidFill>
              </a:rPr>
              <a:t>Title Text</a:t>
            </a:r>
          </a:p>
        </p:txBody>
      </p:sp>
    </p:spTree>
    <p:extLst>
      <p:ext uri="{BB962C8B-B14F-4D97-AF65-F5344CB8AC3E}">
        <p14:creationId xmlns:p14="http://schemas.microsoft.com/office/powerpoint/2010/main" val="348468619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solidFill>
                  <a:srgbClr val="000000"/>
                </a:solidFill>
              </a:defRPr>
            </a:pPr>
            <a:r>
              <a:rPr sz="4600">
                <a:solidFill>
                  <a:srgbClr val="005F9B"/>
                </a:solidFill>
              </a:rPr>
              <a:t>Title Text</a:t>
            </a:r>
          </a:p>
        </p:txBody>
      </p:sp>
      <p:sp>
        <p:nvSpPr>
          <p:cNvPr id="23" name="Shape 23"/>
          <p:cNvSpPr>
            <a:spLocks noGrp="1"/>
          </p:cNvSpPr>
          <p:nvPr>
            <p:ph type="body" idx="1"/>
          </p:nvPr>
        </p:nvSpPr>
        <p:spPr>
          <a:prstGeom prst="rect">
            <a:avLst/>
          </a:prstGeom>
        </p:spPr>
        <p:txBody>
          <a:bodyPr/>
          <a:lstStyle/>
          <a:p>
            <a:pPr lvl="0">
              <a:defRPr sz="1800">
                <a:solidFill>
                  <a:srgbClr val="000000"/>
                </a:solidFill>
              </a:defRPr>
            </a:pPr>
            <a:r>
              <a:rPr sz="2300">
                <a:solidFill>
                  <a:srgbClr val="747474"/>
                </a:solidFill>
              </a:rPr>
              <a:t>Body Level One</a:t>
            </a:r>
          </a:p>
          <a:p>
            <a:pPr lvl="1">
              <a:defRPr sz="1800">
                <a:solidFill>
                  <a:srgbClr val="000000"/>
                </a:solidFill>
              </a:defRPr>
            </a:pPr>
            <a:r>
              <a:rPr sz="2300">
                <a:solidFill>
                  <a:srgbClr val="747474"/>
                </a:solidFill>
              </a:rPr>
              <a:t>Body Level Two</a:t>
            </a:r>
          </a:p>
          <a:p>
            <a:pPr lvl="2">
              <a:defRPr sz="1800">
                <a:solidFill>
                  <a:srgbClr val="000000"/>
                </a:solidFill>
              </a:defRPr>
            </a:pPr>
            <a:r>
              <a:rPr sz="2300">
                <a:solidFill>
                  <a:srgbClr val="747474"/>
                </a:solidFill>
              </a:rPr>
              <a:t>Body Level Three</a:t>
            </a:r>
          </a:p>
          <a:p>
            <a:pPr lvl="3">
              <a:defRPr sz="1800">
                <a:solidFill>
                  <a:srgbClr val="000000"/>
                </a:solidFill>
              </a:defRPr>
            </a:pPr>
            <a:r>
              <a:rPr sz="2300">
                <a:solidFill>
                  <a:srgbClr val="747474"/>
                </a:solidFill>
              </a:rPr>
              <a:t>Body Level Four</a:t>
            </a:r>
          </a:p>
          <a:p>
            <a:pPr lvl="4">
              <a:defRPr sz="1800">
                <a:solidFill>
                  <a:srgbClr val="000000"/>
                </a:solidFill>
              </a:defRPr>
            </a:pPr>
            <a:r>
              <a:rPr sz="2300">
                <a:solidFill>
                  <a:srgbClr val="747474"/>
                </a:solidFill>
              </a:rPr>
              <a:t>Body Level Five</a:t>
            </a:r>
          </a:p>
        </p:txBody>
      </p:sp>
    </p:spTree>
    <p:extLst>
      <p:ext uri="{BB962C8B-B14F-4D97-AF65-F5344CB8AC3E}">
        <p14:creationId xmlns:p14="http://schemas.microsoft.com/office/powerpoint/2010/main" val="171383093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Quot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srcRect l="25415" t="19624" r="27204" b="55779"/>
          <a:stretch/>
        </p:blipFill>
        <p:spPr>
          <a:xfrm>
            <a:off x="11198268" y="9302145"/>
            <a:ext cx="1806532" cy="527265"/>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5051" y="9542502"/>
            <a:ext cx="592921" cy="208621"/>
          </a:xfrm>
          <a:prstGeom prst="rect">
            <a:avLst/>
          </a:prstGeom>
        </p:spPr>
      </p:pic>
      <p:pic>
        <p:nvPicPr>
          <p:cNvPr id="14" name="Picture 13"/>
          <p:cNvPicPr>
            <a:picLocks noChangeAspect="1"/>
          </p:cNvPicPr>
          <p:nvPr userDrawn="1"/>
        </p:nvPicPr>
        <p:blipFill rotWithShape="1">
          <a:blip r:embed="rId4"/>
          <a:srcRect l="30918" t="56770" r="31015" b="28908"/>
          <a:stretch/>
        </p:blipFill>
        <p:spPr>
          <a:xfrm>
            <a:off x="694172" y="9556218"/>
            <a:ext cx="961231" cy="203337"/>
          </a:xfrm>
          <a:prstGeom prst="rect">
            <a:avLst/>
          </a:prstGeom>
        </p:spPr>
      </p:pic>
    </p:spTree>
    <p:extLst>
      <p:ext uri="{BB962C8B-B14F-4D97-AF65-F5344CB8AC3E}">
        <p14:creationId xmlns:p14="http://schemas.microsoft.com/office/powerpoint/2010/main" val="350002858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rect">
            <a:avLst/>
          </a:prstGeom>
          <a:ln w="12700">
            <a:solidFill>
              <a:srgbClr val="9A9A9A"/>
            </a:solidFill>
            <a:miter lim="400000"/>
          </a:ln>
        </p:spPr>
        <p:txBody>
          <a:bodyPr lIns="0" tIns="0" rIns="0" bIns="0" anchor="ctr"/>
          <a:lstStyle/>
          <a:p>
            <a:pPr algn="l" defTabSz="457200">
              <a:defRPr sz="1200">
                <a:latin typeface="Helvetica"/>
                <a:ea typeface="Helvetica"/>
                <a:cs typeface="Helvetica"/>
                <a:sym typeface="Helvetica"/>
              </a:defRPr>
            </a:pPr>
            <a:endParaRPr sz="1200">
              <a:latin typeface="Helvetica"/>
              <a:ea typeface="Helvetica"/>
              <a:cs typeface="Helvetica"/>
              <a:sym typeface="Helvetica"/>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defRPr sz="1800">
                <a:solidFill>
                  <a:srgbClr val="000000"/>
                </a:solidFill>
              </a:defRPr>
            </a:pPr>
            <a:r>
              <a:rPr sz="4600" dirty="0">
                <a:solidFill>
                  <a:srgbClr val="005F9B"/>
                </a:solidFill>
              </a:rPr>
              <a:t>Title Text</a:t>
            </a:r>
          </a:p>
        </p:txBody>
      </p:sp>
      <p:sp>
        <p:nvSpPr>
          <p:cNvPr id="4" name="Shape 4"/>
          <p:cNvSpPr>
            <a:spLocks noGrp="1"/>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r>
              <a:rPr sz="2300" dirty="0">
                <a:solidFill>
                  <a:srgbClr val="747474"/>
                </a:solidFill>
              </a:rPr>
              <a:t>Body Level One</a:t>
            </a:r>
          </a:p>
          <a:p>
            <a:pPr lvl="1">
              <a:defRPr sz="1800">
                <a:solidFill>
                  <a:srgbClr val="000000"/>
                </a:solidFill>
              </a:defRPr>
            </a:pPr>
            <a:r>
              <a:rPr sz="2300" dirty="0">
                <a:solidFill>
                  <a:srgbClr val="747474"/>
                </a:solidFill>
              </a:rPr>
              <a:t>Body Level Two</a:t>
            </a:r>
          </a:p>
          <a:p>
            <a:pPr lvl="2">
              <a:defRPr sz="1800">
                <a:solidFill>
                  <a:srgbClr val="000000"/>
                </a:solidFill>
              </a:defRPr>
            </a:pPr>
            <a:r>
              <a:rPr sz="2300" dirty="0">
                <a:solidFill>
                  <a:srgbClr val="747474"/>
                </a:solidFill>
              </a:rPr>
              <a:t>Body Level Three</a:t>
            </a:r>
          </a:p>
          <a:p>
            <a:pPr lvl="3">
              <a:defRPr sz="1800">
                <a:solidFill>
                  <a:srgbClr val="000000"/>
                </a:solidFill>
              </a:defRPr>
            </a:pPr>
            <a:r>
              <a:rPr sz="2300" dirty="0">
                <a:solidFill>
                  <a:srgbClr val="747474"/>
                </a:solidFill>
              </a:rPr>
              <a:t>Body Level Four</a:t>
            </a:r>
          </a:p>
          <a:p>
            <a:pPr lvl="4">
              <a:defRPr sz="1800">
                <a:solidFill>
                  <a:srgbClr val="000000"/>
                </a:solidFill>
              </a:defRPr>
            </a:pPr>
            <a:r>
              <a:rPr sz="2300" dirty="0">
                <a:solidFill>
                  <a:srgbClr val="747474"/>
                </a:solidFill>
              </a:rPr>
              <a:t>Body Level Five</a:t>
            </a:r>
          </a:p>
        </p:txBody>
      </p:sp>
      <p:pic>
        <p:nvPicPr>
          <p:cNvPr id="17" name="Picture 16"/>
          <p:cNvPicPr>
            <a:picLocks noChangeAspect="1"/>
          </p:cNvPicPr>
          <p:nvPr userDrawn="1"/>
        </p:nvPicPr>
        <p:blipFill rotWithShape="1">
          <a:blip r:embed="rId8"/>
          <a:srcRect l="25415" t="19624" r="27204" b="55779"/>
          <a:stretch/>
        </p:blipFill>
        <p:spPr>
          <a:xfrm>
            <a:off x="11198268" y="9302145"/>
            <a:ext cx="1806532" cy="527265"/>
          </a:xfrm>
          <a:prstGeom prst="rect">
            <a:avLst/>
          </a:prstGeom>
        </p:spPr>
      </p:pic>
      <p:pic>
        <p:nvPicPr>
          <p:cNvPr id="19" name="Picture 18"/>
          <p:cNvPicPr>
            <a:picLocks noChangeAspect="1"/>
          </p:cNvPicPr>
          <p:nvPr userDrawn="1"/>
        </p:nvPicPr>
        <p:blipFill>
          <a:blip r:embed="rId9" cstate="email">
            <a:extLst>
              <a:ext uri="{28A0092B-C50C-407E-A947-70E740481C1C}">
                <a14:useLocalDpi xmlns:a14="http://schemas.microsoft.com/office/drawing/2010/main" val="0"/>
              </a:ext>
            </a:extLst>
          </a:blip>
          <a:stretch>
            <a:fillRect/>
          </a:stretch>
        </p:blipFill>
        <p:spPr>
          <a:xfrm>
            <a:off x="25051" y="9542502"/>
            <a:ext cx="592921" cy="208621"/>
          </a:xfrm>
          <a:prstGeom prst="rect">
            <a:avLst/>
          </a:prstGeom>
        </p:spPr>
      </p:pic>
      <p:pic>
        <p:nvPicPr>
          <p:cNvPr id="20" name="Picture 19"/>
          <p:cNvPicPr>
            <a:picLocks noChangeAspect="1"/>
          </p:cNvPicPr>
          <p:nvPr userDrawn="1"/>
        </p:nvPicPr>
        <p:blipFill rotWithShape="1">
          <a:blip r:embed="rId10"/>
          <a:srcRect l="30918" t="56770" r="31015" b="28908"/>
          <a:stretch/>
        </p:blipFill>
        <p:spPr>
          <a:xfrm>
            <a:off x="694172" y="9556218"/>
            <a:ext cx="961231" cy="203337"/>
          </a:xfrm>
          <a:prstGeom prst="rect">
            <a:avLst/>
          </a:prstGeom>
        </p:spPr>
      </p:pic>
    </p:spTree>
    <p:extLst>
      <p:ext uri="{BB962C8B-B14F-4D97-AF65-F5344CB8AC3E}">
        <p14:creationId xmlns:p14="http://schemas.microsoft.com/office/powerpoint/2010/main" val="20494520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transition spd="med"/>
  <p:txStyles>
    <p:titleStyle>
      <a:lvl1pPr defTabSz="584200">
        <a:defRPr sz="4600">
          <a:solidFill>
            <a:srgbClr val="005F9B"/>
          </a:solidFill>
          <a:latin typeface="+mj-lt"/>
          <a:ea typeface="+mj-ea"/>
          <a:cs typeface="+mj-cs"/>
          <a:sym typeface="Museo 700"/>
        </a:defRPr>
      </a:lvl1pPr>
      <a:lvl2pPr indent="228600" defTabSz="584200">
        <a:defRPr sz="4600">
          <a:solidFill>
            <a:srgbClr val="005F9B"/>
          </a:solidFill>
          <a:latin typeface="+mj-lt"/>
          <a:ea typeface="+mj-ea"/>
          <a:cs typeface="+mj-cs"/>
          <a:sym typeface="Museo 700"/>
        </a:defRPr>
      </a:lvl2pPr>
      <a:lvl3pPr indent="457200" defTabSz="584200">
        <a:defRPr sz="4600">
          <a:solidFill>
            <a:srgbClr val="005F9B"/>
          </a:solidFill>
          <a:latin typeface="+mj-lt"/>
          <a:ea typeface="+mj-ea"/>
          <a:cs typeface="+mj-cs"/>
          <a:sym typeface="Museo 700"/>
        </a:defRPr>
      </a:lvl3pPr>
      <a:lvl4pPr indent="685800" defTabSz="584200">
        <a:defRPr sz="4600">
          <a:solidFill>
            <a:srgbClr val="005F9B"/>
          </a:solidFill>
          <a:latin typeface="+mj-lt"/>
          <a:ea typeface="+mj-ea"/>
          <a:cs typeface="+mj-cs"/>
          <a:sym typeface="Museo 700"/>
        </a:defRPr>
      </a:lvl4pPr>
      <a:lvl5pPr indent="914400" defTabSz="584200">
        <a:defRPr sz="4600">
          <a:solidFill>
            <a:srgbClr val="005F9B"/>
          </a:solidFill>
          <a:latin typeface="+mj-lt"/>
          <a:ea typeface="+mj-ea"/>
          <a:cs typeface="+mj-cs"/>
          <a:sym typeface="Museo 700"/>
        </a:defRPr>
      </a:lvl5pPr>
      <a:lvl6pPr indent="1143000" defTabSz="584200">
        <a:defRPr sz="4600">
          <a:solidFill>
            <a:srgbClr val="005F9B"/>
          </a:solidFill>
          <a:latin typeface="+mj-lt"/>
          <a:ea typeface="+mj-ea"/>
          <a:cs typeface="+mj-cs"/>
          <a:sym typeface="Museo 700"/>
        </a:defRPr>
      </a:lvl6pPr>
      <a:lvl7pPr indent="1371600" defTabSz="584200">
        <a:defRPr sz="4600">
          <a:solidFill>
            <a:srgbClr val="005F9B"/>
          </a:solidFill>
          <a:latin typeface="+mj-lt"/>
          <a:ea typeface="+mj-ea"/>
          <a:cs typeface="+mj-cs"/>
          <a:sym typeface="Museo 700"/>
        </a:defRPr>
      </a:lvl7pPr>
      <a:lvl8pPr indent="1600200" defTabSz="584200">
        <a:defRPr sz="4600">
          <a:solidFill>
            <a:srgbClr val="005F9B"/>
          </a:solidFill>
          <a:latin typeface="+mj-lt"/>
          <a:ea typeface="+mj-ea"/>
          <a:cs typeface="+mj-cs"/>
          <a:sym typeface="Museo 700"/>
        </a:defRPr>
      </a:lvl8pPr>
      <a:lvl9pPr indent="1828800" defTabSz="584200">
        <a:defRPr sz="4600">
          <a:solidFill>
            <a:srgbClr val="005F9B"/>
          </a:solidFill>
          <a:latin typeface="+mj-lt"/>
          <a:ea typeface="+mj-ea"/>
          <a:cs typeface="+mj-cs"/>
          <a:sym typeface="Museo 700"/>
        </a:defRPr>
      </a:lvl9pPr>
    </p:titleStyle>
    <p:bodyStyle>
      <a:lvl1pPr marL="292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1pPr>
      <a:lvl2pPr marL="749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2pPr>
      <a:lvl3pPr marL="1206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3pPr>
      <a:lvl4pPr marL="1663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4pPr>
      <a:lvl5pPr marL="21209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5pPr>
      <a:lvl6pPr marL="2578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6pPr>
      <a:lvl7pPr marL="3035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7pPr>
      <a:lvl8pPr marL="3492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8pPr>
      <a:lvl9pPr marL="3949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extLst>
    <p:ext uri="{27BBF7A9-308A-43DC-89C8-2F10F3537804}">
      <p15:sldGuideLst xmlns:p15="http://schemas.microsoft.com/office/powerpoint/2012/main">
        <p15:guide id="1" orient="horz" pos="6120">
          <p15:clr>
            <a:srgbClr val="F26B43"/>
          </p15:clr>
        </p15:guide>
        <p15:guide id="2" pos="40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jpe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41098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p:nvPr>
        </p:nvSpPr>
        <p:spPr>
          <a:xfrm>
            <a:off x="2010925" y="3711352"/>
            <a:ext cx="8981767" cy="1397000"/>
          </a:xfrm>
          <a:prstGeom prst="rect">
            <a:avLst/>
          </a:prstGeom>
        </p:spPr>
        <p:txBody>
          <a:bodyPr>
            <a:noAutofit/>
          </a:bodyPr>
          <a:lstStyle/>
          <a:p>
            <a:pPr lvl="0">
              <a:defRPr sz="1800">
                <a:solidFill>
                  <a:srgbClr val="000000"/>
                </a:solidFill>
              </a:defRPr>
            </a:pPr>
            <a:r>
              <a:rPr lang="en-US" sz="6400" dirty="0" smtClean="0">
                <a:solidFill>
                  <a:srgbClr val="005F9B"/>
                </a:solidFill>
              </a:rPr>
              <a:t>How can I prove it’s me?</a:t>
            </a:r>
            <a:endParaRPr sz="6400" dirty="0">
              <a:solidFill>
                <a:srgbClr val="005F9B"/>
              </a:solidFill>
            </a:endParaRPr>
          </a:p>
        </p:txBody>
      </p:sp>
      <p:sp>
        <p:nvSpPr>
          <p:cNvPr id="2" name="Rectangle 1"/>
          <p:cNvSpPr/>
          <p:nvPr/>
        </p:nvSpPr>
        <p:spPr>
          <a:xfrm>
            <a:off x="244549" y="1371600"/>
            <a:ext cx="12514521" cy="1318437"/>
          </a:xfrm>
          <a:prstGeom prst="rect">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a:ln>
                <a:noFill/>
              </a:ln>
              <a:solidFill>
                <a:srgbClr val="FFFFFF"/>
              </a:solidFill>
              <a:effectLst/>
              <a:uFillTx/>
              <a:latin typeface="Gotham"/>
              <a:ea typeface="Gotham"/>
              <a:cs typeface="Gotham"/>
              <a:sym typeface="Gotham"/>
            </a:endParaRPr>
          </a:p>
        </p:txBody>
      </p:sp>
    </p:spTree>
    <p:extLst>
      <p:ext uri="{BB962C8B-B14F-4D97-AF65-F5344CB8AC3E}">
        <p14:creationId xmlns:p14="http://schemas.microsoft.com/office/powerpoint/2010/main" val="351180478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Digital Signatures Provide Proof of Identity</a:t>
            </a:r>
            <a:endParaRPr sz="4600" dirty="0">
              <a:solidFill>
                <a:srgbClr val="005F9B"/>
              </a:solidFill>
            </a:endParaRPr>
          </a:p>
        </p:txBody>
      </p:sp>
      <p:grpSp>
        <p:nvGrpSpPr>
          <p:cNvPr id="9" name="Group 8"/>
          <p:cNvGrpSpPr/>
          <p:nvPr/>
        </p:nvGrpSpPr>
        <p:grpSpPr>
          <a:xfrm>
            <a:off x="390746" y="3709500"/>
            <a:ext cx="4301547" cy="4105429"/>
            <a:chOff x="571500" y="3385358"/>
            <a:chExt cx="5250713" cy="4948523"/>
          </a:xfrm>
        </p:grpSpPr>
        <p:sp>
          <p:nvSpPr>
            <p:cNvPr id="4" name="Rectangle 3"/>
            <p:cNvSpPr/>
            <p:nvPr/>
          </p:nvSpPr>
          <p:spPr>
            <a:xfrm>
              <a:off x="668080" y="5039238"/>
              <a:ext cx="4688368" cy="1371600"/>
            </a:xfrm>
            <a:prstGeom prst="rect">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3200" dirty="0" smtClean="0">
                  <a:solidFill>
                    <a:srgbClr val="FFFFFF"/>
                  </a:solidFill>
                  <a:latin typeface="Gotham"/>
                  <a:ea typeface="Gotham"/>
                  <a:cs typeface="Gotham"/>
                  <a:sym typeface="Gotham"/>
                </a:rPr>
                <a:t>Algorithm/Math </a:t>
              </a:r>
              <a:r>
                <a:rPr kumimoji="0" lang="en-US" sz="3200" b="0" i="0" u="none" strike="noStrike" cap="none" spc="0" normalizeH="0" baseline="0" dirty="0" smtClean="0">
                  <a:ln>
                    <a:noFill/>
                  </a:ln>
                  <a:solidFill>
                    <a:srgbClr val="FFFFFF"/>
                  </a:solidFill>
                  <a:effectLst/>
                  <a:uFillTx/>
                  <a:latin typeface="Gotham"/>
                  <a:ea typeface="Gotham"/>
                  <a:cs typeface="Gotham"/>
                  <a:sym typeface="Gotham"/>
                </a:rPr>
                <a:t>Stuff</a:t>
              </a:r>
              <a:endParaRPr kumimoji="0" lang="en-US" sz="3200" b="0" i="0" u="none" strike="noStrike" cap="none" spc="0" normalizeH="0" baseline="0" dirty="0">
                <a:ln>
                  <a:noFill/>
                </a:ln>
                <a:solidFill>
                  <a:srgbClr val="FFFFFF"/>
                </a:solidFill>
                <a:effectLst/>
                <a:uFillTx/>
                <a:latin typeface="Gotham"/>
                <a:ea typeface="Gotham"/>
                <a:cs typeface="Gotham"/>
                <a:sym typeface="Gotham"/>
              </a:endParaRPr>
            </a:p>
          </p:txBody>
        </p:sp>
        <p:sp>
          <p:nvSpPr>
            <p:cNvPr id="5" name="Down Arrow 4"/>
            <p:cNvSpPr/>
            <p:nvPr/>
          </p:nvSpPr>
          <p:spPr>
            <a:xfrm>
              <a:off x="1347678" y="4072270"/>
              <a:ext cx="446567" cy="744279"/>
            </a:xfrm>
            <a:prstGeom prst="downArrow">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a:ln>
                  <a:noFill/>
                </a:ln>
                <a:solidFill>
                  <a:srgbClr val="FFFFFF"/>
                </a:solidFill>
                <a:effectLst/>
                <a:uFillTx/>
                <a:latin typeface="Gotham"/>
                <a:ea typeface="Gotham"/>
                <a:cs typeface="Gotham"/>
                <a:sym typeface="Gotham"/>
              </a:endParaRPr>
            </a:p>
          </p:txBody>
        </p:sp>
        <p:sp>
          <p:nvSpPr>
            <p:cNvPr id="8" name="Down Arrow 7"/>
            <p:cNvSpPr/>
            <p:nvPr/>
          </p:nvSpPr>
          <p:spPr>
            <a:xfrm>
              <a:off x="4232646" y="4072269"/>
              <a:ext cx="446567" cy="744279"/>
            </a:xfrm>
            <a:prstGeom prst="downArrow">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a:ln>
                  <a:noFill/>
                </a:ln>
                <a:solidFill>
                  <a:srgbClr val="FFFFFF"/>
                </a:solidFill>
                <a:effectLst/>
                <a:uFillTx/>
                <a:latin typeface="Gotham"/>
                <a:ea typeface="Gotham"/>
                <a:cs typeface="Gotham"/>
                <a:sym typeface="Gotham"/>
              </a:endParaRPr>
            </a:p>
          </p:txBody>
        </p:sp>
        <p:sp>
          <p:nvSpPr>
            <p:cNvPr id="6" name="TextBox 5"/>
            <p:cNvSpPr txBox="1"/>
            <p:nvPr/>
          </p:nvSpPr>
          <p:spPr>
            <a:xfrm>
              <a:off x="571500" y="3385358"/>
              <a:ext cx="2217479" cy="7172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mn-lt"/>
                  <a:ea typeface="+mn-ea"/>
                  <a:cs typeface="+mn-cs"/>
                  <a:sym typeface="Helvetica Neue Light"/>
                </a:rPr>
                <a:t>Message</a:t>
              </a:r>
              <a:endParaRPr kumimoji="0" lang="en-US" sz="3200" b="0" i="0" u="none" strike="noStrike" cap="none" spc="0" normalizeH="0" baseline="0" dirty="0">
                <a:ln>
                  <a:noFill/>
                </a:ln>
                <a:solidFill>
                  <a:srgbClr val="000000"/>
                </a:solidFill>
                <a:effectLst/>
                <a:uFillTx/>
                <a:latin typeface="+mn-lt"/>
                <a:ea typeface="+mn-ea"/>
                <a:cs typeface="+mn-cs"/>
                <a:sym typeface="Helvetica Neue Light"/>
              </a:endParaRPr>
            </a:p>
          </p:txBody>
        </p:sp>
        <p:sp>
          <p:nvSpPr>
            <p:cNvPr id="10" name="TextBox 9"/>
            <p:cNvSpPr txBox="1"/>
            <p:nvPr/>
          </p:nvSpPr>
          <p:spPr>
            <a:xfrm>
              <a:off x="3089646" y="3385358"/>
              <a:ext cx="2732567" cy="7172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sym typeface="Helvetica Neue Light"/>
                </a:rPr>
                <a:t>Signing-</a:t>
              </a:r>
              <a:r>
                <a:rPr lang="en-US" sz="3200" dirty="0">
                  <a:solidFill>
                    <a:srgbClr val="000000"/>
                  </a:solidFill>
                </a:rPr>
                <a:t>k</a:t>
              </a:r>
              <a:r>
                <a:rPr lang="en-US" sz="3200" dirty="0" smtClean="0">
                  <a:solidFill>
                    <a:srgbClr val="000000"/>
                  </a:solidFill>
                </a:rPr>
                <a:t>ey</a:t>
              </a:r>
              <a:endParaRPr kumimoji="0" lang="en-US" sz="3200" b="0" i="0" u="none" strike="noStrike" cap="none" spc="0" normalizeH="0" baseline="0" dirty="0">
                <a:ln>
                  <a:noFill/>
                </a:ln>
                <a:solidFill>
                  <a:srgbClr val="000000"/>
                </a:solidFill>
                <a:effectLst/>
                <a:uFillTx/>
                <a:sym typeface="Helvetica Neue Light"/>
              </a:endParaRPr>
            </a:p>
          </p:txBody>
        </p:sp>
        <p:sp>
          <p:nvSpPr>
            <p:cNvPr id="11" name="Down Arrow 10"/>
            <p:cNvSpPr/>
            <p:nvPr/>
          </p:nvSpPr>
          <p:spPr>
            <a:xfrm>
              <a:off x="2788980" y="6671925"/>
              <a:ext cx="446567" cy="744279"/>
            </a:xfrm>
            <a:prstGeom prst="downArrow">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a:ln>
                  <a:noFill/>
                </a:ln>
                <a:solidFill>
                  <a:srgbClr val="FFFFFF"/>
                </a:solidFill>
                <a:effectLst/>
                <a:uFillTx/>
                <a:latin typeface="Gotham"/>
                <a:ea typeface="Gotham"/>
                <a:cs typeface="Gotham"/>
                <a:sym typeface="Gotham"/>
              </a:endParaRPr>
            </a:p>
          </p:txBody>
        </p:sp>
        <p:sp>
          <p:nvSpPr>
            <p:cNvPr id="12" name="TextBox 11"/>
            <p:cNvSpPr txBox="1"/>
            <p:nvPr/>
          </p:nvSpPr>
          <p:spPr>
            <a:xfrm>
              <a:off x="1645979" y="7677291"/>
              <a:ext cx="2732568"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Neue Light"/>
                </a:rPr>
                <a:t>Signature</a:t>
              </a:r>
              <a:endParaRPr kumimoji="0" lang="en-US" sz="3600" b="0" i="0" u="none" strike="noStrike" cap="none" spc="0" normalizeH="0" baseline="0" dirty="0">
                <a:ln>
                  <a:noFill/>
                </a:ln>
                <a:solidFill>
                  <a:srgbClr val="000000"/>
                </a:solidFill>
                <a:effectLst/>
                <a:uFillTx/>
                <a:latin typeface="+mn-lt"/>
                <a:ea typeface="+mn-ea"/>
                <a:cs typeface="+mn-cs"/>
                <a:sym typeface="Helvetica Neue Light"/>
              </a:endParaRPr>
            </a:p>
          </p:txBody>
        </p:sp>
      </p:grpSp>
      <p:sp>
        <p:nvSpPr>
          <p:cNvPr id="7" name="Cloud 6"/>
          <p:cNvSpPr/>
          <p:nvPr/>
        </p:nvSpPr>
        <p:spPr>
          <a:xfrm rot="11257295">
            <a:off x="4939555" y="5052402"/>
            <a:ext cx="2461732" cy="1743739"/>
          </a:xfrm>
          <a:prstGeom prst="cloud">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dirty="0">
              <a:ln>
                <a:noFill/>
              </a:ln>
              <a:solidFill>
                <a:srgbClr val="FFFFFF"/>
              </a:solidFill>
              <a:effectLst/>
              <a:uFillTx/>
              <a:latin typeface="Gotham"/>
              <a:ea typeface="Gotham"/>
              <a:cs typeface="Gotham"/>
              <a:sym typeface="Gotham"/>
            </a:endParaRPr>
          </a:p>
        </p:txBody>
      </p:sp>
      <p:cxnSp>
        <p:nvCxnSpPr>
          <p:cNvPr id="21" name="Curved Connector 20"/>
          <p:cNvCxnSpPr>
            <a:stCxn id="12" idx="3"/>
            <a:endCxn id="7" idx="3"/>
          </p:cNvCxnSpPr>
          <p:nvPr/>
        </p:nvCxnSpPr>
        <p:spPr>
          <a:xfrm flipV="1">
            <a:off x="3509597" y="6689619"/>
            <a:ext cx="2558411" cy="852948"/>
          </a:xfrm>
          <a:prstGeom prst="curvedConnector2">
            <a:avLst/>
          </a:prstGeom>
          <a:noFill/>
          <a:ln w="12700" cap="flat">
            <a:solidFill>
              <a:srgbClr val="000000"/>
            </a:solidFill>
            <a:prstDash val="solid"/>
            <a:miter lim="400000"/>
            <a:tailEnd type="triangle" w="lg" len="lg"/>
          </a:ln>
          <a:effectLst/>
        </p:spPr>
        <p:style>
          <a:lnRef idx="0">
            <a:scrgbClr r="0" g="0" b="0"/>
          </a:lnRef>
          <a:fillRef idx="0">
            <a:scrgbClr r="0" g="0" b="0"/>
          </a:fillRef>
          <a:effectRef idx="0">
            <a:scrgbClr r="0" g="0" b="0"/>
          </a:effectRef>
          <a:fontRef idx="none"/>
        </p:style>
      </p:cxnSp>
      <p:grpSp>
        <p:nvGrpSpPr>
          <p:cNvPr id="25" name="Group 24"/>
          <p:cNvGrpSpPr/>
          <p:nvPr/>
        </p:nvGrpSpPr>
        <p:grpSpPr>
          <a:xfrm>
            <a:off x="7508378" y="3709500"/>
            <a:ext cx="5379390" cy="4438361"/>
            <a:chOff x="31211" y="3385358"/>
            <a:chExt cx="6566390" cy="5349827"/>
          </a:xfrm>
        </p:grpSpPr>
        <p:sp>
          <p:nvSpPr>
            <p:cNvPr id="26" name="Rectangle 25"/>
            <p:cNvSpPr/>
            <p:nvPr/>
          </p:nvSpPr>
          <p:spPr>
            <a:xfrm>
              <a:off x="668080" y="5039238"/>
              <a:ext cx="4688368" cy="1371600"/>
            </a:xfrm>
            <a:prstGeom prst="rect">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3200" dirty="0" smtClean="0">
                  <a:solidFill>
                    <a:srgbClr val="FFFFFF"/>
                  </a:solidFill>
                  <a:latin typeface="Gotham"/>
                  <a:ea typeface="Gotham"/>
                  <a:cs typeface="Gotham"/>
                  <a:sym typeface="Gotham"/>
                </a:rPr>
                <a:t>Algorithm/Math </a:t>
              </a:r>
              <a:r>
                <a:rPr kumimoji="0" lang="en-US" sz="3200" b="0" i="0" u="none" strike="noStrike" cap="none" spc="0" normalizeH="0" baseline="0" dirty="0" smtClean="0">
                  <a:ln>
                    <a:noFill/>
                  </a:ln>
                  <a:solidFill>
                    <a:srgbClr val="FFFFFF"/>
                  </a:solidFill>
                  <a:effectLst/>
                  <a:uFillTx/>
                  <a:latin typeface="Gotham"/>
                  <a:ea typeface="Gotham"/>
                  <a:cs typeface="Gotham"/>
                  <a:sym typeface="Gotham"/>
                </a:rPr>
                <a:t>Stuff</a:t>
              </a:r>
              <a:endParaRPr kumimoji="0" lang="en-US" sz="3200" b="0" i="0" u="none" strike="noStrike" cap="none" spc="0" normalizeH="0" baseline="0" dirty="0">
                <a:ln>
                  <a:noFill/>
                </a:ln>
                <a:solidFill>
                  <a:srgbClr val="FFFFFF"/>
                </a:solidFill>
                <a:effectLst/>
                <a:uFillTx/>
                <a:latin typeface="Gotham"/>
                <a:ea typeface="Gotham"/>
                <a:cs typeface="Gotham"/>
                <a:sym typeface="Gotham"/>
              </a:endParaRPr>
            </a:p>
          </p:txBody>
        </p:sp>
        <p:sp>
          <p:nvSpPr>
            <p:cNvPr id="27" name="Down Arrow 26"/>
            <p:cNvSpPr/>
            <p:nvPr/>
          </p:nvSpPr>
          <p:spPr>
            <a:xfrm>
              <a:off x="916067" y="4072269"/>
              <a:ext cx="446568" cy="744279"/>
            </a:xfrm>
            <a:prstGeom prst="downArrow">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a:ln>
                  <a:noFill/>
                </a:ln>
                <a:solidFill>
                  <a:srgbClr val="FFFFFF"/>
                </a:solidFill>
                <a:effectLst/>
                <a:uFillTx/>
                <a:latin typeface="Gotham"/>
                <a:ea typeface="Gotham"/>
                <a:cs typeface="Gotham"/>
                <a:sym typeface="Gotham"/>
              </a:endParaRPr>
            </a:p>
          </p:txBody>
        </p:sp>
        <p:sp>
          <p:nvSpPr>
            <p:cNvPr id="28" name="Down Arrow 27"/>
            <p:cNvSpPr/>
            <p:nvPr/>
          </p:nvSpPr>
          <p:spPr>
            <a:xfrm>
              <a:off x="4698015" y="4072269"/>
              <a:ext cx="446568" cy="744279"/>
            </a:xfrm>
            <a:prstGeom prst="downArrow">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a:ln>
                  <a:noFill/>
                </a:ln>
                <a:solidFill>
                  <a:srgbClr val="FFFFFF"/>
                </a:solidFill>
                <a:effectLst/>
                <a:uFillTx/>
                <a:latin typeface="Gotham"/>
                <a:ea typeface="Gotham"/>
                <a:cs typeface="Gotham"/>
                <a:sym typeface="Gotham"/>
              </a:endParaRPr>
            </a:p>
          </p:txBody>
        </p:sp>
        <p:sp>
          <p:nvSpPr>
            <p:cNvPr id="29" name="TextBox 28"/>
            <p:cNvSpPr txBox="1"/>
            <p:nvPr/>
          </p:nvSpPr>
          <p:spPr>
            <a:xfrm>
              <a:off x="31211" y="3385358"/>
              <a:ext cx="2474424" cy="7172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mn-lt"/>
                  <a:ea typeface="+mn-ea"/>
                  <a:cs typeface="+mn-cs"/>
                  <a:sym typeface="Helvetica Neue Light"/>
                </a:rPr>
                <a:t>Signature</a:t>
              </a:r>
              <a:endParaRPr kumimoji="0" lang="en-US" sz="3200" b="0" i="0" u="none" strike="noStrike" cap="none" spc="0" normalizeH="0" baseline="0" dirty="0">
                <a:ln>
                  <a:noFill/>
                </a:ln>
                <a:solidFill>
                  <a:srgbClr val="000000"/>
                </a:solidFill>
                <a:effectLst/>
                <a:uFillTx/>
                <a:latin typeface="+mn-lt"/>
                <a:ea typeface="+mn-ea"/>
                <a:cs typeface="+mn-cs"/>
                <a:sym typeface="Helvetica Neue Light"/>
              </a:endParaRPr>
            </a:p>
          </p:txBody>
        </p:sp>
        <p:sp>
          <p:nvSpPr>
            <p:cNvPr id="30" name="TextBox 29"/>
            <p:cNvSpPr txBox="1"/>
            <p:nvPr/>
          </p:nvSpPr>
          <p:spPr>
            <a:xfrm>
              <a:off x="3098999" y="3392298"/>
              <a:ext cx="3498602" cy="7172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3200" dirty="0" smtClean="0">
                  <a:solidFill>
                    <a:srgbClr val="000000"/>
                  </a:solidFill>
                </a:rPr>
                <a:t>Validation-key</a:t>
              </a:r>
              <a:endParaRPr kumimoji="0" lang="en-US" sz="3200" b="0" i="0" u="none" strike="noStrike" cap="none" spc="0" normalizeH="0" baseline="0" dirty="0">
                <a:ln>
                  <a:noFill/>
                </a:ln>
                <a:solidFill>
                  <a:srgbClr val="000000"/>
                </a:solidFill>
                <a:effectLst/>
                <a:uFillTx/>
                <a:sym typeface="Helvetica Neue Light"/>
              </a:endParaRPr>
            </a:p>
          </p:txBody>
        </p:sp>
        <p:sp>
          <p:nvSpPr>
            <p:cNvPr id="31" name="Down Arrow 30"/>
            <p:cNvSpPr/>
            <p:nvPr/>
          </p:nvSpPr>
          <p:spPr>
            <a:xfrm>
              <a:off x="2788980" y="6671925"/>
              <a:ext cx="446567" cy="744279"/>
            </a:xfrm>
            <a:prstGeom prst="downArrow">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a:ln>
                  <a:noFill/>
                </a:ln>
                <a:solidFill>
                  <a:srgbClr val="FFFFFF"/>
                </a:solidFill>
                <a:effectLst/>
                <a:uFillTx/>
                <a:latin typeface="Gotham"/>
                <a:ea typeface="Gotham"/>
                <a:cs typeface="Gotham"/>
                <a:sym typeface="Gotham"/>
              </a:endParaRPr>
            </a:p>
          </p:txBody>
        </p:sp>
        <p:sp>
          <p:nvSpPr>
            <p:cNvPr id="32" name="TextBox 31"/>
            <p:cNvSpPr txBox="1"/>
            <p:nvPr/>
          </p:nvSpPr>
          <p:spPr>
            <a:xfrm>
              <a:off x="314555" y="7275990"/>
              <a:ext cx="5507658" cy="14591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Neue Light"/>
                </a:rPr>
                <a:t>Message really</a:t>
              </a:r>
              <a:r>
                <a:rPr kumimoji="0" lang="en-US" sz="3600" b="0" i="0" u="none" strike="noStrike" cap="none" spc="0" normalizeH="0" dirty="0" smtClean="0">
                  <a:ln>
                    <a:noFill/>
                  </a:ln>
                  <a:solidFill>
                    <a:srgbClr val="000000"/>
                  </a:solidFill>
                  <a:effectLst/>
                  <a:uFillTx/>
                  <a:latin typeface="+mn-lt"/>
                  <a:ea typeface="+mn-ea"/>
                  <a:cs typeface="+mn-cs"/>
                  <a:sym typeface="Helvetica Neue Light"/>
                </a:rPr>
                <a:t> sent by Alice?</a:t>
              </a:r>
              <a:endParaRPr kumimoji="0" lang="en-US" sz="3600" b="0" i="0" u="none" strike="noStrike" cap="none" spc="0" normalizeH="0" baseline="0" dirty="0">
                <a:ln>
                  <a:noFill/>
                </a:ln>
                <a:solidFill>
                  <a:srgbClr val="000000"/>
                </a:solidFill>
                <a:effectLst/>
                <a:uFillTx/>
                <a:latin typeface="+mn-lt"/>
                <a:ea typeface="+mn-ea"/>
                <a:cs typeface="+mn-cs"/>
                <a:sym typeface="Helvetica Neue Light"/>
              </a:endParaRPr>
            </a:p>
          </p:txBody>
        </p:sp>
      </p:grpSp>
      <p:sp>
        <p:nvSpPr>
          <p:cNvPr id="34" name="TextBox 33"/>
          <p:cNvSpPr txBox="1"/>
          <p:nvPr/>
        </p:nvSpPr>
        <p:spPr>
          <a:xfrm>
            <a:off x="1270993" y="2277765"/>
            <a:ext cx="2238604" cy="8412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800" b="0" i="0" u="sng" strike="noStrike" cap="none" spc="0" normalizeH="0" baseline="0" dirty="0" smtClean="0">
                <a:ln>
                  <a:noFill/>
                </a:ln>
                <a:solidFill>
                  <a:srgbClr val="000000"/>
                </a:solidFill>
                <a:effectLst/>
                <a:uFillTx/>
                <a:sym typeface="Helvetica Neue Light"/>
              </a:rPr>
              <a:t>Alice</a:t>
            </a:r>
            <a:endParaRPr kumimoji="0" lang="en-US" sz="4800" b="0" i="0" u="sng" strike="noStrike" cap="none" spc="0" normalizeH="0" baseline="0" dirty="0">
              <a:ln>
                <a:noFill/>
              </a:ln>
              <a:solidFill>
                <a:srgbClr val="000000"/>
              </a:solidFill>
              <a:effectLst/>
              <a:uFillTx/>
              <a:sym typeface="Helvetica Neue Light"/>
            </a:endParaRPr>
          </a:p>
        </p:txBody>
      </p:sp>
      <p:sp>
        <p:nvSpPr>
          <p:cNvPr id="35" name="TextBox 34"/>
          <p:cNvSpPr txBox="1"/>
          <p:nvPr/>
        </p:nvSpPr>
        <p:spPr>
          <a:xfrm>
            <a:off x="8722921" y="2310259"/>
            <a:ext cx="2238604" cy="8412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800" b="0" i="0" u="sng" strike="noStrike" cap="none" spc="0" normalizeH="0" baseline="0" dirty="0" smtClean="0">
                <a:ln>
                  <a:noFill/>
                </a:ln>
                <a:solidFill>
                  <a:srgbClr val="000000"/>
                </a:solidFill>
                <a:effectLst/>
                <a:uFillTx/>
                <a:sym typeface="Helvetica Neue Light"/>
              </a:rPr>
              <a:t>Bob</a:t>
            </a:r>
            <a:endParaRPr kumimoji="0" lang="en-US" sz="4800" b="0" i="0" u="sng" strike="noStrike" cap="none" spc="0" normalizeH="0" baseline="0" dirty="0">
              <a:ln>
                <a:noFill/>
              </a:ln>
              <a:solidFill>
                <a:srgbClr val="000000"/>
              </a:solidFill>
              <a:effectLst/>
              <a:uFillTx/>
              <a:sym typeface="Helvetica Neue Light"/>
            </a:endParaRPr>
          </a:p>
        </p:txBody>
      </p:sp>
      <p:cxnSp>
        <p:nvCxnSpPr>
          <p:cNvPr id="224" name="Curved Connector 223"/>
          <p:cNvCxnSpPr>
            <a:stCxn id="7" idx="1"/>
            <a:endCxn id="29" idx="1"/>
          </p:cNvCxnSpPr>
          <p:nvPr/>
        </p:nvCxnSpPr>
        <p:spPr>
          <a:xfrm rot="5400000" flipH="1" flipV="1">
            <a:off x="6369631" y="3923199"/>
            <a:ext cx="1054927" cy="1222567"/>
          </a:xfrm>
          <a:prstGeom prst="curvedConnector2">
            <a:avLst/>
          </a:prstGeom>
          <a:noFill/>
          <a:ln w="12700" cap="flat">
            <a:solidFill>
              <a:schemeClr val="tx1"/>
            </a:solidFill>
            <a:prstDash val="solid"/>
            <a:miter lim="400000"/>
            <a:tailEnd type="triangle" w="lg" len="med"/>
          </a:ln>
          <a:effectLst/>
        </p:spPr>
        <p:style>
          <a:lnRef idx="0">
            <a:scrgbClr r="0" g="0" b="0"/>
          </a:lnRef>
          <a:fillRef idx="0">
            <a:scrgbClr r="0" g="0" b="0"/>
          </a:fillRef>
          <a:effectRef idx="0">
            <a:scrgbClr r="0" g="0" b="0"/>
          </a:effectRef>
          <a:fontRef idx="none"/>
        </p:style>
      </p:cxnSp>
      <p:cxnSp>
        <p:nvCxnSpPr>
          <p:cNvPr id="227" name="Straight Connector 226"/>
          <p:cNvCxnSpPr/>
          <p:nvPr/>
        </p:nvCxnSpPr>
        <p:spPr>
          <a:xfrm>
            <a:off x="6177516" y="2105246"/>
            <a:ext cx="0" cy="2791608"/>
          </a:xfrm>
          <a:prstGeom prst="line">
            <a:avLst/>
          </a:prstGeom>
          <a:noFill/>
          <a:ln w="25400" cap="flat">
            <a:solidFill>
              <a:schemeClr val="tx1"/>
            </a:solidFill>
            <a:prstDash val="dash"/>
            <a:miter lim="400000"/>
          </a:ln>
          <a:effectLst/>
        </p:spPr>
        <p:style>
          <a:lnRef idx="0">
            <a:scrgbClr r="0" g="0" b="0"/>
          </a:lnRef>
          <a:fillRef idx="0">
            <a:scrgbClr r="0" g="0" b="0"/>
          </a:fillRef>
          <a:effectRef idx="0">
            <a:scrgbClr r="0" g="0" b="0"/>
          </a:effectRef>
          <a:fontRef idx="none"/>
        </p:style>
      </p:cxnSp>
      <p:cxnSp>
        <p:nvCxnSpPr>
          <p:cNvPr id="41" name="Straight Connector 40"/>
          <p:cNvCxnSpPr/>
          <p:nvPr/>
        </p:nvCxnSpPr>
        <p:spPr>
          <a:xfrm>
            <a:off x="6170428" y="6930094"/>
            <a:ext cx="0" cy="2791608"/>
          </a:xfrm>
          <a:prstGeom prst="line">
            <a:avLst/>
          </a:prstGeom>
          <a:noFill/>
          <a:ln w="25400" cap="flat">
            <a:solidFill>
              <a:schemeClr val="tx1"/>
            </a:solidFill>
            <a:prstDash val="dash"/>
            <a:miter lim="400000"/>
          </a:ln>
          <a:effectLst/>
        </p:spPr>
        <p:style>
          <a:lnRef idx="0">
            <a:scrgbClr r="0" g="0" b="0"/>
          </a:lnRef>
          <a:fillRef idx="0">
            <a:scrgbClr r="0" g="0" b="0"/>
          </a:fillRef>
          <a:effectRef idx="0">
            <a:scrgbClr r="0" g="0" b="0"/>
          </a:effectRef>
          <a:fontRef idx="none"/>
        </p:style>
      </p:cxnSp>
      <p:sp>
        <p:nvSpPr>
          <p:cNvPr id="43" name="Down Arrow 42"/>
          <p:cNvSpPr/>
          <p:nvPr/>
        </p:nvSpPr>
        <p:spPr>
          <a:xfrm>
            <a:off x="9659300" y="3813770"/>
            <a:ext cx="365842" cy="1188720"/>
          </a:xfrm>
          <a:prstGeom prst="downArrow">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a:ln>
                <a:noFill/>
              </a:ln>
              <a:solidFill>
                <a:srgbClr val="FFFFFF"/>
              </a:solidFill>
              <a:effectLst/>
              <a:uFillTx/>
              <a:latin typeface="Gotham"/>
              <a:ea typeface="Gotham"/>
              <a:cs typeface="Gotham"/>
              <a:sym typeface="Gotham"/>
            </a:endParaRPr>
          </a:p>
        </p:txBody>
      </p:sp>
      <p:sp>
        <p:nvSpPr>
          <p:cNvPr id="44" name="TextBox 43"/>
          <p:cNvSpPr txBox="1"/>
          <p:nvPr/>
        </p:nvSpPr>
        <p:spPr>
          <a:xfrm>
            <a:off x="8738245" y="3243890"/>
            <a:ext cx="2223280"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mn-lt"/>
                <a:ea typeface="+mn-ea"/>
                <a:cs typeface="+mn-cs"/>
                <a:sym typeface="Helvetica Neue Light"/>
              </a:rPr>
              <a:t>Message</a:t>
            </a:r>
            <a:endParaRPr kumimoji="0" lang="en-US" sz="3200" b="0" i="0" u="none" strike="noStrike" cap="none" spc="0" normalizeH="0" baseline="0" dirty="0">
              <a:ln>
                <a:noFill/>
              </a:ln>
              <a:solidFill>
                <a:srgbClr val="000000"/>
              </a:solidFill>
              <a:effectLst/>
              <a:uFillTx/>
              <a:latin typeface="+mn-lt"/>
              <a:ea typeface="+mn-ea"/>
              <a:cs typeface="+mn-cs"/>
              <a:sym typeface="Helvetica Neue Light"/>
            </a:endParaRPr>
          </a:p>
        </p:txBody>
      </p:sp>
    </p:spTree>
    <p:extLst>
      <p:ext uri="{BB962C8B-B14F-4D97-AF65-F5344CB8AC3E}">
        <p14:creationId xmlns:p14="http://schemas.microsoft.com/office/powerpoint/2010/main" val="409280417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p:nvPr>
        </p:nvSpPr>
        <p:spPr>
          <a:xfrm>
            <a:off x="2246899" y="3475378"/>
            <a:ext cx="8509819" cy="2011022"/>
          </a:xfrm>
          <a:prstGeom prst="rect">
            <a:avLst/>
          </a:prstGeom>
        </p:spPr>
        <p:txBody>
          <a:bodyPr>
            <a:noAutofit/>
          </a:bodyPr>
          <a:lstStyle/>
          <a:p>
            <a:pPr lvl="0" algn="ctr">
              <a:defRPr sz="1800">
                <a:solidFill>
                  <a:srgbClr val="000000"/>
                </a:solidFill>
              </a:defRPr>
            </a:pPr>
            <a:r>
              <a:rPr lang="en-US" sz="6400" dirty="0" smtClean="0">
                <a:solidFill>
                  <a:srgbClr val="005F9B"/>
                </a:solidFill>
              </a:rPr>
              <a:t>How can I prove I </a:t>
            </a:r>
            <a:r>
              <a:rPr lang="en-US" sz="6400" i="1" dirty="0" smtClean="0">
                <a:solidFill>
                  <a:srgbClr val="005F9B"/>
                </a:solidFill>
              </a:rPr>
              <a:t>have</a:t>
            </a:r>
            <a:r>
              <a:rPr lang="en-US" sz="6400" dirty="0" smtClean="0">
                <a:solidFill>
                  <a:srgbClr val="005F9B"/>
                </a:solidFill>
              </a:rPr>
              <a:t> something?</a:t>
            </a:r>
            <a:endParaRPr sz="6400" dirty="0">
              <a:solidFill>
                <a:srgbClr val="005F9B"/>
              </a:solidFill>
            </a:endParaRPr>
          </a:p>
        </p:txBody>
      </p:sp>
      <p:sp>
        <p:nvSpPr>
          <p:cNvPr id="2" name="Rectangle 1"/>
          <p:cNvSpPr/>
          <p:nvPr/>
        </p:nvSpPr>
        <p:spPr>
          <a:xfrm>
            <a:off x="244549" y="1371600"/>
            <a:ext cx="12514521" cy="1318437"/>
          </a:xfrm>
          <a:prstGeom prst="rect">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a:ln>
                <a:noFill/>
              </a:ln>
              <a:solidFill>
                <a:srgbClr val="FFFFFF"/>
              </a:solidFill>
              <a:effectLst/>
              <a:uFillTx/>
              <a:latin typeface="Gotham"/>
              <a:ea typeface="Gotham"/>
              <a:cs typeface="Gotham"/>
              <a:sym typeface="Gotham"/>
            </a:endParaRPr>
          </a:p>
        </p:txBody>
      </p:sp>
    </p:spTree>
    <p:extLst>
      <p:ext uri="{BB962C8B-B14F-4D97-AF65-F5344CB8AC3E}">
        <p14:creationId xmlns:p14="http://schemas.microsoft.com/office/powerpoint/2010/main" val="54756857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p:nvPr>
        </p:nvSpPr>
        <p:spPr>
          <a:xfrm>
            <a:off x="3183121" y="3711352"/>
            <a:ext cx="6637375" cy="1397000"/>
          </a:xfrm>
          <a:prstGeom prst="rect">
            <a:avLst/>
          </a:prstGeom>
        </p:spPr>
        <p:txBody>
          <a:bodyPr>
            <a:noAutofit/>
          </a:bodyPr>
          <a:lstStyle/>
          <a:p>
            <a:pPr lvl="0">
              <a:defRPr sz="1800">
                <a:solidFill>
                  <a:srgbClr val="000000"/>
                </a:solidFill>
              </a:defRPr>
            </a:pPr>
            <a:r>
              <a:rPr lang="en-US" sz="6400" dirty="0" smtClean="0">
                <a:solidFill>
                  <a:srgbClr val="005F9B"/>
                </a:solidFill>
              </a:rPr>
              <a:t>What is </a:t>
            </a:r>
            <a:r>
              <a:rPr lang="en-US" sz="6400" i="1" dirty="0" smtClean="0">
                <a:solidFill>
                  <a:srgbClr val="005F9B"/>
                </a:solidFill>
              </a:rPr>
              <a:t>a</a:t>
            </a:r>
            <a:r>
              <a:rPr lang="en-US" sz="6400" dirty="0" smtClean="0">
                <a:solidFill>
                  <a:srgbClr val="005F9B"/>
                </a:solidFill>
              </a:rPr>
              <a:t> Bitcoin?</a:t>
            </a:r>
            <a:endParaRPr sz="6400" dirty="0">
              <a:solidFill>
                <a:srgbClr val="005F9B"/>
              </a:solidFill>
            </a:endParaRPr>
          </a:p>
        </p:txBody>
      </p:sp>
      <p:sp>
        <p:nvSpPr>
          <p:cNvPr id="2" name="Rectangle 1"/>
          <p:cNvSpPr/>
          <p:nvPr/>
        </p:nvSpPr>
        <p:spPr>
          <a:xfrm>
            <a:off x="244549" y="1371600"/>
            <a:ext cx="12514521" cy="1318437"/>
          </a:xfrm>
          <a:prstGeom prst="rect">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a:ln>
                <a:noFill/>
              </a:ln>
              <a:solidFill>
                <a:srgbClr val="FFFFFF"/>
              </a:solidFill>
              <a:effectLst/>
              <a:uFillTx/>
              <a:latin typeface="Gotham"/>
              <a:ea typeface="Gotham"/>
              <a:cs typeface="Gotham"/>
              <a:sym typeface="Gotham"/>
            </a:endParaRPr>
          </a:p>
        </p:txBody>
      </p:sp>
    </p:spTree>
    <p:extLst>
      <p:ext uri="{BB962C8B-B14F-4D97-AF65-F5344CB8AC3E}">
        <p14:creationId xmlns:p14="http://schemas.microsoft.com/office/powerpoint/2010/main" val="21174789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p:nvPr>
        </p:nvSpPr>
        <p:spPr>
          <a:prstGeom prst="rect">
            <a:avLst/>
          </a:prstGeom>
        </p:spPr>
        <p:txBody>
          <a:bodyPr>
            <a:normAutofit/>
          </a:bodyPr>
          <a:lstStyle/>
          <a:p>
            <a:pPr lvl="0">
              <a:defRPr sz="1800">
                <a:solidFill>
                  <a:srgbClr val="000000"/>
                </a:solidFill>
              </a:defRPr>
            </a:pPr>
            <a:r>
              <a:rPr lang="en-US" sz="4000" dirty="0" smtClean="0">
                <a:solidFill>
                  <a:srgbClr val="005F9B"/>
                </a:solidFill>
              </a:rPr>
              <a:t>Transactions are the real base unit of the </a:t>
            </a:r>
            <a:r>
              <a:rPr lang="en-US" sz="4000" dirty="0" err="1" smtClean="0">
                <a:solidFill>
                  <a:srgbClr val="005F9B"/>
                </a:solidFill>
              </a:rPr>
              <a:t>Blockchain</a:t>
            </a:r>
            <a:endParaRPr sz="4000" dirty="0">
              <a:solidFill>
                <a:srgbClr val="005F9B"/>
              </a:solidFill>
            </a:endParaRPr>
          </a:p>
        </p:txBody>
      </p:sp>
      <p:sp>
        <p:nvSpPr>
          <p:cNvPr id="115" name="Shape 115"/>
          <p:cNvSpPr/>
          <p:nvPr/>
        </p:nvSpPr>
        <p:spPr>
          <a:xfrm>
            <a:off x="789077" y="2246658"/>
            <a:ext cx="11426646"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b">
            <a:spAutoFit/>
          </a:bodyPr>
          <a:lstStyle>
            <a:lvl1pPr algn="l">
              <a:defRPr sz="6000" cap="all" spc="300">
                <a:solidFill>
                  <a:srgbClr val="747474"/>
                </a:solidFill>
                <a:latin typeface="Museo 500"/>
                <a:ea typeface="Museo 500"/>
                <a:cs typeface="Museo 500"/>
                <a:sym typeface="Museo 500"/>
              </a:defRPr>
            </a:lvl1pPr>
          </a:lstStyle>
          <a:p>
            <a:pPr lvl="0">
              <a:defRPr sz="1800" cap="none" spc="0">
                <a:solidFill>
                  <a:srgbClr val="000000"/>
                </a:solidFill>
              </a:defRPr>
            </a:pPr>
            <a:r>
              <a:rPr lang="en-US" sz="3600" cap="none" spc="300" dirty="0" smtClean="0">
                <a:solidFill>
                  <a:schemeClr val="tx1"/>
                </a:solidFill>
              </a:rPr>
              <a:t>Transactions are made out of prior transactions</a:t>
            </a:r>
            <a:endParaRPr lang="en-US" sz="3600" cap="none" spc="300" dirty="0">
              <a:solidFill>
                <a:schemeClr val="tx1"/>
              </a:solidFill>
            </a:endParaRPr>
          </a:p>
        </p:txBody>
      </p:sp>
      <p:pic>
        <p:nvPicPr>
          <p:cNvPr id="1026" name="Picture 2" descr="Transaction chai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52248" y="3110258"/>
            <a:ext cx="8900304" cy="555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62384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A Block Decomposed</a:t>
            </a:r>
            <a:endParaRPr sz="4600" dirty="0">
              <a:solidFill>
                <a:srgbClr val="005F9B"/>
              </a:solidFill>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val="0"/>
              </a:ext>
            </a:extLst>
          </a:blip>
          <a:srcRect t="658" b="58578"/>
          <a:stretch/>
        </p:blipFill>
        <p:spPr>
          <a:xfrm>
            <a:off x="2678655" y="2004164"/>
            <a:ext cx="7429739" cy="6588692"/>
          </a:xfrm>
          <a:prstGeom prst="rect">
            <a:avLst/>
          </a:prstGeom>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normAutofit/>
          </a:bodyPr>
          <a:lstStyle/>
          <a:p>
            <a:pPr lvl="0">
              <a:defRPr sz="1800">
                <a:solidFill>
                  <a:srgbClr val="000000"/>
                </a:solidFill>
              </a:defRPr>
            </a:pPr>
            <a:r>
              <a:rPr lang="en-US" sz="4600" dirty="0" smtClean="0">
                <a:solidFill>
                  <a:srgbClr val="005F9B"/>
                </a:solidFill>
              </a:rPr>
              <a:t>Proof of Work</a:t>
            </a:r>
            <a:endParaRPr sz="4600" dirty="0">
              <a:solidFill>
                <a:srgbClr val="005F9B"/>
              </a:solidFill>
            </a:endParaRPr>
          </a:p>
        </p:txBody>
      </p:sp>
      <p:sp>
        <p:nvSpPr>
          <p:cNvPr id="3" name="Rectangle 2"/>
          <p:cNvSpPr/>
          <p:nvPr/>
        </p:nvSpPr>
        <p:spPr>
          <a:xfrm>
            <a:off x="2597150" y="4971751"/>
            <a:ext cx="7810500" cy="1097280"/>
          </a:xfrm>
          <a:prstGeom prst="rect">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000" i="0" u="none" strike="noStrike" normalizeH="0" baseline="0" dirty="0" smtClean="0">
                <a:ln w="0"/>
                <a:solidFill>
                  <a:schemeClr val="bg1"/>
                </a:solidFill>
                <a:effectLst>
                  <a:outerShdw blurRad="38100" dist="19050" dir="2700000" algn="tl" rotWithShape="0">
                    <a:schemeClr val="dk1">
                      <a:alpha val="40000"/>
                    </a:schemeClr>
                  </a:outerShdw>
                </a:effectLst>
                <a:uFillTx/>
                <a:latin typeface="Gotham"/>
                <a:ea typeface="Gotham"/>
                <a:cs typeface="Gotham"/>
                <a:sym typeface="Gotham"/>
              </a:rPr>
              <a:t>Hashing Algorithm</a:t>
            </a:r>
            <a:endParaRPr kumimoji="0" lang="en-US" sz="4000" i="0" u="none" strike="noStrike" normalizeH="0" baseline="0" dirty="0">
              <a:ln w="0"/>
              <a:solidFill>
                <a:schemeClr val="bg1"/>
              </a:solidFill>
              <a:effectLst>
                <a:outerShdw blurRad="38100" dist="19050" dir="2700000" algn="tl" rotWithShape="0">
                  <a:schemeClr val="dk1">
                    <a:alpha val="40000"/>
                  </a:schemeClr>
                </a:outerShdw>
              </a:effectLst>
              <a:uFillTx/>
              <a:latin typeface="Gotham"/>
              <a:ea typeface="Gotham"/>
              <a:cs typeface="Gotham"/>
              <a:sym typeface="Gotham"/>
            </a:endParaRPr>
          </a:p>
        </p:txBody>
      </p:sp>
      <p:sp>
        <p:nvSpPr>
          <p:cNvPr id="4" name="Rectangle 3"/>
          <p:cNvSpPr/>
          <p:nvPr/>
        </p:nvSpPr>
        <p:spPr>
          <a:xfrm>
            <a:off x="2361324" y="3216215"/>
            <a:ext cx="3595856" cy="646331"/>
          </a:xfrm>
          <a:prstGeom prst="rect">
            <a:avLst/>
          </a:prstGeom>
          <a:noFill/>
        </p:spPr>
        <p:txBody>
          <a:bodyPr wrap="none" lIns="91440" tIns="45720" rIns="91440" bIns="45720">
            <a:spAutoFit/>
          </a:bodyPr>
          <a:lstStyle/>
          <a:p>
            <a:r>
              <a:rPr lang="en-US" dirty="0">
                <a:solidFill>
                  <a:schemeClr val="tx1"/>
                </a:solidFill>
              </a:rPr>
              <a:t>Challenge String</a:t>
            </a:r>
          </a:p>
        </p:txBody>
      </p:sp>
      <p:sp>
        <p:nvSpPr>
          <p:cNvPr id="7" name="Rectangle 6"/>
          <p:cNvSpPr/>
          <p:nvPr/>
        </p:nvSpPr>
        <p:spPr>
          <a:xfrm>
            <a:off x="7915938" y="3216215"/>
            <a:ext cx="2621230" cy="646331"/>
          </a:xfrm>
          <a:prstGeom prst="rect">
            <a:avLst/>
          </a:prstGeom>
          <a:noFill/>
        </p:spPr>
        <p:txBody>
          <a:bodyPr wrap="none" lIns="91440" tIns="45720" rIns="91440" bIns="45720">
            <a:spAutoFit/>
          </a:bodyPr>
          <a:lstStyle/>
          <a:p>
            <a:r>
              <a:rPr lang="en-US" dirty="0">
                <a:solidFill>
                  <a:schemeClr val="tx1"/>
                </a:solidFill>
              </a:rPr>
              <a:t>Proof String</a:t>
            </a:r>
          </a:p>
        </p:txBody>
      </p:sp>
      <p:sp>
        <p:nvSpPr>
          <p:cNvPr id="8" name="Down Arrow 7"/>
          <p:cNvSpPr/>
          <p:nvPr/>
        </p:nvSpPr>
        <p:spPr>
          <a:xfrm>
            <a:off x="3619500" y="3924101"/>
            <a:ext cx="647700" cy="705049"/>
          </a:xfrm>
          <a:prstGeom prst="downArrow">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a:ln>
                <a:noFill/>
              </a:ln>
              <a:solidFill>
                <a:srgbClr val="FFFFFF"/>
              </a:solidFill>
              <a:effectLst/>
              <a:uFillTx/>
              <a:latin typeface="Gotham"/>
              <a:ea typeface="Gotham"/>
              <a:cs typeface="Gotham"/>
              <a:sym typeface="Gotham"/>
            </a:endParaRPr>
          </a:p>
        </p:txBody>
      </p:sp>
      <p:sp>
        <p:nvSpPr>
          <p:cNvPr id="11" name="Down Arrow 10"/>
          <p:cNvSpPr/>
          <p:nvPr/>
        </p:nvSpPr>
        <p:spPr>
          <a:xfrm>
            <a:off x="8743950" y="3924101"/>
            <a:ext cx="647700" cy="705049"/>
          </a:xfrm>
          <a:prstGeom prst="downArrow">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a:ln>
                <a:noFill/>
              </a:ln>
              <a:solidFill>
                <a:srgbClr val="FFFFFF"/>
              </a:solidFill>
              <a:effectLst/>
              <a:uFillTx/>
              <a:latin typeface="Gotham"/>
              <a:ea typeface="Gotham"/>
              <a:cs typeface="Gotham"/>
              <a:sym typeface="Gotham"/>
            </a:endParaRPr>
          </a:p>
        </p:txBody>
      </p:sp>
      <p:sp>
        <p:nvSpPr>
          <p:cNvPr id="12" name="Down Arrow 11"/>
          <p:cNvSpPr/>
          <p:nvPr/>
        </p:nvSpPr>
        <p:spPr>
          <a:xfrm>
            <a:off x="6178550" y="6430545"/>
            <a:ext cx="647700" cy="705049"/>
          </a:xfrm>
          <a:prstGeom prst="downArrow">
            <a:avLst/>
          </a:prstGeom>
          <a:solidFill>
            <a:srgbClr val="325D6B"/>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900" b="0" i="0" u="none" strike="noStrike" cap="none" spc="0" normalizeH="0" baseline="0">
              <a:ln>
                <a:noFill/>
              </a:ln>
              <a:solidFill>
                <a:srgbClr val="FFFFFF"/>
              </a:solidFill>
              <a:effectLst/>
              <a:uFillTx/>
              <a:latin typeface="Gotham"/>
              <a:ea typeface="Gotham"/>
              <a:cs typeface="Gotham"/>
              <a:sym typeface="Gotham"/>
            </a:endParaRPr>
          </a:p>
        </p:txBody>
      </p:sp>
      <p:sp>
        <p:nvSpPr>
          <p:cNvPr id="9" name="Rectangle 8"/>
          <p:cNvSpPr/>
          <p:nvPr/>
        </p:nvSpPr>
        <p:spPr>
          <a:xfrm>
            <a:off x="4591050" y="7979400"/>
            <a:ext cx="3829050" cy="394980"/>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900" b="1" i="0" u="none" strike="noStrike" cap="none" spc="0" normalizeH="0" baseline="0" dirty="0" smtClean="0">
                <a:ln>
                  <a:noFill/>
                </a:ln>
                <a:solidFill>
                  <a:schemeClr val="tx1"/>
                </a:solidFill>
                <a:effectLst/>
                <a:uFillTx/>
                <a:latin typeface="Gotham"/>
                <a:ea typeface="Gotham"/>
                <a:cs typeface="Gotham"/>
                <a:sym typeface="Gotham"/>
              </a:rPr>
              <a:t>[0…000]</a:t>
            </a:r>
            <a:r>
              <a:rPr kumimoji="0" lang="en-US" sz="1900" b="0" i="0" u="none" strike="noStrike" cap="none" spc="0" normalizeH="0" baseline="0" dirty="0" smtClean="0">
                <a:ln>
                  <a:noFill/>
                </a:ln>
                <a:solidFill>
                  <a:schemeClr val="tx1"/>
                </a:solidFill>
                <a:effectLst/>
                <a:uFillTx/>
                <a:latin typeface="Gotham"/>
                <a:ea typeface="Gotham"/>
                <a:cs typeface="Gotham"/>
                <a:sym typeface="Gotham"/>
              </a:rPr>
              <a:t>a8fFb9nnH4</a:t>
            </a:r>
            <a:endParaRPr kumimoji="0" lang="en-US" sz="1900" b="0" i="0" u="none" strike="noStrike" cap="none" spc="0" normalizeH="0" baseline="0" dirty="0">
              <a:ln>
                <a:noFill/>
              </a:ln>
              <a:solidFill>
                <a:schemeClr val="tx1"/>
              </a:solidFill>
              <a:effectLst/>
              <a:uFillTx/>
              <a:latin typeface="Gotham"/>
              <a:ea typeface="Gotham"/>
              <a:cs typeface="Gotham"/>
              <a:sym typeface="Gotham"/>
            </a:endParaRPr>
          </a:p>
        </p:txBody>
      </p:sp>
      <p:sp>
        <p:nvSpPr>
          <p:cNvPr id="14" name="Rectangle 13"/>
          <p:cNvSpPr/>
          <p:nvPr/>
        </p:nvSpPr>
        <p:spPr>
          <a:xfrm>
            <a:off x="4723958" y="7076628"/>
            <a:ext cx="3698448" cy="646331"/>
          </a:xfrm>
          <a:prstGeom prst="rect">
            <a:avLst/>
          </a:prstGeom>
          <a:noFill/>
        </p:spPr>
        <p:txBody>
          <a:bodyPr wrap="none" lIns="91440" tIns="45720" rIns="91440" bIns="45720">
            <a:spAutoFit/>
          </a:bodyPr>
          <a:lstStyle/>
          <a:p>
            <a:r>
              <a:rPr lang="en-US" dirty="0">
                <a:solidFill>
                  <a:schemeClr val="tx1"/>
                </a:solidFill>
              </a:rPr>
              <a:t>Challenge Result</a:t>
            </a:r>
          </a:p>
        </p:txBody>
      </p:sp>
    </p:spTree>
    <p:extLst>
      <p:ext uri="{BB962C8B-B14F-4D97-AF65-F5344CB8AC3E}">
        <p14:creationId xmlns:p14="http://schemas.microsoft.com/office/powerpoint/2010/main" val="240022252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0662" y="8680793"/>
            <a:ext cx="6265889"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Neue Light"/>
              </a:rPr>
              <a:t>Other </a:t>
            </a:r>
            <a:r>
              <a:rPr kumimoji="0" lang="en-US" sz="3600" b="0" i="0" u="none" strike="noStrike" cap="none" spc="0" normalizeH="0" baseline="0" dirty="0" err="1" smtClean="0">
                <a:ln>
                  <a:noFill/>
                </a:ln>
                <a:solidFill>
                  <a:schemeClr val="bg1"/>
                </a:solidFill>
                <a:effectLst/>
                <a:uFillTx/>
                <a:latin typeface="+mn-lt"/>
                <a:ea typeface="+mn-ea"/>
                <a:cs typeface="+mn-cs"/>
                <a:sym typeface="Helvetica Neue Light"/>
              </a:rPr>
              <a:t>Blockchain</a:t>
            </a:r>
            <a:r>
              <a:rPr kumimoji="0" lang="en-US" sz="3600" b="0" i="0" u="none" strike="noStrike" cap="none" spc="0" normalizeH="0" baseline="0" dirty="0" smtClean="0">
                <a:ln>
                  <a:noFill/>
                </a:ln>
                <a:solidFill>
                  <a:schemeClr val="bg1"/>
                </a:solidFill>
                <a:effectLst/>
                <a:uFillTx/>
                <a:latin typeface="+mn-lt"/>
                <a:ea typeface="+mn-ea"/>
                <a:cs typeface="+mn-cs"/>
                <a:sym typeface="Helvetica Neue Light"/>
              </a:rPr>
              <a:t> Use </a:t>
            </a:r>
            <a:r>
              <a:rPr kumimoji="0" lang="en-US" sz="3600" b="0" i="0" u="none" strike="noStrike" cap="none" spc="0" normalizeH="0" dirty="0" smtClean="0">
                <a:ln>
                  <a:noFill/>
                </a:ln>
                <a:solidFill>
                  <a:schemeClr val="bg1"/>
                </a:solidFill>
                <a:effectLst/>
                <a:uFillTx/>
                <a:latin typeface="+mn-lt"/>
                <a:ea typeface="+mn-ea"/>
                <a:cs typeface="+mn-cs"/>
                <a:sym typeface="Helvetica Neue Light"/>
              </a:rPr>
              <a:t>Cases</a:t>
            </a:r>
            <a:endParaRPr kumimoji="0" lang="en-US" sz="3600" b="0" i="0" u="none" strike="noStrike" cap="none" spc="0" normalizeH="0" baseline="0" dirty="0">
              <a:ln>
                <a:noFill/>
              </a:ln>
              <a:solidFill>
                <a:schemeClr val="bg1"/>
              </a:solidFill>
              <a:effectLst/>
              <a:uFillTx/>
              <a:latin typeface="+mn-lt"/>
              <a:ea typeface="+mn-ea"/>
              <a:cs typeface="+mn-cs"/>
              <a:sym typeface="Helvetica Neue Light"/>
            </a:endParaRPr>
          </a:p>
        </p:txBody>
      </p:sp>
    </p:spTree>
    <p:extLst>
      <p:ext uri="{BB962C8B-B14F-4D97-AF65-F5344CB8AC3E}">
        <p14:creationId xmlns:p14="http://schemas.microsoft.com/office/powerpoint/2010/main" val="164460134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An Endless Array of Use Cases</a:t>
            </a:r>
            <a:endParaRPr sz="4600" dirty="0">
              <a:solidFill>
                <a:srgbClr val="005F9B"/>
              </a:solidFill>
            </a:endParaRPr>
          </a:p>
        </p:txBody>
      </p:sp>
      <p:sp>
        <p:nvSpPr>
          <p:cNvPr id="7" name="Shape 115"/>
          <p:cNvSpPr/>
          <p:nvPr/>
        </p:nvSpPr>
        <p:spPr>
          <a:xfrm>
            <a:off x="2307733" y="3557683"/>
            <a:ext cx="4297680" cy="73152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spAutoFit/>
          </a:bodyPr>
          <a:lstStyle>
            <a:lvl1pPr algn="l">
              <a:defRPr sz="6000" cap="all" spc="300">
                <a:solidFill>
                  <a:srgbClr val="747474"/>
                </a:solidFill>
                <a:latin typeface="Museo 500"/>
                <a:ea typeface="Museo 500"/>
                <a:cs typeface="Museo 500"/>
                <a:sym typeface="Museo 500"/>
              </a:defRPr>
            </a:lvl1pPr>
          </a:lstStyle>
          <a:p>
            <a:pPr lvl="0">
              <a:defRPr sz="1800" cap="none" spc="0">
                <a:solidFill>
                  <a:srgbClr val="000000"/>
                </a:solidFill>
              </a:defRPr>
            </a:pPr>
            <a:endParaRPr sz="6000" cap="all" spc="300" dirty="0">
              <a:solidFill>
                <a:srgbClr val="747474"/>
              </a:solidFill>
            </a:endParaRPr>
          </a:p>
        </p:txBody>
      </p:sp>
      <p:sp>
        <p:nvSpPr>
          <p:cNvPr id="2" name="Rectangle 1"/>
          <p:cNvSpPr/>
          <p:nvPr/>
        </p:nvSpPr>
        <p:spPr>
          <a:xfrm>
            <a:off x="2084687" y="3200724"/>
            <a:ext cx="4297680" cy="7315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900" b="0" i="0" u="none" strike="noStrike" cap="none" spc="0" normalizeH="0" baseline="0" dirty="0" smtClean="0">
                <a:ln>
                  <a:noFill/>
                </a:ln>
                <a:solidFill>
                  <a:srgbClr val="FFFFFF"/>
                </a:solidFill>
                <a:effectLst/>
                <a:uFillTx/>
                <a:latin typeface="Gotham"/>
                <a:ea typeface="Gotham"/>
                <a:cs typeface="Gotham"/>
                <a:sym typeface="Gotham"/>
              </a:rPr>
              <a:t>Digital Content / Documents</a:t>
            </a:r>
          </a:p>
        </p:txBody>
      </p:sp>
      <p:sp>
        <p:nvSpPr>
          <p:cNvPr id="10" name="Rectangle 9"/>
          <p:cNvSpPr/>
          <p:nvPr/>
        </p:nvSpPr>
        <p:spPr>
          <a:xfrm>
            <a:off x="6667461" y="3207818"/>
            <a:ext cx="4297680" cy="7315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900" b="0" i="0" u="none" strike="noStrike" cap="none" spc="0" normalizeH="0" baseline="0" dirty="0" smtClean="0">
                <a:ln>
                  <a:noFill/>
                </a:ln>
                <a:solidFill>
                  <a:srgbClr val="FFFFFF"/>
                </a:solidFill>
                <a:effectLst/>
                <a:uFillTx/>
                <a:latin typeface="Gotham"/>
                <a:ea typeface="Gotham"/>
                <a:cs typeface="Gotham"/>
                <a:sym typeface="Gotham"/>
              </a:rPr>
              <a:t>Digital Identity</a:t>
            </a:r>
          </a:p>
        </p:txBody>
      </p:sp>
      <p:sp>
        <p:nvSpPr>
          <p:cNvPr id="11" name="Rectangle 10"/>
          <p:cNvSpPr/>
          <p:nvPr/>
        </p:nvSpPr>
        <p:spPr>
          <a:xfrm>
            <a:off x="2084687" y="4077103"/>
            <a:ext cx="4297680" cy="7315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900" b="0" i="0" u="none" strike="noStrike" cap="none" spc="0" normalizeH="0" baseline="0" dirty="0" smtClean="0">
                <a:ln>
                  <a:noFill/>
                </a:ln>
                <a:solidFill>
                  <a:srgbClr val="FFFFFF"/>
                </a:solidFill>
                <a:effectLst/>
                <a:uFillTx/>
                <a:latin typeface="Gotham"/>
                <a:ea typeface="Gotham"/>
                <a:cs typeface="Gotham"/>
                <a:sym typeface="Gotham"/>
              </a:rPr>
              <a:t>Smar</a:t>
            </a:r>
            <a:r>
              <a:rPr lang="en-US" sz="1900" dirty="0" smtClean="0">
                <a:solidFill>
                  <a:srgbClr val="FFFFFF"/>
                </a:solidFill>
                <a:latin typeface="Gotham"/>
                <a:ea typeface="Gotham"/>
                <a:cs typeface="Gotham"/>
                <a:sym typeface="Gotham"/>
              </a:rPr>
              <a:t>t Contracts</a:t>
            </a:r>
            <a:endParaRPr kumimoji="0" lang="en-US" sz="1900" b="0" i="0" u="none" strike="noStrike" cap="none" spc="0" normalizeH="0" baseline="0" dirty="0" smtClean="0">
              <a:ln>
                <a:noFill/>
              </a:ln>
              <a:solidFill>
                <a:srgbClr val="FFFFFF"/>
              </a:solidFill>
              <a:effectLst/>
              <a:uFillTx/>
              <a:latin typeface="Gotham"/>
              <a:ea typeface="Gotham"/>
              <a:cs typeface="Gotham"/>
              <a:sym typeface="Gotham"/>
            </a:endParaRPr>
          </a:p>
        </p:txBody>
      </p:sp>
      <p:sp>
        <p:nvSpPr>
          <p:cNvPr id="12" name="Rectangle 11"/>
          <p:cNvSpPr/>
          <p:nvPr/>
        </p:nvSpPr>
        <p:spPr>
          <a:xfrm>
            <a:off x="6667461" y="4077103"/>
            <a:ext cx="4297680" cy="7315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900" b="0" i="0" u="none" strike="noStrike" cap="none" spc="0" normalizeH="0" baseline="0" dirty="0" smtClean="0">
                <a:ln>
                  <a:noFill/>
                </a:ln>
                <a:solidFill>
                  <a:srgbClr val="FFFFFF"/>
                </a:solidFill>
                <a:effectLst/>
                <a:uFillTx/>
                <a:latin typeface="Gotham"/>
                <a:ea typeface="Gotham"/>
                <a:cs typeface="Gotham"/>
                <a:sym typeface="Gotham"/>
              </a:rPr>
              <a:t>Reviews/Endorsements</a:t>
            </a:r>
          </a:p>
        </p:txBody>
      </p:sp>
      <p:sp>
        <p:nvSpPr>
          <p:cNvPr id="13" name="Rectangle 12"/>
          <p:cNvSpPr/>
          <p:nvPr/>
        </p:nvSpPr>
        <p:spPr>
          <a:xfrm>
            <a:off x="2084687" y="4947693"/>
            <a:ext cx="4297680" cy="7315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900" b="0" i="0" u="none" strike="noStrike" cap="none" spc="0" normalizeH="0" baseline="0" dirty="0" smtClean="0">
                <a:ln>
                  <a:noFill/>
                </a:ln>
                <a:solidFill>
                  <a:srgbClr val="FFFFFF"/>
                </a:solidFill>
                <a:effectLst/>
                <a:uFillTx/>
                <a:latin typeface="Gotham"/>
                <a:ea typeface="Gotham"/>
                <a:cs typeface="Gotham"/>
                <a:sym typeface="Gotham"/>
              </a:rPr>
              <a:t>Network Infrastructure/DNS</a:t>
            </a:r>
          </a:p>
        </p:txBody>
      </p:sp>
      <p:sp>
        <p:nvSpPr>
          <p:cNvPr id="14" name="Rectangle 13"/>
          <p:cNvSpPr/>
          <p:nvPr/>
        </p:nvSpPr>
        <p:spPr>
          <a:xfrm>
            <a:off x="6667461" y="4947693"/>
            <a:ext cx="4297680" cy="7315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900" b="0" i="0" u="none" strike="noStrike" cap="none" spc="0" normalizeH="0" baseline="0" dirty="0" smtClean="0">
                <a:ln>
                  <a:noFill/>
                </a:ln>
                <a:solidFill>
                  <a:srgbClr val="FFFFFF"/>
                </a:solidFill>
                <a:effectLst/>
                <a:uFillTx/>
                <a:latin typeface="Gotham"/>
                <a:ea typeface="Gotham"/>
                <a:cs typeface="Gotham"/>
                <a:sym typeface="Gotham"/>
              </a:rPr>
              <a:t>Currency Exchanges</a:t>
            </a:r>
          </a:p>
        </p:txBody>
      </p:sp>
      <p:sp>
        <p:nvSpPr>
          <p:cNvPr id="15" name="Rectangle 14"/>
          <p:cNvSpPr/>
          <p:nvPr/>
        </p:nvSpPr>
        <p:spPr>
          <a:xfrm>
            <a:off x="2084687" y="5809353"/>
            <a:ext cx="4297680" cy="7315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900" b="0" i="0" u="none" strike="noStrike" cap="none" spc="0" normalizeH="0" baseline="0" dirty="0" smtClean="0">
                <a:ln>
                  <a:noFill/>
                </a:ln>
                <a:solidFill>
                  <a:srgbClr val="FFFFFF"/>
                </a:solidFill>
                <a:effectLst/>
                <a:uFillTx/>
                <a:latin typeface="Gotham"/>
                <a:ea typeface="Gotham"/>
                <a:cs typeface="Gotham"/>
                <a:sym typeface="Gotham"/>
              </a:rPr>
              <a:t>Ride Sharing</a:t>
            </a:r>
          </a:p>
        </p:txBody>
      </p:sp>
      <p:sp>
        <p:nvSpPr>
          <p:cNvPr id="16" name="Rectangle 15"/>
          <p:cNvSpPr/>
          <p:nvPr/>
        </p:nvSpPr>
        <p:spPr>
          <a:xfrm>
            <a:off x="6667461" y="5809353"/>
            <a:ext cx="4297680" cy="7315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900" b="0" i="0" u="none" strike="noStrike" cap="none" spc="0" normalizeH="0" baseline="0" dirty="0" smtClean="0">
                <a:ln>
                  <a:noFill/>
                </a:ln>
                <a:solidFill>
                  <a:srgbClr val="FFFFFF"/>
                </a:solidFill>
                <a:effectLst/>
                <a:uFillTx/>
                <a:latin typeface="Gotham"/>
                <a:ea typeface="Gotham"/>
                <a:cs typeface="Gotham"/>
                <a:sym typeface="Gotham"/>
              </a:rPr>
              <a:t>Data Storage</a:t>
            </a:r>
          </a:p>
        </p:txBody>
      </p:sp>
      <p:sp>
        <p:nvSpPr>
          <p:cNvPr id="17" name="Rectangle 16"/>
          <p:cNvSpPr/>
          <p:nvPr/>
        </p:nvSpPr>
        <p:spPr>
          <a:xfrm>
            <a:off x="2084687" y="6671013"/>
            <a:ext cx="4297680" cy="7315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900" b="0" i="0" u="none" strike="noStrike" cap="none" spc="0" normalizeH="0" baseline="0" dirty="0" smtClean="0">
                <a:ln>
                  <a:noFill/>
                </a:ln>
                <a:solidFill>
                  <a:srgbClr val="FFFFFF"/>
                </a:solidFill>
                <a:effectLst/>
                <a:uFillTx/>
                <a:latin typeface="Gotham"/>
                <a:ea typeface="Gotham"/>
                <a:cs typeface="Gotham"/>
                <a:sym typeface="Gotham"/>
              </a:rPr>
              <a:t>Commodities Trading</a:t>
            </a:r>
          </a:p>
        </p:txBody>
      </p:sp>
      <p:sp>
        <p:nvSpPr>
          <p:cNvPr id="18" name="Rectangle 17"/>
          <p:cNvSpPr/>
          <p:nvPr/>
        </p:nvSpPr>
        <p:spPr>
          <a:xfrm>
            <a:off x="6667461" y="6697845"/>
            <a:ext cx="4297680" cy="7315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900" b="0" i="0" u="none" strike="noStrike" cap="none" spc="0" normalizeH="0" baseline="0" dirty="0" smtClean="0">
                <a:ln>
                  <a:noFill/>
                </a:ln>
                <a:solidFill>
                  <a:srgbClr val="FFFFFF"/>
                </a:solidFill>
                <a:effectLst/>
                <a:uFillTx/>
                <a:latin typeface="Gotham"/>
                <a:ea typeface="Gotham"/>
                <a:cs typeface="Gotham"/>
                <a:sym typeface="Gotham"/>
              </a:rPr>
              <a:t>Real Estate</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Decentralized Cloud Storage - </a:t>
            </a:r>
            <a:r>
              <a:rPr lang="en-US" sz="4600" b="1" i="1" dirty="0" err="1" smtClean="0">
                <a:solidFill>
                  <a:srgbClr val="005F9B"/>
                </a:solidFill>
              </a:rPr>
              <a:t>Storj</a:t>
            </a:r>
            <a:endParaRPr sz="4600" b="1" i="1" dirty="0">
              <a:solidFill>
                <a:srgbClr val="005F9B"/>
              </a:solidFill>
            </a:endParaRPr>
          </a:p>
        </p:txBody>
      </p:sp>
      <p:sp>
        <p:nvSpPr>
          <p:cNvPr id="121" name="Shape 121"/>
          <p:cNvSpPr>
            <a:spLocks noGrp="1"/>
          </p:cNvSpPr>
          <p:nvPr>
            <p:ph type="body" idx="1"/>
          </p:nvPr>
        </p:nvSpPr>
        <p:spPr>
          <a:prstGeom prst="rect">
            <a:avLst/>
          </a:prstGeom>
        </p:spPr>
        <p:txBody>
          <a:bodyPr>
            <a:normAutofit fontScale="77500" lnSpcReduction="20000"/>
          </a:bodyPr>
          <a:lstStyle/>
          <a:p>
            <a:pPr marL="457200" indent="-457200" defTabSz="391414">
              <a:buFont typeface="Arial" panose="020B0604020202020204" pitchFamily="34" charset="0"/>
              <a:buChar char="•"/>
              <a:defRPr sz="1800">
                <a:solidFill>
                  <a:srgbClr val="000000"/>
                </a:solidFill>
              </a:defRPr>
            </a:pPr>
            <a:r>
              <a:rPr lang="en-US" sz="3200" dirty="0">
                <a:solidFill>
                  <a:schemeClr val="tx1"/>
                </a:solidFill>
              </a:rPr>
              <a:t>Files are encrypted before upload to the network</a:t>
            </a:r>
          </a:p>
          <a:p>
            <a:pPr marL="457200" lvl="0" indent="-457200" defTabSz="391414">
              <a:buFont typeface="Arial" panose="020B0604020202020204" pitchFamily="34" charset="0"/>
              <a:buChar char="•"/>
              <a:defRPr sz="1800">
                <a:solidFill>
                  <a:srgbClr val="000000"/>
                </a:solidFill>
              </a:defRPr>
            </a:pPr>
            <a:r>
              <a:rPr lang="en-US" sz="3200" dirty="0" smtClean="0">
                <a:solidFill>
                  <a:schemeClr val="tx1"/>
                </a:solidFill>
                <a:latin typeface="Museo Sans 500"/>
                <a:ea typeface="Museo Sans 500"/>
                <a:cs typeface="Museo Sans 500"/>
                <a:sym typeface="Museo Sans 500"/>
              </a:rPr>
              <a:t>Miners get paid for using their hard disk to store files</a:t>
            </a:r>
          </a:p>
          <a:p>
            <a:pPr marL="457200" lvl="0" indent="-457200" defTabSz="391414">
              <a:buFont typeface="Arial" panose="020B0604020202020204" pitchFamily="34" charset="0"/>
              <a:buChar char="•"/>
              <a:defRPr sz="1800">
                <a:solidFill>
                  <a:srgbClr val="000000"/>
                </a:solidFill>
              </a:defRPr>
            </a:pPr>
            <a:r>
              <a:rPr lang="en-US" sz="3200" dirty="0" smtClean="0">
                <a:solidFill>
                  <a:schemeClr val="tx1"/>
                </a:solidFill>
              </a:rPr>
              <a:t>Ownership of a file is verified using the </a:t>
            </a:r>
            <a:r>
              <a:rPr lang="en-US" sz="3200" dirty="0" err="1" smtClean="0">
                <a:solidFill>
                  <a:schemeClr val="tx1"/>
                </a:solidFill>
              </a:rPr>
              <a:t>blockchain</a:t>
            </a:r>
            <a:r>
              <a:rPr lang="en-US" sz="3200" dirty="0" smtClean="0">
                <a:solidFill>
                  <a:schemeClr val="tx1"/>
                </a:solidFill>
              </a:rPr>
              <a:t> ledger</a:t>
            </a:r>
            <a:endParaRPr sz="3200" dirty="0">
              <a:solidFill>
                <a:schemeClr val="tx1"/>
              </a:solidFill>
            </a:endParaRPr>
          </a:p>
        </p:txBody>
      </p:sp>
      <p:sp>
        <p:nvSpPr>
          <p:cNvPr id="124" name="Shape 124"/>
          <p:cNvSpPr/>
          <p:nvPr/>
        </p:nvSpPr>
        <p:spPr>
          <a:xfrm>
            <a:off x="-3622" y="9068237"/>
            <a:ext cx="6502401" cy="743781"/>
          </a:xfrm>
          <a:prstGeom prst="rightArrow">
            <a:avLst>
              <a:gd name="adj1" fmla="val 89391"/>
              <a:gd name="adj2" fmla="val 0"/>
            </a:avLst>
          </a:prstGeom>
          <a:gradFill>
            <a:gsLst>
              <a:gs pos="0">
                <a:srgbClr val="00A3DA"/>
              </a:gs>
              <a:gs pos="100000">
                <a:srgbClr val="005F9B"/>
              </a:gs>
            </a:gsLst>
            <a:lin ang="10800000"/>
          </a:gra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400">
                <a:solidFill>
                  <a:srgbClr val="FFFFFF"/>
                </a:solidFill>
                <a:latin typeface="Museo Sans 500"/>
                <a:ea typeface="Museo Sans 500"/>
                <a:cs typeface="Museo Sans 500"/>
                <a:sym typeface="Museo Sans 500"/>
              </a:defRPr>
            </a:lvl1pPr>
          </a:lstStyle>
          <a:p>
            <a:pPr lvl="0">
              <a:defRPr sz="1800">
                <a:solidFill>
                  <a:srgbClr val="000000"/>
                </a:solidFill>
              </a:defRPr>
            </a:pPr>
            <a:endParaRPr sz="2400" dirty="0">
              <a:solidFill>
                <a:srgbClr val="FFFFFF"/>
              </a:solidFill>
            </a:endParaRPr>
          </a:p>
        </p:txBody>
      </p:sp>
      <p:pic>
        <p:nvPicPr>
          <p:cNvPr id="9" name="14326101068_c2ebe34c51_o.jpg"/>
          <p:cNvPicPr/>
          <p:nvPr/>
        </p:nvPicPr>
        <p:blipFill>
          <a:blip r:embed="rId2" cstate="email">
            <a:extLst>
              <a:ext uri="{28A0092B-C50C-407E-A947-70E740481C1C}">
                <a14:useLocalDpi xmlns:a14="http://schemas.microsoft.com/office/drawing/2010/main" val="0"/>
              </a:ext>
            </a:extLst>
          </a:blip>
          <a:srcRect/>
          <a:stretch>
            <a:fillRect/>
          </a:stretch>
        </p:blipFill>
        <p:spPr>
          <a:xfrm>
            <a:off x="6502400" y="0"/>
            <a:ext cx="6502400" cy="9753600"/>
          </a:xfrm>
          <a:prstGeom prst="rect">
            <a:avLst/>
          </a:prstGeom>
          <a:ln w="12700">
            <a:miter lim="400000"/>
          </a:ln>
        </p:spPr>
      </p:pic>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72616" y="472401"/>
            <a:ext cx="883997" cy="883997"/>
          </a:xfrm>
          <a:prstGeom prst="rect">
            <a:avLst/>
          </a:prstGeom>
        </p:spPr>
      </p:pic>
      <p:pic>
        <p:nvPicPr>
          <p:cNvPr id="3" name="Picture 2"/>
          <p:cNvPicPr>
            <a:picLocks noChangeAspect="1"/>
          </p:cNvPicPr>
          <p:nvPr/>
        </p:nvPicPr>
        <p:blipFill rotWithShape="1">
          <a:blip r:embed="rId4"/>
          <a:srcRect l="17180" t="-383" r="23106" b="383"/>
          <a:stretch/>
        </p:blipFill>
        <p:spPr>
          <a:xfrm>
            <a:off x="6463430" y="-37578"/>
            <a:ext cx="6538586" cy="9812018"/>
          </a:xfrm>
          <a:prstGeom prst="rect">
            <a:avLst/>
          </a:prstGeom>
        </p:spPr>
      </p:pic>
    </p:spTree>
    <p:extLst>
      <p:ext uri="{BB962C8B-B14F-4D97-AF65-F5344CB8AC3E}">
        <p14:creationId xmlns:p14="http://schemas.microsoft.com/office/powerpoint/2010/main" val="37412866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60"/>
          <p:cNvSpPr/>
          <p:nvPr/>
        </p:nvSpPr>
        <p:spPr>
          <a:xfrm>
            <a:off x="307340" y="57120"/>
            <a:ext cx="3044952" cy="304293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34BBD7"/>
          </a:solidFill>
          <a:ln w="12700">
            <a:miter lim="400000"/>
          </a:ln>
          <a:extLst>
            <a:ext uri="{C572A759-6A51-4108-AA02-DFA0A04FC94B}">
              <ma14:wrappingTextBoxFlag xmlns="" xmlns:ma14="http://schemas.microsoft.com/office/mac/drawingml/2011/main" val="1"/>
            </a:ext>
          </a:extLst>
        </p:spPr>
        <p:txBody>
          <a:bodyPr lIns="0" tIns="0" rIns="0" bIns="0" anchor="ctr"/>
          <a:lstStyle/>
          <a:p>
            <a:pPr marL="0" marR="0" lvl="0" indent="0" defTabSz="914400" rtl="0" eaLnBrk="1" fontAlgn="auto" latinLnBrk="0" hangingPunct="1">
              <a:lnSpc>
                <a:spcPct val="120000"/>
              </a:lnSpc>
              <a:spcBef>
                <a:spcPts val="0"/>
              </a:spcBef>
              <a:spcAft>
                <a:spcPts val="0"/>
              </a:spcAft>
              <a:buClrTx/>
              <a:buSzTx/>
              <a:buFontTx/>
              <a:buNone/>
              <a:tabLst/>
              <a:defRPr sz="1800"/>
            </a:pPr>
            <a:endParaRPr kumimoji="0" sz="1800" b="0" i="0" u="none" strike="noStrike" kern="1200" cap="small" spc="260" normalizeH="0" baseline="0" noProof="0" dirty="0">
              <a:ln>
                <a:noFill/>
              </a:ln>
              <a:solidFill>
                <a:srgbClr val="FFFFFF"/>
              </a:solidFill>
              <a:effectLst/>
              <a:uLnTx/>
              <a:uFillTx/>
              <a:latin typeface="Museo Sans 500"/>
              <a:ea typeface="Museo Sans 500"/>
              <a:cs typeface="Museo Sans 500"/>
              <a:sym typeface="Museo Sans 5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500"/>
              </a:lnSpc>
              <a:spcBef>
                <a:spcPts val="0"/>
              </a:spcBef>
              <a:spcAft>
                <a:spcPts val="0"/>
              </a:spcAft>
              <a:buClrTx/>
              <a:buSzTx/>
              <a:buFontTx/>
              <a:buNone/>
              <a:tabLst/>
              <a:defRPr sz="1800"/>
            </a:pPr>
            <a:endParaRPr kumimoji="0" lang="en-US" sz="1600" b="0"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kumimoji="0" lang="en-US" sz="1600" b="0"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kumimoji="0" lang="en-US" sz="1100" b="1"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lang="en-US" sz="1100" b="1" kern="1200" cap="small" spc="90" noProof="0" dirty="0">
              <a:solidFill>
                <a:srgbClr val="FFFFFF"/>
              </a:solidFill>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kumimoji="0" lang="en-US" sz="1100" b="1" i="0" u="none" strike="noStrike" kern="1200" cap="small" spc="90" normalizeH="0" baseline="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r>
              <a:rPr lang="en-US" sz="1100" b="1" kern="1200" cap="small" spc="90" noProof="0" dirty="0" smtClean="0">
                <a:solidFill>
                  <a:srgbClr val="FFFFFF"/>
                </a:solidFill>
                <a:latin typeface="Museo Sans 100"/>
                <a:ea typeface="Museo Sans 100"/>
                <a:cs typeface="Museo Sans 100"/>
                <a:sym typeface="Museo Sans 100"/>
              </a:rPr>
              <a:t>Clayton </a:t>
            </a:r>
          </a:p>
          <a:p>
            <a:pPr marL="0" marR="0" lvl="0" indent="0" defTabSz="914400" rtl="0" eaLnBrk="1" fontAlgn="auto" latinLnBrk="0" hangingPunct="1">
              <a:lnSpc>
                <a:spcPts val="1300"/>
              </a:lnSpc>
              <a:spcBef>
                <a:spcPts val="0"/>
              </a:spcBef>
              <a:spcAft>
                <a:spcPts val="0"/>
              </a:spcAft>
              <a:buClrTx/>
              <a:buSzTx/>
              <a:buFontTx/>
              <a:buNone/>
              <a:tabLst/>
              <a:defRPr sz="1800"/>
            </a:pPr>
            <a:r>
              <a:rPr lang="en-US" sz="1100" b="1" kern="1200" cap="small" spc="90" noProof="0" dirty="0" smtClean="0">
                <a:solidFill>
                  <a:srgbClr val="FFFFFF"/>
                </a:solidFill>
                <a:latin typeface="Museo Sans 100"/>
                <a:ea typeface="Museo Sans 100"/>
                <a:cs typeface="Museo Sans 100"/>
                <a:sym typeface="Museo Sans 100"/>
              </a:rPr>
              <a:t>Rothschild</a:t>
            </a:r>
            <a:endParaRPr kumimoji="0" lang="en-US" sz="1100" b="1"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p:txBody>
      </p:sp>
      <p:sp>
        <p:nvSpPr>
          <p:cNvPr id="47" name="Shape 47"/>
          <p:cNvSpPr>
            <a:spLocks noGrp="1"/>
          </p:cNvSpPr>
          <p:nvPr>
            <p:ph type="title"/>
          </p:nvPr>
        </p:nvSpPr>
        <p:spPr>
          <a:xfrm>
            <a:off x="571500" y="1270000"/>
            <a:ext cx="11861800" cy="3175000"/>
          </a:xfrm>
          <a:prstGeom prst="rect">
            <a:avLst/>
          </a:prstGeom>
        </p:spPr>
        <p:txBody>
          <a:bodyPr/>
          <a:lstStyle/>
          <a:p>
            <a:pPr lvl="0">
              <a:defRPr sz="1800">
                <a:solidFill>
                  <a:srgbClr val="000000"/>
                </a:solidFill>
              </a:defRPr>
            </a:pPr>
            <a:r>
              <a:rPr lang="en-US" sz="4600" dirty="0" smtClean="0">
                <a:solidFill>
                  <a:srgbClr val="005F9B"/>
                </a:solidFill>
              </a:rPr>
              <a:t>Beyond Bitcoin: Creative Destruction Through the </a:t>
            </a:r>
            <a:r>
              <a:rPr lang="en-US" sz="4600" dirty="0" err="1" smtClean="0">
                <a:solidFill>
                  <a:srgbClr val="005F9B"/>
                </a:solidFill>
              </a:rPr>
              <a:t>Blockchain</a:t>
            </a:r>
            <a:endParaRPr sz="4600" dirty="0">
              <a:solidFill>
                <a:srgbClr val="005F9B"/>
              </a:solidFill>
            </a:endParaRPr>
          </a:p>
        </p:txBody>
      </p:sp>
      <p:sp>
        <p:nvSpPr>
          <p:cNvPr id="48" name="Shape 48"/>
          <p:cNvSpPr>
            <a:spLocks noGrp="1"/>
          </p:cNvSpPr>
          <p:nvPr>
            <p:ph type="body" idx="1"/>
          </p:nvPr>
        </p:nvSpPr>
        <p:spPr>
          <a:xfrm>
            <a:off x="571500" y="5079405"/>
            <a:ext cx="11861800" cy="1016000"/>
          </a:xfrm>
          <a:prstGeom prst="rect">
            <a:avLst/>
          </a:prstGeom>
        </p:spPr>
        <p:txBody>
          <a:bodyPr>
            <a:normAutofit/>
          </a:bodyPr>
          <a:lstStyle/>
          <a:p>
            <a:pPr lvl="0">
              <a:lnSpc>
                <a:spcPct val="130000"/>
              </a:lnSpc>
              <a:defRPr sz="1800">
                <a:solidFill>
                  <a:srgbClr val="000000"/>
                </a:solidFill>
              </a:defRPr>
            </a:pPr>
            <a:r>
              <a:rPr lang="en-US" sz="4800" dirty="0" smtClean="0"/>
              <a:t>Clayton Rothschild and Mika Sanchez</a:t>
            </a:r>
            <a:endParaRPr sz="48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914" y="484687"/>
            <a:ext cx="2187804" cy="2187804"/>
          </a:xfrm>
          <a:prstGeom prst="ellipse">
            <a:avLst/>
          </a:prstGeom>
        </p:spPr>
      </p:pic>
      <p:sp>
        <p:nvSpPr>
          <p:cNvPr id="6" name="Shape 60"/>
          <p:cNvSpPr/>
          <p:nvPr/>
        </p:nvSpPr>
        <p:spPr>
          <a:xfrm>
            <a:off x="2923718" y="57120"/>
            <a:ext cx="3044952" cy="304293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34BBD7"/>
          </a:solidFill>
          <a:ln w="12700">
            <a:miter lim="400000"/>
          </a:ln>
          <a:extLst>
            <a:ext uri="{C572A759-6A51-4108-AA02-DFA0A04FC94B}">
              <ma14:wrappingTextBoxFlag xmlns="" xmlns:ma14="http://schemas.microsoft.com/office/mac/drawingml/2011/main" val="1"/>
            </a:ext>
          </a:extLst>
        </p:spPr>
        <p:txBody>
          <a:bodyPr lIns="0" tIns="0" rIns="0" bIns="0" anchor="ctr"/>
          <a:lstStyle/>
          <a:p>
            <a:pPr marL="0" marR="0" lvl="0" indent="0" defTabSz="914400" rtl="0" eaLnBrk="1" fontAlgn="auto" latinLnBrk="0" hangingPunct="1">
              <a:lnSpc>
                <a:spcPct val="120000"/>
              </a:lnSpc>
              <a:spcBef>
                <a:spcPts val="0"/>
              </a:spcBef>
              <a:spcAft>
                <a:spcPts val="0"/>
              </a:spcAft>
              <a:buClrTx/>
              <a:buSzTx/>
              <a:buFontTx/>
              <a:buNone/>
              <a:tabLst/>
              <a:defRPr sz="1800"/>
            </a:pPr>
            <a:endParaRPr kumimoji="0" sz="1800" b="0" i="0" u="none" strike="noStrike" kern="1200" cap="small" spc="260" normalizeH="0" baseline="0" noProof="0" dirty="0">
              <a:ln>
                <a:noFill/>
              </a:ln>
              <a:solidFill>
                <a:srgbClr val="FFFFFF"/>
              </a:solidFill>
              <a:effectLst/>
              <a:uLnTx/>
              <a:uFillTx/>
              <a:latin typeface="Museo Sans 500"/>
              <a:ea typeface="Museo Sans 500"/>
              <a:cs typeface="Museo Sans 500"/>
              <a:sym typeface="Museo Sans 5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500"/>
              </a:lnSpc>
              <a:spcBef>
                <a:spcPts val="0"/>
              </a:spcBef>
              <a:spcAft>
                <a:spcPts val="0"/>
              </a:spcAft>
              <a:buClrTx/>
              <a:buSzTx/>
              <a:buFontTx/>
              <a:buNone/>
              <a:tabLst/>
              <a:defRPr sz="1800"/>
            </a:pPr>
            <a:endParaRPr kumimoji="0" lang="en-US" sz="1600" b="0"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kumimoji="0" lang="en-US" sz="1600" b="0"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kumimoji="0" lang="en-US" sz="1100" b="1"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kumimoji="0" lang="en-US" sz="1100" b="1"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lang="en-US" sz="1100" b="1" kern="1200" cap="small" spc="90" dirty="0">
              <a:solidFill>
                <a:srgbClr val="FFFFFF"/>
              </a:solidFill>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r>
              <a:rPr kumimoji="0" lang="en-US" sz="1100" b="1"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rPr>
              <a:t>Mika Sanchez</a:t>
            </a:r>
            <a:endParaRPr kumimoji="0" sz="1100" b="1"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859" y="446587"/>
            <a:ext cx="2135713" cy="2187804"/>
          </a:xfrm>
          <a:prstGeom prst="ellipse">
            <a:avLst/>
          </a:prstGeom>
        </p:spPr>
      </p:pic>
      <p:pic>
        <p:nvPicPr>
          <p:cNvPr id="2" name="Picture 1"/>
          <p:cNvPicPr>
            <a:picLocks noChangeAspect="1"/>
          </p:cNvPicPr>
          <p:nvPr/>
        </p:nvPicPr>
        <p:blipFill>
          <a:blip r:embed="rId4"/>
          <a:stretch>
            <a:fillRect/>
          </a:stretch>
        </p:blipFill>
        <p:spPr>
          <a:xfrm>
            <a:off x="723443" y="472986"/>
            <a:ext cx="2200275" cy="2181225"/>
          </a:xfrm>
          <a:prstGeom prst="ellipse">
            <a:avLst/>
          </a:prstGeom>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title"/>
          </p:nvPr>
        </p:nvSpPr>
        <p:spPr>
          <a:xfrm>
            <a:off x="533920" y="1435100"/>
            <a:ext cx="5927281" cy="3175000"/>
          </a:xfrm>
          <a:prstGeom prst="rect">
            <a:avLst/>
          </a:prstGeom>
        </p:spPr>
        <p:txBody>
          <a:bodyPr/>
          <a:lstStyle/>
          <a:p>
            <a:pPr lvl="0">
              <a:defRPr sz="1800">
                <a:solidFill>
                  <a:srgbClr val="000000"/>
                </a:solidFill>
              </a:defRPr>
            </a:pPr>
            <a:r>
              <a:rPr lang="en-US" sz="4600" dirty="0" smtClean="0">
                <a:solidFill>
                  <a:srgbClr val="005F9B"/>
                </a:solidFill>
              </a:rPr>
              <a:t>Decentralized Asset Exchange - </a:t>
            </a:r>
            <a:r>
              <a:rPr lang="en-US" sz="4600" b="1" i="1" dirty="0" err="1" smtClean="0">
                <a:solidFill>
                  <a:srgbClr val="005F9B"/>
                </a:solidFill>
              </a:rPr>
              <a:t>BitShares</a:t>
            </a:r>
            <a:endParaRPr sz="4600" b="1" i="1" dirty="0">
              <a:solidFill>
                <a:srgbClr val="005F9B"/>
              </a:solidFill>
            </a:endParaRPr>
          </a:p>
        </p:txBody>
      </p:sp>
      <p:sp>
        <p:nvSpPr>
          <p:cNvPr id="121" name="Shape 121"/>
          <p:cNvSpPr>
            <a:spLocks noGrp="1"/>
          </p:cNvSpPr>
          <p:nvPr>
            <p:ph type="body" idx="1"/>
          </p:nvPr>
        </p:nvSpPr>
        <p:spPr>
          <a:xfrm>
            <a:off x="571500" y="5130799"/>
            <a:ext cx="5334000" cy="3937437"/>
          </a:xfrm>
          <a:prstGeom prst="rect">
            <a:avLst/>
          </a:prstGeom>
        </p:spPr>
        <p:txBody>
          <a:bodyPr>
            <a:normAutofit fontScale="70000" lnSpcReduction="20000"/>
          </a:bodyPr>
          <a:lstStyle/>
          <a:p>
            <a:pPr marL="457200" indent="-457200" defTabSz="391414">
              <a:buFont typeface="Arial" panose="020B0604020202020204" pitchFamily="34" charset="0"/>
              <a:buChar char="•"/>
              <a:defRPr sz="1800">
                <a:solidFill>
                  <a:srgbClr val="000000"/>
                </a:solidFill>
              </a:defRPr>
            </a:pPr>
            <a:r>
              <a:rPr lang="en-US" sz="3200" dirty="0" smtClean="0">
                <a:solidFill>
                  <a:schemeClr val="tx1"/>
                </a:solidFill>
              </a:rPr>
              <a:t>Buy/Sell Orders are maintained on the </a:t>
            </a:r>
            <a:r>
              <a:rPr lang="en-US" sz="3200" dirty="0" err="1" smtClean="0">
                <a:solidFill>
                  <a:schemeClr val="tx1"/>
                </a:solidFill>
              </a:rPr>
              <a:t>blockchain</a:t>
            </a:r>
            <a:endParaRPr lang="en-US" sz="3200" dirty="0">
              <a:solidFill>
                <a:schemeClr val="tx1"/>
              </a:solidFill>
            </a:endParaRPr>
          </a:p>
          <a:p>
            <a:pPr marL="457200" lvl="0" indent="-457200" defTabSz="391414">
              <a:buFont typeface="Arial" panose="020B0604020202020204" pitchFamily="34" charset="0"/>
              <a:buChar char="•"/>
              <a:defRPr sz="1800">
                <a:solidFill>
                  <a:srgbClr val="000000"/>
                </a:solidFill>
              </a:defRPr>
            </a:pPr>
            <a:r>
              <a:rPr lang="en-US" sz="3200" dirty="0">
                <a:solidFill>
                  <a:schemeClr val="tx1"/>
                </a:solidFill>
              </a:rPr>
              <a:t>Smart Contracts can be </a:t>
            </a:r>
            <a:r>
              <a:rPr lang="en-US" sz="3200" dirty="0" smtClean="0">
                <a:solidFill>
                  <a:schemeClr val="tx1"/>
                </a:solidFill>
              </a:rPr>
              <a:t>enforced: </a:t>
            </a:r>
            <a:r>
              <a:rPr lang="en-US" sz="3200" dirty="0" smtClean="0">
                <a:solidFill>
                  <a:schemeClr val="tx1"/>
                </a:solidFill>
                <a:latin typeface="Museo Sans 500"/>
                <a:ea typeface="Museo Sans 500"/>
                <a:cs typeface="Museo Sans 500"/>
                <a:sym typeface="Museo Sans 500"/>
              </a:rPr>
              <a:t>Dividends can be paid out by verifying ownership of an equity share on the </a:t>
            </a:r>
            <a:r>
              <a:rPr lang="en-US" sz="3200" dirty="0" err="1" smtClean="0">
                <a:solidFill>
                  <a:schemeClr val="tx1"/>
                </a:solidFill>
                <a:latin typeface="Museo Sans 500"/>
                <a:ea typeface="Museo Sans 500"/>
                <a:cs typeface="Museo Sans 500"/>
                <a:sym typeface="Museo Sans 500"/>
              </a:rPr>
              <a:t>blockchain</a:t>
            </a:r>
            <a:r>
              <a:rPr lang="en-US" sz="3200" dirty="0" smtClean="0">
                <a:solidFill>
                  <a:schemeClr val="tx1"/>
                </a:solidFill>
                <a:latin typeface="Museo Sans 500"/>
                <a:ea typeface="Museo Sans 500"/>
                <a:cs typeface="Museo Sans 500"/>
                <a:sym typeface="Museo Sans 500"/>
              </a:rPr>
              <a:t> at a given date</a:t>
            </a:r>
          </a:p>
          <a:p>
            <a:pPr marL="457200" lvl="0" indent="-457200" defTabSz="391414">
              <a:buFont typeface="Arial" panose="020B0604020202020204" pitchFamily="34" charset="0"/>
              <a:buChar char="•"/>
              <a:defRPr sz="1800">
                <a:solidFill>
                  <a:srgbClr val="000000"/>
                </a:solidFill>
              </a:defRPr>
            </a:pPr>
            <a:r>
              <a:rPr lang="en-US" sz="3200" dirty="0" smtClean="0">
                <a:solidFill>
                  <a:schemeClr val="tx1"/>
                </a:solidFill>
              </a:rPr>
              <a:t>Trading fees are eliminated</a:t>
            </a:r>
            <a:endParaRPr sz="3200" dirty="0">
              <a:solidFill>
                <a:schemeClr val="tx1"/>
              </a:solidFill>
            </a:endParaRPr>
          </a:p>
        </p:txBody>
      </p:sp>
      <p:sp>
        <p:nvSpPr>
          <p:cNvPr id="124" name="Shape 124"/>
          <p:cNvSpPr/>
          <p:nvPr/>
        </p:nvSpPr>
        <p:spPr>
          <a:xfrm>
            <a:off x="-3622" y="9068237"/>
            <a:ext cx="6502401" cy="743781"/>
          </a:xfrm>
          <a:prstGeom prst="rightArrow">
            <a:avLst>
              <a:gd name="adj1" fmla="val 89391"/>
              <a:gd name="adj2" fmla="val 0"/>
            </a:avLst>
          </a:prstGeom>
          <a:gradFill>
            <a:gsLst>
              <a:gs pos="0">
                <a:srgbClr val="00A3DA"/>
              </a:gs>
              <a:gs pos="100000">
                <a:srgbClr val="005F9B"/>
              </a:gs>
            </a:gsLst>
            <a:lin ang="10800000"/>
          </a:gra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400">
                <a:solidFill>
                  <a:srgbClr val="FFFFFF"/>
                </a:solidFill>
                <a:latin typeface="Museo Sans 500"/>
                <a:ea typeface="Museo Sans 500"/>
                <a:cs typeface="Museo Sans 500"/>
                <a:sym typeface="Museo Sans 500"/>
              </a:defRPr>
            </a:lvl1pPr>
          </a:lstStyle>
          <a:p>
            <a:pPr lvl="0">
              <a:defRPr sz="1800">
                <a:solidFill>
                  <a:srgbClr val="000000"/>
                </a:solidFill>
              </a:defRPr>
            </a:pPr>
            <a:endParaRPr sz="2400" dirty="0">
              <a:solidFill>
                <a:srgbClr val="FFFFFF"/>
              </a:solidFill>
            </a:endParaRP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72616" y="472401"/>
            <a:ext cx="883997" cy="883997"/>
          </a:xfrm>
          <a:prstGeom prst="rect">
            <a:avLst/>
          </a:prstGeom>
        </p:spPr>
      </p:pic>
      <p:pic>
        <p:nvPicPr>
          <p:cNvPr id="1028" name="Picture 4" descr="http://www.freedomfeens.com/wp-content/uploads/2014/05/BitSharesFinalTM.jpg"/>
          <p:cNvPicPr>
            <a:picLocks noChangeAspect="1" noChangeArrowheads="1"/>
          </p:cNvPicPr>
          <p:nvPr/>
        </p:nvPicPr>
        <p:blipFill rotWithShape="1">
          <a:blip r:embed="rId3">
            <a:extLst>
              <a:ext uri="{28A0092B-C50C-407E-A947-70E740481C1C}">
                <a14:useLocalDpi xmlns:a14="http://schemas.microsoft.com/office/drawing/2010/main" val="0"/>
              </a:ext>
            </a:extLst>
          </a:blip>
          <a:srcRect r="75613"/>
          <a:stretch/>
        </p:blipFill>
        <p:spPr bwMode="auto">
          <a:xfrm>
            <a:off x="6905291" y="739557"/>
            <a:ext cx="5621989" cy="7741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81935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94885" y="8680793"/>
            <a:ext cx="508166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Neue Light"/>
              </a:rPr>
              <a:t>Demonstration</a:t>
            </a:r>
            <a:endParaRPr kumimoji="0" lang="en-US" sz="3600" b="0" i="0" u="none" strike="noStrike" cap="none" spc="0" normalizeH="0" baseline="0" dirty="0">
              <a:ln>
                <a:noFill/>
              </a:ln>
              <a:solidFill>
                <a:schemeClr val="bg1"/>
              </a:solidFill>
              <a:effectLst/>
              <a:uFillTx/>
              <a:latin typeface="+mn-lt"/>
              <a:ea typeface="+mn-ea"/>
              <a:cs typeface="+mn-cs"/>
              <a:sym typeface="Helvetica Neue Light"/>
            </a:endParaRPr>
          </a:p>
        </p:txBody>
      </p:sp>
    </p:spTree>
    <p:extLst>
      <p:ext uri="{BB962C8B-B14F-4D97-AF65-F5344CB8AC3E}">
        <p14:creationId xmlns:p14="http://schemas.microsoft.com/office/powerpoint/2010/main" val="164995592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Our Company</a:t>
            </a:r>
            <a:endParaRPr sz="4600" dirty="0">
              <a:solidFill>
                <a:srgbClr val="005F9B"/>
              </a:solidFill>
            </a:endParaRPr>
          </a:p>
        </p:txBody>
      </p:sp>
      <p:sp>
        <p:nvSpPr>
          <p:cNvPr id="256" name="Shape 256"/>
          <p:cNvSpPr>
            <a:spLocks noGrp="1"/>
          </p:cNvSpPr>
          <p:nvPr>
            <p:ph type="body" idx="1"/>
          </p:nvPr>
        </p:nvSpPr>
        <p:spPr>
          <a:xfrm>
            <a:off x="571500" y="2222500"/>
            <a:ext cx="11861800" cy="6290289"/>
          </a:xfrm>
          <a:prstGeom prst="rect">
            <a:avLst/>
          </a:prstGeom>
        </p:spPr>
        <p:txBody>
          <a:bodyPr>
            <a:normAutofit/>
          </a:bodyPr>
          <a:lstStyle/>
          <a:p>
            <a:pPr marL="0" lvl="0" indent="0" algn="l">
              <a:lnSpc>
                <a:spcPct val="180000"/>
              </a:lnSpc>
              <a:spcBef>
                <a:spcPts val="0"/>
              </a:spcBef>
              <a:buSzPct val="100000"/>
              <a:buNone/>
              <a:defRPr sz="1800">
                <a:solidFill>
                  <a:srgbClr val="000000"/>
                </a:solidFill>
              </a:defRPr>
            </a:pPr>
            <a:r>
              <a:rPr lang="en-US" sz="4000" dirty="0" err="1" smtClean="0">
                <a:solidFill>
                  <a:srgbClr val="000000"/>
                </a:solidFill>
                <a:latin typeface="Museo Sans 100"/>
                <a:ea typeface="Museo Sans 100"/>
                <a:cs typeface="Museo Sans 100"/>
                <a:sym typeface="Museo Sans 100"/>
              </a:rPr>
              <a:t>FinFest</a:t>
            </a:r>
            <a:r>
              <a:rPr lang="en-US" sz="4000" dirty="0" smtClean="0">
                <a:solidFill>
                  <a:srgbClr val="000000"/>
                </a:solidFill>
                <a:latin typeface="Museo Sans 100"/>
                <a:ea typeface="Museo Sans 100"/>
                <a:cs typeface="Museo Sans 100"/>
                <a:sym typeface="Museo Sans 100"/>
              </a:rPr>
              <a:t> Vote 2.0</a:t>
            </a:r>
          </a:p>
          <a:p>
            <a:pPr algn="l">
              <a:spcBef>
                <a:spcPts val="0"/>
              </a:spcBef>
              <a:buSzPct val="100000"/>
              <a:defRPr sz="1800">
                <a:solidFill>
                  <a:srgbClr val="000000"/>
                </a:solidFill>
              </a:defRPr>
            </a:pPr>
            <a:r>
              <a:rPr lang="en-US" sz="4000" dirty="0" smtClean="0">
                <a:solidFill>
                  <a:srgbClr val="000000"/>
                </a:solidFill>
                <a:latin typeface="Museo Sans 100"/>
                <a:ea typeface="Museo Sans 100"/>
                <a:cs typeface="Museo Sans 100"/>
                <a:sym typeface="Museo Sans 100"/>
              </a:rPr>
              <a:t>A Distributed, Trustless, and Efficient voting platform on the </a:t>
            </a:r>
            <a:r>
              <a:rPr lang="en-US" sz="4000" dirty="0" err="1" smtClean="0">
                <a:solidFill>
                  <a:srgbClr val="000000"/>
                </a:solidFill>
                <a:latin typeface="Museo Sans 100"/>
                <a:ea typeface="Museo Sans 100"/>
                <a:cs typeface="Museo Sans 100"/>
                <a:sym typeface="Museo Sans 100"/>
              </a:rPr>
              <a:t>blockchain</a:t>
            </a:r>
            <a:endParaRPr lang="en-US" sz="4000" dirty="0">
              <a:solidFill>
                <a:srgbClr val="000000"/>
              </a:solidFill>
              <a:latin typeface="Museo Sans 100"/>
              <a:ea typeface="Museo Sans 100"/>
              <a:cs typeface="Museo Sans 100"/>
              <a:sym typeface="Museo Sans 100"/>
            </a:endParaRPr>
          </a:p>
        </p:txBody>
      </p:sp>
      <p:sp>
        <p:nvSpPr>
          <p:cNvPr id="4" name="Shape 76"/>
          <p:cNvSpPr/>
          <p:nvPr/>
        </p:nvSpPr>
        <p:spPr>
          <a:xfrm>
            <a:off x="567730" y="5123367"/>
            <a:ext cx="3888360" cy="389213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5F9B">
              <a:alpha val="67690"/>
            </a:srgbClr>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120000"/>
              </a:lnSpc>
              <a:defRPr sz="1800" cap="small" spc="90">
                <a:solidFill>
                  <a:srgbClr val="FFFFFF"/>
                </a:solidFill>
                <a:latin typeface="Museo Sans 500"/>
                <a:ea typeface="Museo Sans 500"/>
                <a:cs typeface="Museo Sans 500"/>
                <a:sym typeface="Museo Sans 500"/>
              </a:defRPr>
            </a:lvl1pPr>
          </a:lstStyle>
          <a:p>
            <a:pPr lvl="0">
              <a:defRPr cap="none" spc="0">
                <a:solidFill>
                  <a:srgbClr val="000000"/>
                </a:solidFill>
              </a:defRPr>
            </a:pPr>
            <a:r>
              <a:rPr lang="en-US" sz="2800" cap="small" spc="90" dirty="0" smtClean="0">
                <a:solidFill>
                  <a:srgbClr val="FFFFFF"/>
                </a:solidFill>
              </a:rPr>
              <a:t>Secure</a:t>
            </a:r>
            <a:endParaRPr sz="2800" cap="small" spc="90" dirty="0">
              <a:solidFill>
                <a:srgbClr val="FFFFFF"/>
              </a:solidFill>
            </a:endParaRPr>
          </a:p>
        </p:txBody>
      </p:sp>
      <p:sp>
        <p:nvSpPr>
          <p:cNvPr id="5" name="Shape 77"/>
          <p:cNvSpPr/>
          <p:nvPr/>
        </p:nvSpPr>
        <p:spPr>
          <a:xfrm>
            <a:off x="4456090" y="5123367"/>
            <a:ext cx="3892130" cy="389212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5F9B">
              <a:alpha val="67690"/>
            </a:srgbClr>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120000"/>
              </a:lnSpc>
              <a:defRPr sz="1800" cap="small" spc="90">
                <a:solidFill>
                  <a:srgbClr val="FFFFFF"/>
                </a:solidFill>
                <a:latin typeface="Museo Sans 500"/>
                <a:ea typeface="Museo Sans 500"/>
                <a:cs typeface="Museo Sans 500"/>
                <a:sym typeface="Museo Sans 500"/>
              </a:defRPr>
            </a:lvl1pPr>
          </a:lstStyle>
          <a:p>
            <a:pPr lvl="0">
              <a:defRPr cap="none" spc="0">
                <a:solidFill>
                  <a:srgbClr val="000000"/>
                </a:solidFill>
              </a:defRPr>
            </a:pPr>
            <a:r>
              <a:rPr lang="en-US" sz="2800" cap="small" spc="90" dirty="0" smtClean="0">
                <a:solidFill>
                  <a:srgbClr val="FFFFFF"/>
                </a:solidFill>
              </a:rPr>
              <a:t>Efficient</a:t>
            </a:r>
            <a:endParaRPr sz="2800" cap="small" spc="90" dirty="0">
              <a:solidFill>
                <a:srgbClr val="FFFFFF"/>
              </a:solidFill>
            </a:endParaRPr>
          </a:p>
        </p:txBody>
      </p:sp>
      <p:sp>
        <p:nvSpPr>
          <p:cNvPr id="6" name="Shape 78"/>
          <p:cNvSpPr/>
          <p:nvPr/>
        </p:nvSpPr>
        <p:spPr>
          <a:xfrm>
            <a:off x="8348220" y="5123366"/>
            <a:ext cx="3887821" cy="388782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5F9B">
              <a:alpha val="67690"/>
            </a:srgbClr>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120000"/>
              </a:lnSpc>
              <a:defRPr sz="1800" cap="small" spc="90">
                <a:solidFill>
                  <a:srgbClr val="FFFFFF"/>
                </a:solidFill>
                <a:latin typeface="Museo Sans 500"/>
                <a:ea typeface="Museo Sans 500"/>
                <a:cs typeface="Museo Sans 500"/>
                <a:sym typeface="Museo Sans 500"/>
              </a:defRPr>
            </a:lvl1pPr>
          </a:lstStyle>
          <a:p>
            <a:pPr lvl="0">
              <a:defRPr cap="none" spc="0">
                <a:solidFill>
                  <a:srgbClr val="000000"/>
                </a:solidFill>
              </a:defRPr>
            </a:pPr>
            <a:r>
              <a:rPr lang="en-US" sz="2800" cap="small" spc="90" dirty="0" smtClean="0">
                <a:solidFill>
                  <a:srgbClr val="FFFFFF"/>
                </a:solidFill>
              </a:rPr>
              <a:t>Low-Cost</a:t>
            </a:r>
            <a:endParaRPr sz="2800" cap="small" spc="90" dirty="0">
              <a:solidFill>
                <a:srgbClr val="FFFFFF"/>
              </a:solidFill>
            </a:endParaRPr>
          </a:p>
        </p:txBody>
      </p:sp>
    </p:spTree>
    <p:extLst>
      <p:ext uri="{BB962C8B-B14F-4D97-AF65-F5344CB8AC3E}">
        <p14:creationId xmlns:p14="http://schemas.microsoft.com/office/powerpoint/2010/main" val="201464876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Our Platform - </a:t>
            </a:r>
            <a:r>
              <a:rPr lang="en-US" sz="4600" b="1" dirty="0" err="1" smtClean="0">
                <a:solidFill>
                  <a:srgbClr val="005F9B"/>
                </a:solidFill>
              </a:rPr>
              <a:t>Ethereum</a:t>
            </a:r>
            <a:endParaRPr sz="4600" b="1" i="1" dirty="0">
              <a:solidFill>
                <a:srgbClr val="005F9B"/>
              </a:solidFill>
            </a:endParaRPr>
          </a:p>
        </p:txBody>
      </p:sp>
      <p:sp>
        <p:nvSpPr>
          <p:cNvPr id="121" name="Shape 121"/>
          <p:cNvSpPr>
            <a:spLocks noGrp="1"/>
          </p:cNvSpPr>
          <p:nvPr>
            <p:ph type="body" idx="1"/>
          </p:nvPr>
        </p:nvSpPr>
        <p:spPr>
          <a:prstGeom prst="rect">
            <a:avLst/>
          </a:prstGeom>
        </p:spPr>
        <p:txBody>
          <a:bodyPr>
            <a:normAutofit fontScale="77500" lnSpcReduction="20000"/>
          </a:bodyPr>
          <a:lstStyle/>
          <a:p>
            <a:pPr marL="457200" indent="-457200" defTabSz="391414">
              <a:buFont typeface="Arial" panose="020B0604020202020204" pitchFamily="34" charset="0"/>
              <a:buChar char="•"/>
              <a:defRPr sz="1800">
                <a:solidFill>
                  <a:srgbClr val="000000"/>
                </a:solidFill>
              </a:defRPr>
            </a:pPr>
            <a:r>
              <a:rPr lang="en-US" sz="3200" dirty="0" err="1">
                <a:solidFill>
                  <a:schemeClr val="tx1"/>
                </a:solidFill>
              </a:rPr>
              <a:t>B</a:t>
            </a:r>
            <a:r>
              <a:rPr lang="en-US" sz="3200" dirty="0" err="1" smtClean="0">
                <a:solidFill>
                  <a:schemeClr val="tx1"/>
                </a:solidFill>
              </a:rPr>
              <a:t>lockchain</a:t>
            </a:r>
            <a:r>
              <a:rPr lang="en-US" sz="3200" dirty="0" smtClean="0">
                <a:solidFill>
                  <a:schemeClr val="tx1"/>
                </a:solidFill>
              </a:rPr>
              <a:t> capable of executing custom code called Smart Contracts</a:t>
            </a:r>
          </a:p>
          <a:p>
            <a:pPr marL="457200" indent="-457200" defTabSz="391414">
              <a:buFont typeface="Arial" panose="020B0604020202020204" pitchFamily="34" charset="0"/>
              <a:buChar char="•"/>
              <a:defRPr sz="1800">
                <a:solidFill>
                  <a:srgbClr val="000000"/>
                </a:solidFill>
              </a:defRPr>
            </a:pPr>
            <a:r>
              <a:rPr lang="en-US" sz="3200" dirty="0" smtClean="0">
                <a:solidFill>
                  <a:schemeClr val="tx1"/>
                </a:solidFill>
              </a:rPr>
              <a:t>More resilient to downtime</a:t>
            </a:r>
            <a:r>
              <a:rPr lang="en-US" sz="3200" dirty="0">
                <a:solidFill>
                  <a:schemeClr val="tx1"/>
                </a:solidFill>
              </a:rPr>
              <a:t>, censorship, fraud or third party </a:t>
            </a:r>
            <a:r>
              <a:rPr lang="en-US" sz="3200" dirty="0" smtClean="0">
                <a:solidFill>
                  <a:schemeClr val="tx1"/>
                </a:solidFill>
              </a:rPr>
              <a:t>interference than the internet</a:t>
            </a:r>
            <a:endParaRPr sz="3200" dirty="0">
              <a:solidFill>
                <a:schemeClr val="tx1"/>
              </a:solidFill>
            </a:endParaRPr>
          </a:p>
        </p:txBody>
      </p:sp>
      <p:sp>
        <p:nvSpPr>
          <p:cNvPr id="124" name="Shape 124"/>
          <p:cNvSpPr/>
          <p:nvPr/>
        </p:nvSpPr>
        <p:spPr>
          <a:xfrm>
            <a:off x="-3622" y="9068237"/>
            <a:ext cx="6502401" cy="743781"/>
          </a:xfrm>
          <a:prstGeom prst="rightArrow">
            <a:avLst>
              <a:gd name="adj1" fmla="val 89391"/>
              <a:gd name="adj2" fmla="val 0"/>
            </a:avLst>
          </a:prstGeom>
          <a:gradFill>
            <a:gsLst>
              <a:gs pos="0">
                <a:srgbClr val="00A3DA"/>
              </a:gs>
              <a:gs pos="100000">
                <a:srgbClr val="005F9B"/>
              </a:gs>
            </a:gsLst>
            <a:lin ang="10800000"/>
          </a:gra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400">
                <a:solidFill>
                  <a:srgbClr val="FFFFFF"/>
                </a:solidFill>
                <a:latin typeface="Museo Sans 500"/>
                <a:ea typeface="Museo Sans 500"/>
                <a:cs typeface="Museo Sans 500"/>
                <a:sym typeface="Museo Sans 500"/>
              </a:defRPr>
            </a:lvl1pPr>
          </a:lstStyle>
          <a:p>
            <a:pPr lvl="0">
              <a:defRPr sz="1800">
                <a:solidFill>
                  <a:srgbClr val="000000"/>
                </a:solidFill>
              </a:defRPr>
            </a:pPr>
            <a:endParaRPr sz="2400" dirty="0">
              <a:solidFill>
                <a:srgbClr val="FFFFFF"/>
              </a:solidFill>
            </a:endParaRP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72616" y="472401"/>
            <a:ext cx="883997" cy="883997"/>
          </a:xfrm>
          <a:prstGeom prst="rect">
            <a:avLst/>
          </a:prstGeom>
        </p:spPr>
      </p:pic>
      <p:pic>
        <p:nvPicPr>
          <p:cNvPr id="4" name="Picture 3"/>
          <p:cNvPicPr>
            <a:picLocks noChangeAspect="1"/>
          </p:cNvPicPr>
          <p:nvPr/>
        </p:nvPicPr>
        <p:blipFill rotWithShape="1">
          <a:blip r:embed="rId3"/>
          <a:srcRect l="21005" t="827" r="25208" b="1787"/>
          <a:stretch/>
        </p:blipFill>
        <p:spPr>
          <a:xfrm>
            <a:off x="6513093" y="0"/>
            <a:ext cx="6673518" cy="9785684"/>
          </a:xfrm>
          <a:prstGeom prst="rect">
            <a:avLst/>
          </a:prstGeom>
        </p:spPr>
      </p:pic>
    </p:spTree>
    <p:extLst>
      <p:ext uri="{BB962C8B-B14F-4D97-AF65-F5344CB8AC3E}">
        <p14:creationId xmlns:p14="http://schemas.microsoft.com/office/powerpoint/2010/main" val="272099893"/>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600" dirty="0" err="1" smtClean="0">
                <a:solidFill>
                  <a:srgbClr val="005F9B"/>
                </a:solidFill>
              </a:rPr>
              <a:t>Ethereum</a:t>
            </a:r>
            <a:r>
              <a:rPr lang="en-US" sz="4600" dirty="0" smtClean="0">
                <a:solidFill>
                  <a:srgbClr val="005F9B"/>
                </a:solidFill>
              </a:rPr>
              <a:t> in Depth</a:t>
            </a:r>
            <a:endParaRPr sz="4600" dirty="0">
              <a:solidFill>
                <a:srgbClr val="005F9B"/>
              </a:solidFill>
            </a:endParaRPr>
          </a:p>
        </p:txBody>
      </p:sp>
      <p:sp>
        <p:nvSpPr>
          <p:cNvPr id="3" name="Shape 256"/>
          <p:cNvSpPr txBox="1">
            <a:spLocks/>
          </p:cNvSpPr>
          <p:nvPr/>
        </p:nvSpPr>
        <p:spPr>
          <a:xfrm>
            <a:off x="571500" y="2222500"/>
            <a:ext cx="11861800" cy="7161343"/>
          </a:xfrm>
          <a:prstGeom prst="rect">
            <a:avLst/>
          </a:prstGeom>
        </p:spPr>
        <p:txBody>
          <a:bodyPr>
            <a:normAutofit fontScale="77500" lnSpcReduction="20000"/>
          </a:bodyPr>
          <a:lstStyle>
            <a:lvl1pPr marL="292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1pPr>
            <a:lvl2pPr marL="749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2pPr>
            <a:lvl3pPr marL="1206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3pPr>
            <a:lvl4pPr marL="1663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4pPr>
            <a:lvl5pPr marL="21209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5pPr>
            <a:lvl6pPr marL="2578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6pPr>
            <a:lvl7pPr marL="3035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7pPr>
            <a:lvl8pPr marL="3492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8pPr>
            <a:lvl9pPr marL="3949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9pPr>
          </a:lstStyle>
          <a:p>
            <a:pPr algn="l">
              <a:lnSpc>
                <a:spcPct val="180000"/>
              </a:lnSpc>
              <a:spcBef>
                <a:spcPts val="0"/>
              </a:spcBef>
              <a:buSzPct val="100000"/>
              <a:buFontTx/>
              <a:buChar char="-"/>
              <a:defRPr sz="1800">
                <a:solidFill>
                  <a:srgbClr val="000000"/>
                </a:solidFill>
              </a:defRPr>
            </a:pPr>
            <a:r>
              <a:rPr lang="en-US" sz="4000" dirty="0" err="1" smtClean="0">
                <a:solidFill>
                  <a:schemeClr val="tx1"/>
                </a:solidFill>
                <a:latin typeface="Museo Sans 100"/>
                <a:ea typeface="Museo Sans 100"/>
                <a:cs typeface="Museo Sans 100"/>
                <a:sym typeface="Museo Sans 100"/>
              </a:rPr>
              <a:t>Ethereum</a:t>
            </a:r>
            <a:r>
              <a:rPr lang="en-US" sz="4000" dirty="0" smtClean="0">
                <a:solidFill>
                  <a:schemeClr val="tx1"/>
                </a:solidFill>
                <a:latin typeface="Museo Sans 100"/>
                <a:ea typeface="Museo Sans 100"/>
                <a:cs typeface="Museo Sans 100"/>
                <a:sym typeface="Museo Sans 100"/>
              </a:rPr>
              <a:t> smart contracts can call other smart contracts, allowing for code re-use</a:t>
            </a:r>
          </a:p>
          <a:p>
            <a:pPr algn="l">
              <a:lnSpc>
                <a:spcPct val="180000"/>
              </a:lnSpc>
              <a:spcBef>
                <a:spcPts val="0"/>
              </a:spcBef>
              <a:buSzPct val="100000"/>
              <a:buFontTx/>
              <a:buChar char="-"/>
              <a:defRPr sz="1800">
                <a:solidFill>
                  <a:srgbClr val="000000"/>
                </a:solidFill>
              </a:defRPr>
            </a:pPr>
            <a:r>
              <a:rPr lang="en-US" sz="4000" dirty="0" smtClean="0">
                <a:solidFill>
                  <a:schemeClr val="tx1"/>
                </a:solidFill>
                <a:latin typeface="Museo Sans 100"/>
                <a:ea typeface="Museo Sans 100"/>
                <a:cs typeface="Museo Sans 100"/>
                <a:sym typeface="Museo Sans 100"/>
              </a:rPr>
              <a:t>Currently, </a:t>
            </a:r>
            <a:r>
              <a:rPr lang="en-US" sz="4000" dirty="0">
                <a:solidFill>
                  <a:schemeClr val="tx1"/>
                </a:solidFill>
                <a:latin typeface="Museo Sans 100"/>
                <a:ea typeface="Museo Sans 100"/>
                <a:cs typeface="Museo Sans 100"/>
                <a:sym typeface="Museo Sans 100"/>
              </a:rPr>
              <a:t>a good heuristic to use is that you will not be able to do anything on the EVM that you cannot do on a smartphone from </a:t>
            </a:r>
            <a:r>
              <a:rPr lang="en-US" sz="4000" dirty="0" smtClean="0">
                <a:solidFill>
                  <a:schemeClr val="tx1"/>
                </a:solidFill>
                <a:latin typeface="Museo Sans 100"/>
                <a:ea typeface="Museo Sans 100"/>
                <a:cs typeface="Museo Sans 100"/>
                <a:sym typeface="Museo Sans 100"/>
              </a:rPr>
              <a:t>1999</a:t>
            </a:r>
          </a:p>
          <a:p>
            <a:pPr algn="l">
              <a:lnSpc>
                <a:spcPct val="180000"/>
              </a:lnSpc>
              <a:spcBef>
                <a:spcPts val="0"/>
              </a:spcBef>
              <a:buSzPct val="100000"/>
              <a:buFontTx/>
              <a:buChar char="-"/>
              <a:defRPr sz="1800">
                <a:solidFill>
                  <a:srgbClr val="000000"/>
                </a:solidFill>
              </a:defRPr>
            </a:pPr>
            <a:r>
              <a:rPr lang="en-US" sz="4000" dirty="0" smtClean="0">
                <a:solidFill>
                  <a:schemeClr val="tx1"/>
                </a:solidFill>
                <a:latin typeface="Museo Sans 100"/>
                <a:ea typeface="Museo Sans 100"/>
                <a:cs typeface="Museo Sans 100"/>
                <a:sym typeface="Museo Sans 100"/>
              </a:rPr>
              <a:t>Ether is the currency used in </a:t>
            </a:r>
            <a:r>
              <a:rPr lang="en-US" sz="4000" dirty="0" err="1" smtClean="0">
                <a:solidFill>
                  <a:schemeClr val="tx1"/>
                </a:solidFill>
                <a:latin typeface="Museo Sans 100"/>
                <a:ea typeface="Museo Sans 100"/>
                <a:cs typeface="Museo Sans 100"/>
                <a:sym typeface="Museo Sans 100"/>
              </a:rPr>
              <a:t>Ethereum</a:t>
            </a:r>
            <a:endParaRPr lang="en-US" sz="4000" dirty="0" smtClean="0">
              <a:solidFill>
                <a:schemeClr val="tx1"/>
              </a:solidFill>
              <a:latin typeface="Museo Sans 100"/>
              <a:ea typeface="Museo Sans 100"/>
              <a:cs typeface="Museo Sans 100"/>
              <a:sym typeface="Museo Sans 100"/>
            </a:endParaRPr>
          </a:p>
          <a:p>
            <a:pPr algn="l">
              <a:lnSpc>
                <a:spcPct val="180000"/>
              </a:lnSpc>
              <a:spcBef>
                <a:spcPts val="0"/>
              </a:spcBef>
              <a:buSzPct val="100000"/>
              <a:buFontTx/>
              <a:buChar char="-"/>
              <a:defRPr sz="1800">
                <a:solidFill>
                  <a:srgbClr val="000000"/>
                </a:solidFill>
              </a:defRPr>
            </a:pPr>
            <a:r>
              <a:rPr lang="en-US" sz="4000" dirty="0">
                <a:solidFill>
                  <a:schemeClr val="tx1"/>
                </a:solidFill>
                <a:latin typeface="Museo Sans 100"/>
                <a:ea typeface="Museo Sans 100"/>
                <a:cs typeface="Museo Sans 100"/>
                <a:sym typeface="Museo Sans 100"/>
              </a:rPr>
              <a:t>In order to prevent deliberate attacks and abuse, the </a:t>
            </a:r>
            <a:r>
              <a:rPr lang="en-US" sz="4000" dirty="0" err="1">
                <a:solidFill>
                  <a:schemeClr val="tx1"/>
                </a:solidFill>
                <a:latin typeface="Museo Sans 100"/>
                <a:ea typeface="Museo Sans 100"/>
                <a:cs typeface="Museo Sans 100"/>
                <a:sym typeface="Museo Sans 100"/>
              </a:rPr>
              <a:t>Ethereum</a:t>
            </a:r>
            <a:r>
              <a:rPr lang="en-US" sz="4000" dirty="0">
                <a:solidFill>
                  <a:schemeClr val="tx1"/>
                </a:solidFill>
                <a:latin typeface="Museo Sans 100"/>
                <a:ea typeface="Museo Sans 100"/>
                <a:cs typeface="Museo Sans 100"/>
                <a:sym typeface="Museo Sans 100"/>
              </a:rPr>
              <a:t> protocol charges </a:t>
            </a:r>
            <a:r>
              <a:rPr lang="en-US" sz="4000" dirty="0" smtClean="0">
                <a:solidFill>
                  <a:schemeClr val="tx1"/>
                </a:solidFill>
                <a:latin typeface="Museo Sans 100"/>
                <a:ea typeface="Museo Sans 100"/>
                <a:cs typeface="Museo Sans 100"/>
                <a:sym typeface="Museo Sans 100"/>
              </a:rPr>
              <a:t>a market-based </a:t>
            </a:r>
            <a:r>
              <a:rPr lang="en-US" sz="4000" dirty="0">
                <a:solidFill>
                  <a:schemeClr val="tx1"/>
                </a:solidFill>
                <a:latin typeface="Museo Sans 100"/>
                <a:ea typeface="Museo Sans 100"/>
                <a:cs typeface="Museo Sans 100"/>
                <a:sym typeface="Museo Sans 100"/>
              </a:rPr>
              <a:t>fee per computational </a:t>
            </a:r>
            <a:r>
              <a:rPr lang="en-US" sz="4000" dirty="0" smtClean="0">
                <a:solidFill>
                  <a:schemeClr val="tx1"/>
                </a:solidFill>
                <a:latin typeface="Museo Sans 100"/>
                <a:ea typeface="Museo Sans 100"/>
                <a:cs typeface="Museo Sans 100"/>
                <a:sym typeface="Museo Sans 100"/>
              </a:rPr>
              <a:t>step</a:t>
            </a:r>
          </a:p>
        </p:txBody>
      </p:sp>
    </p:spTree>
    <p:extLst>
      <p:ext uri="{BB962C8B-B14F-4D97-AF65-F5344CB8AC3E}">
        <p14:creationId xmlns:p14="http://schemas.microsoft.com/office/powerpoint/2010/main" val="121575551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600" dirty="0" err="1" smtClean="0">
                <a:solidFill>
                  <a:srgbClr val="005F9B"/>
                </a:solidFill>
              </a:rPr>
              <a:t>Ethereum</a:t>
            </a:r>
            <a:r>
              <a:rPr lang="en-US" sz="4600" dirty="0" smtClean="0">
                <a:solidFill>
                  <a:srgbClr val="005F9B"/>
                </a:solidFill>
              </a:rPr>
              <a:t> in Depth contd.</a:t>
            </a:r>
            <a:endParaRPr sz="4600" dirty="0">
              <a:solidFill>
                <a:srgbClr val="005F9B"/>
              </a:solidFill>
            </a:endParaRPr>
          </a:p>
        </p:txBody>
      </p:sp>
      <p:sp>
        <p:nvSpPr>
          <p:cNvPr id="3" name="Shape 256"/>
          <p:cNvSpPr txBox="1">
            <a:spLocks/>
          </p:cNvSpPr>
          <p:nvPr/>
        </p:nvSpPr>
        <p:spPr>
          <a:xfrm>
            <a:off x="571500" y="2222500"/>
            <a:ext cx="11861800" cy="7161343"/>
          </a:xfrm>
          <a:prstGeom prst="rect">
            <a:avLst/>
          </a:prstGeom>
        </p:spPr>
        <p:txBody>
          <a:bodyPr>
            <a:normAutofit/>
          </a:bodyPr>
          <a:lstStyle>
            <a:lvl1pPr marL="292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1pPr>
            <a:lvl2pPr marL="749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2pPr>
            <a:lvl3pPr marL="1206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3pPr>
            <a:lvl4pPr marL="1663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4pPr>
            <a:lvl5pPr marL="21209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5pPr>
            <a:lvl6pPr marL="2578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6pPr>
            <a:lvl7pPr marL="3035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7pPr>
            <a:lvl8pPr marL="3492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8pPr>
            <a:lvl9pPr marL="3949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9pPr>
          </a:lstStyle>
          <a:p>
            <a:pPr algn="l">
              <a:lnSpc>
                <a:spcPct val="180000"/>
              </a:lnSpc>
              <a:spcBef>
                <a:spcPts val="0"/>
              </a:spcBef>
              <a:buSzPct val="100000"/>
              <a:buFontTx/>
              <a:buChar char="-"/>
              <a:defRPr sz="1800">
                <a:solidFill>
                  <a:srgbClr val="000000"/>
                </a:solidFill>
              </a:defRPr>
            </a:pPr>
            <a:r>
              <a:rPr lang="en-US" sz="4000" dirty="0" smtClean="0">
                <a:solidFill>
                  <a:schemeClr val="tx1"/>
                </a:solidFill>
                <a:latin typeface="Museo Sans 100"/>
                <a:ea typeface="Museo Sans 100"/>
                <a:cs typeface="Museo Sans 100"/>
                <a:sym typeface="Museo Sans 100"/>
              </a:rPr>
              <a:t>The </a:t>
            </a:r>
            <a:r>
              <a:rPr lang="en-US" sz="4000" dirty="0" err="1" smtClean="0">
                <a:solidFill>
                  <a:schemeClr val="tx1"/>
                </a:solidFill>
                <a:latin typeface="Museo Sans 100"/>
                <a:ea typeface="Museo Sans 100"/>
                <a:cs typeface="Museo Sans 100"/>
                <a:sym typeface="Museo Sans 100"/>
              </a:rPr>
              <a:t>blockchain</a:t>
            </a:r>
            <a:r>
              <a:rPr lang="en-US" sz="4000" dirty="0" smtClean="0">
                <a:solidFill>
                  <a:schemeClr val="tx1"/>
                </a:solidFill>
                <a:latin typeface="Museo Sans 100"/>
                <a:ea typeface="Museo Sans 100"/>
                <a:cs typeface="Museo Sans 100"/>
                <a:sym typeface="Museo Sans 100"/>
              </a:rPr>
              <a:t> is one globally distributed VM</a:t>
            </a:r>
          </a:p>
          <a:p>
            <a:pPr algn="l">
              <a:lnSpc>
                <a:spcPct val="180000"/>
              </a:lnSpc>
              <a:spcBef>
                <a:spcPts val="0"/>
              </a:spcBef>
              <a:buSzPct val="100000"/>
              <a:buFontTx/>
              <a:buChar char="-"/>
              <a:defRPr sz="1800">
                <a:solidFill>
                  <a:srgbClr val="000000"/>
                </a:solidFill>
              </a:defRPr>
            </a:pPr>
            <a:r>
              <a:rPr lang="en-US" sz="4000" dirty="0" smtClean="0">
                <a:solidFill>
                  <a:schemeClr val="tx1"/>
                </a:solidFill>
                <a:latin typeface="Museo Sans 100"/>
                <a:ea typeface="Museo Sans 100"/>
                <a:cs typeface="Museo Sans 100"/>
                <a:sym typeface="Museo Sans 100"/>
              </a:rPr>
              <a:t>It has its own machine code that it uses</a:t>
            </a:r>
          </a:p>
          <a:p>
            <a:pPr algn="l">
              <a:lnSpc>
                <a:spcPct val="180000"/>
              </a:lnSpc>
              <a:spcBef>
                <a:spcPts val="0"/>
              </a:spcBef>
              <a:buSzPct val="100000"/>
              <a:buFontTx/>
              <a:buChar char="-"/>
              <a:defRPr sz="1800">
                <a:solidFill>
                  <a:srgbClr val="000000"/>
                </a:solidFill>
              </a:defRPr>
            </a:pPr>
            <a:r>
              <a:rPr lang="en-US" sz="4000" dirty="0" smtClean="0">
                <a:solidFill>
                  <a:schemeClr val="tx1"/>
                </a:solidFill>
                <a:latin typeface="Museo Sans 100"/>
                <a:ea typeface="Museo Sans 100"/>
                <a:cs typeface="Museo Sans 100"/>
                <a:sym typeface="Museo Sans 100"/>
              </a:rPr>
              <a:t>Multiple Programming Languages exist for it</a:t>
            </a:r>
          </a:p>
          <a:p>
            <a:pPr algn="l">
              <a:lnSpc>
                <a:spcPct val="180000"/>
              </a:lnSpc>
              <a:spcBef>
                <a:spcPts val="0"/>
              </a:spcBef>
              <a:buSzPct val="100000"/>
              <a:buFontTx/>
              <a:buChar char="-"/>
              <a:defRPr sz="1800">
                <a:solidFill>
                  <a:srgbClr val="000000"/>
                </a:solidFill>
              </a:defRPr>
            </a:pPr>
            <a:r>
              <a:rPr lang="en-US" sz="4000" dirty="0" smtClean="0">
                <a:solidFill>
                  <a:schemeClr val="tx1"/>
                </a:solidFill>
                <a:latin typeface="Museo Sans 100"/>
                <a:ea typeface="Museo Sans 100"/>
                <a:cs typeface="Museo Sans 100"/>
                <a:sym typeface="Museo Sans 100"/>
              </a:rPr>
              <a:t>The programming language we used was Solidity</a:t>
            </a:r>
          </a:p>
          <a:p>
            <a:pPr algn="l">
              <a:lnSpc>
                <a:spcPct val="180000"/>
              </a:lnSpc>
              <a:spcBef>
                <a:spcPts val="0"/>
              </a:spcBef>
              <a:buSzPct val="100000"/>
              <a:buFontTx/>
              <a:buChar char="-"/>
              <a:defRPr sz="1800">
                <a:solidFill>
                  <a:srgbClr val="000000"/>
                </a:solidFill>
              </a:defRPr>
            </a:pPr>
            <a:r>
              <a:rPr lang="en-US" sz="4000" dirty="0" smtClean="0">
                <a:solidFill>
                  <a:schemeClr val="tx1"/>
                </a:solidFill>
                <a:latin typeface="Museo Sans 100"/>
                <a:ea typeface="Museo Sans 100"/>
                <a:cs typeface="Museo Sans 100"/>
                <a:sym typeface="Museo Sans 100"/>
              </a:rPr>
              <a:t>Solidity code is compiled and then deployed</a:t>
            </a:r>
          </a:p>
        </p:txBody>
      </p:sp>
    </p:spTree>
    <p:extLst>
      <p:ext uri="{BB962C8B-B14F-4D97-AF65-F5344CB8AC3E}">
        <p14:creationId xmlns:p14="http://schemas.microsoft.com/office/powerpoint/2010/main" val="3030550775"/>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Solidity in Depth</a:t>
            </a:r>
            <a:endParaRPr sz="4600" dirty="0">
              <a:solidFill>
                <a:srgbClr val="005F9B"/>
              </a:solidFill>
            </a:endParaRPr>
          </a:p>
        </p:txBody>
      </p:sp>
      <p:sp>
        <p:nvSpPr>
          <p:cNvPr id="3" name="Shape 256"/>
          <p:cNvSpPr txBox="1">
            <a:spLocks/>
          </p:cNvSpPr>
          <p:nvPr/>
        </p:nvSpPr>
        <p:spPr>
          <a:xfrm>
            <a:off x="571500" y="2222500"/>
            <a:ext cx="11861800" cy="7161343"/>
          </a:xfrm>
          <a:prstGeom prst="rect">
            <a:avLst/>
          </a:prstGeom>
        </p:spPr>
        <p:txBody>
          <a:bodyPr>
            <a:normAutofit fontScale="85000" lnSpcReduction="10000"/>
          </a:bodyPr>
          <a:lstStyle>
            <a:lvl1pPr marL="292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1pPr>
            <a:lvl2pPr marL="749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2pPr>
            <a:lvl3pPr marL="1206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3pPr>
            <a:lvl4pPr marL="1663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4pPr>
            <a:lvl5pPr marL="21209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5pPr>
            <a:lvl6pPr marL="2578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6pPr>
            <a:lvl7pPr marL="3035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7pPr>
            <a:lvl8pPr marL="3492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8pPr>
            <a:lvl9pPr marL="3949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9pPr>
          </a:lstStyle>
          <a:p>
            <a:pPr algn="l">
              <a:lnSpc>
                <a:spcPct val="180000"/>
              </a:lnSpc>
              <a:spcBef>
                <a:spcPts val="0"/>
              </a:spcBef>
              <a:buSzPct val="100000"/>
              <a:buFontTx/>
              <a:buChar char="-"/>
              <a:defRPr sz="1800">
                <a:solidFill>
                  <a:srgbClr val="000000"/>
                </a:solidFill>
              </a:defRPr>
            </a:pPr>
            <a:r>
              <a:rPr lang="en-US" sz="4000" dirty="0">
                <a:solidFill>
                  <a:schemeClr val="tx1"/>
                </a:solidFill>
                <a:latin typeface="Museo Sans 100"/>
                <a:ea typeface="Museo Sans 100"/>
                <a:cs typeface="Museo Sans 100"/>
                <a:sym typeface="Museo Sans 100"/>
              </a:rPr>
              <a:t>S</a:t>
            </a:r>
            <a:r>
              <a:rPr lang="en-US" sz="4000" dirty="0" smtClean="0">
                <a:solidFill>
                  <a:schemeClr val="tx1"/>
                </a:solidFill>
                <a:latin typeface="Museo Sans 100"/>
                <a:ea typeface="Museo Sans 100"/>
                <a:cs typeface="Museo Sans 100"/>
                <a:sym typeface="Museo Sans 100"/>
              </a:rPr>
              <a:t>yntactically a mix between C++ and JavaScript</a:t>
            </a:r>
          </a:p>
          <a:p>
            <a:pPr algn="l">
              <a:lnSpc>
                <a:spcPct val="180000"/>
              </a:lnSpc>
              <a:spcBef>
                <a:spcPts val="0"/>
              </a:spcBef>
              <a:buSzPct val="100000"/>
              <a:buFontTx/>
              <a:buChar char="-"/>
              <a:defRPr sz="1800">
                <a:solidFill>
                  <a:srgbClr val="000000"/>
                </a:solidFill>
              </a:defRPr>
            </a:pPr>
            <a:r>
              <a:rPr lang="en-US" sz="4000" dirty="0" smtClean="0">
                <a:solidFill>
                  <a:schemeClr val="tx1"/>
                </a:solidFill>
                <a:latin typeface="Museo Sans 100"/>
                <a:ea typeface="Museo Sans 100"/>
                <a:cs typeface="Museo Sans 100"/>
                <a:sym typeface="Museo Sans 100"/>
              </a:rPr>
              <a:t>Two types of variables state and local, state variables are stored permanently in the </a:t>
            </a:r>
            <a:r>
              <a:rPr lang="en-US" sz="4000" dirty="0" err="1" smtClean="0">
                <a:solidFill>
                  <a:schemeClr val="tx1"/>
                </a:solidFill>
                <a:latin typeface="Museo Sans 100"/>
                <a:ea typeface="Museo Sans 100"/>
                <a:cs typeface="Museo Sans 100"/>
                <a:sym typeface="Museo Sans 100"/>
              </a:rPr>
              <a:t>blockchain</a:t>
            </a:r>
            <a:endParaRPr lang="en-US" sz="4000" dirty="0" smtClean="0">
              <a:solidFill>
                <a:schemeClr val="tx1"/>
              </a:solidFill>
              <a:latin typeface="Museo Sans 100"/>
              <a:ea typeface="Museo Sans 100"/>
              <a:cs typeface="Museo Sans 100"/>
              <a:sym typeface="Museo Sans 100"/>
            </a:endParaRPr>
          </a:p>
          <a:p>
            <a:pPr algn="l">
              <a:lnSpc>
                <a:spcPct val="180000"/>
              </a:lnSpc>
              <a:spcBef>
                <a:spcPts val="0"/>
              </a:spcBef>
              <a:buSzPct val="100000"/>
              <a:buFontTx/>
              <a:buChar char="-"/>
              <a:defRPr sz="1800">
                <a:solidFill>
                  <a:srgbClr val="000000"/>
                </a:solidFill>
              </a:defRPr>
            </a:pPr>
            <a:r>
              <a:rPr lang="en-US" sz="4000" dirty="0">
                <a:solidFill>
                  <a:schemeClr val="tx1"/>
                </a:solidFill>
                <a:latin typeface="Museo Sans 100"/>
                <a:ea typeface="Museo Sans 100"/>
                <a:cs typeface="Museo Sans 100"/>
                <a:sym typeface="Museo Sans 100"/>
              </a:rPr>
              <a:t>S</a:t>
            </a:r>
            <a:r>
              <a:rPr lang="en-US" sz="4000" dirty="0" smtClean="0">
                <a:solidFill>
                  <a:schemeClr val="tx1"/>
                </a:solidFill>
                <a:latin typeface="Museo Sans 100"/>
                <a:ea typeface="Museo Sans 100"/>
                <a:cs typeface="Museo Sans 100"/>
                <a:sym typeface="Museo Sans 100"/>
              </a:rPr>
              <a:t>tatically typed and has value types and reference types</a:t>
            </a:r>
          </a:p>
          <a:p>
            <a:pPr algn="l">
              <a:lnSpc>
                <a:spcPct val="180000"/>
              </a:lnSpc>
              <a:spcBef>
                <a:spcPts val="0"/>
              </a:spcBef>
              <a:buSzPct val="100000"/>
              <a:buFontTx/>
              <a:buChar char="-"/>
              <a:defRPr sz="1800">
                <a:solidFill>
                  <a:srgbClr val="000000"/>
                </a:solidFill>
              </a:defRPr>
            </a:pPr>
            <a:r>
              <a:rPr lang="en-US" sz="4000" dirty="0" smtClean="0">
                <a:solidFill>
                  <a:schemeClr val="tx1"/>
                </a:solidFill>
                <a:latin typeface="Museo Sans 100"/>
                <a:ea typeface="Museo Sans 100"/>
                <a:cs typeface="Museo Sans 100"/>
                <a:sym typeface="Museo Sans 100"/>
              </a:rPr>
              <a:t>Libraries can also be deployed to the </a:t>
            </a:r>
            <a:r>
              <a:rPr lang="en-US" sz="4000" dirty="0" err="1" smtClean="0">
                <a:solidFill>
                  <a:schemeClr val="tx1"/>
                </a:solidFill>
                <a:latin typeface="Museo Sans 100"/>
                <a:ea typeface="Museo Sans 100"/>
                <a:cs typeface="Museo Sans 100"/>
                <a:sym typeface="Museo Sans 100"/>
              </a:rPr>
              <a:t>blockchain</a:t>
            </a:r>
            <a:r>
              <a:rPr lang="en-US" sz="4000" dirty="0" smtClean="0">
                <a:solidFill>
                  <a:schemeClr val="tx1"/>
                </a:solidFill>
                <a:latin typeface="Museo Sans 100"/>
                <a:ea typeface="Museo Sans 100"/>
                <a:cs typeface="Museo Sans 100"/>
                <a:sym typeface="Museo Sans 100"/>
              </a:rPr>
              <a:t> and be used for importing code into a contract</a:t>
            </a:r>
          </a:p>
          <a:p>
            <a:pPr algn="l">
              <a:lnSpc>
                <a:spcPct val="180000"/>
              </a:lnSpc>
              <a:spcBef>
                <a:spcPts val="0"/>
              </a:spcBef>
              <a:buSzPct val="100000"/>
              <a:buFontTx/>
              <a:buChar char="-"/>
              <a:defRPr sz="1800">
                <a:solidFill>
                  <a:srgbClr val="000000"/>
                </a:solidFill>
              </a:defRPr>
            </a:pPr>
            <a:r>
              <a:rPr lang="en-US" sz="4000" dirty="0" smtClean="0">
                <a:solidFill>
                  <a:schemeClr val="tx1"/>
                </a:solidFill>
                <a:latin typeface="Museo Sans 100"/>
                <a:ea typeface="Museo Sans 100"/>
                <a:cs typeface="Museo Sans 100"/>
                <a:sym typeface="Museo Sans 100"/>
              </a:rPr>
              <a:t>Contracts can inherit from other contracts</a:t>
            </a:r>
          </a:p>
          <a:p>
            <a:pPr algn="l">
              <a:lnSpc>
                <a:spcPct val="180000"/>
              </a:lnSpc>
              <a:spcBef>
                <a:spcPts val="0"/>
              </a:spcBef>
              <a:buSzPct val="100000"/>
              <a:buFontTx/>
              <a:buChar char="-"/>
              <a:defRPr sz="1800">
                <a:solidFill>
                  <a:srgbClr val="000000"/>
                </a:solidFill>
              </a:defRPr>
            </a:pPr>
            <a:r>
              <a:rPr lang="en-US" sz="4000" dirty="0" smtClean="0">
                <a:solidFill>
                  <a:schemeClr val="tx1"/>
                </a:solidFill>
                <a:latin typeface="Museo Sans 100"/>
                <a:ea typeface="Museo Sans 100"/>
                <a:cs typeface="Museo Sans 100"/>
                <a:sym typeface="Museo Sans 100"/>
              </a:rPr>
              <a:t>Contracts can publish events</a:t>
            </a:r>
          </a:p>
        </p:txBody>
      </p:sp>
    </p:spTree>
    <p:extLst>
      <p:ext uri="{BB962C8B-B14F-4D97-AF65-F5344CB8AC3E}">
        <p14:creationId xmlns:p14="http://schemas.microsoft.com/office/powerpoint/2010/main" val="294514529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Startups on the </a:t>
            </a:r>
            <a:r>
              <a:rPr lang="en-US" sz="4600" dirty="0" err="1" smtClean="0">
                <a:solidFill>
                  <a:srgbClr val="005F9B"/>
                </a:solidFill>
              </a:rPr>
              <a:t>Ethereum</a:t>
            </a:r>
            <a:r>
              <a:rPr lang="en-US" sz="4600" dirty="0" smtClean="0">
                <a:solidFill>
                  <a:srgbClr val="005F9B"/>
                </a:solidFill>
              </a:rPr>
              <a:t> </a:t>
            </a:r>
            <a:r>
              <a:rPr lang="en-US" sz="4600" dirty="0" err="1" smtClean="0">
                <a:solidFill>
                  <a:srgbClr val="005F9B"/>
                </a:solidFill>
              </a:rPr>
              <a:t>Blockchain</a:t>
            </a:r>
            <a:endParaRPr sz="4600" dirty="0">
              <a:solidFill>
                <a:srgbClr val="005F9B"/>
              </a:solidFill>
            </a:endParaRPr>
          </a:p>
        </p:txBody>
      </p:sp>
      <p:sp>
        <p:nvSpPr>
          <p:cNvPr id="8" name="Shape 256"/>
          <p:cNvSpPr txBox="1">
            <a:spLocks/>
          </p:cNvSpPr>
          <p:nvPr/>
        </p:nvSpPr>
        <p:spPr>
          <a:xfrm>
            <a:off x="571500" y="2222500"/>
            <a:ext cx="6473877" cy="6290289"/>
          </a:xfrm>
          <a:prstGeom prst="rect">
            <a:avLst/>
          </a:prstGeom>
        </p:spPr>
        <p:txBody>
          <a:bodyPr>
            <a:normAutofit fontScale="62500" lnSpcReduction="20000"/>
          </a:bodyPr>
          <a:lstStyle>
            <a:lvl1pPr marL="292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1pPr>
            <a:lvl2pPr marL="749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2pPr>
            <a:lvl3pPr marL="1206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3pPr>
            <a:lvl4pPr marL="1663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4pPr>
            <a:lvl5pPr marL="21209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5pPr>
            <a:lvl6pPr marL="2578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6pPr>
            <a:lvl7pPr marL="3035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7pPr>
            <a:lvl8pPr marL="3492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8pPr>
            <a:lvl9pPr marL="3949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9pPr>
          </a:lstStyle>
          <a:p>
            <a:pPr marL="576072" indent="-576072" algn="l">
              <a:lnSpc>
                <a:spcPct val="180000"/>
              </a:lnSpc>
              <a:spcBef>
                <a:spcPts val="0"/>
              </a:spcBef>
              <a:buSzPct val="100000"/>
              <a:buFontTx/>
              <a:buAutoNum type="arabicPeriod"/>
              <a:defRPr sz="1800">
                <a:solidFill>
                  <a:srgbClr val="000000"/>
                </a:solidFill>
              </a:defRPr>
            </a:pPr>
            <a:r>
              <a:rPr lang="en-US" sz="4000" dirty="0" smtClean="0">
                <a:solidFill>
                  <a:srgbClr val="000000"/>
                </a:solidFill>
                <a:latin typeface="Museo Sans 100"/>
                <a:ea typeface="Museo Sans 100"/>
                <a:cs typeface="Museo Sans 100"/>
                <a:sym typeface="Museo Sans 100"/>
              </a:rPr>
              <a:t>Lets </a:t>
            </a:r>
            <a:r>
              <a:rPr lang="en-US" sz="4000" dirty="0" err="1" smtClean="0">
                <a:solidFill>
                  <a:srgbClr val="000000"/>
                </a:solidFill>
                <a:latin typeface="Museo Sans 100"/>
                <a:ea typeface="Museo Sans 100"/>
                <a:cs typeface="Museo Sans 100"/>
                <a:sym typeface="Museo Sans 100"/>
              </a:rPr>
              <a:t>kickstart</a:t>
            </a:r>
            <a:r>
              <a:rPr lang="en-US" sz="4000" dirty="0" smtClean="0">
                <a:solidFill>
                  <a:srgbClr val="000000"/>
                </a:solidFill>
                <a:latin typeface="Museo Sans 100"/>
                <a:ea typeface="Museo Sans 100"/>
                <a:cs typeface="Museo Sans 100"/>
                <a:sym typeface="Museo Sans 100"/>
              </a:rPr>
              <a:t> our project with a </a:t>
            </a:r>
            <a:r>
              <a:rPr lang="en-US" sz="4000" dirty="0" err="1" smtClean="0">
                <a:solidFill>
                  <a:srgbClr val="000000"/>
                </a:solidFill>
                <a:latin typeface="Museo Sans 100"/>
                <a:ea typeface="Museo Sans 100"/>
                <a:cs typeface="Museo Sans 100"/>
                <a:sym typeface="Museo Sans 100"/>
              </a:rPr>
              <a:t>crowdsale</a:t>
            </a:r>
            <a:r>
              <a:rPr lang="en-US" sz="4000" dirty="0" smtClean="0">
                <a:solidFill>
                  <a:srgbClr val="000000"/>
                </a:solidFill>
                <a:latin typeface="Museo Sans 100"/>
                <a:ea typeface="Museo Sans 100"/>
                <a:cs typeface="Museo Sans 100"/>
                <a:sym typeface="Museo Sans 100"/>
              </a:rPr>
              <a:t>!</a:t>
            </a:r>
          </a:p>
          <a:p>
            <a:pPr marL="576072" indent="-576072" algn="l">
              <a:lnSpc>
                <a:spcPct val="180000"/>
              </a:lnSpc>
              <a:spcBef>
                <a:spcPts val="0"/>
              </a:spcBef>
              <a:buSzPct val="100000"/>
              <a:buFontTx/>
              <a:buAutoNum type="arabicPeriod"/>
              <a:defRPr sz="1800">
                <a:solidFill>
                  <a:srgbClr val="000000"/>
                </a:solidFill>
              </a:defRPr>
            </a:pPr>
            <a:r>
              <a:rPr lang="en-US" sz="4000" dirty="0" smtClean="0">
                <a:solidFill>
                  <a:srgbClr val="000000"/>
                </a:solidFill>
                <a:latin typeface="Museo Sans 100"/>
                <a:ea typeface="Museo Sans 100"/>
                <a:cs typeface="Museo Sans 100"/>
                <a:sym typeface="Museo Sans 100"/>
              </a:rPr>
              <a:t>We will use </a:t>
            </a:r>
            <a:r>
              <a:rPr lang="en-US" sz="4000" dirty="0" err="1" smtClean="0">
                <a:solidFill>
                  <a:srgbClr val="000000"/>
                </a:solidFill>
                <a:latin typeface="Museo Sans 100"/>
                <a:ea typeface="Museo Sans 100"/>
                <a:cs typeface="Museo Sans 100"/>
                <a:sym typeface="Museo Sans 100"/>
              </a:rPr>
              <a:t>Ethereum</a:t>
            </a:r>
            <a:r>
              <a:rPr lang="en-US" sz="4000" dirty="0" smtClean="0">
                <a:solidFill>
                  <a:srgbClr val="000000"/>
                </a:solidFill>
                <a:latin typeface="Museo Sans 100"/>
                <a:ea typeface="Museo Sans 100"/>
                <a:cs typeface="Museo Sans 100"/>
                <a:sym typeface="Museo Sans 100"/>
              </a:rPr>
              <a:t> to create a contract that will hold people’s money until our funding goal is reached.</a:t>
            </a:r>
          </a:p>
          <a:p>
            <a:pPr marL="576072" indent="-576072" algn="l">
              <a:lnSpc>
                <a:spcPct val="180000"/>
              </a:lnSpc>
              <a:spcBef>
                <a:spcPts val="0"/>
              </a:spcBef>
              <a:buSzPct val="100000"/>
              <a:buFontTx/>
              <a:buAutoNum type="arabicPeriod"/>
              <a:defRPr sz="1800">
                <a:solidFill>
                  <a:srgbClr val="000000"/>
                </a:solidFill>
              </a:defRPr>
            </a:pPr>
            <a:r>
              <a:rPr lang="en-US" sz="4000" dirty="0" smtClean="0">
                <a:solidFill>
                  <a:srgbClr val="000000"/>
                </a:solidFill>
                <a:latin typeface="Museo Sans 100"/>
                <a:ea typeface="Museo Sans 100"/>
                <a:cs typeface="Museo Sans 100"/>
                <a:sym typeface="Museo Sans 100"/>
              </a:rPr>
              <a:t>Depending on the outcome, the funds will either be released to us, or returned.</a:t>
            </a:r>
          </a:p>
          <a:p>
            <a:pPr marL="576072" indent="-576072" algn="l">
              <a:lnSpc>
                <a:spcPct val="180000"/>
              </a:lnSpc>
              <a:spcBef>
                <a:spcPts val="0"/>
              </a:spcBef>
              <a:buSzPct val="100000"/>
              <a:buFontTx/>
              <a:buAutoNum type="arabicPeriod"/>
              <a:defRPr sz="1800">
                <a:solidFill>
                  <a:srgbClr val="000000"/>
                </a:solidFill>
              </a:defRPr>
            </a:pPr>
            <a:r>
              <a:rPr lang="en-US" sz="4000" dirty="0" smtClean="0">
                <a:solidFill>
                  <a:srgbClr val="000000"/>
                </a:solidFill>
                <a:latin typeface="Museo Sans 100"/>
                <a:ea typeface="Museo Sans 100"/>
                <a:cs typeface="Museo Sans 100"/>
                <a:sym typeface="Museo Sans 100"/>
              </a:rPr>
              <a:t>All without requiring a centralized arbitrator, clearing house, or needing to trust anyone.</a:t>
            </a:r>
          </a:p>
          <a:p>
            <a:pPr marL="576072" indent="-576072" algn="l">
              <a:lnSpc>
                <a:spcPct val="180000"/>
              </a:lnSpc>
              <a:spcBef>
                <a:spcPts val="0"/>
              </a:spcBef>
              <a:buSzPct val="100000"/>
              <a:buFontTx/>
              <a:buAutoNum type="arabicPeriod"/>
              <a:defRPr sz="1800">
                <a:solidFill>
                  <a:srgbClr val="000000"/>
                </a:solidFill>
              </a:defRPr>
            </a:pPr>
            <a:endParaRPr lang="en-US" sz="4000" dirty="0">
              <a:solidFill>
                <a:srgbClr val="000000"/>
              </a:solidFill>
              <a:latin typeface="Museo Sans 100"/>
              <a:ea typeface="Museo Sans 100"/>
              <a:cs typeface="Museo Sans 100"/>
              <a:sym typeface="Museo Sans 100"/>
            </a:endParaRPr>
          </a:p>
        </p:txBody>
      </p:sp>
      <p:pic>
        <p:nvPicPr>
          <p:cNvPr id="3" name="Picture 2"/>
          <p:cNvPicPr>
            <a:picLocks noChangeAspect="1"/>
          </p:cNvPicPr>
          <p:nvPr/>
        </p:nvPicPr>
        <p:blipFill>
          <a:blip r:embed="rId3"/>
          <a:stretch>
            <a:fillRect/>
          </a:stretch>
        </p:blipFill>
        <p:spPr>
          <a:xfrm>
            <a:off x="7327900" y="1965351"/>
            <a:ext cx="5105400" cy="7381875"/>
          </a:xfrm>
          <a:prstGeom prst="rect">
            <a:avLst/>
          </a:prstGeom>
        </p:spPr>
      </p:pic>
    </p:spTree>
    <p:extLst>
      <p:ext uri="{BB962C8B-B14F-4D97-AF65-F5344CB8AC3E}">
        <p14:creationId xmlns:p14="http://schemas.microsoft.com/office/powerpoint/2010/main" val="1743052134"/>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Funding in depth</a:t>
            </a:r>
            <a:endParaRPr sz="4600" dirty="0">
              <a:solidFill>
                <a:srgbClr val="005F9B"/>
              </a:solidFill>
            </a:endParaRPr>
          </a:p>
        </p:txBody>
      </p:sp>
      <p:pic>
        <p:nvPicPr>
          <p:cNvPr id="4" name="Picture 3"/>
          <p:cNvPicPr>
            <a:picLocks noChangeAspect="1"/>
          </p:cNvPicPr>
          <p:nvPr/>
        </p:nvPicPr>
        <p:blipFill rotWithShape="1">
          <a:blip r:embed="rId3"/>
          <a:srcRect r="10229"/>
          <a:stretch/>
        </p:blipFill>
        <p:spPr>
          <a:xfrm>
            <a:off x="5041873" y="2181225"/>
            <a:ext cx="7789707" cy="7572375"/>
          </a:xfrm>
          <a:prstGeom prst="rect">
            <a:avLst/>
          </a:prstGeom>
        </p:spPr>
      </p:pic>
      <p:sp>
        <p:nvSpPr>
          <p:cNvPr id="5" name="TextBox 4"/>
          <p:cNvSpPr txBox="1"/>
          <p:nvPr/>
        </p:nvSpPr>
        <p:spPr>
          <a:xfrm>
            <a:off x="721402" y="2319065"/>
            <a:ext cx="4470373" cy="34265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Neue Light"/>
              </a:rPr>
              <a:t>Parameters:</a:t>
            </a:r>
          </a:p>
          <a:p>
            <a:pPr marL="571500" marR="0" indent="-571500" algn="l" defTabSz="584200" rtl="0" fontAlgn="auto" latinLnBrk="1" hangingPunct="0">
              <a:lnSpc>
                <a:spcPct val="100000"/>
              </a:lnSpc>
              <a:spcBef>
                <a:spcPts val="0"/>
              </a:spcBef>
              <a:spcAft>
                <a:spcPts val="0"/>
              </a:spcAft>
              <a:buClrTx/>
              <a:buSzTx/>
              <a:buFont typeface="Arial" panose="020B0604020202020204" pitchFamily="34" charset="0"/>
              <a:buChar char="•"/>
              <a:tabLst/>
            </a:pPr>
            <a:r>
              <a:rPr lang="en-US" dirty="0" smtClean="0">
                <a:solidFill>
                  <a:srgbClr val="000000"/>
                </a:solidFill>
              </a:rPr>
              <a:t>Funding Goal</a:t>
            </a:r>
          </a:p>
          <a:p>
            <a:pPr marL="571500" marR="0" indent="-571500" algn="l" defTabSz="5842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Neue Light"/>
              </a:rPr>
              <a:t>Deadline</a:t>
            </a:r>
          </a:p>
          <a:p>
            <a:pPr marL="571500" marR="0" indent="-571500" algn="l" defTabSz="584200" rtl="0" fontAlgn="auto" latinLnBrk="1" hangingPunct="0">
              <a:lnSpc>
                <a:spcPct val="100000"/>
              </a:lnSpc>
              <a:spcBef>
                <a:spcPts val="0"/>
              </a:spcBef>
              <a:spcAft>
                <a:spcPts val="0"/>
              </a:spcAft>
              <a:buClrTx/>
              <a:buSzTx/>
              <a:buFont typeface="Arial" panose="020B0604020202020204" pitchFamily="34" charset="0"/>
              <a:buChar char="•"/>
              <a:tabLst/>
            </a:pPr>
            <a:r>
              <a:rPr lang="en-US" dirty="0" smtClean="0">
                <a:solidFill>
                  <a:srgbClr val="000000"/>
                </a:solidFill>
              </a:rPr>
              <a:t>Beneficiary</a:t>
            </a:r>
          </a:p>
          <a:p>
            <a:pPr marL="571500" marR="0" indent="-571500" algn="l" defTabSz="5842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Neue Light"/>
              </a:rPr>
              <a:t>Exchange</a:t>
            </a:r>
            <a:r>
              <a:rPr kumimoji="0" lang="en-US" sz="3600" b="0" i="0" u="none" strike="noStrike" cap="none" spc="0" normalizeH="0" dirty="0" smtClean="0">
                <a:ln>
                  <a:noFill/>
                </a:ln>
                <a:solidFill>
                  <a:srgbClr val="000000"/>
                </a:solidFill>
                <a:effectLst/>
                <a:uFillTx/>
                <a:latin typeface="+mn-lt"/>
                <a:ea typeface="+mn-ea"/>
                <a:cs typeface="+mn-cs"/>
                <a:sym typeface="Helvetica Neue Light"/>
              </a:rPr>
              <a:t> Rate of </a:t>
            </a:r>
            <a:r>
              <a:rPr lang="en-US" dirty="0" smtClean="0">
                <a:solidFill>
                  <a:srgbClr val="000000"/>
                </a:solidFill>
              </a:rPr>
              <a:t>equity </a:t>
            </a:r>
            <a:r>
              <a:rPr kumimoji="0" lang="en-US" sz="3600" b="0" i="0" u="none" strike="noStrike" cap="none" spc="0" normalizeH="0" dirty="0" smtClean="0">
                <a:ln>
                  <a:noFill/>
                </a:ln>
                <a:solidFill>
                  <a:srgbClr val="000000"/>
                </a:solidFill>
                <a:effectLst/>
                <a:uFillTx/>
                <a:latin typeface="+mn-lt"/>
                <a:ea typeface="+mn-ea"/>
                <a:cs typeface="+mn-cs"/>
                <a:sym typeface="Helvetica Neue Light"/>
              </a:rPr>
              <a:t>to Ether</a:t>
            </a:r>
            <a:endParaRPr kumimoji="0" lang="en-US" sz="3600" b="0" i="0" u="none" strike="noStrike" cap="none" spc="0" normalizeH="0" baseline="0" dirty="0">
              <a:ln>
                <a:noFill/>
              </a:ln>
              <a:solidFill>
                <a:srgbClr val="000000"/>
              </a:solidFill>
              <a:effectLst/>
              <a:uFillTx/>
              <a:latin typeface="+mn-lt"/>
              <a:ea typeface="+mn-ea"/>
              <a:cs typeface="+mn-cs"/>
              <a:sym typeface="Helvetica Neue Light"/>
            </a:endParaRPr>
          </a:p>
        </p:txBody>
      </p:sp>
      <p:sp>
        <p:nvSpPr>
          <p:cNvPr id="6" name="TextBox 5"/>
          <p:cNvSpPr txBox="1"/>
          <p:nvPr/>
        </p:nvSpPr>
        <p:spPr>
          <a:xfrm>
            <a:off x="224852" y="7265181"/>
            <a:ext cx="4817021" cy="23185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Neue Light"/>
              </a:rPr>
              <a:t>… We got funded! </a:t>
            </a:r>
          </a:p>
          <a:p>
            <a:pPr marL="0" marR="0" indent="0" algn="l" defTabSz="584200" rtl="0" fontAlgn="auto" latinLnBrk="1" hangingPunct="0">
              <a:lnSpc>
                <a:spcPct val="100000"/>
              </a:lnSpc>
              <a:spcBef>
                <a:spcPts val="0"/>
              </a:spcBef>
              <a:spcAft>
                <a:spcPts val="0"/>
              </a:spcAft>
              <a:buClrTx/>
              <a:buSzTx/>
              <a:buFontTx/>
              <a:buNone/>
              <a:tabLst/>
            </a:pPr>
            <a:r>
              <a:rPr lang="en-US" dirty="0" smtClean="0">
                <a:solidFill>
                  <a:srgbClr val="000000"/>
                </a:solidFill>
              </a:rPr>
              <a:t>Now lets use the</a:t>
            </a:r>
          </a:p>
          <a:p>
            <a:pPr marL="0" marR="0" indent="0" algn="l" defTabSz="584200" rtl="0" fontAlgn="auto" latinLnBrk="1" hangingPunct="0">
              <a:lnSpc>
                <a:spcPct val="100000"/>
              </a:lnSpc>
              <a:spcBef>
                <a:spcPts val="0"/>
              </a:spcBef>
              <a:spcAft>
                <a:spcPts val="0"/>
              </a:spcAft>
              <a:buClrTx/>
              <a:buSzTx/>
              <a:buFontTx/>
              <a:buNone/>
              <a:tabLst/>
            </a:pPr>
            <a:r>
              <a:rPr lang="en-US" dirty="0" err="1" smtClean="0">
                <a:solidFill>
                  <a:srgbClr val="000000"/>
                </a:solidFill>
              </a:rPr>
              <a:t>blockchain</a:t>
            </a:r>
            <a:r>
              <a:rPr lang="en-US" dirty="0" smtClean="0">
                <a:solidFill>
                  <a:srgbClr val="000000"/>
                </a:solidFill>
              </a:rPr>
              <a:t> to build our application</a:t>
            </a:r>
            <a:endParaRPr kumimoji="0" lang="en-US" sz="3600" b="0" i="0" u="none" strike="noStrike" cap="none" spc="0" normalizeH="0" baseline="0" dirty="0">
              <a:ln>
                <a:noFill/>
              </a:ln>
              <a:solidFill>
                <a:srgbClr val="000000"/>
              </a:solidFill>
              <a:effectLst/>
              <a:uFillTx/>
              <a:latin typeface="+mn-lt"/>
              <a:ea typeface="+mn-ea"/>
              <a:cs typeface="+mn-cs"/>
              <a:sym typeface="Helvetica Neue Light"/>
            </a:endParaRPr>
          </a:p>
        </p:txBody>
      </p:sp>
    </p:spTree>
    <p:extLst>
      <p:ext uri="{BB962C8B-B14F-4D97-AF65-F5344CB8AC3E}">
        <p14:creationId xmlns:p14="http://schemas.microsoft.com/office/powerpoint/2010/main" val="4189522111"/>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Now, let’s build </a:t>
            </a:r>
            <a:r>
              <a:rPr lang="en-US" sz="4600" dirty="0" err="1" smtClean="0">
                <a:solidFill>
                  <a:srgbClr val="005F9B"/>
                </a:solidFill>
              </a:rPr>
              <a:t>FinFest</a:t>
            </a:r>
            <a:r>
              <a:rPr lang="en-US" sz="4600" dirty="0" smtClean="0">
                <a:solidFill>
                  <a:srgbClr val="005F9B"/>
                </a:solidFill>
              </a:rPr>
              <a:t> Vote 2.0</a:t>
            </a:r>
            <a:endParaRPr sz="4600" dirty="0">
              <a:solidFill>
                <a:srgbClr val="005F9B"/>
              </a:solidFill>
            </a:endParaRPr>
          </a:p>
        </p:txBody>
      </p:sp>
      <p:sp>
        <p:nvSpPr>
          <p:cNvPr id="8" name="Shape 256"/>
          <p:cNvSpPr txBox="1">
            <a:spLocks/>
          </p:cNvSpPr>
          <p:nvPr/>
        </p:nvSpPr>
        <p:spPr>
          <a:xfrm>
            <a:off x="571500" y="2222500"/>
            <a:ext cx="6473877" cy="7192273"/>
          </a:xfrm>
          <a:prstGeom prst="rect">
            <a:avLst/>
          </a:prstGeom>
        </p:spPr>
        <p:txBody>
          <a:bodyPr>
            <a:normAutofit fontScale="62500" lnSpcReduction="20000"/>
          </a:bodyPr>
          <a:lstStyle>
            <a:lvl1pPr marL="292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1pPr>
            <a:lvl2pPr marL="749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2pPr>
            <a:lvl3pPr marL="1206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3pPr>
            <a:lvl4pPr marL="1663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4pPr>
            <a:lvl5pPr marL="21209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5pPr>
            <a:lvl6pPr marL="2578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6pPr>
            <a:lvl7pPr marL="3035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7pPr>
            <a:lvl8pPr marL="3492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8pPr>
            <a:lvl9pPr marL="3949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9pPr>
          </a:lstStyle>
          <a:p>
            <a:pPr marL="576072" indent="-576072" algn="l">
              <a:lnSpc>
                <a:spcPct val="180000"/>
              </a:lnSpc>
              <a:spcBef>
                <a:spcPts val="0"/>
              </a:spcBef>
              <a:buSzPct val="100000"/>
              <a:buFontTx/>
              <a:buAutoNum type="arabicPeriod"/>
              <a:defRPr sz="1800">
                <a:solidFill>
                  <a:srgbClr val="000000"/>
                </a:solidFill>
              </a:defRPr>
            </a:pPr>
            <a:r>
              <a:rPr lang="en-US" sz="4000" dirty="0" smtClean="0">
                <a:solidFill>
                  <a:srgbClr val="000000"/>
                </a:solidFill>
                <a:latin typeface="Museo Sans 100"/>
                <a:ea typeface="Museo Sans 100"/>
                <a:cs typeface="Museo Sans 100"/>
                <a:sym typeface="Museo Sans 100"/>
              </a:rPr>
              <a:t>We distributed shares – or voting rights – during funding.</a:t>
            </a:r>
          </a:p>
          <a:p>
            <a:pPr marL="576072" indent="-576072" algn="l">
              <a:lnSpc>
                <a:spcPct val="180000"/>
              </a:lnSpc>
              <a:spcBef>
                <a:spcPts val="0"/>
              </a:spcBef>
              <a:buSzPct val="100000"/>
              <a:buFontTx/>
              <a:buAutoNum type="arabicPeriod"/>
              <a:defRPr sz="1800">
                <a:solidFill>
                  <a:srgbClr val="000000"/>
                </a:solidFill>
              </a:defRPr>
            </a:pPr>
            <a:r>
              <a:rPr lang="en-US" sz="4000" dirty="0" smtClean="0">
                <a:solidFill>
                  <a:srgbClr val="000000"/>
                </a:solidFill>
                <a:latin typeface="Museo Sans 100"/>
                <a:ea typeface="Museo Sans 100"/>
                <a:cs typeface="Museo Sans 100"/>
                <a:sym typeface="Museo Sans 100"/>
              </a:rPr>
              <a:t>Anyone who holds our share can vote on a proposal as needed.</a:t>
            </a:r>
          </a:p>
          <a:p>
            <a:pPr marL="576072" indent="-576072" algn="l">
              <a:lnSpc>
                <a:spcPct val="180000"/>
              </a:lnSpc>
              <a:spcBef>
                <a:spcPts val="0"/>
              </a:spcBef>
              <a:buSzPct val="100000"/>
              <a:buFontTx/>
              <a:buAutoNum type="arabicPeriod"/>
              <a:defRPr sz="1800">
                <a:solidFill>
                  <a:srgbClr val="000000"/>
                </a:solidFill>
              </a:defRPr>
            </a:pPr>
            <a:r>
              <a:rPr lang="en-US" sz="4000" dirty="0" smtClean="0">
                <a:solidFill>
                  <a:srgbClr val="000000"/>
                </a:solidFill>
                <a:latin typeface="Museo Sans 100"/>
                <a:ea typeface="Museo Sans 100"/>
                <a:cs typeface="Museo Sans 100"/>
                <a:sym typeface="Museo Sans 100"/>
              </a:rPr>
              <a:t>Like any share, it can traded </a:t>
            </a:r>
            <a:r>
              <a:rPr lang="en-US" sz="4000" dirty="0">
                <a:solidFill>
                  <a:srgbClr val="000000"/>
                </a:solidFill>
                <a:latin typeface="Museo Sans 100"/>
                <a:ea typeface="Museo Sans 100"/>
                <a:cs typeface="Museo Sans 100"/>
                <a:sym typeface="Museo Sans 100"/>
              </a:rPr>
              <a:t>on the open market and the vote is proportional to amounts of tokens the voter holds</a:t>
            </a:r>
            <a:r>
              <a:rPr lang="en-US" sz="4000" dirty="0" smtClean="0">
                <a:solidFill>
                  <a:srgbClr val="000000"/>
                </a:solidFill>
                <a:latin typeface="Museo Sans 100"/>
                <a:ea typeface="Museo Sans 100"/>
                <a:cs typeface="Museo Sans 100"/>
                <a:sym typeface="Museo Sans 100"/>
              </a:rPr>
              <a:t>.</a:t>
            </a:r>
          </a:p>
          <a:p>
            <a:pPr marL="576072" indent="-576072" algn="l">
              <a:lnSpc>
                <a:spcPct val="180000"/>
              </a:lnSpc>
              <a:spcBef>
                <a:spcPts val="0"/>
              </a:spcBef>
              <a:buSzPct val="100000"/>
              <a:buFontTx/>
              <a:buAutoNum type="arabicPeriod"/>
              <a:defRPr sz="1800">
                <a:solidFill>
                  <a:srgbClr val="000000"/>
                </a:solidFill>
              </a:defRPr>
            </a:pPr>
            <a:r>
              <a:rPr lang="en-US" sz="4000" dirty="0" smtClean="0">
                <a:solidFill>
                  <a:srgbClr val="000000"/>
                </a:solidFill>
                <a:latin typeface="Museo Sans 100"/>
                <a:ea typeface="Museo Sans 100"/>
                <a:cs typeface="Museo Sans 100"/>
                <a:sym typeface="Museo Sans 100"/>
              </a:rPr>
              <a:t>The </a:t>
            </a:r>
            <a:r>
              <a:rPr lang="en-US" sz="4000" dirty="0">
                <a:solidFill>
                  <a:srgbClr val="000000"/>
                </a:solidFill>
                <a:latin typeface="Museo Sans 100"/>
                <a:ea typeface="Museo Sans 100"/>
                <a:cs typeface="Museo Sans 100"/>
                <a:sym typeface="Museo Sans 100"/>
              </a:rPr>
              <a:t>voting system </a:t>
            </a:r>
            <a:r>
              <a:rPr lang="en-US" sz="4000" dirty="0" smtClean="0">
                <a:solidFill>
                  <a:srgbClr val="000000"/>
                </a:solidFill>
                <a:latin typeface="Museo Sans 100"/>
                <a:ea typeface="Museo Sans 100"/>
                <a:cs typeface="Museo Sans 100"/>
                <a:sym typeface="Museo Sans 100"/>
              </a:rPr>
              <a:t>can never </a:t>
            </a:r>
            <a:r>
              <a:rPr lang="en-US" sz="4000" dirty="0">
                <a:solidFill>
                  <a:srgbClr val="000000"/>
                </a:solidFill>
                <a:latin typeface="Museo Sans 100"/>
                <a:ea typeface="Museo Sans 100"/>
                <a:cs typeface="Museo Sans 100"/>
                <a:sym typeface="Museo Sans 100"/>
              </a:rPr>
              <a:t>disappear, </a:t>
            </a:r>
            <a:r>
              <a:rPr lang="en-US" sz="4000" dirty="0" smtClean="0">
                <a:solidFill>
                  <a:srgbClr val="000000"/>
                </a:solidFill>
                <a:latin typeface="Museo Sans 100"/>
                <a:ea typeface="Museo Sans 100"/>
                <a:cs typeface="Museo Sans 100"/>
                <a:sym typeface="Museo Sans 100"/>
              </a:rPr>
              <a:t>never be </a:t>
            </a:r>
            <a:r>
              <a:rPr lang="en-US" sz="4000" dirty="0" err="1" smtClean="0">
                <a:solidFill>
                  <a:srgbClr val="000000"/>
                </a:solidFill>
                <a:latin typeface="Museo Sans 100"/>
                <a:ea typeface="Museo Sans 100"/>
                <a:cs typeface="Museo Sans 100"/>
                <a:sym typeface="Museo Sans 100"/>
              </a:rPr>
              <a:t>frauded</a:t>
            </a:r>
            <a:r>
              <a:rPr lang="en-US" sz="4000" dirty="0" smtClean="0">
                <a:solidFill>
                  <a:srgbClr val="000000"/>
                </a:solidFill>
                <a:latin typeface="Museo Sans 100"/>
                <a:ea typeface="Museo Sans 100"/>
                <a:cs typeface="Museo Sans 100"/>
                <a:sym typeface="Museo Sans 100"/>
              </a:rPr>
              <a:t> and </a:t>
            </a:r>
            <a:r>
              <a:rPr lang="en-US" sz="4000" dirty="0">
                <a:solidFill>
                  <a:srgbClr val="000000"/>
                </a:solidFill>
                <a:latin typeface="Museo Sans 100"/>
                <a:ea typeface="Museo Sans 100"/>
                <a:cs typeface="Museo Sans 100"/>
                <a:sym typeface="Museo Sans 100"/>
              </a:rPr>
              <a:t>cannot be controlled by anyone other than its own </a:t>
            </a:r>
            <a:r>
              <a:rPr lang="en-US" sz="4000" dirty="0" smtClean="0">
                <a:solidFill>
                  <a:srgbClr val="000000"/>
                </a:solidFill>
                <a:latin typeface="Museo Sans 100"/>
                <a:ea typeface="Museo Sans 100"/>
                <a:cs typeface="Museo Sans 100"/>
                <a:sym typeface="Museo Sans 100"/>
              </a:rPr>
              <a:t>shareholders.</a:t>
            </a:r>
          </a:p>
          <a:p>
            <a:pPr marL="576072" indent="-576072" algn="l">
              <a:lnSpc>
                <a:spcPct val="180000"/>
              </a:lnSpc>
              <a:spcBef>
                <a:spcPts val="0"/>
              </a:spcBef>
              <a:buSzPct val="100000"/>
              <a:buFontTx/>
              <a:buAutoNum type="arabicPeriod"/>
              <a:defRPr sz="1800">
                <a:solidFill>
                  <a:srgbClr val="000000"/>
                </a:solidFill>
              </a:defRPr>
            </a:pPr>
            <a:endParaRPr lang="en-US" sz="4000" dirty="0">
              <a:solidFill>
                <a:srgbClr val="000000"/>
              </a:solidFill>
              <a:latin typeface="Museo Sans 100"/>
              <a:ea typeface="Museo Sans 100"/>
              <a:cs typeface="Museo Sans 100"/>
              <a:sym typeface="Museo Sans 100"/>
            </a:endParaRPr>
          </a:p>
        </p:txBody>
      </p:sp>
      <p:pic>
        <p:nvPicPr>
          <p:cNvPr id="2" name="Picture 1"/>
          <p:cNvPicPr>
            <a:picLocks noChangeAspect="1"/>
          </p:cNvPicPr>
          <p:nvPr/>
        </p:nvPicPr>
        <p:blipFill>
          <a:blip r:embed="rId3"/>
          <a:stretch>
            <a:fillRect/>
          </a:stretch>
        </p:blipFill>
        <p:spPr>
          <a:xfrm>
            <a:off x="7210268" y="1958948"/>
            <a:ext cx="4931764" cy="7455825"/>
          </a:xfrm>
          <a:prstGeom prst="rect">
            <a:avLst/>
          </a:prstGeom>
        </p:spPr>
      </p:pic>
    </p:spTree>
    <p:extLst>
      <p:ext uri="{BB962C8B-B14F-4D97-AF65-F5344CB8AC3E}">
        <p14:creationId xmlns:p14="http://schemas.microsoft.com/office/powerpoint/2010/main" val="333798053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nvSpPr>
        <p:spPr>
          <a:xfrm>
            <a:off x="9545596" y="7785100"/>
            <a:ext cx="2858468" cy="1333500"/>
          </a:xfrm>
          <a:prstGeom prst="rightArrow">
            <a:avLst>
              <a:gd name="adj1" fmla="val 100000"/>
              <a:gd name="adj2" fmla="val 32913"/>
            </a:avLst>
          </a:prstGeom>
          <a:gradFill>
            <a:gsLst>
              <a:gs pos="0">
                <a:srgbClr val="CBCBCB"/>
              </a:gs>
              <a:gs pos="100000">
                <a:srgbClr val="5C5C5C"/>
              </a:gs>
            </a:gsLst>
            <a:lin ang="10800000"/>
          </a:gradFill>
          <a:ln w="635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defRPr sz="1400">
                <a:solidFill>
                  <a:srgbClr val="FFFFFF"/>
                </a:solidFill>
                <a:latin typeface="Museo Sans 500"/>
                <a:ea typeface="Museo Sans 500"/>
                <a:cs typeface="Museo Sans 500"/>
                <a:sym typeface="Museo Sans 500"/>
              </a:defRPr>
            </a:lvl1pPr>
          </a:lstStyle>
          <a:p>
            <a:pPr lvl="0">
              <a:defRPr sz="1800">
                <a:solidFill>
                  <a:srgbClr val="000000"/>
                </a:solidFill>
              </a:defRPr>
            </a:pPr>
            <a:r>
              <a:rPr lang="en-US" sz="2400" dirty="0" smtClean="0">
                <a:solidFill>
                  <a:srgbClr val="FFFFFF"/>
                </a:solidFill>
              </a:rPr>
              <a:t>Fin.</a:t>
            </a:r>
            <a:endParaRPr sz="2400" dirty="0">
              <a:solidFill>
                <a:srgbClr val="FFFFFF"/>
              </a:solidFill>
            </a:endParaRPr>
          </a:p>
        </p:txBody>
      </p:sp>
      <p:sp>
        <p:nvSpPr>
          <p:cNvPr id="102" name="Shape 102"/>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Introduction and Roadmap</a:t>
            </a:r>
            <a:endParaRPr sz="4600" dirty="0">
              <a:solidFill>
                <a:srgbClr val="005F9B"/>
              </a:solidFill>
            </a:endParaRPr>
          </a:p>
        </p:txBody>
      </p:sp>
      <p:sp>
        <p:nvSpPr>
          <p:cNvPr id="110" name="Shape 110"/>
          <p:cNvSpPr/>
          <p:nvPr/>
        </p:nvSpPr>
        <p:spPr>
          <a:xfrm>
            <a:off x="6787086" y="7785100"/>
            <a:ext cx="3313932" cy="1333500"/>
          </a:xfrm>
          <a:prstGeom prst="rightArrow">
            <a:avLst>
              <a:gd name="adj1" fmla="val 100000"/>
              <a:gd name="adj2" fmla="val 32913"/>
            </a:avLst>
          </a:prstGeom>
          <a:gradFill>
            <a:gsLst>
              <a:gs pos="0">
                <a:srgbClr val="00A3DA"/>
              </a:gs>
              <a:gs pos="100000">
                <a:srgbClr val="005F9B"/>
              </a:gs>
            </a:gsLst>
            <a:lin ang="10800000"/>
          </a:gradFill>
          <a:ln w="635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defRPr sz="1400">
                <a:solidFill>
                  <a:srgbClr val="FFFFFF"/>
                </a:solidFill>
                <a:latin typeface="Museo Sans 500"/>
                <a:ea typeface="Museo Sans 500"/>
                <a:cs typeface="Museo Sans 500"/>
                <a:sym typeface="Museo Sans 500"/>
              </a:defRPr>
            </a:lvl1pPr>
          </a:lstStyle>
          <a:p>
            <a:pPr lvl="0">
              <a:defRPr sz="1800">
                <a:solidFill>
                  <a:srgbClr val="000000"/>
                </a:solidFill>
              </a:defRPr>
            </a:pPr>
            <a:r>
              <a:rPr lang="en-US" sz="2400" dirty="0" smtClean="0">
                <a:solidFill>
                  <a:srgbClr val="FFFFFF"/>
                </a:solidFill>
              </a:rPr>
              <a:t>Demo</a:t>
            </a:r>
            <a:endParaRPr sz="2400" dirty="0">
              <a:solidFill>
                <a:srgbClr val="FFFFFF"/>
              </a:solidFill>
            </a:endParaRPr>
          </a:p>
        </p:txBody>
      </p:sp>
      <p:sp>
        <p:nvSpPr>
          <p:cNvPr id="111" name="Shape 111"/>
          <p:cNvSpPr/>
          <p:nvPr/>
        </p:nvSpPr>
        <p:spPr>
          <a:xfrm>
            <a:off x="4024747" y="7785100"/>
            <a:ext cx="3313932" cy="1333500"/>
          </a:xfrm>
          <a:prstGeom prst="rightArrow">
            <a:avLst>
              <a:gd name="adj1" fmla="val 100000"/>
              <a:gd name="adj2" fmla="val 32913"/>
            </a:avLst>
          </a:prstGeom>
          <a:gradFill>
            <a:gsLst>
              <a:gs pos="0">
                <a:srgbClr val="00A3DA"/>
              </a:gs>
              <a:gs pos="100000">
                <a:srgbClr val="005F9B"/>
              </a:gs>
            </a:gsLst>
            <a:lin ang="10800000"/>
          </a:gradFill>
          <a:ln w="635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defRPr sz="1400">
                <a:solidFill>
                  <a:srgbClr val="FFFFFF"/>
                </a:solidFill>
                <a:latin typeface="Museo Sans 500"/>
                <a:ea typeface="Museo Sans 500"/>
                <a:cs typeface="Museo Sans 500"/>
                <a:sym typeface="Museo Sans 500"/>
              </a:defRPr>
            </a:lvl1pPr>
          </a:lstStyle>
          <a:p>
            <a:pPr lvl="0">
              <a:defRPr sz="1800">
                <a:solidFill>
                  <a:srgbClr val="000000"/>
                </a:solidFill>
              </a:defRPr>
            </a:pPr>
            <a:r>
              <a:rPr lang="en-US" sz="2400" dirty="0" err="1" smtClean="0">
                <a:solidFill>
                  <a:srgbClr val="FFFFFF"/>
                </a:solidFill>
              </a:rPr>
              <a:t>Blockchain</a:t>
            </a:r>
            <a:endParaRPr sz="2400" dirty="0">
              <a:solidFill>
                <a:srgbClr val="FFFFFF"/>
              </a:solidFill>
            </a:endParaRPr>
          </a:p>
        </p:txBody>
      </p:sp>
      <p:sp>
        <p:nvSpPr>
          <p:cNvPr id="112" name="Shape 112"/>
          <p:cNvSpPr/>
          <p:nvPr/>
        </p:nvSpPr>
        <p:spPr>
          <a:xfrm>
            <a:off x="1341425" y="7785100"/>
            <a:ext cx="3184799" cy="1333500"/>
          </a:xfrm>
          <a:prstGeom prst="rightArrow">
            <a:avLst>
              <a:gd name="adj1" fmla="val 100000"/>
              <a:gd name="adj2" fmla="val 32913"/>
            </a:avLst>
          </a:prstGeom>
          <a:gradFill>
            <a:gsLst>
              <a:gs pos="0">
                <a:srgbClr val="00A3DA"/>
              </a:gs>
              <a:gs pos="100000">
                <a:srgbClr val="005F9B"/>
              </a:gs>
            </a:gsLst>
            <a:lin ang="10800000"/>
          </a:gradFill>
          <a:ln w="635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defRPr sz="1400">
                <a:solidFill>
                  <a:srgbClr val="FFFFFF"/>
                </a:solidFill>
                <a:latin typeface="Museo Sans 500"/>
                <a:ea typeface="Museo Sans 500"/>
                <a:cs typeface="Museo Sans 500"/>
                <a:sym typeface="Museo Sans 500"/>
              </a:defRPr>
            </a:lvl1pPr>
          </a:lstStyle>
          <a:p>
            <a:pPr lvl="0">
              <a:defRPr sz="1800">
                <a:solidFill>
                  <a:srgbClr val="000000"/>
                </a:solidFill>
              </a:defRPr>
            </a:pPr>
            <a:r>
              <a:rPr lang="en-US" sz="2400" dirty="0" smtClean="0">
                <a:solidFill>
                  <a:srgbClr val="FFFFFF"/>
                </a:solidFill>
              </a:rPr>
              <a:t>Bitcoin</a:t>
            </a:r>
            <a:endParaRPr sz="2400" dirty="0">
              <a:solidFill>
                <a:srgbClr val="FFFFFF"/>
              </a:solidFill>
            </a:endParaRPr>
          </a:p>
        </p:txBody>
      </p:sp>
      <p:sp>
        <p:nvSpPr>
          <p:cNvPr id="7" name="Shape 115"/>
          <p:cNvSpPr/>
          <p:nvPr/>
        </p:nvSpPr>
        <p:spPr>
          <a:xfrm>
            <a:off x="1268075" y="3557683"/>
            <a:ext cx="6785914" cy="9233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spAutoFit/>
          </a:bodyPr>
          <a:lstStyle>
            <a:lvl1pPr algn="l">
              <a:defRPr sz="6000" cap="all" spc="300">
                <a:solidFill>
                  <a:srgbClr val="747474"/>
                </a:solidFill>
                <a:latin typeface="Museo 500"/>
                <a:ea typeface="Museo 500"/>
                <a:cs typeface="Museo 500"/>
                <a:sym typeface="Museo 500"/>
              </a:defRPr>
            </a:lvl1pPr>
          </a:lstStyle>
          <a:p>
            <a:pPr lvl="0">
              <a:defRPr sz="1800" cap="none" spc="0">
                <a:solidFill>
                  <a:srgbClr val="000000"/>
                </a:solidFill>
              </a:defRPr>
            </a:pPr>
            <a:endParaRPr sz="6000" cap="all" spc="300" dirty="0">
              <a:solidFill>
                <a:srgbClr val="747474"/>
              </a:solidFill>
            </a:endParaRPr>
          </a:p>
        </p:txBody>
      </p:sp>
      <p:sp>
        <p:nvSpPr>
          <p:cNvPr id="3" name="TextBox 2"/>
          <p:cNvSpPr txBox="1"/>
          <p:nvPr/>
        </p:nvSpPr>
        <p:spPr>
          <a:xfrm>
            <a:off x="1858779" y="1516410"/>
            <a:ext cx="10574521" cy="57041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6072" marR="0" indent="-576072" algn="l" defTabSz="584200" rtl="0" fontAlgn="auto" latinLnBrk="1" hangingPunct="0">
              <a:lnSpc>
                <a:spcPct val="130000"/>
              </a:lnSpc>
              <a:spcAft>
                <a:spcPts val="0"/>
              </a:spcAft>
              <a:buClrTx/>
              <a:buSzTx/>
              <a:buFontTx/>
              <a:buNone/>
              <a:tabLst/>
            </a:pPr>
            <a:endParaRPr lang="en-US" sz="4000" dirty="0" smtClean="0">
              <a:solidFill>
                <a:schemeClr val="tx1"/>
              </a:solidFill>
              <a:latin typeface="+mj-lt"/>
            </a:endParaRPr>
          </a:p>
          <a:p>
            <a:pPr marL="576072" marR="0" indent="-576072" algn="l" defTabSz="584200" rtl="0" fontAlgn="auto" latinLnBrk="1" hangingPunct="0">
              <a:lnSpc>
                <a:spcPct val="130000"/>
              </a:lnSpc>
              <a:spcAft>
                <a:spcPts val="0"/>
              </a:spcAft>
              <a:buClrTx/>
              <a:buSzTx/>
              <a:buFont typeface="Wingdings" panose="05000000000000000000" pitchFamily="2" charset="2"/>
              <a:buChar char="§"/>
              <a:tabLst/>
            </a:pPr>
            <a:r>
              <a:rPr lang="en-US" sz="4000" dirty="0" smtClean="0">
                <a:solidFill>
                  <a:schemeClr val="tx1"/>
                </a:solidFill>
                <a:latin typeface="+mj-lt"/>
              </a:rPr>
              <a:t>We are here to talk about </a:t>
            </a:r>
            <a:r>
              <a:rPr lang="en-US" sz="4000" dirty="0" err="1" smtClean="0">
                <a:solidFill>
                  <a:schemeClr val="tx1"/>
                </a:solidFill>
                <a:latin typeface="+mj-lt"/>
              </a:rPr>
              <a:t>Blockchains</a:t>
            </a:r>
            <a:endParaRPr lang="en-US" sz="4000" dirty="0" smtClean="0">
              <a:solidFill>
                <a:schemeClr val="tx1"/>
              </a:solidFill>
              <a:latin typeface="+mj-lt"/>
            </a:endParaRPr>
          </a:p>
          <a:p>
            <a:pPr marL="576072" marR="0" indent="-576072" algn="l" defTabSz="584200" rtl="0" fontAlgn="auto" latinLnBrk="1" hangingPunct="0">
              <a:lnSpc>
                <a:spcPct val="130000"/>
              </a:lnSpc>
              <a:spcAft>
                <a:spcPts val="0"/>
              </a:spcAft>
              <a:buClrTx/>
              <a:buSzTx/>
              <a:buFont typeface="Wingdings" panose="05000000000000000000" pitchFamily="2" charset="2"/>
              <a:buChar char="§"/>
              <a:tabLst/>
            </a:pPr>
            <a:r>
              <a:rPr lang="en-US" sz="4000" dirty="0" smtClean="0">
                <a:solidFill>
                  <a:schemeClr val="tx1"/>
                </a:solidFill>
                <a:latin typeface="+mj-lt"/>
              </a:rPr>
              <a:t>How do they work?</a:t>
            </a:r>
          </a:p>
          <a:p>
            <a:pPr marL="576072" marR="0" indent="-576072" algn="l" defTabSz="584200" rtl="0" fontAlgn="auto" latinLnBrk="1" hangingPunct="0">
              <a:lnSpc>
                <a:spcPct val="130000"/>
              </a:lnSpc>
              <a:spcAft>
                <a:spcPts val="0"/>
              </a:spcAft>
              <a:buClrTx/>
              <a:buSzTx/>
              <a:buFont typeface="Wingdings" panose="05000000000000000000" pitchFamily="2" charset="2"/>
              <a:buChar char="§"/>
              <a:tabLst/>
            </a:pPr>
            <a:r>
              <a:rPr lang="en-US" sz="4000" dirty="0" smtClean="0">
                <a:solidFill>
                  <a:schemeClr val="tx1"/>
                </a:solidFill>
                <a:latin typeface="+mj-lt"/>
              </a:rPr>
              <a:t>Why are they great?</a:t>
            </a:r>
          </a:p>
          <a:p>
            <a:pPr marL="576072" marR="0" indent="-576072" algn="l" defTabSz="584200" rtl="0" fontAlgn="auto" latinLnBrk="1" hangingPunct="0">
              <a:lnSpc>
                <a:spcPct val="130000"/>
              </a:lnSpc>
              <a:spcAft>
                <a:spcPts val="0"/>
              </a:spcAft>
              <a:buClrTx/>
              <a:buSzTx/>
              <a:buFont typeface="Wingdings" panose="05000000000000000000" pitchFamily="2" charset="2"/>
              <a:buChar char="§"/>
              <a:tabLst/>
            </a:pPr>
            <a:r>
              <a:rPr lang="en-US" sz="4000" dirty="0" smtClean="0">
                <a:solidFill>
                  <a:schemeClr val="tx1"/>
                </a:solidFill>
                <a:latin typeface="+mj-lt"/>
              </a:rPr>
              <a:t>What can we create?</a:t>
            </a:r>
            <a:endParaRPr lang="en-US" sz="4000" dirty="0">
              <a:solidFill>
                <a:schemeClr val="tx1"/>
              </a:solidFill>
              <a:latin typeface="+mj-lt"/>
            </a:endParaRPr>
          </a:p>
          <a:p>
            <a:pPr marL="576072" marR="0" indent="-576072" algn="l" defTabSz="584200" rtl="0" fontAlgn="auto" latinLnBrk="1" hangingPunct="0">
              <a:lnSpc>
                <a:spcPct val="130000"/>
              </a:lnSpc>
              <a:spcAft>
                <a:spcPts val="0"/>
              </a:spcAft>
              <a:buClrTx/>
              <a:buSzTx/>
              <a:buFont typeface="Arial" panose="020B0604020202020204" pitchFamily="34" charset="0"/>
              <a:buChar char="•"/>
              <a:tabLst/>
            </a:pPr>
            <a:endParaRPr lang="en-US" sz="4000" dirty="0" smtClean="0">
              <a:solidFill>
                <a:schemeClr val="tx1"/>
              </a:solidFill>
              <a:latin typeface="+mj-lt"/>
            </a:endParaRPr>
          </a:p>
          <a:p>
            <a:pPr marL="576072" marR="0" indent="-576072" algn="l" defTabSz="584200" rtl="0" fontAlgn="auto" latinLnBrk="1" hangingPunct="0">
              <a:lnSpc>
                <a:spcPct val="130000"/>
              </a:lnSpc>
              <a:spcAft>
                <a:spcPts val="0"/>
              </a:spcAft>
              <a:buClrTx/>
              <a:buSzTx/>
              <a:buFontTx/>
              <a:buNone/>
              <a:tabLst/>
            </a:pPr>
            <a:endParaRPr kumimoji="0" lang="en-US" sz="4000" b="0" i="0" u="none" strike="noStrike" cap="none" spc="0" normalizeH="0" baseline="0" dirty="0">
              <a:ln>
                <a:noFill/>
              </a:ln>
              <a:solidFill>
                <a:schemeClr val="tx1"/>
              </a:solidFill>
              <a:effectLst/>
              <a:uFillTx/>
              <a:latin typeface="+mj-lt"/>
              <a:sym typeface="Helvetica Neue Light"/>
            </a:endParaRPr>
          </a:p>
        </p:txBody>
      </p:sp>
    </p:spTree>
    <p:extLst>
      <p:ext uri="{BB962C8B-B14F-4D97-AF65-F5344CB8AC3E}">
        <p14:creationId xmlns:p14="http://schemas.microsoft.com/office/powerpoint/2010/main" val="201853865"/>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3004800" cy="9753600"/>
            <a:chOff x="0" y="0"/>
            <a:chExt cx="13004800" cy="9753600"/>
          </a:xfrm>
        </p:grpSpPr>
        <p:pic>
          <p:nvPicPr>
            <p:cNvPr id="6" name="Picture 5"/>
            <p:cNvPicPr>
              <a:picLocks noChangeAspect="1"/>
            </p:cNvPicPr>
            <p:nvPr/>
          </p:nvPicPr>
          <p:blipFill rotWithShape="1">
            <a:blip r:embed="rId3"/>
            <a:srcRect l="10399" t="10417" r="35170" b="5357"/>
            <a:stretch/>
          </p:blipFill>
          <p:spPr>
            <a:xfrm>
              <a:off x="0" y="0"/>
              <a:ext cx="11211339" cy="9753600"/>
            </a:xfrm>
            <a:prstGeom prst="rect">
              <a:avLst/>
            </a:prstGeom>
          </p:spPr>
        </p:pic>
        <p:pic>
          <p:nvPicPr>
            <p:cNvPr id="8" name="Picture 7"/>
            <p:cNvPicPr>
              <a:picLocks noChangeAspect="1"/>
            </p:cNvPicPr>
            <p:nvPr/>
          </p:nvPicPr>
          <p:blipFill rotWithShape="1">
            <a:blip r:embed="rId3"/>
            <a:srcRect l="61291" t="10417" r="12630" b="5357"/>
            <a:stretch/>
          </p:blipFill>
          <p:spPr>
            <a:xfrm>
              <a:off x="7633252" y="0"/>
              <a:ext cx="5371548" cy="9753600"/>
            </a:xfrm>
            <a:prstGeom prst="rect">
              <a:avLst/>
            </a:prstGeom>
          </p:spPr>
        </p:pic>
      </p:grpSp>
      <p:sp>
        <p:nvSpPr>
          <p:cNvPr id="2" name="TextBox 1"/>
          <p:cNvSpPr txBox="1"/>
          <p:nvPr/>
        </p:nvSpPr>
        <p:spPr>
          <a:xfrm>
            <a:off x="7794885" y="8680793"/>
            <a:ext cx="508166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Neue Light"/>
              </a:rPr>
              <a:t>Lessons Learned</a:t>
            </a:r>
            <a:endParaRPr kumimoji="0" lang="en-US" sz="3600" b="0" i="0" u="none" strike="noStrike" cap="none" spc="0" normalizeH="0" baseline="0" dirty="0">
              <a:ln>
                <a:noFill/>
              </a:ln>
              <a:solidFill>
                <a:schemeClr val="bg1"/>
              </a:solidFill>
              <a:effectLst/>
              <a:uFillTx/>
              <a:latin typeface="+mn-lt"/>
              <a:ea typeface="+mn-ea"/>
              <a:cs typeface="+mn-cs"/>
              <a:sym typeface="Helvetica Neue Light"/>
            </a:endParaRPr>
          </a:p>
        </p:txBody>
      </p:sp>
    </p:spTree>
    <p:extLst>
      <p:ext uri="{BB962C8B-B14F-4D97-AF65-F5344CB8AC3E}">
        <p14:creationId xmlns:p14="http://schemas.microsoft.com/office/powerpoint/2010/main" val="2594146472"/>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Lessons Learned/Summary</a:t>
            </a:r>
            <a:endParaRPr sz="4600" dirty="0">
              <a:solidFill>
                <a:srgbClr val="005F9B"/>
              </a:solidFill>
            </a:endParaRPr>
          </a:p>
        </p:txBody>
      </p:sp>
      <p:sp>
        <p:nvSpPr>
          <p:cNvPr id="256" name="Shape 256"/>
          <p:cNvSpPr>
            <a:spLocks noGrp="1"/>
          </p:cNvSpPr>
          <p:nvPr>
            <p:ph type="body" idx="1"/>
          </p:nvPr>
        </p:nvSpPr>
        <p:spPr>
          <a:xfrm>
            <a:off x="571500" y="2222500"/>
            <a:ext cx="11861800" cy="7161343"/>
          </a:xfrm>
          <a:prstGeom prst="rect">
            <a:avLst/>
          </a:prstGeom>
        </p:spPr>
        <p:txBody>
          <a:bodyPr>
            <a:normAutofit fontScale="55000" lnSpcReduction="20000"/>
          </a:bodyPr>
          <a:lstStyle/>
          <a:p>
            <a:pPr marL="576072" lvl="0" indent="-576072" algn="l">
              <a:lnSpc>
                <a:spcPct val="180000"/>
              </a:lnSpc>
              <a:spcBef>
                <a:spcPts val="0"/>
              </a:spcBef>
              <a:buSzPct val="100000"/>
              <a:buFontTx/>
              <a:buAutoNum type="arabicPeriod"/>
              <a:defRPr sz="1800">
                <a:solidFill>
                  <a:srgbClr val="000000"/>
                </a:solidFill>
              </a:defRPr>
            </a:pPr>
            <a:r>
              <a:rPr lang="en-US" sz="4000" dirty="0" smtClean="0">
                <a:solidFill>
                  <a:schemeClr val="tx1"/>
                </a:solidFill>
                <a:latin typeface="Museo Sans 100"/>
                <a:ea typeface="Museo Sans 100"/>
                <a:cs typeface="Museo Sans 100"/>
                <a:sym typeface="Museo Sans 100"/>
              </a:rPr>
              <a:t>The </a:t>
            </a:r>
            <a:r>
              <a:rPr lang="en-US" sz="4000" dirty="0" err="1" smtClean="0">
                <a:solidFill>
                  <a:schemeClr val="tx1"/>
                </a:solidFill>
                <a:latin typeface="Museo Sans 100"/>
                <a:ea typeface="Museo Sans 100"/>
                <a:cs typeface="Museo Sans 100"/>
                <a:sym typeface="Museo Sans 100"/>
              </a:rPr>
              <a:t>blockchain</a:t>
            </a:r>
            <a:r>
              <a:rPr lang="en-US" sz="4000" dirty="0" smtClean="0">
                <a:solidFill>
                  <a:schemeClr val="tx1"/>
                </a:solidFill>
                <a:latin typeface="Museo Sans 100"/>
                <a:ea typeface="Museo Sans 100"/>
                <a:cs typeface="Museo Sans 100"/>
                <a:sym typeface="Museo Sans 100"/>
              </a:rPr>
              <a:t> is useful for creating an application that implements smart contracts: software programs the operate as intended, without censorship, fraud, or intervention.</a:t>
            </a:r>
          </a:p>
          <a:p>
            <a:pPr marL="576072" lvl="0" indent="-576072" algn="l">
              <a:lnSpc>
                <a:spcPct val="180000"/>
              </a:lnSpc>
              <a:spcBef>
                <a:spcPts val="0"/>
              </a:spcBef>
              <a:buSzPct val="100000"/>
              <a:buFontTx/>
              <a:buAutoNum type="arabicPeriod"/>
              <a:defRPr sz="1800">
                <a:solidFill>
                  <a:srgbClr val="000000"/>
                </a:solidFill>
              </a:defRPr>
            </a:pPr>
            <a:endParaRPr lang="en-US" sz="4000" dirty="0" smtClean="0">
              <a:solidFill>
                <a:schemeClr val="tx1"/>
              </a:solidFill>
              <a:latin typeface="Museo Sans 100"/>
              <a:ea typeface="Museo Sans 100"/>
              <a:cs typeface="Museo Sans 100"/>
              <a:sym typeface="Museo Sans 100"/>
            </a:endParaRPr>
          </a:p>
          <a:p>
            <a:pPr marL="576072" lvl="0" indent="-576072" algn="l">
              <a:lnSpc>
                <a:spcPct val="180000"/>
              </a:lnSpc>
              <a:spcBef>
                <a:spcPts val="0"/>
              </a:spcBef>
              <a:buSzPct val="100000"/>
              <a:buFontTx/>
              <a:buAutoNum type="arabicPeriod"/>
              <a:defRPr sz="1800">
                <a:solidFill>
                  <a:srgbClr val="000000"/>
                </a:solidFill>
              </a:defRPr>
            </a:pPr>
            <a:r>
              <a:rPr lang="en-US" sz="4000" dirty="0" smtClean="0">
                <a:solidFill>
                  <a:schemeClr val="tx1"/>
                </a:solidFill>
                <a:latin typeface="Museo Sans 100"/>
                <a:ea typeface="Museo Sans 100"/>
                <a:cs typeface="Museo Sans 100"/>
                <a:sym typeface="Museo Sans 100"/>
              </a:rPr>
              <a:t>This creates efficiencies in the marketplace, and can replace any entity that operates as an intermediary or ledger system – payment networks, stock exchanges, titles and contract enforcement, DNS.</a:t>
            </a:r>
          </a:p>
          <a:p>
            <a:pPr marL="576072" lvl="0" indent="-576072" algn="l">
              <a:lnSpc>
                <a:spcPct val="180000"/>
              </a:lnSpc>
              <a:spcBef>
                <a:spcPts val="0"/>
              </a:spcBef>
              <a:buSzPct val="100000"/>
              <a:buFontTx/>
              <a:buAutoNum type="arabicPeriod"/>
              <a:defRPr sz="1800">
                <a:solidFill>
                  <a:srgbClr val="000000"/>
                </a:solidFill>
              </a:defRPr>
            </a:pPr>
            <a:endParaRPr lang="en-US" sz="4000" dirty="0" smtClean="0">
              <a:solidFill>
                <a:schemeClr val="tx1"/>
              </a:solidFill>
              <a:latin typeface="Museo Sans 100"/>
              <a:ea typeface="Museo Sans 100"/>
              <a:cs typeface="Museo Sans 100"/>
              <a:sym typeface="Museo Sans 100"/>
            </a:endParaRPr>
          </a:p>
          <a:p>
            <a:pPr marL="576072" indent="-576072" algn="l">
              <a:lnSpc>
                <a:spcPct val="180000"/>
              </a:lnSpc>
              <a:spcBef>
                <a:spcPts val="0"/>
              </a:spcBef>
              <a:buSzPct val="100000"/>
              <a:buFontTx/>
              <a:buAutoNum type="arabicPeriod"/>
              <a:defRPr sz="1800">
                <a:solidFill>
                  <a:srgbClr val="000000"/>
                </a:solidFill>
              </a:defRPr>
            </a:pPr>
            <a:r>
              <a:rPr lang="en-US" sz="4000" dirty="0">
                <a:solidFill>
                  <a:schemeClr val="tx1"/>
                </a:solidFill>
                <a:latin typeface="Museo Sans 100"/>
                <a:ea typeface="Museo Sans 100"/>
                <a:cs typeface="Museo Sans 100"/>
                <a:sym typeface="Museo Sans 100"/>
              </a:rPr>
              <a:t>The technology is not in its primetime yet, but it is easy to see how a number of applications may run on the </a:t>
            </a:r>
            <a:r>
              <a:rPr lang="en-US" sz="4000" dirty="0" err="1">
                <a:solidFill>
                  <a:schemeClr val="tx1"/>
                </a:solidFill>
                <a:latin typeface="Museo Sans 100"/>
                <a:ea typeface="Museo Sans 100"/>
                <a:cs typeface="Museo Sans 100"/>
                <a:sym typeface="Museo Sans 100"/>
              </a:rPr>
              <a:t>blockchain</a:t>
            </a:r>
            <a:r>
              <a:rPr lang="en-US" sz="4000" dirty="0">
                <a:solidFill>
                  <a:schemeClr val="tx1"/>
                </a:solidFill>
                <a:latin typeface="Museo Sans 100"/>
                <a:ea typeface="Museo Sans 100"/>
                <a:cs typeface="Museo Sans 100"/>
                <a:sym typeface="Museo Sans 100"/>
              </a:rPr>
              <a:t> due to the immense security and low overhead of the applications. It is how the Internet was supposed to work:  no possibility of downtime, censorship, fraud or third party interference</a:t>
            </a:r>
            <a:r>
              <a:rPr lang="en-US" sz="4000" dirty="0" smtClean="0">
                <a:solidFill>
                  <a:schemeClr val="tx1"/>
                </a:solidFill>
                <a:latin typeface="Museo Sans 100"/>
                <a:ea typeface="Museo Sans 100"/>
                <a:cs typeface="Museo Sans 100"/>
                <a:sym typeface="Museo Sans 100"/>
              </a:rPr>
              <a:t>.</a:t>
            </a:r>
          </a:p>
          <a:p>
            <a:pPr marL="576072" indent="-576072" algn="l">
              <a:lnSpc>
                <a:spcPct val="180000"/>
              </a:lnSpc>
              <a:spcBef>
                <a:spcPts val="0"/>
              </a:spcBef>
              <a:buSzPct val="100000"/>
              <a:buFontTx/>
              <a:buAutoNum type="arabicPeriod"/>
              <a:defRPr sz="1800">
                <a:solidFill>
                  <a:srgbClr val="000000"/>
                </a:solidFill>
              </a:defRPr>
            </a:pPr>
            <a:endParaRPr lang="en-US" sz="4000" dirty="0">
              <a:solidFill>
                <a:schemeClr val="tx1"/>
              </a:solidFill>
              <a:latin typeface="Museo Sans 100"/>
              <a:ea typeface="Museo Sans 100"/>
              <a:cs typeface="Museo Sans 100"/>
              <a:sym typeface="Museo Sans 100"/>
            </a:endParaRPr>
          </a:p>
          <a:p>
            <a:pPr marL="576072" lvl="0" indent="-576072" algn="l">
              <a:lnSpc>
                <a:spcPct val="180000"/>
              </a:lnSpc>
              <a:spcBef>
                <a:spcPts val="0"/>
              </a:spcBef>
              <a:buSzPct val="100000"/>
              <a:buFontTx/>
              <a:buAutoNum type="arabicPeriod"/>
              <a:defRPr sz="1800">
                <a:solidFill>
                  <a:srgbClr val="000000"/>
                </a:solidFill>
              </a:defRPr>
            </a:pPr>
            <a:r>
              <a:rPr lang="en-US" sz="4000" dirty="0" smtClean="0">
                <a:solidFill>
                  <a:schemeClr val="tx1"/>
                </a:solidFill>
                <a:latin typeface="Museo Sans 100"/>
                <a:ea typeface="Museo Sans 100"/>
                <a:cs typeface="Museo Sans 100"/>
                <a:sym typeface="Museo Sans 100"/>
              </a:rPr>
              <a:t>Our voting system is transparent, low-cost, incorruptible, and </a:t>
            </a:r>
            <a:r>
              <a:rPr lang="en-US" sz="4000" dirty="0" err="1" smtClean="0">
                <a:solidFill>
                  <a:schemeClr val="tx1"/>
                </a:solidFill>
                <a:latin typeface="Museo Sans 100"/>
                <a:ea typeface="Museo Sans 100"/>
                <a:cs typeface="Museo Sans 100"/>
                <a:sym typeface="Museo Sans 100"/>
              </a:rPr>
              <a:t>uncensorable</a:t>
            </a:r>
            <a:r>
              <a:rPr lang="en-US" sz="4000" dirty="0" smtClean="0">
                <a:solidFill>
                  <a:schemeClr val="tx1"/>
                </a:solidFill>
                <a:latin typeface="Museo Sans 100"/>
                <a:ea typeface="Museo Sans 100"/>
                <a:cs typeface="Museo Sans 100"/>
                <a:sym typeface="Museo Sans 100"/>
              </a:rPr>
              <a:t>.</a:t>
            </a:r>
          </a:p>
          <a:p>
            <a:pPr marL="576072" lvl="0" indent="-576072" algn="l">
              <a:lnSpc>
                <a:spcPct val="180000"/>
              </a:lnSpc>
              <a:spcBef>
                <a:spcPts val="0"/>
              </a:spcBef>
              <a:buSzPct val="100000"/>
              <a:buFontTx/>
              <a:buAutoNum type="arabicPeriod"/>
              <a:defRPr sz="1800">
                <a:solidFill>
                  <a:srgbClr val="000000"/>
                </a:solidFill>
              </a:defRPr>
            </a:pPr>
            <a:endParaRPr lang="en-US" sz="4000" dirty="0" smtClean="0">
              <a:solidFill>
                <a:schemeClr val="tx1"/>
              </a:solidFill>
              <a:latin typeface="Museo Sans 100"/>
              <a:ea typeface="Museo Sans 100"/>
              <a:cs typeface="Museo Sans 100"/>
              <a:sym typeface="Museo Sans 100"/>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body" idx="4294967295"/>
          </p:nvPr>
        </p:nvSpPr>
        <p:spPr>
          <a:xfrm>
            <a:off x="0" y="6159500"/>
            <a:ext cx="11861800" cy="1562100"/>
          </a:xfrm>
          <a:prstGeom prst="rect">
            <a:avLst/>
          </a:prstGeom>
        </p:spPr>
        <p:txBody>
          <a:bodyPr>
            <a:noAutofit/>
          </a:bodyPr>
          <a:lstStyle/>
          <a:p>
            <a:pPr marL="0" lvl="0" indent="0" algn="l" defTabSz="537463">
              <a:lnSpc>
                <a:spcPct val="150000"/>
              </a:lnSpc>
              <a:spcBef>
                <a:spcPts val="0"/>
              </a:spcBef>
              <a:buSzTx/>
              <a:buFontTx/>
              <a:buNone/>
              <a:defRPr sz="1800">
                <a:solidFill>
                  <a:srgbClr val="000000"/>
                </a:solidFill>
              </a:defRPr>
            </a:pPr>
            <a:r>
              <a:rPr lang="en-US" sz="3600" dirty="0" smtClean="0">
                <a:solidFill>
                  <a:srgbClr val="005F9B"/>
                </a:solidFill>
                <a:latin typeface="Museo Sans 100"/>
                <a:ea typeface="Museo Sans 100"/>
                <a:cs typeface="Museo Sans 100"/>
                <a:sym typeface="Museo Sans 100"/>
              </a:rPr>
              <a:t>LinkedIn: Mika Sanchez</a:t>
            </a:r>
          </a:p>
          <a:p>
            <a:pPr marL="0" lvl="0" indent="0" algn="l" defTabSz="537463">
              <a:lnSpc>
                <a:spcPct val="150000"/>
              </a:lnSpc>
              <a:spcBef>
                <a:spcPts val="0"/>
              </a:spcBef>
              <a:buSzTx/>
              <a:buFontTx/>
              <a:buNone/>
              <a:defRPr sz="1800">
                <a:solidFill>
                  <a:srgbClr val="000000"/>
                </a:solidFill>
              </a:defRPr>
            </a:pPr>
            <a:r>
              <a:rPr lang="en-US" sz="3600" dirty="0">
                <a:solidFill>
                  <a:srgbClr val="005F9B"/>
                </a:solidFill>
                <a:latin typeface="Museo Sans 100"/>
                <a:ea typeface="Museo Sans 100"/>
                <a:cs typeface="Museo Sans 100"/>
                <a:sym typeface="Museo Sans 100"/>
              </a:rPr>
              <a:t>Twitter: @</a:t>
            </a:r>
            <a:r>
              <a:rPr lang="en-US" sz="3600" dirty="0" err="1">
                <a:solidFill>
                  <a:srgbClr val="005F9B"/>
                </a:solidFill>
                <a:latin typeface="Museo Sans 100"/>
                <a:ea typeface="Museo Sans 100"/>
                <a:cs typeface="Museo Sans 100"/>
                <a:sym typeface="Museo Sans 100"/>
              </a:rPr>
              <a:t>ClayRothschild</a:t>
            </a:r>
            <a:endParaRPr lang="en-US" sz="3600" dirty="0">
              <a:solidFill>
                <a:srgbClr val="005F9B"/>
              </a:solidFill>
              <a:latin typeface="Museo Sans 100"/>
              <a:ea typeface="Museo Sans 100"/>
              <a:cs typeface="Museo Sans 100"/>
              <a:sym typeface="Museo Sans 100"/>
            </a:endParaRPr>
          </a:p>
          <a:p>
            <a:pPr marL="0" lvl="0" indent="0" algn="l" defTabSz="537463">
              <a:lnSpc>
                <a:spcPct val="150000"/>
              </a:lnSpc>
              <a:spcBef>
                <a:spcPts val="0"/>
              </a:spcBef>
              <a:buSzTx/>
              <a:buFontTx/>
              <a:buNone/>
              <a:defRPr sz="1800">
                <a:solidFill>
                  <a:srgbClr val="000000"/>
                </a:solidFill>
              </a:defRPr>
            </a:pPr>
            <a:r>
              <a:rPr lang="en-US" sz="3600" dirty="0">
                <a:solidFill>
                  <a:srgbClr val="005F9B"/>
                </a:solidFill>
                <a:latin typeface="Museo Sans 100"/>
                <a:ea typeface="Museo Sans 100"/>
                <a:cs typeface="Museo Sans 100"/>
                <a:sym typeface="Museo Sans 100"/>
              </a:rPr>
              <a:t>LinkedIn: </a:t>
            </a:r>
            <a:r>
              <a:rPr lang="en-US" sz="3600" dirty="0" err="1" smtClean="0">
                <a:solidFill>
                  <a:srgbClr val="005F9B"/>
                </a:solidFill>
                <a:latin typeface="Museo Sans 100"/>
                <a:ea typeface="Museo Sans 100"/>
                <a:cs typeface="Museo Sans 100"/>
                <a:sym typeface="Museo Sans 100"/>
              </a:rPr>
              <a:t>ClaytonRothschild</a:t>
            </a:r>
            <a:endParaRPr lang="en-US" sz="3600" dirty="0" smtClean="0">
              <a:solidFill>
                <a:srgbClr val="005F9B"/>
              </a:solidFill>
              <a:latin typeface="Museo Sans 100"/>
              <a:ea typeface="Museo Sans 100"/>
              <a:cs typeface="Museo Sans 100"/>
              <a:sym typeface="Museo Sans 100"/>
            </a:endParaRPr>
          </a:p>
          <a:p>
            <a:pPr marL="0" lvl="0" indent="0" algn="l" defTabSz="537463">
              <a:lnSpc>
                <a:spcPct val="150000"/>
              </a:lnSpc>
              <a:spcBef>
                <a:spcPts val="0"/>
              </a:spcBef>
              <a:buSzTx/>
              <a:buFontTx/>
              <a:buNone/>
              <a:defRPr sz="1800">
                <a:solidFill>
                  <a:srgbClr val="000000"/>
                </a:solidFill>
              </a:defRPr>
            </a:pPr>
            <a:r>
              <a:rPr lang="en-US" sz="3600" dirty="0" smtClean="0">
                <a:solidFill>
                  <a:srgbClr val="005F9B"/>
                </a:solidFill>
                <a:latin typeface="Museo Sans 100"/>
                <a:ea typeface="Museo Sans 100"/>
                <a:cs typeface="Museo Sans 100"/>
                <a:sym typeface="Museo Sans 100"/>
              </a:rPr>
              <a:t>Slack: #</a:t>
            </a:r>
            <a:r>
              <a:rPr lang="en-US" sz="3600" dirty="0" err="1" smtClean="0">
                <a:solidFill>
                  <a:srgbClr val="005F9B"/>
                </a:solidFill>
                <a:latin typeface="Museo Sans 100"/>
                <a:ea typeface="Museo Sans 100"/>
                <a:cs typeface="Museo Sans 100"/>
                <a:sym typeface="Museo Sans 100"/>
              </a:rPr>
              <a:t>BeyondBitcoin</a:t>
            </a:r>
            <a:endParaRPr lang="en-US" sz="3600" dirty="0">
              <a:solidFill>
                <a:srgbClr val="005F9B"/>
              </a:solidFill>
              <a:latin typeface="Museo Sans 100"/>
              <a:ea typeface="Museo Sans 100"/>
              <a:cs typeface="Museo Sans 100"/>
              <a:sym typeface="Museo Sans 100"/>
            </a:endParaRPr>
          </a:p>
          <a:p>
            <a:pPr marL="0" lvl="0" indent="0" algn="l" defTabSz="537463">
              <a:lnSpc>
                <a:spcPct val="150000"/>
              </a:lnSpc>
              <a:spcBef>
                <a:spcPts val="0"/>
              </a:spcBef>
              <a:buSzTx/>
              <a:buFontTx/>
              <a:buNone/>
              <a:defRPr sz="1800">
                <a:solidFill>
                  <a:srgbClr val="000000"/>
                </a:solidFill>
              </a:defRPr>
            </a:pPr>
            <a:r>
              <a:rPr lang="en-US" sz="3600" dirty="0" smtClean="0">
                <a:solidFill>
                  <a:srgbClr val="005F9B"/>
                </a:solidFill>
                <a:latin typeface="Museo Sans 100"/>
                <a:ea typeface="Museo Sans 100"/>
                <a:cs typeface="Museo Sans 100"/>
                <a:sym typeface="Museo Sans 100"/>
              </a:rPr>
              <a:t>s</a:t>
            </a:r>
          </a:p>
        </p:txBody>
      </p:sp>
      <p:sp>
        <p:nvSpPr>
          <p:cNvPr id="8" name="Shape 261"/>
          <p:cNvSpPr txBox="1">
            <a:spLocks/>
          </p:cNvSpPr>
          <p:nvPr/>
        </p:nvSpPr>
        <p:spPr>
          <a:xfrm>
            <a:off x="4243246" y="3772529"/>
            <a:ext cx="7034354" cy="15621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marL="292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1pPr>
            <a:lvl2pPr marL="749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2pPr>
            <a:lvl3pPr marL="1206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3pPr>
            <a:lvl4pPr marL="1663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4pPr>
            <a:lvl5pPr marL="21209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5pPr>
            <a:lvl6pPr marL="25781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6pPr>
            <a:lvl7pPr marL="30353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7pPr>
            <a:lvl8pPr marL="34925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8pPr>
            <a:lvl9pPr marL="3949700" indent="-292100" algn="ctr" defTabSz="584200">
              <a:spcBef>
                <a:spcPts val="4200"/>
              </a:spcBef>
              <a:buSzPct val="75000"/>
              <a:buFont typeface="Helvetica Neue"/>
              <a:buChar char="•"/>
              <a:defRPr sz="2300">
                <a:solidFill>
                  <a:srgbClr val="747474"/>
                </a:solidFill>
                <a:latin typeface="Museo Sans 500"/>
                <a:ea typeface="Museo Sans 500"/>
                <a:cs typeface="Museo Sans 500"/>
                <a:sym typeface="Museo Sans 500"/>
              </a:defRPr>
            </a:lvl9pPr>
          </a:lstStyle>
          <a:p>
            <a:pPr marL="0" indent="0" algn="l" defTabSz="537463">
              <a:lnSpc>
                <a:spcPct val="150000"/>
              </a:lnSpc>
              <a:spcBef>
                <a:spcPts val="0"/>
              </a:spcBef>
              <a:buSzTx/>
              <a:buFontTx/>
              <a:buNone/>
              <a:defRPr sz="1800">
                <a:solidFill>
                  <a:srgbClr val="000000"/>
                </a:solidFill>
              </a:defRPr>
            </a:pPr>
            <a:r>
              <a:rPr lang="en-US" sz="9600" dirty="0" smtClean="0">
                <a:solidFill>
                  <a:srgbClr val="005F9B"/>
                </a:solidFill>
                <a:latin typeface="Museo Sans 100"/>
                <a:ea typeface="Museo Sans 100"/>
                <a:cs typeface="Museo Sans 100"/>
                <a:sym typeface="Museo Sans 100"/>
              </a:rPr>
              <a:t>Thank you.</a:t>
            </a:r>
          </a:p>
        </p:txBody>
      </p:sp>
      <p:sp>
        <p:nvSpPr>
          <p:cNvPr id="13" name="Shape 60"/>
          <p:cNvSpPr/>
          <p:nvPr/>
        </p:nvSpPr>
        <p:spPr>
          <a:xfrm>
            <a:off x="307340" y="57120"/>
            <a:ext cx="3044952" cy="304293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34BBD7"/>
          </a:solidFill>
          <a:ln w="12700">
            <a:miter lim="400000"/>
          </a:ln>
          <a:extLst>
            <a:ext uri="{C572A759-6A51-4108-AA02-DFA0A04FC94B}">
              <ma14:wrappingTextBoxFlag xmlns="" xmlns:ma14="http://schemas.microsoft.com/office/mac/drawingml/2011/main" val="1"/>
            </a:ext>
          </a:extLst>
        </p:spPr>
        <p:txBody>
          <a:bodyPr lIns="0" tIns="0" rIns="0" bIns="0" anchor="ctr"/>
          <a:lstStyle/>
          <a:p>
            <a:pPr marL="0" marR="0" lvl="0" indent="0" defTabSz="914400" rtl="0" eaLnBrk="1" fontAlgn="auto" latinLnBrk="0" hangingPunct="1">
              <a:lnSpc>
                <a:spcPct val="120000"/>
              </a:lnSpc>
              <a:spcBef>
                <a:spcPts val="0"/>
              </a:spcBef>
              <a:spcAft>
                <a:spcPts val="0"/>
              </a:spcAft>
              <a:buClrTx/>
              <a:buSzTx/>
              <a:buFontTx/>
              <a:buNone/>
              <a:tabLst/>
              <a:defRPr sz="1800"/>
            </a:pPr>
            <a:endParaRPr kumimoji="0" sz="1800" b="0" i="0" u="none" strike="noStrike" kern="1200" cap="small" spc="260" normalizeH="0" baseline="0" noProof="0" dirty="0">
              <a:ln>
                <a:noFill/>
              </a:ln>
              <a:solidFill>
                <a:srgbClr val="FFFFFF"/>
              </a:solidFill>
              <a:effectLst/>
              <a:uLnTx/>
              <a:uFillTx/>
              <a:latin typeface="Museo Sans 500"/>
              <a:ea typeface="Museo Sans 500"/>
              <a:cs typeface="Museo Sans 500"/>
              <a:sym typeface="Museo Sans 5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500"/>
              </a:lnSpc>
              <a:spcBef>
                <a:spcPts val="0"/>
              </a:spcBef>
              <a:spcAft>
                <a:spcPts val="0"/>
              </a:spcAft>
              <a:buClrTx/>
              <a:buSzTx/>
              <a:buFontTx/>
              <a:buNone/>
              <a:tabLst/>
              <a:defRPr sz="1800"/>
            </a:pPr>
            <a:endParaRPr kumimoji="0" lang="en-US" sz="1600" b="0"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kumimoji="0" lang="en-US" sz="1600" b="0"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kumimoji="0" lang="en-US" sz="1100" b="1"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lang="en-US" sz="1100" b="1" kern="1200" cap="small" spc="90" noProof="0" dirty="0">
              <a:solidFill>
                <a:srgbClr val="FFFFFF"/>
              </a:solidFill>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kumimoji="0" lang="en-US" sz="1100" b="1" i="0" u="none" strike="noStrike" kern="1200" cap="small" spc="90" normalizeH="0" baseline="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r>
              <a:rPr lang="en-US" sz="1100" b="1" kern="1200" cap="small" spc="90" noProof="0" dirty="0" smtClean="0">
                <a:solidFill>
                  <a:srgbClr val="FFFFFF"/>
                </a:solidFill>
                <a:latin typeface="Museo Sans 100"/>
                <a:ea typeface="Museo Sans 100"/>
                <a:cs typeface="Museo Sans 100"/>
                <a:sym typeface="Museo Sans 100"/>
              </a:rPr>
              <a:t>Clayton </a:t>
            </a:r>
          </a:p>
          <a:p>
            <a:pPr marL="0" marR="0" lvl="0" indent="0" defTabSz="914400" rtl="0" eaLnBrk="1" fontAlgn="auto" latinLnBrk="0" hangingPunct="1">
              <a:lnSpc>
                <a:spcPts val="1300"/>
              </a:lnSpc>
              <a:spcBef>
                <a:spcPts val="0"/>
              </a:spcBef>
              <a:spcAft>
                <a:spcPts val="0"/>
              </a:spcAft>
              <a:buClrTx/>
              <a:buSzTx/>
              <a:buFontTx/>
              <a:buNone/>
              <a:tabLst/>
              <a:defRPr sz="1800"/>
            </a:pPr>
            <a:r>
              <a:rPr lang="en-US" sz="1100" b="1" kern="1200" cap="small" spc="90" noProof="0" dirty="0" smtClean="0">
                <a:solidFill>
                  <a:srgbClr val="FFFFFF"/>
                </a:solidFill>
                <a:latin typeface="Museo Sans 100"/>
                <a:ea typeface="Museo Sans 100"/>
                <a:cs typeface="Museo Sans 100"/>
                <a:sym typeface="Museo Sans 100"/>
              </a:rPr>
              <a:t>Rothschild</a:t>
            </a:r>
            <a:endParaRPr kumimoji="0" lang="en-US" sz="1100" b="1"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914" y="484687"/>
            <a:ext cx="2187804" cy="2187804"/>
          </a:xfrm>
          <a:prstGeom prst="ellipse">
            <a:avLst/>
          </a:prstGeom>
        </p:spPr>
      </p:pic>
      <p:sp>
        <p:nvSpPr>
          <p:cNvPr id="15" name="Shape 60"/>
          <p:cNvSpPr/>
          <p:nvPr/>
        </p:nvSpPr>
        <p:spPr>
          <a:xfrm>
            <a:off x="2923718" y="57120"/>
            <a:ext cx="3044952" cy="304293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34BBD7"/>
          </a:solidFill>
          <a:ln w="12700">
            <a:miter lim="400000"/>
          </a:ln>
          <a:extLst>
            <a:ext uri="{C572A759-6A51-4108-AA02-DFA0A04FC94B}">
              <ma14:wrappingTextBoxFlag xmlns="" xmlns:ma14="http://schemas.microsoft.com/office/mac/drawingml/2011/main" val="1"/>
            </a:ext>
          </a:extLst>
        </p:spPr>
        <p:txBody>
          <a:bodyPr lIns="0" tIns="0" rIns="0" bIns="0" anchor="ctr"/>
          <a:lstStyle/>
          <a:p>
            <a:pPr marL="0" marR="0" lvl="0" indent="0" defTabSz="914400" rtl="0" eaLnBrk="1" fontAlgn="auto" latinLnBrk="0" hangingPunct="1">
              <a:lnSpc>
                <a:spcPct val="120000"/>
              </a:lnSpc>
              <a:spcBef>
                <a:spcPts val="0"/>
              </a:spcBef>
              <a:spcAft>
                <a:spcPts val="0"/>
              </a:spcAft>
              <a:buClrTx/>
              <a:buSzTx/>
              <a:buFontTx/>
              <a:buNone/>
              <a:tabLst/>
              <a:defRPr sz="1800"/>
            </a:pPr>
            <a:endParaRPr kumimoji="0" sz="1800" b="0" i="0" u="none" strike="noStrike" kern="1200" cap="small" spc="260" normalizeH="0" baseline="0" noProof="0" dirty="0">
              <a:ln>
                <a:noFill/>
              </a:ln>
              <a:solidFill>
                <a:srgbClr val="FFFFFF"/>
              </a:solidFill>
              <a:effectLst/>
              <a:uLnTx/>
              <a:uFillTx/>
              <a:latin typeface="Museo Sans 500"/>
              <a:ea typeface="Museo Sans 500"/>
              <a:cs typeface="Museo Sans 500"/>
              <a:sym typeface="Museo Sans 5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ct val="120000"/>
              </a:lnSpc>
              <a:spcBef>
                <a:spcPts val="0"/>
              </a:spcBef>
              <a:spcAft>
                <a:spcPts val="0"/>
              </a:spcAft>
              <a:buClrTx/>
              <a:buSzTx/>
              <a:buFontTx/>
              <a:buNone/>
              <a:tabLst/>
              <a:defRPr sz="1800"/>
            </a:pPr>
            <a:endParaRPr kumimoji="0" lang="en-US" sz="1800" b="0"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500"/>
              </a:lnSpc>
              <a:spcBef>
                <a:spcPts val="0"/>
              </a:spcBef>
              <a:spcAft>
                <a:spcPts val="0"/>
              </a:spcAft>
              <a:buClrTx/>
              <a:buSzTx/>
              <a:buFontTx/>
              <a:buNone/>
              <a:tabLst/>
              <a:defRPr sz="1800"/>
            </a:pPr>
            <a:endParaRPr kumimoji="0" lang="en-US" sz="1600" b="0"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kumimoji="0" lang="en-US" sz="1600" b="0"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kumimoji="0" lang="en-US" sz="1100" b="1"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kumimoji="0" lang="en-US" sz="1100" b="1"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endParaRPr lang="en-US" sz="1100" b="1" kern="1200" cap="small" spc="90" dirty="0">
              <a:solidFill>
                <a:srgbClr val="FFFFFF"/>
              </a:solidFill>
              <a:latin typeface="Museo Sans 100"/>
              <a:ea typeface="Museo Sans 100"/>
              <a:cs typeface="Museo Sans 100"/>
              <a:sym typeface="Museo Sans 100"/>
            </a:endParaRPr>
          </a:p>
          <a:p>
            <a:pPr marL="0" marR="0" lvl="0" indent="0" defTabSz="914400" rtl="0" eaLnBrk="1" fontAlgn="auto" latinLnBrk="0" hangingPunct="1">
              <a:lnSpc>
                <a:spcPts val="1300"/>
              </a:lnSpc>
              <a:spcBef>
                <a:spcPts val="0"/>
              </a:spcBef>
              <a:spcAft>
                <a:spcPts val="0"/>
              </a:spcAft>
              <a:buClrTx/>
              <a:buSzTx/>
              <a:buFontTx/>
              <a:buNone/>
              <a:tabLst/>
              <a:defRPr sz="1800"/>
            </a:pPr>
            <a:r>
              <a:rPr kumimoji="0" lang="en-US" sz="1100" b="1" i="0" u="none" strike="noStrike" kern="1200" cap="small" spc="90" normalizeH="0" baseline="0" noProof="0" dirty="0" smtClean="0">
                <a:ln>
                  <a:noFill/>
                </a:ln>
                <a:solidFill>
                  <a:srgbClr val="FFFFFF"/>
                </a:solidFill>
                <a:effectLst/>
                <a:uLnTx/>
                <a:uFillTx/>
                <a:latin typeface="Museo Sans 100"/>
                <a:ea typeface="Museo Sans 100"/>
                <a:cs typeface="Museo Sans 100"/>
                <a:sym typeface="Museo Sans 100"/>
              </a:rPr>
              <a:t>Mika Sanchez</a:t>
            </a:r>
            <a:endParaRPr kumimoji="0" sz="1100" b="1" i="0" u="none" strike="noStrike" kern="1200" cap="small" spc="90" normalizeH="0" baseline="0" noProof="0" dirty="0">
              <a:ln>
                <a:noFill/>
              </a:ln>
              <a:solidFill>
                <a:srgbClr val="FFFFFF"/>
              </a:solidFill>
              <a:effectLst/>
              <a:uLnTx/>
              <a:uFillTx/>
              <a:latin typeface="Museo Sans 100"/>
              <a:ea typeface="Museo Sans 100"/>
              <a:cs typeface="Museo Sans 100"/>
              <a:sym typeface="Museo Sans 100"/>
            </a:endParaRPr>
          </a:p>
        </p:txBody>
      </p:sp>
      <p:pic>
        <p:nvPicPr>
          <p:cNvPr id="17" name="Picture 16"/>
          <p:cNvPicPr>
            <a:picLocks noChangeAspect="1"/>
          </p:cNvPicPr>
          <p:nvPr/>
        </p:nvPicPr>
        <p:blipFill>
          <a:blip r:embed="rId3"/>
          <a:stretch>
            <a:fillRect/>
          </a:stretch>
        </p:blipFill>
        <p:spPr>
          <a:xfrm>
            <a:off x="723443" y="472986"/>
            <a:ext cx="2200275" cy="2181225"/>
          </a:xfrm>
          <a:prstGeom prst="ellipse">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859" y="446587"/>
            <a:ext cx="2135713" cy="2187804"/>
          </a:xfrm>
          <a:prstGeom prst="ellipse">
            <a:avLst/>
          </a:prstGeom>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3004800" cy="9753600"/>
            <a:chOff x="0" y="0"/>
            <a:chExt cx="13004800" cy="9753600"/>
          </a:xfrm>
        </p:grpSpPr>
        <p:pic>
          <p:nvPicPr>
            <p:cNvPr id="6" name="Picture 5"/>
            <p:cNvPicPr>
              <a:picLocks noChangeAspect="1"/>
            </p:cNvPicPr>
            <p:nvPr/>
          </p:nvPicPr>
          <p:blipFill rotWithShape="1">
            <a:blip r:embed="rId3"/>
            <a:srcRect l="10399" t="10417" r="35170" b="5357"/>
            <a:stretch/>
          </p:blipFill>
          <p:spPr>
            <a:xfrm>
              <a:off x="0" y="0"/>
              <a:ext cx="11211339" cy="9753600"/>
            </a:xfrm>
            <a:prstGeom prst="rect">
              <a:avLst/>
            </a:prstGeom>
          </p:spPr>
        </p:pic>
        <p:pic>
          <p:nvPicPr>
            <p:cNvPr id="8" name="Picture 7"/>
            <p:cNvPicPr>
              <a:picLocks noChangeAspect="1"/>
            </p:cNvPicPr>
            <p:nvPr/>
          </p:nvPicPr>
          <p:blipFill rotWithShape="1">
            <a:blip r:embed="rId3"/>
            <a:srcRect l="61291" t="10417" r="12630" b="5357"/>
            <a:stretch/>
          </p:blipFill>
          <p:spPr>
            <a:xfrm>
              <a:off x="7633252" y="0"/>
              <a:ext cx="5371548" cy="9753600"/>
            </a:xfrm>
            <a:prstGeom prst="rect">
              <a:avLst/>
            </a:prstGeom>
          </p:spPr>
        </p:pic>
      </p:grpSp>
    </p:spTree>
    <p:extLst>
      <p:ext uri="{BB962C8B-B14F-4D97-AF65-F5344CB8AC3E}">
        <p14:creationId xmlns:p14="http://schemas.microsoft.com/office/powerpoint/2010/main" val="225648954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94885" y="8680793"/>
            <a:ext cx="508166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bg1"/>
                </a:solidFill>
                <a:effectLst/>
                <a:uFillTx/>
                <a:latin typeface="+mn-lt"/>
                <a:ea typeface="+mn-ea"/>
                <a:cs typeface="+mn-cs"/>
                <a:sym typeface="Helvetica Neue Light"/>
              </a:rPr>
              <a:t>Bitcoin</a:t>
            </a:r>
            <a:endParaRPr kumimoji="0" lang="en-US" sz="3600" b="0" i="0" u="none" strike="noStrike" cap="none" spc="0" normalizeH="0" baseline="0" dirty="0">
              <a:ln>
                <a:noFill/>
              </a:ln>
              <a:solidFill>
                <a:schemeClr val="bg1"/>
              </a:solidFill>
              <a:effectLst/>
              <a:uFillTx/>
              <a:latin typeface="+mn-lt"/>
              <a:ea typeface="+mn-ea"/>
              <a:cs typeface="+mn-cs"/>
              <a:sym typeface="Helvetica Neue Light"/>
            </a:endParaRPr>
          </a:p>
        </p:txBody>
      </p:sp>
    </p:spTree>
    <p:extLst>
      <p:ext uri="{BB962C8B-B14F-4D97-AF65-F5344CB8AC3E}">
        <p14:creationId xmlns:p14="http://schemas.microsoft.com/office/powerpoint/2010/main" val="390282258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title"/>
          </p:nvPr>
        </p:nvSpPr>
        <p:spPr>
          <a:xfrm>
            <a:off x="571500" y="1435099"/>
            <a:ext cx="5334000" cy="1504043"/>
          </a:xfrm>
          <a:prstGeom prst="rect">
            <a:avLst/>
          </a:prstGeom>
        </p:spPr>
        <p:txBody>
          <a:bodyPr/>
          <a:lstStyle/>
          <a:p>
            <a:pPr lvl="0">
              <a:defRPr sz="1800">
                <a:solidFill>
                  <a:srgbClr val="000000"/>
                </a:solidFill>
              </a:defRPr>
            </a:pPr>
            <a:r>
              <a:rPr lang="en-US" sz="4600" dirty="0" smtClean="0">
                <a:solidFill>
                  <a:srgbClr val="005F9B"/>
                </a:solidFill>
              </a:rPr>
              <a:t>What is Bitcoin?</a:t>
            </a:r>
            <a:endParaRPr sz="4600" dirty="0">
              <a:solidFill>
                <a:srgbClr val="005F9B"/>
              </a:solidFill>
            </a:endParaRPr>
          </a:p>
        </p:txBody>
      </p:sp>
      <p:sp>
        <p:nvSpPr>
          <p:cNvPr id="3" name="Text Placeholder 2"/>
          <p:cNvSpPr>
            <a:spLocks noGrp="1"/>
          </p:cNvSpPr>
          <p:nvPr>
            <p:ph type="body" idx="1"/>
          </p:nvPr>
        </p:nvSpPr>
        <p:spPr>
          <a:xfrm>
            <a:off x="571500" y="5450801"/>
            <a:ext cx="5334000" cy="3175000"/>
          </a:xfrm>
        </p:spPr>
        <p:txBody>
          <a:bodyPr/>
          <a:lstStyle/>
          <a:p>
            <a:endParaRPr lang="en-US" dirty="0"/>
          </a:p>
        </p:txBody>
      </p:sp>
      <p:sp>
        <p:nvSpPr>
          <p:cNvPr id="124" name="Shape 124"/>
          <p:cNvSpPr/>
          <p:nvPr/>
        </p:nvSpPr>
        <p:spPr>
          <a:xfrm>
            <a:off x="-3622" y="9068237"/>
            <a:ext cx="6502401" cy="743781"/>
          </a:xfrm>
          <a:prstGeom prst="rightArrow">
            <a:avLst>
              <a:gd name="adj1" fmla="val 89391"/>
              <a:gd name="adj2" fmla="val 0"/>
            </a:avLst>
          </a:prstGeom>
          <a:gradFill>
            <a:gsLst>
              <a:gs pos="0">
                <a:srgbClr val="00A3DA"/>
              </a:gs>
              <a:gs pos="100000">
                <a:srgbClr val="005F9B"/>
              </a:gs>
            </a:gsLst>
            <a:lin ang="10800000"/>
          </a:gra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400">
                <a:solidFill>
                  <a:srgbClr val="FFFFFF"/>
                </a:solidFill>
                <a:latin typeface="Museo Sans 500"/>
                <a:ea typeface="Museo Sans 500"/>
                <a:cs typeface="Museo Sans 500"/>
                <a:sym typeface="Museo Sans 500"/>
              </a:defRPr>
            </a:lvl1pPr>
          </a:lstStyle>
          <a:p>
            <a:pPr lvl="0">
              <a:defRPr sz="1800">
                <a:solidFill>
                  <a:srgbClr val="000000"/>
                </a:solidFill>
              </a:defRPr>
            </a:pPr>
            <a:endParaRPr sz="2400" dirty="0">
              <a:solidFill>
                <a:srgbClr val="FFFFFF"/>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72616" y="472401"/>
            <a:ext cx="883997" cy="883997"/>
          </a:xfrm>
          <a:prstGeom prst="rect">
            <a:avLst/>
          </a:prstGeom>
        </p:spPr>
      </p:pic>
      <p:pic>
        <p:nvPicPr>
          <p:cNvPr id="2050" name="Picture 2" descr="http://media.coindesk.com/2014/06/Newspapers-shutterstock_124029454.jpg"/>
          <p:cNvPicPr>
            <a:picLocks noChangeAspect="1" noChangeArrowheads="1"/>
          </p:cNvPicPr>
          <p:nvPr/>
        </p:nvPicPr>
        <p:blipFill rotWithShape="1">
          <a:blip r:embed="rId4">
            <a:extLst>
              <a:ext uri="{28A0092B-C50C-407E-A947-70E740481C1C}">
                <a14:useLocalDpi xmlns:a14="http://schemas.microsoft.com/office/drawing/2010/main" val="0"/>
              </a:ext>
            </a:extLst>
          </a:blip>
          <a:srcRect t="-1" r="55335" b="-1608"/>
          <a:stretch/>
        </p:blipFill>
        <p:spPr bwMode="auto">
          <a:xfrm>
            <a:off x="6512225" y="0"/>
            <a:ext cx="6531421" cy="99104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290059" y="3115817"/>
            <a:ext cx="8277225" cy="1352550"/>
          </a:xfrm>
          <a:prstGeom prst="rect">
            <a:avLst/>
          </a:prstGeom>
        </p:spPr>
      </p:pic>
      <p:pic>
        <p:nvPicPr>
          <p:cNvPr id="5" name="Picture 4"/>
          <p:cNvPicPr>
            <a:picLocks noChangeAspect="1"/>
          </p:cNvPicPr>
          <p:nvPr/>
        </p:nvPicPr>
        <p:blipFill>
          <a:blip r:embed="rId6"/>
          <a:stretch>
            <a:fillRect/>
          </a:stretch>
        </p:blipFill>
        <p:spPr>
          <a:xfrm>
            <a:off x="290059" y="4593551"/>
            <a:ext cx="5762625" cy="857250"/>
          </a:xfrm>
          <a:prstGeom prst="rect">
            <a:avLst/>
          </a:prstGeom>
        </p:spPr>
      </p:pic>
      <p:pic>
        <p:nvPicPr>
          <p:cNvPr id="6" name="Picture 5"/>
          <p:cNvPicPr>
            <a:picLocks noChangeAspect="1"/>
          </p:cNvPicPr>
          <p:nvPr/>
        </p:nvPicPr>
        <p:blipFill>
          <a:blip r:embed="rId7"/>
          <a:stretch>
            <a:fillRect/>
          </a:stretch>
        </p:blipFill>
        <p:spPr>
          <a:xfrm>
            <a:off x="165317" y="5669541"/>
            <a:ext cx="7191375" cy="1495425"/>
          </a:xfrm>
          <a:prstGeom prst="rect">
            <a:avLst/>
          </a:prstGeom>
        </p:spPr>
      </p:pic>
      <p:pic>
        <p:nvPicPr>
          <p:cNvPr id="7" name="Picture 6"/>
          <p:cNvPicPr>
            <a:picLocks noChangeAspect="1"/>
          </p:cNvPicPr>
          <p:nvPr/>
        </p:nvPicPr>
        <p:blipFill>
          <a:blip r:embed="rId8"/>
          <a:stretch>
            <a:fillRect/>
          </a:stretch>
        </p:blipFill>
        <p:spPr>
          <a:xfrm>
            <a:off x="1048931" y="7628701"/>
            <a:ext cx="7153275" cy="1057275"/>
          </a:xfrm>
          <a:prstGeom prst="rect">
            <a:avLst/>
          </a:prstGeom>
        </p:spPr>
      </p:pic>
    </p:spTree>
    <p:extLst>
      <p:ext uri="{BB962C8B-B14F-4D97-AF65-F5344CB8AC3E}">
        <p14:creationId xmlns:p14="http://schemas.microsoft.com/office/powerpoint/2010/main" val="397841181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Bitcoin is like email for money.</a:t>
            </a:r>
            <a:endParaRPr sz="4600" dirty="0">
              <a:solidFill>
                <a:srgbClr val="005F9B"/>
              </a:solidFill>
            </a:endParaRPr>
          </a:p>
        </p:txBody>
      </p:sp>
      <p:pic>
        <p:nvPicPr>
          <p:cNvPr id="3074" name="Picture 2" descr="http://cloudfront-assets.techliberation.com/wp-content/uploads/2013/12/bitcoin_large_verge_medium_landsca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99" y="2468934"/>
            <a:ext cx="11127441" cy="5859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79980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There is no Bitcoin Inc.</a:t>
            </a:r>
            <a:endParaRPr sz="4600" dirty="0">
              <a:solidFill>
                <a:srgbClr val="005F9B"/>
              </a:solidFill>
            </a:endParaRPr>
          </a:p>
        </p:txBody>
      </p:sp>
      <p:sp>
        <p:nvSpPr>
          <p:cNvPr id="76" name="Shape 76"/>
          <p:cNvSpPr/>
          <p:nvPr/>
        </p:nvSpPr>
        <p:spPr>
          <a:xfrm>
            <a:off x="4067164" y="2192522"/>
            <a:ext cx="2742015" cy="27446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5F9B">
              <a:alpha val="67690"/>
            </a:srgbClr>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120000"/>
              </a:lnSpc>
              <a:defRPr sz="1800" cap="small" spc="90">
                <a:solidFill>
                  <a:srgbClr val="FFFFFF"/>
                </a:solidFill>
                <a:latin typeface="Museo Sans 500"/>
                <a:ea typeface="Museo Sans 500"/>
                <a:cs typeface="Museo Sans 500"/>
                <a:sym typeface="Museo Sans 500"/>
              </a:defRPr>
            </a:lvl1pPr>
          </a:lstStyle>
          <a:p>
            <a:pPr lvl="0">
              <a:defRPr cap="none" spc="0">
                <a:solidFill>
                  <a:srgbClr val="000000"/>
                </a:solidFill>
              </a:defRPr>
            </a:pPr>
            <a:r>
              <a:rPr lang="en-US" sz="2800" cap="small" spc="90" dirty="0" smtClean="0">
                <a:solidFill>
                  <a:srgbClr val="FFFFFF"/>
                </a:solidFill>
              </a:rPr>
              <a:t>Bitcoin</a:t>
            </a:r>
            <a:endParaRPr sz="2800" cap="small" spc="90" dirty="0">
              <a:solidFill>
                <a:srgbClr val="FFFFFF"/>
              </a:solidFill>
            </a:endParaRPr>
          </a:p>
        </p:txBody>
      </p:sp>
      <p:sp>
        <p:nvSpPr>
          <p:cNvPr id="78" name="Shape 78"/>
          <p:cNvSpPr/>
          <p:nvPr/>
        </p:nvSpPr>
        <p:spPr>
          <a:xfrm>
            <a:off x="6288065" y="2194677"/>
            <a:ext cx="2741635" cy="274163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rgbClr val="005F9B">
              <a:alpha val="67690"/>
            </a:srgbClr>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120000"/>
              </a:lnSpc>
              <a:defRPr sz="1800" cap="small" spc="90">
                <a:solidFill>
                  <a:srgbClr val="FFFFFF"/>
                </a:solidFill>
                <a:latin typeface="Museo Sans 500"/>
                <a:ea typeface="Museo Sans 500"/>
                <a:cs typeface="Museo Sans 500"/>
                <a:sym typeface="Museo Sans 500"/>
              </a:defRPr>
            </a:lvl1pPr>
          </a:lstStyle>
          <a:p>
            <a:pPr lvl="0">
              <a:defRPr cap="none" spc="0">
                <a:solidFill>
                  <a:srgbClr val="000000"/>
                </a:solidFill>
              </a:defRPr>
            </a:pPr>
            <a:r>
              <a:rPr lang="en-US" sz="2800" cap="small" spc="90" dirty="0" smtClean="0">
                <a:solidFill>
                  <a:srgbClr val="FFFFFF"/>
                </a:solidFill>
              </a:rPr>
              <a:t>Email</a:t>
            </a:r>
            <a:endParaRPr sz="2800" cap="small" spc="90" dirty="0">
              <a:solidFill>
                <a:srgbClr val="FFFFFF"/>
              </a:solidFill>
            </a:endParaRPr>
          </a:p>
        </p:txBody>
      </p:sp>
      <p:pic>
        <p:nvPicPr>
          <p:cNvPr id="4098" name="Picture 2" descr="http://1.bp.blogspot.com/-jVBjv93fO84/VAuBMkYqZSI/AAAAAAAAFzE/T2SuTL1mbjE/s1600/bitcoin_ledg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5" y="5886450"/>
            <a:ext cx="2695575" cy="29432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1.bp.blogspot.com/-9ubHozK6cdM/VAuBs37VCmI/AAAAAAAAFzM/OfW4AWuh5Is/s1600/bitcoin_ledgers_across_networ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540" y="5238750"/>
            <a:ext cx="4171950" cy="40576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1.bp.blogspot.com/-ObbA3HZFm_Y/VAuCcbgy0oI/AAAAAAAAFzY/NlkFfR5rftY/s1600/bitcoin_transaction_simple_mess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1325" y="4936311"/>
            <a:ext cx="49434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09529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Bitcoin is decentralized</a:t>
            </a:r>
            <a:endParaRPr sz="4600" dirty="0">
              <a:solidFill>
                <a:srgbClr val="005F9B"/>
              </a:solidFill>
            </a:endParaRPr>
          </a:p>
        </p:txBody>
      </p:sp>
      <p:sp>
        <p:nvSpPr>
          <p:cNvPr id="2" name="Text Placeholder 1"/>
          <p:cNvSpPr>
            <a:spLocks noGrp="1"/>
          </p:cNvSpPr>
          <p:nvPr>
            <p:ph type="body" idx="1"/>
          </p:nvPr>
        </p:nvSpPr>
        <p:spPr/>
        <p:txBody>
          <a:bodyPr/>
          <a:lstStyle/>
          <a:p>
            <a:endParaRPr lang="en-US" dirty="0"/>
          </a:p>
        </p:txBody>
      </p:sp>
      <p:pic>
        <p:nvPicPr>
          <p:cNvPr id="5122" name="Picture 2" descr="DUP_847_Figure2: Payment Process - Current vs. Bitcoin"/>
          <p:cNvPicPr>
            <a:picLocks noChangeAspect="1" noChangeArrowheads="1"/>
          </p:cNvPicPr>
          <p:nvPr/>
        </p:nvPicPr>
        <p:blipFill rotWithShape="1">
          <a:blip r:embed="rId3">
            <a:extLst>
              <a:ext uri="{28A0092B-C50C-407E-A947-70E740481C1C}">
                <a14:useLocalDpi xmlns:a14="http://schemas.microsoft.com/office/drawing/2010/main" val="0"/>
              </a:ext>
            </a:extLst>
          </a:blip>
          <a:srcRect l="54533" b="24117"/>
          <a:stretch/>
        </p:blipFill>
        <p:spPr bwMode="auto">
          <a:xfrm>
            <a:off x="7143750" y="2777330"/>
            <a:ext cx="5149850" cy="511398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epilepsyu.com/wp-content/uploads/2015/03/bank-building-icon.jpg"/>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2867"/>
          <a:stretch/>
        </p:blipFill>
        <p:spPr bwMode="auto">
          <a:xfrm>
            <a:off x="803672" y="3352800"/>
            <a:ext cx="5641578" cy="438388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425768" y="4967585"/>
            <a:ext cx="877163" cy="923330"/>
          </a:xfrm>
          <a:prstGeom prst="rect">
            <a:avLst/>
          </a:prstGeom>
          <a:noFill/>
        </p:spPr>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vs</a:t>
            </a:r>
            <a:endParaRPr lang="en-US" sz="5400" b="0" cap="none" spc="0"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635163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p:nvPr>
        </p:nvSpPr>
        <p:spPr>
          <a:prstGeom prst="rect">
            <a:avLst/>
          </a:prstGeom>
        </p:spPr>
        <p:txBody>
          <a:bodyPr/>
          <a:lstStyle/>
          <a:p>
            <a:pPr lvl="0">
              <a:defRPr sz="1800">
                <a:solidFill>
                  <a:srgbClr val="000000"/>
                </a:solidFill>
              </a:defRPr>
            </a:pPr>
            <a:r>
              <a:rPr lang="en-US" sz="4600" dirty="0" smtClean="0">
                <a:solidFill>
                  <a:srgbClr val="005F9B"/>
                </a:solidFill>
              </a:rPr>
              <a:t>So, what’s the big deal?</a:t>
            </a:r>
            <a:endParaRPr sz="4600" dirty="0">
              <a:solidFill>
                <a:srgbClr val="005F9B"/>
              </a:solidFill>
            </a:endParaRPr>
          </a:p>
        </p:txBody>
      </p:sp>
      <p:sp>
        <p:nvSpPr>
          <p:cNvPr id="116" name="Shape 116"/>
          <p:cNvSpPr/>
          <p:nvPr/>
        </p:nvSpPr>
        <p:spPr>
          <a:xfrm>
            <a:off x="968151" y="4376384"/>
            <a:ext cx="11068493" cy="160043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571500" lvl="0" indent="-571500" algn="l">
              <a:lnSpc>
                <a:spcPct val="130000"/>
              </a:lnSpc>
              <a:buSzPct val="100000"/>
              <a:buFont typeface="Wingdings" panose="05000000000000000000" pitchFamily="2" charset="2"/>
              <a:buChar char="§"/>
              <a:defRPr sz="1800"/>
            </a:pPr>
            <a:r>
              <a:rPr lang="en-US" sz="4000" dirty="0" smtClean="0">
                <a:solidFill>
                  <a:schemeClr val="tx1"/>
                </a:solidFill>
                <a:latin typeface="Museo Sans 500 Italic"/>
                <a:ea typeface="Museo Sans 500 Italic"/>
                <a:cs typeface="Museo Sans 500 Italic"/>
                <a:sym typeface="Museo Sans 500 Italic"/>
              </a:rPr>
              <a:t>Proving who you are </a:t>
            </a:r>
          </a:p>
          <a:p>
            <a:pPr marL="571500" lvl="0" indent="-571500" algn="l">
              <a:lnSpc>
                <a:spcPct val="130000"/>
              </a:lnSpc>
              <a:buSzPct val="100000"/>
              <a:buFont typeface="Wingdings" panose="05000000000000000000" pitchFamily="2" charset="2"/>
              <a:buChar char="§"/>
              <a:defRPr sz="1800"/>
            </a:pPr>
            <a:r>
              <a:rPr lang="en-US" sz="4000" dirty="0">
                <a:solidFill>
                  <a:schemeClr val="tx1"/>
                </a:solidFill>
                <a:latin typeface="Museo Sans 500 Italic"/>
                <a:ea typeface="Museo Sans 500 Italic"/>
                <a:cs typeface="Museo Sans 500 Italic"/>
                <a:sym typeface="Museo Sans 500 Italic"/>
              </a:rPr>
              <a:t>Proving what you own</a:t>
            </a:r>
          </a:p>
        </p:txBody>
      </p:sp>
      <p:sp>
        <p:nvSpPr>
          <p:cNvPr id="9" name="Shape 115"/>
          <p:cNvSpPr/>
          <p:nvPr/>
        </p:nvSpPr>
        <p:spPr>
          <a:xfrm>
            <a:off x="927731" y="2313128"/>
            <a:ext cx="11149334" cy="147732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b">
            <a:spAutoFit/>
          </a:bodyPr>
          <a:lstStyle>
            <a:lvl1pPr algn="l">
              <a:defRPr sz="6000" cap="all" spc="300">
                <a:solidFill>
                  <a:srgbClr val="747474"/>
                </a:solidFill>
                <a:latin typeface="Museo 500"/>
                <a:ea typeface="Museo 500"/>
                <a:cs typeface="Museo 500"/>
                <a:sym typeface="Museo 500"/>
              </a:defRPr>
            </a:lvl1pPr>
          </a:lstStyle>
          <a:p>
            <a:pPr>
              <a:defRPr sz="1800" cap="none" spc="0">
                <a:solidFill>
                  <a:srgbClr val="000000"/>
                </a:solidFill>
              </a:defRPr>
            </a:pPr>
            <a:r>
              <a:rPr lang="en-US" sz="4800" cap="none" dirty="0" smtClean="0">
                <a:solidFill>
                  <a:schemeClr val="tx1"/>
                </a:solidFill>
              </a:rPr>
              <a:t>A few things are </a:t>
            </a:r>
            <a:r>
              <a:rPr lang="en-US" sz="4800" cap="none" dirty="0">
                <a:solidFill>
                  <a:schemeClr val="tx1"/>
                </a:solidFill>
              </a:rPr>
              <a:t>very easy to prove in real-life </a:t>
            </a:r>
            <a:r>
              <a:rPr lang="en-US" sz="4800" cap="none" dirty="0" smtClean="0">
                <a:solidFill>
                  <a:schemeClr val="tx1"/>
                </a:solidFill>
              </a:rPr>
              <a:t>but very </a:t>
            </a:r>
            <a:r>
              <a:rPr lang="en-US" sz="4800" cap="none" dirty="0">
                <a:solidFill>
                  <a:schemeClr val="tx1"/>
                </a:solidFill>
              </a:rPr>
              <a:t>difficult to do virtually</a:t>
            </a:r>
            <a:r>
              <a:rPr lang="en-US" sz="4800" cap="none" dirty="0" smtClean="0">
                <a:solidFill>
                  <a:schemeClr val="tx1"/>
                </a:solidFill>
              </a:rPr>
              <a:t>:</a:t>
            </a:r>
            <a:endParaRPr lang="en-US" sz="4800" cap="none" dirty="0">
              <a:solidFill>
                <a:schemeClr val="tx1"/>
              </a:solidFill>
            </a:endParaRPr>
          </a:p>
        </p:txBody>
      </p:sp>
      <p:sp>
        <p:nvSpPr>
          <p:cNvPr id="11" name="Shape 114"/>
          <p:cNvSpPr txBox="1">
            <a:spLocks/>
          </p:cNvSpPr>
          <p:nvPr/>
        </p:nvSpPr>
        <p:spPr>
          <a:xfrm>
            <a:off x="571501" y="6562750"/>
            <a:ext cx="11861799" cy="1397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Autofit/>
          </a:bodyPr>
          <a:lstStyle>
            <a:lvl1pPr defTabSz="584200">
              <a:defRPr sz="4600">
                <a:solidFill>
                  <a:srgbClr val="005F9B"/>
                </a:solidFill>
                <a:latin typeface="+mj-lt"/>
                <a:ea typeface="+mj-ea"/>
                <a:cs typeface="+mj-cs"/>
                <a:sym typeface="Museo 700"/>
              </a:defRPr>
            </a:lvl1pPr>
            <a:lvl2pPr indent="228600" defTabSz="584200">
              <a:defRPr sz="4600">
                <a:solidFill>
                  <a:srgbClr val="005F9B"/>
                </a:solidFill>
                <a:latin typeface="+mj-lt"/>
                <a:ea typeface="+mj-ea"/>
                <a:cs typeface="+mj-cs"/>
                <a:sym typeface="Museo 700"/>
              </a:defRPr>
            </a:lvl2pPr>
            <a:lvl3pPr indent="457200" defTabSz="584200">
              <a:defRPr sz="4600">
                <a:solidFill>
                  <a:srgbClr val="005F9B"/>
                </a:solidFill>
                <a:latin typeface="+mj-lt"/>
                <a:ea typeface="+mj-ea"/>
                <a:cs typeface="+mj-cs"/>
                <a:sym typeface="Museo 700"/>
              </a:defRPr>
            </a:lvl3pPr>
            <a:lvl4pPr indent="685800" defTabSz="584200">
              <a:defRPr sz="4600">
                <a:solidFill>
                  <a:srgbClr val="005F9B"/>
                </a:solidFill>
                <a:latin typeface="+mj-lt"/>
                <a:ea typeface="+mj-ea"/>
                <a:cs typeface="+mj-cs"/>
                <a:sym typeface="Museo 700"/>
              </a:defRPr>
            </a:lvl4pPr>
            <a:lvl5pPr indent="914400" defTabSz="584200">
              <a:defRPr sz="4600">
                <a:solidFill>
                  <a:srgbClr val="005F9B"/>
                </a:solidFill>
                <a:latin typeface="+mj-lt"/>
                <a:ea typeface="+mj-ea"/>
                <a:cs typeface="+mj-cs"/>
                <a:sym typeface="Museo 700"/>
              </a:defRPr>
            </a:lvl5pPr>
            <a:lvl6pPr indent="1143000" defTabSz="584200">
              <a:defRPr sz="4600">
                <a:solidFill>
                  <a:srgbClr val="005F9B"/>
                </a:solidFill>
                <a:latin typeface="+mj-lt"/>
                <a:ea typeface="+mj-ea"/>
                <a:cs typeface="+mj-cs"/>
                <a:sym typeface="Museo 700"/>
              </a:defRPr>
            </a:lvl6pPr>
            <a:lvl7pPr indent="1371600" defTabSz="584200">
              <a:defRPr sz="4600">
                <a:solidFill>
                  <a:srgbClr val="005F9B"/>
                </a:solidFill>
                <a:latin typeface="+mj-lt"/>
                <a:ea typeface="+mj-ea"/>
                <a:cs typeface="+mj-cs"/>
                <a:sym typeface="Museo 700"/>
              </a:defRPr>
            </a:lvl7pPr>
            <a:lvl8pPr indent="1600200" defTabSz="584200">
              <a:defRPr sz="4600">
                <a:solidFill>
                  <a:srgbClr val="005F9B"/>
                </a:solidFill>
                <a:latin typeface="+mj-lt"/>
                <a:ea typeface="+mj-ea"/>
                <a:cs typeface="+mj-cs"/>
                <a:sym typeface="Museo 700"/>
              </a:defRPr>
            </a:lvl8pPr>
            <a:lvl9pPr indent="1828800" defTabSz="584200">
              <a:defRPr sz="4600">
                <a:solidFill>
                  <a:srgbClr val="005F9B"/>
                </a:solidFill>
                <a:latin typeface="+mj-lt"/>
                <a:ea typeface="+mj-ea"/>
                <a:cs typeface="+mj-cs"/>
                <a:sym typeface="Museo 700"/>
              </a:defRPr>
            </a:lvl9pPr>
          </a:lstStyle>
          <a:p>
            <a:pPr>
              <a:defRPr sz="1800">
                <a:solidFill>
                  <a:srgbClr val="000000"/>
                </a:solidFill>
              </a:defRPr>
            </a:pPr>
            <a:r>
              <a:rPr lang="en-US" sz="4800" dirty="0" smtClean="0"/>
              <a:t>Let’s take a look at how the </a:t>
            </a:r>
            <a:r>
              <a:rPr lang="en-US" sz="4800" dirty="0" err="1" smtClean="0"/>
              <a:t>blockchain</a:t>
            </a:r>
            <a:r>
              <a:rPr lang="en-US" sz="4800" dirty="0" smtClean="0"/>
              <a:t> helps us will all of those!</a:t>
            </a:r>
            <a:endParaRPr lang="en-US" sz="4800" dirty="0"/>
          </a:p>
        </p:txBody>
      </p:sp>
    </p:spTree>
    <p:extLst>
      <p:ext uri="{BB962C8B-B14F-4D97-AF65-F5344CB8AC3E}">
        <p14:creationId xmlns:p14="http://schemas.microsoft.com/office/powerpoint/2010/main" val="347699458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_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Museo 700"/>
        <a:ea typeface="Museo 700"/>
        <a:cs typeface="Museo 700"/>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900" b="0" i="0" u="none" strike="noStrike" cap="none" spc="0" normalizeH="0" baseline="0">
            <a:ln>
              <a:noFill/>
            </a:ln>
            <a:solidFill>
              <a:srgbClr val="FFFFFF"/>
            </a:solidFill>
            <a:effectLst/>
            <a:uFillTx/>
            <a:latin typeface="Gotham"/>
            <a:ea typeface="Gotham"/>
            <a:cs typeface="Gotham"/>
            <a:sym typeface="Gotha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Museo 700"/>
        <a:ea typeface="Museo 700"/>
        <a:cs typeface="Museo 700"/>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900" b="0" i="0" u="none" strike="noStrike" cap="none" spc="0" normalizeH="0" baseline="0">
            <a:ln>
              <a:noFill/>
            </a:ln>
            <a:solidFill>
              <a:srgbClr val="FFFFFF"/>
            </a:solidFill>
            <a:effectLst/>
            <a:uFillTx/>
            <a:latin typeface="Gotham"/>
            <a:ea typeface="Gotham"/>
            <a:cs typeface="Gotham"/>
            <a:sym typeface="Gotha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11693</TotalTime>
  <Words>1754</Words>
  <Application>Microsoft Office PowerPoint</Application>
  <PresentationFormat>Custom</PresentationFormat>
  <Paragraphs>255</Paragraphs>
  <Slides>33</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Gotham</vt:lpstr>
      <vt:lpstr>Helvetica</vt:lpstr>
      <vt:lpstr>Helvetica Neue</vt:lpstr>
      <vt:lpstr>Helvetica Neue Light</vt:lpstr>
      <vt:lpstr>Museo 500</vt:lpstr>
      <vt:lpstr>Museo 700</vt:lpstr>
      <vt:lpstr>Museo Sans 100</vt:lpstr>
      <vt:lpstr>Museo Sans 500</vt:lpstr>
      <vt:lpstr>Museo Sans 500 Italic</vt:lpstr>
      <vt:lpstr>Wingdings</vt:lpstr>
      <vt:lpstr>1_ModernPortfolio</vt:lpstr>
      <vt:lpstr>PowerPoint Presentation</vt:lpstr>
      <vt:lpstr>Beyond Bitcoin: Creative Destruction Through the Blockchain</vt:lpstr>
      <vt:lpstr>Introduction and Roadmap</vt:lpstr>
      <vt:lpstr>PowerPoint Presentation</vt:lpstr>
      <vt:lpstr>What is Bitcoin?</vt:lpstr>
      <vt:lpstr>Bitcoin is like email for money.</vt:lpstr>
      <vt:lpstr>There is no Bitcoin Inc.</vt:lpstr>
      <vt:lpstr>Bitcoin is decentralized</vt:lpstr>
      <vt:lpstr>So, what’s the big deal?</vt:lpstr>
      <vt:lpstr>How can I prove it’s me?</vt:lpstr>
      <vt:lpstr>Digital Signatures Provide Proof of Identity</vt:lpstr>
      <vt:lpstr>How can I prove I have something?</vt:lpstr>
      <vt:lpstr>What is a Bitcoin?</vt:lpstr>
      <vt:lpstr>Transactions are the real base unit of the Blockchain</vt:lpstr>
      <vt:lpstr>A Block Decomposed</vt:lpstr>
      <vt:lpstr>Proof of Work</vt:lpstr>
      <vt:lpstr>PowerPoint Presentation</vt:lpstr>
      <vt:lpstr>An Endless Array of Use Cases</vt:lpstr>
      <vt:lpstr>Decentralized Cloud Storage - Storj</vt:lpstr>
      <vt:lpstr>Decentralized Asset Exchange - BitShares</vt:lpstr>
      <vt:lpstr>PowerPoint Presentation</vt:lpstr>
      <vt:lpstr>Our Company</vt:lpstr>
      <vt:lpstr>Our Platform - Ethereum</vt:lpstr>
      <vt:lpstr>Ethereum in Depth</vt:lpstr>
      <vt:lpstr>Ethereum in Depth contd.</vt:lpstr>
      <vt:lpstr>Solidity in Depth</vt:lpstr>
      <vt:lpstr>Startups on the Ethereum Blockchain</vt:lpstr>
      <vt:lpstr>Funding in depth</vt:lpstr>
      <vt:lpstr>Now, let’s build FinFest Vote 2.0</vt:lpstr>
      <vt:lpstr>PowerPoint Presentation</vt:lpstr>
      <vt:lpstr>Lessons Learned/Summary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Finfest Master Layout 2015</dc:title>
  <dc:creator>Real, Cynthia</dc:creator>
  <cp:lastModifiedBy>Rothschild, Clayton</cp:lastModifiedBy>
  <cp:revision>88</cp:revision>
  <dcterms:modified xsi:type="dcterms:W3CDTF">2017-01-19T20:55:57Z</dcterms:modified>
</cp:coreProperties>
</file>