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Funnel Sans"/>
      <p:regular r:id="rId35"/>
      <p:bold r:id="rId36"/>
      <p:italic r:id="rId37"/>
      <p:boldItalic r:id="rId38"/>
    </p:embeddedFont>
    <p:embeddedFont>
      <p:font typeface="Mona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aSans-bold.fntdata"/><Relationship Id="rId20" Type="http://schemas.openxmlformats.org/officeDocument/2006/relationships/slide" Target="slides/slide15.xml"/><Relationship Id="rId42" Type="http://schemas.openxmlformats.org/officeDocument/2006/relationships/font" Target="fonts/MonaSans-boldItalic.fntdata"/><Relationship Id="rId41" Type="http://schemas.openxmlformats.org/officeDocument/2006/relationships/font" Target="fonts/Mona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FunnelSans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FunnelSans-italic.fntdata"/><Relationship Id="rId14" Type="http://schemas.openxmlformats.org/officeDocument/2006/relationships/slide" Target="slides/slide9.xml"/><Relationship Id="rId36" Type="http://schemas.openxmlformats.org/officeDocument/2006/relationships/font" Target="fonts/FunnelSans-bold.fntdata"/><Relationship Id="rId17" Type="http://schemas.openxmlformats.org/officeDocument/2006/relationships/slide" Target="slides/slide12.xml"/><Relationship Id="rId39" Type="http://schemas.openxmlformats.org/officeDocument/2006/relationships/font" Target="fonts/MonaSans-regular.fntdata"/><Relationship Id="rId16" Type="http://schemas.openxmlformats.org/officeDocument/2006/relationships/slide" Target="slides/slide11.xml"/><Relationship Id="rId38" Type="http://schemas.openxmlformats.org/officeDocument/2006/relationships/font" Target="fonts/Funnel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98605c4f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98605c4f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98605c4f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98605c4f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98605c4f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98605c4f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98605c4f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98605c4f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98605c4f1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98605c4f1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98605c4f1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98605c4f1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98605c4f1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98605c4f1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98605c4f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98605c4f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98605c4f1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98605c4f1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98605c4f1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98605c4f1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98605c4f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98605c4f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98605c4f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98605c4f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98605c4f1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98605c4f1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98605c4f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698605c4f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98605c4f1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98605c4f1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98605c4f1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698605c4f1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98605c4f1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698605c4f1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98605c4f1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98605c4f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98605c4f1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698605c4f1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98605c4f1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98605c4f1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98605c4f1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698605c4f1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98605c4f1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98605c4f1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98605c4f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98605c4f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98605c4f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98605c4f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98605c4f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98605c4f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98605c4f1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98605c4f1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98605c4f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98605c4f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98605c4f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98605c4f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9.png"/><Relationship Id="rId4" Type="http://schemas.openxmlformats.org/officeDocument/2006/relationships/image" Target="../media/image31.pn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3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37.png"/><Relationship Id="rId5" Type="http://schemas.openxmlformats.org/officeDocument/2006/relationships/image" Target="../media/image32.png"/><Relationship Id="rId6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6.png"/><Relationship Id="rId4" Type="http://schemas.openxmlformats.org/officeDocument/2006/relationships/image" Target="../media/image25.png"/><Relationship Id="rId5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4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Relationship Id="rId4" Type="http://schemas.openxmlformats.org/officeDocument/2006/relationships/image" Target="../media/image40.png"/><Relationship Id="rId5" Type="http://schemas.openxmlformats.org/officeDocument/2006/relationships/image" Target="../media/image49.png"/><Relationship Id="rId6" Type="http://schemas.openxmlformats.org/officeDocument/2006/relationships/image" Target="../media/image5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3.png"/><Relationship Id="rId4" Type="http://schemas.openxmlformats.org/officeDocument/2006/relationships/image" Target="../media/image48.png"/><Relationship Id="rId5" Type="http://schemas.openxmlformats.org/officeDocument/2006/relationships/image" Target="../media/image5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5.png"/><Relationship Id="rId4" Type="http://schemas.openxmlformats.org/officeDocument/2006/relationships/image" Target="../media/image59.png"/><Relationship Id="rId5" Type="http://schemas.openxmlformats.org/officeDocument/2006/relationships/image" Target="../media/image4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3.png"/><Relationship Id="rId4" Type="http://schemas.openxmlformats.org/officeDocument/2006/relationships/image" Target="../media/image41.png"/><Relationship Id="rId5" Type="http://schemas.openxmlformats.org/officeDocument/2006/relationships/image" Target="../media/image4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0.png"/><Relationship Id="rId4" Type="http://schemas.openxmlformats.org/officeDocument/2006/relationships/image" Target="../media/image58.png"/><Relationship Id="rId5" Type="http://schemas.openxmlformats.org/officeDocument/2006/relationships/image" Target="../media/image44.png"/><Relationship Id="rId6" Type="http://schemas.openxmlformats.org/officeDocument/2006/relationships/image" Target="../media/image54.png"/><Relationship Id="rId7" Type="http://schemas.openxmlformats.org/officeDocument/2006/relationships/image" Target="../media/image5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0.png"/><Relationship Id="rId4" Type="http://schemas.openxmlformats.org/officeDocument/2006/relationships/image" Target="../media/image52.png"/><Relationship Id="rId5" Type="http://schemas.openxmlformats.org/officeDocument/2006/relationships/image" Target="../media/image6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3.png"/><Relationship Id="rId4" Type="http://schemas.openxmlformats.org/officeDocument/2006/relationships/image" Target="../media/image61.png"/><Relationship Id="rId5" Type="http://schemas.openxmlformats.org/officeDocument/2006/relationships/image" Target="../media/image6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ct val="100000"/>
              <a:buFont typeface="Mona Sans"/>
              <a:buNone/>
            </a:pPr>
            <a:r>
              <a:rPr lang="pt-BR" sz="4450">
                <a:latin typeface="Mona Sans"/>
                <a:ea typeface="Mona Sans"/>
                <a:cs typeface="Mona Sans"/>
                <a:sym typeface="Mona Sans"/>
              </a:rPr>
              <a:t>Fatores de Risco para Doenças Cardíacas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81700" y="2509625"/>
            <a:ext cx="7482300" cy="18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Mona Sans"/>
                <a:ea typeface="Mona Sans"/>
                <a:cs typeface="Mona Sans"/>
                <a:sym typeface="Mona Sans"/>
              </a:rPr>
              <a:t>Uma Análise Preditiva Utilizando Regressão Logística</a:t>
            </a:r>
            <a:br>
              <a:rPr lang="pt-BR" sz="1800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</a:br>
            <a:br>
              <a:rPr lang="pt-BR" sz="1800">
                <a:solidFill>
                  <a:schemeClr val="dk1"/>
                </a:solidFill>
                <a:latin typeface="Funnel Sans"/>
                <a:ea typeface="Funnel Sans"/>
                <a:cs typeface="Funnel Sans"/>
                <a:sym typeface="Funnel Sans"/>
              </a:rPr>
            </a:br>
            <a:r>
              <a:rPr lang="pt-BR" sz="1800">
                <a:solidFill>
                  <a:schemeClr val="dk1"/>
                </a:solidFill>
                <a:latin typeface="Mona Sans"/>
                <a:ea typeface="Mona Sans"/>
                <a:cs typeface="Mona Sans"/>
                <a:sym typeface="Mona Sans"/>
              </a:rPr>
              <a:t>Integrantes: Caio Ribeiro de Carvalho e Thiago Henrique Moço Fonseca</a:t>
            </a:r>
            <a:endParaRPr sz="1800">
              <a:solidFill>
                <a:schemeClr val="dk1"/>
              </a:solidFill>
              <a:latin typeface="Mona Sans"/>
              <a:ea typeface="Mona Sans"/>
              <a:cs typeface="Mona Sans"/>
              <a:sym typeface="Mon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ctrTitle"/>
          </p:nvPr>
        </p:nvSpPr>
        <p:spPr>
          <a:xfrm>
            <a:off x="350550" y="30172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Limpeza e Tratamento dos Dados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481700" y="2509625"/>
            <a:ext cx="748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74" y="810575"/>
            <a:ext cx="4622374" cy="2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75" y="1081300"/>
            <a:ext cx="5876500" cy="5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575" y="1719450"/>
            <a:ext cx="4866774" cy="3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575" y="2034250"/>
            <a:ext cx="5876501" cy="480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7575" y="2571750"/>
            <a:ext cx="4866775" cy="28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7575" y="2881400"/>
            <a:ext cx="5798799" cy="22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ctrTitle"/>
          </p:nvPr>
        </p:nvSpPr>
        <p:spPr>
          <a:xfrm>
            <a:off x="350550" y="30172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Limpeza e Tratamento dos Dados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25" y="634250"/>
            <a:ext cx="3406100" cy="23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800" y="869725"/>
            <a:ext cx="6467326" cy="16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0775" y="2515150"/>
            <a:ext cx="6506176" cy="56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6325" y="3079450"/>
            <a:ext cx="7156302" cy="164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8800" y="4664199"/>
            <a:ext cx="5870449" cy="44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ctrTitle"/>
          </p:nvPr>
        </p:nvSpPr>
        <p:spPr>
          <a:xfrm>
            <a:off x="350550" y="30172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Análise Exploratória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50" y="556575"/>
            <a:ext cx="4356851" cy="2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925" y="903725"/>
            <a:ext cx="6051651" cy="238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9379" y="1903038"/>
            <a:ext cx="1249774" cy="13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ctrTitle"/>
          </p:nvPr>
        </p:nvSpPr>
        <p:spPr>
          <a:xfrm>
            <a:off x="350550" y="30172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Análise Expl</a:t>
            </a: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o</a:t>
            </a: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ratória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0050" y="488775"/>
            <a:ext cx="6366349" cy="465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ctrTitle"/>
          </p:nvPr>
        </p:nvSpPr>
        <p:spPr>
          <a:xfrm>
            <a:off x="350550" y="30172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Análise Exploratória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75" y="525475"/>
            <a:ext cx="3639200" cy="2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100" y="787550"/>
            <a:ext cx="6521726" cy="42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ctrTitle"/>
          </p:nvPr>
        </p:nvSpPr>
        <p:spPr>
          <a:xfrm>
            <a:off x="350550" y="30172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Análise Exploratória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775" y="525475"/>
            <a:ext cx="3639200" cy="2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575" y="793463"/>
            <a:ext cx="8374635" cy="355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ctrTitle"/>
          </p:nvPr>
        </p:nvSpPr>
        <p:spPr>
          <a:xfrm>
            <a:off x="350550" y="30172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Análise Exploratória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75" y="533225"/>
            <a:ext cx="4299651" cy="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475" y="990050"/>
            <a:ext cx="8839201" cy="3396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ctrTitle"/>
          </p:nvPr>
        </p:nvSpPr>
        <p:spPr>
          <a:xfrm>
            <a:off x="350550" y="30172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Análise Exploratória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75" y="533225"/>
            <a:ext cx="4299651" cy="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025" y="859575"/>
            <a:ext cx="8340639" cy="355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538" y="4483224"/>
            <a:ext cx="7394636" cy="42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ctrTitle"/>
          </p:nvPr>
        </p:nvSpPr>
        <p:spPr>
          <a:xfrm>
            <a:off x="350550" y="30172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Análise Exploratória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75" y="533225"/>
            <a:ext cx="4299651" cy="25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75" y="875100"/>
            <a:ext cx="6179875" cy="77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925" y="1685425"/>
            <a:ext cx="6599426" cy="106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475" y="2950700"/>
            <a:ext cx="6653825" cy="190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350550" y="30172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500" y="0"/>
            <a:ext cx="5760301" cy="509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Introdução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50">
              <a:latin typeface="Mona Sans"/>
              <a:ea typeface="Mona Sans"/>
              <a:cs typeface="Mona Sans"/>
              <a:sym typeface="Mona San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81700" y="2509625"/>
            <a:ext cx="748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162" y="1587122"/>
            <a:ext cx="7365676" cy="230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ctrTitle"/>
          </p:nvPr>
        </p:nvSpPr>
        <p:spPr>
          <a:xfrm>
            <a:off x="350550" y="30172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Análise Exploratória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00" y="517725"/>
            <a:ext cx="25241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475" y="784423"/>
            <a:ext cx="4960026" cy="308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56225" y="2046325"/>
            <a:ext cx="5907801" cy="18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ctrTitle"/>
          </p:nvPr>
        </p:nvSpPr>
        <p:spPr>
          <a:xfrm>
            <a:off x="350550" y="310775"/>
            <a:ext cx="8520600" cy="9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Regressão Logística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50" y="844100"/>
            <a:ext cx="69437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50" y="2783425"/>
            <a:ext cx="6896100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ctrTitle"/>
          </p:nvPr>
        </p:nvSpPr>
        <p:spPr>
          <a:xfrm>
            <a:off x="350550" y="310775"/>
            <a:ext cx="8520600" cy="9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Regressão Logística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100" y="548825"/>
            <a:ext cx="5115425" cy="25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00" y="921775"/>
            <a:ext cx="5938999" cy="178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2950" y="2710825"/>
            <a:ext cx="5115426" cy="24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100" y="3028731"/>
            <a:ext cx="5716311" cy="1884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ctrTitle"/>
          </p:nvPr>
        </p:nvSpPr>
        <p:spPr>
          <a:xfrm>
            <a:off x="198150" y="310775"/>
            <a:ext cx="8520600" cy="9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Regressão Logística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025" y="572150"/>
            <a:ext cx="3732400" cy="2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798" y="828650"/>
            <a:ext cx="5053250" cy="186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1375" y="2816750"/>
            <a:ext cx="5586983" cy="18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ctrTitle"/>
          </p:nvPr>
        </p:nvSpPr>
        <p:spPr>
          <a:xfrm>
            <a:off x="198150" y="310775"/>
            <a:ext cx="8520600" cy="9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Regressão Logística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230" name="Google Shape;23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25" y="486675"/>
            <a:ext cx="20574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00" y="791475"/>
            <a:ext cx="5231950" cy="71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6725" y="1566750"/>
            <a:ext cx="5768049" cy="306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ctrTitle"/>
          </p:nvPr>
        </p:nvSpPr>
        <p:spPr>
          <a:xfrm>
            <a:off x="198150" y="310775"/>
            <a:ext cx="8520600" cy="9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Regressão Logística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238" name="Google Shape;23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250" y="509975"/>
            <a:ext cx="1758925" cy="2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450" y="744500"/>
            <a:ext cx="5519451" cy="11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450" y="1945350"/>
            <a:ext cx="4091325" cy="319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/>
          <p:nvPr>
            <p:ph type="ctrTitle"/>
          </p:nvPr>
        </p:nvSpPr>
        <p:spPr>
          <a:xfrm>
            <a:off x="198150" y="310775"/>
            <a:ext cx="8520600" cy="9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Regressão Logística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75" y="525525"/>
            <a:ext cx="3693575" cy="2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727" y="793500"/>
            <a:ext cx="5837026" cy="419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ctrTitle"/>
          </p:nvPr>
        </p:nvSpPr>
        <p:spPr>
          <a:xfrm>
            <a:off x="198150" y="310775"/>
            <a:ext cx="8520600" cy="9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Regressão Logística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75" y="525525"/>
            <a:ext cx="3693575" cy="2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75" y="863400"/>
            <a:ext cx="4905625" cy="14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5575" y="2256725"/>
            <a:ext cx="4820176" cy="5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029" y="2645859"/>
            <a:ext cx="2396050" cy="1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5575" y="2787225"/>
            <a:ext cx="4773550" cy="17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ctrTitle"/>
          </p:nvPr>
        </p:nvSpPr>
        <p:spPr>
          <a:xfrm>
            <a:off x="198150" y="310775"/>
            <a:ext cx="8520600" cy="9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Regressão Logística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75" y="525525"/>
            <a:ext cx="3693575" cy="2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75" y="782625"/>
            <a:ext cx="5037750" cy="17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425" y="2409925"/>
            <a:ext cx="4587950" cy="264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ctrTitle"/>
          </p:nvPr>
        </p:nvSpPr>
        <p:spPr>
          <a:xfrm>
            <a:off x="198150" y="310775"/>
            <a:ext cx="8520600" cy="9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Considerações Finais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50" y="776750"/>
            <a:ext cx="5651049" cy="16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523625"/>
            <a:ext cx="5651050" cy="1236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013" y="3691347"/>
            <a:ext cx="5511674" cy="41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74457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Objetivos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50">
              <a:latin typeface="Mona Sans"/>
              <a:ea typeface="Mona Sans"/>
              <a:cs typeface="Mona Sans"/>
              <a:sym typeface="Mona Sans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81700" y="2509625"/>
            <a:ext cx="748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600" y="963750"/>
            <a:ext cx="8839199" cy="83422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13" y="1644211"/>
            <a:ext cx="8563374" cy="3499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0" y="74457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850">
                <a:latin typeface="Mona Sans"/>
                <a:ea typeface="Mona Sans"/>
                <a:cs typeface="Mona Sans"/>
                <a:sym typeface="Mona Sans"/>
              </a:rPr>
              <a:t>Conjunto de Dados Utilizado</a:t>
            </a:r>
            <a:endParaRPr sz="385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50">
              <a:latin typeface="Mona Sans"/>
              <a:ea typeface="Mona Sans"/>
              <a:cs typeface="Mona Sans"/>
              <a:sym typeface="Mona Sans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81700" y="2509625"/>
            <a:ext cx="748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3625"/>
            <a:ext cx="8520601" cy="3548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ctrTitle"/>
          </p:nvPr>
        </p:nvSpPr>
        <p:spPr>
          <a:xfrm>
            <a:off x="311700" y="74457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Conjunto de Dados Utilizado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50">
              <a:latin typeface="Mona Sans"/>
              <a:ea typeface="Mona Sans"/>
              <a:cs typeface="Mona Sans"/>
              <a:sym typeface="Mona Sans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481700" y="2509625"/>
            <a:ext cx="748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3700"/>
            <a:ext cx="8520600" cy="40071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ctrTitle"/>
          </p:nvPr>
        </p:nvSpPr>
        <p:spPr>
          <a:xfrm>
            <a:off x="311700" y="74457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Conjunto de Dados Utilizado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50">
              <a:latin typeface="Mona Sans"/>
              <a:ea typeface="Mona Sans"/>
              <a:cs typeface="Mona Sans"/>
              <a:sym typeface="Mona Sans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81700" y="2509625"/>
            <a:ext cx="748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475" y="909375"/>
            <a:ext cx="7482299" cy="4086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ctrTitle"/>
          </p:nvPr>
        </p:nvSpPr>
        <p:spPr>
          <a:xfrm>
            <a:off x="311700" y="74457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Conjunto de Dados Utilizado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50">
              <a:latin typeface="Mona Sans"/>
              <a:ea typeface="Mona Sans"/>
              <a:cs typeface="Mona Sans"/>
              <a:sym typeface="Mona Sans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81700" y="2509625"/>
            <a:ext cx="748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00" y="1016876"/>
            <a:ext cx="6890750" cy="40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0" y="744575"/>
            <a:ext cx="8520600" cy="98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Conjunto de Dados Utilizado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50">
              <a:latin typeface="Mona Sans"/>
              <a:ea typeface="Mona Sans"/>
              <a:cs typeface="Mona Sans"/>
              <a:sym typeface="Mona Sans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481700" y="2509625"/>
            <a:ext cx="748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00" y="1016876"/>
            <a:ext cx="6890750" cy="40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ctrTitle"/>
          </p:nvPr>
        </p:nvSpPr>
        <p:spPr>
          <a:xfrm>
            <a:off x="350550" y="0"/>
            <a:ext cx="8520600" cy="83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latin typeface="Mona Sans"/>
                <a:ea typeface="Mona Sans"/>
                <a:cs typeface="Mona Sans"/>
                <a:sym typeface="Mona Sans"/>
              </a:rPr>
              <a:t>Conjunto de Dados Utilizado</a:t>
            </a:r>
            <a:endParaRPr sz="3500">
              <a:latin typeface="Mona Sans"/>
              <a:ea typeface="Mona Sans"/>
              <a:cs typeface="Mona Sans"/>
              <a:sym typeface="Mona Sans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250" y="839400"/>
            <a:ext cx="4322900" cy="2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8475" y="1115925"/>
            <a:ext cx="5466007" cy="402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