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2"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F9D7-F93E-4EFA-AA5D-435814A9270D}"/>
              </a:ext>
            </a:extLst>
          </p:cNvPr>
          <p:cNvSpPr>
            <a:spLocks noGrp="1"/>
          </p:cNvSpPr>
          <p:nvPr>
            <p:ph type="ctrTitle"/>
          </p:nvPr>
        </p:nvSpPr>
        <p:spPr/>
        <p:txBody>
          <a:bodyPr/>
          <a:lstStyle/>
          <a:p>
            <a:r>
              <a:rPr lang="pt-BR" dirty="0"/>
              <a:t>Project Capstone Coursera</a:t>
            </a:r>
            <a:endParaRPr lang="en-US" dirty="0"/>
          </a:p>
        </p:txBody>
      </p:sp>
      <p:sp>
        <p:nvSpPr>
          <p:cNvPr id="3" name="Subtitle 2">
            <a:extLst>
              <a:ext uri="{FF2B5EF4-FFF2-40B4-BE49-F238E27FC236}">
                <a16:creationId xmlns:a16="http://schemas.microsoft.com/office/drawing/2014/main" id="{FAED8CC0-EB0B-4FF3-9126-70EF53AB2DD6}"/>
              </a:ext>
            </a:extLst>
          </p:cNvPr>
          <p:cNvSpPr>
            <a:spLocks noGrp="1"/>
          </p:cNvSpPr>
          <p:nvPr>
            <p:ph type="subTitle" idx="1"/>
          </p:nvPr>
        </p:nvSpPr>
        <p:spPr/>
        <p:txBody>
          <a:bodyPr>
            <a:normAutofit/>
          </a:bodyPr>
          <a:lstStyle/>
          <a:p>
            <a:r>
              <a:rPr lang="en-US" dirty="0"/>
              <a:t>Comparing Restaurants Categories in </a:t>
            </a:r>
          </a:p>
          <a:p>
            <a:r>
              <a:rPr lang="en-US" dirty="0"/>
              <a:t>Airports with more passenger traffic</a:t>
            </a:r>
          </a:p>
        </p:txBody>
      </p:sp>
      <p:sp>
        <p:nvSpPr>
          <p:cNvPr id="4" name="Subtitle 2">
            <a:extLst>
              <a:ext uri="{FF2B5EF4-FFF2-40B4-BE49-F238E27FC236}">
                <a16:creationId xmlns:a16="http://schemas.microsoft.com/office/drawing/2014/main" id="{5191CA66-62DB-45EE-BABE-EFFF1F6106F7}"/>
              </a:ext>
            </a:extLst>
          </p:cNvPr>
          <p:cNvSpPr txBox="1">
            <a:spLocks/>
          </p:cNvSpPr>
          <p:nvPr/>
        </p:nvSpPr>
        <p:spPr>
          <a:xfrm>
            <a:off x="-219806" y="6489538"/>
            <a:ext cx="1881552" cy="36846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t>23-Oct-2018</a:t>
            </a:r>
            <a:endParaRPr lang="en-US" dirty="0"/>
          </a:p>
        </p:txBody>
      </p:sp>
      <p:sp>
        <p:nvSpPr>
          <p:cNvPr id="5" name="Subtitle 2">
            <a:extLst>
              <a:ext uri="{FF2B5EF4-FFF2-40B4-BE49-F238E27FC236}">
                <a16:creationId xmlns:a16="http://schemas.microsoft.com/office/drawing/2014/main" id="{8313C370-8FB6-41C1-ABFC-4B19724B20A8}"/>
              </a:ext>
            </a:extLst>
          </p:cNvPr>
          <p:cNvSpPr txBox="1">
            <a:spLocks/>
          </p:cNvSpPr>
          <p:nvPr/>
        </p:nvSpPr>
        <p:spPr>
          <a:xfrm>
            <a:off x="8754298" y="6489539"/>
            <a:ext cx="3437702" cy="36846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t>A</a:t>
            </a:r>
            <a:r>
              <a:rPr lang="en-US" dirty="0" err="1"/>
              <a:t>uthor</a:t>
            </a:r>
            <a:r>
              <a:rPr lang="en-US" dirty="0"/>
              <a:t>: Clayton </a:t>
            </a:r>
            <a:r>
              <a:rPr lang="en-US" dirty="0" err="1"/>
              <a:t>Magalhaes</a:t>
            </a:r>
            <a:endParaRPr lang="en-US" dirty="0"/>
          </a:p>
        </p:txBody>
      </p:sp>
    </p:spTree>
    <p:extLst>
      <p:ext uri="{BB962C8B-B14F-4D97-AF65-F5344CB8AC3E}">
        <p14:creationId xmlns:p14="http://schemas.microsoft.com/office/powerpoint/2010/main" val="138230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41186-8736-4B96-8A10-06C7A232FA54}"/>
              </a:ext>
            </a:extLst>
          </p:cNvPr>
          <p:cNvSpPr>
            <a:spLocks noGrp="1"/>
          </p:cNvSpPr>
          <p:nvPr>
            <p:ph idx="1"/>
          </p:nvPr>
        </p:nvSpPr>
        <p:spPr>
          <a:xfrm>
            <a:off x="680321" y="3543299"/>
            <a:ext cx="9613861" cy="2392889"/>
          </a:xfrm>
        </p:spPr>
        <p:txBody>
          <a:bodyPr>
            <a:normAutofit/>
          </a:bodyPr>
          <a:lstStyle/>
          <a:p>
            <a:pPr marL="0" indent="0" algn="ctr">
              <a:buNone/>
            </a:pPr>
            <a:r>
              <a:rPr lang="pt-BR" sz="5400" dirty="0"/>
              <a:t>Questions ?</a:t>
            </a:r>
            <a:endParaRPr lang="en-US" sz="5400" dirty="0"/>
          </a:p>
        </p:txBody>
      </p:sp>
    </p:spTree>
    <p:extLst>
      <p:ext uri="{BB962C8B-B14F-4D97-AF65-F5344CB8AC3E}">
        <p14:creationId xmlns:p14="http://schemas.microsoft.com/office/powerpoint/2010/main" val="77964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FFAE-5060-441B-9545-E1705D83D7F2}"/>
              </a:ext>
            </a:extLst>
          </p:cNvPr>
          <p:cNvSpPr>
            <a:spLocks noGrp="1"/>
          </p:cNvSpPr>
          <p:nvPr>
            <p:ph type="title"/>
          </p:nvPr>
        </p:nvSpPr>
        <p:spPr/>
        <p:txBody>
          <a:bodyPr/>
          <a:lstStyle/>
          <a:p>
            <a:r>
              <a:rPr lang="pt-BR" dirty="0"/>
              <a:t>Agenda</a:t>
            </a:r>
            <a:endParaRPr lang="en-US" dirty="0"/>
          </a:p>
        </p:txBody>
      </p:sp>
      <p:sp>
        <p:nvSpPr>
          <p:cNvPr id="3" name="Content Placeholder 2">
            <a:extLst>
              <a:ext uri="{FF2B5EF4-FFF2-40B4-BE49-F238E27FC236}">
                <a16:creationId xmlns:a16="http://schemas.microsoft.com/office/drawing/2014/main" id="{20E4191E-1A66-4756-91AC-793D08C13937}"/>
              </a:ext>
            </a:extLst>
          </p:cNvPr>
          <p:cNvSpPr>
            <a:spLocks noGrp="1"/>
          </p:cNvSpPr>
          <p:nvPr>
            <p:ph idx="1"/>
          </p:nvPr>
        </p:nvSpPr>
        <p:spPr/>
        <p:txBody>
          <a:bodyPr/>
          <a:lstStyle/>
          <a:p>
            <a:pPr marL="0" indent="0">
              <a:buNone/>
            </a:pPr>
            <a:r>
              <a:rPr lang="pt-BR" dirty="0"/>
              <a:t>1) Introdution</a:t>
            </a:r>
          </a:p>
          <a:p>
            <a:pPr marL="0" indent="0">
              <a:buNone/>
            </a:pPr>
            <a:r>
              <a:rPr lang="pt-BR" dirty="0"/>
              <a:t>2) Data</a:t>
            </a:r>
          </a:p>
          <a:p>
            <a:pPr marL="0" indent="0">
              <a:buNone/>
            </a:pPr>
            <a:r>
              <a:rPr lang="pt-BR" dirty="0"/>
              <a:t>3) Methodology</a:t>
            </a:r>
          </a:p>
          <a:p>
            <a:pPr marL="0" indent="0">
              <a:buNone/>
            </a:pPr>
            <a:r>
              <a:rPr lang="pt-BR" dirty="0"/>
              <a:t>4) Results</a:t>
            </a:r>
          </a:p>
          <a:p>
            <a:pPr marL="0" indent="0">
              <a:buNone/>
            </a:pPr>
            <a:r>
              <a:rPr lang="pt-BR" dirty="0"/>
              <a:t>5) Discussion</a:t>
            </a:r>
          </a:p>
          <a:p>
            <a:pPr marL="0" indent="0">
              <a:buNone/>
            </a:pPr>
            <a:r>
              <a:rPr lang="pt-BR" dirty="0"/>
              <a:t>6) Conclusion</a:t>
            </a:r>
            <a:endParaRPr lang="en-US" dirty="0"/>
          </a:p>
        </p:txBody>
      </p:sp>
    </p:spTree>
    <p:extLst>
      <p:ext uri="{BB962C8B-B14F-4D97-AF65-F5344CB8AC3E}">
        <p14:creationId xmlns:p14="http://schemas.microsoft.com/office/powerpoint/2010/main" val="262430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9037-E577-4F42-8D4A-D2B982EDC036}"/>
              </a:ext>
            </a:extLst>
          </p:cNvPr>
          <p:cNvSpPr>
            <a:spLocks noGrp="1"/>
          </p:cNvSpPr>
          <p:nvPr>
            <p:ph type="title"/>
          </p:nvPr>
        </p:nvSpPr>
        <p:spPr/>
        <p:txBody>
          <a:bodyPr/>
          <a:lstStyle/>
          <a:p>
            <a:r>
              <a:rPr lang="pt-BR" dirty="0"/>
              <a:t>Introdution</a:t>
            </a:r>
            <a:endParaRPr lang="en-US" dirty="0"/>
          </a:p>
        </p:txBody>
      </p:sp>
      <p:sp>
        <p:nvSpPr>
          <p:cNvPr id="3" name="Content Placeholder 2">
            <a:extLst>
              <a:ext uri="{FF2B5EF4-FFF2-40B4-BE49-F238E27FC236}">
                <a16:creationId xmlns:a16="http://schemas.microsoft.com/office/drawing/2014/main" id="{568D258A-37C5-4622-AFAC-20D60ECB030D}"/>
              </a:ext>
            </a:extLst>
          </p:cNvPr>
          <p:cNvSpPr>
            <a:spLocks noGrp="1"/>
          </p:cNvSpPr>
          <p:nvPr>
            <p:ph idx="1"/>
          </p:nvPr>
        </p:nvSpPr>
        <p:spPr>
          <a:xfrm>
            <a:off x="680321" y="2336872"/>
            <a:ext cx="9613861" cy="4055135"/>
          </a:xfrm>
        </p:spPr>
        <p:txBody>
          <a:bodyPr>
            <a:noAutofit/>
          </a:bodyPr>
          <a:lstStyle/>
          <a:p>
            <a:r>
              <a:rPr lang="en-US" sz="1600" dirty="0"/>
              <a:t>The Airport restaurants with more passenger traffic need to serve a diverse and multicultural population. Most people choose airports fast food restaurant because of lack of time between airplane connections but other people eat at the fast food restaurant because there are no other restaurants. The analysis of the number of restaurants per airport can indicate the percentage of fast-food restaurants and other restaurants and give new insights on the proposition.</a:t>
            </a:r>
          </a:p>
          <a:p>
            <a:endParaRPr lang="en-US" sz="1600" dirty="0"/>
          </a:p>
          <a:p>
            <a:r>
              <a:rPr lang="en-US" sz="1600" dirty="0"/>
              <a:t>In order to obtain the data about the restaurants near to airports with more passenger traffic in the world, we present in this document the process to obtain the dataset that is in the table of airports and how explore the dataset available freely in the </a:t>
            </a:r>
            <a:r>
              <a:rPr lang="en-US" sz="1600" dirty="0" err="1"/>
              <a:t>wikipedia</a:t>
            </a:r>
            <a:r>
              <a:rPr lang="en-US" sz="1600" dirty="0"/>
              <a:t> page. </a:t>
            </a:r>
            <a:r>
              <a:rPr lang="en-US" sz="1600" dirty="0" err="1"/>
              <a:t>Futhermore</a:t>
            </a:r>
            <a:r>
              <a:rPr lang="en-US" sz="1600" dirty="0"/>
              <a:t>, we explain how the data will be transformed and stored into a pandas </a:t>
            </a:r>
            <a:r>
              <a:rPr lang="en-US" sz="1600" dirty="0" err="1"/>
              <a:t>dataframe</a:t>
            </a:r>
            <a:r>
              <a:rPr lang="en-US" sz="1600" dirty="0"/>
              <a:t>. Then, we collect the longitude and latitude from each airport list using the Geocoder API.</a:t>
            </a:r>
          </a:p>
          <a:p>
            <a:endParaRPr lang="en-US" sz="1600" dirty="0"/>
          </a:p>
          <a:p>
            <a:r>
              <a:rPr lang="en-US" sz="1600" dirty="0"/>
              <a:t>Finally, the Capstone project will compare the number of restaurants within a 500-meter radius among the top 10 airports in the world in 2017, with more passenger traffic using the foursquare location data.</a:t>
            </a:r>
          </a:p>
        </p:txBody>
      </p:sp>
    </p:spTree>
    <p:extLst>
      <p:ext uri="{BB962C8B-B14F-4D97-AF65-F5344CB8AC3E}">
        <p14:creationId xmlns:p14="http://schemas.microsoft.com/office/powerpoint/2010/main" val="257762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961F-D1AC-4DB0-9E2B-A6949EFD50B1}"/>
              </a:ext>
            </a:extLst>
          </p:cNvPr>
          <p:cNvSpPr>
            <a:spLocks noGrp="1"/>
          </p:cNvSpPr>
          <p:nvPr>
            <p:ph type="title"/>
          </p:nvPr>
        </p:nvSpPr>
        <p:spPr/>
        <p:txBody>
          <a:bodyPr/>
          <a:lstStyle/>
          <a:p>
            <a:r>
              <a:rPr lang="pt-BR" dirty="0"/>
              <a:t>Data</a:t>
            </a:r>
            <a:endParaRPr lang="en-US" dirty="0"/>
          </a:p>
        </p:txBody>
      </p:sp>
      <p:sp>
        <p:nvSpPr>
          <p:cNvPr id="3" name="Content Placeholder 2">
            <a:extLst>
              <a:ext uri="{FF2B5EF4-FFF2-40B4-BE49-F238E27FC236}">
                <a16:creationId xmlns:a16="http://schemas.microsoft.com/office/drawing/2014/main" id="{F0A45310-B1D1-42C6-A543-261357B4E056}"/>
              </a:ext>
            </a:extLst>
          </p:cNvPr>
          <p:cNvSpPr>
            <a:spLocks noGrp="1"/>
          </p:cNvSpPr>
          <p:nvPr>
            <p:ph idx="1"/>
          </p:nvPr>
        </p:nvSpPr>
        <p:spPr/>
        <p:txBody>
          <a:bodyPr>
            <a:normAutofit fontScale="77500" lnSpcReduction="20000"/>
          </a:bodyPr>
          <a:lstStyle/>
          <a:p>
            <a:r>
              <a:rPr lang="en-US" dirty="0"/>
              <a:t>The dataset to explore the busiest airports by passenger traffic is the </a:t>
            </a:r>
            <a:r>
              <a:rPr lang="en-US" dirty="0" err="1"/>
              <a:t>wikipedia</a:t>
            </a:r>
            <a:r>
              <a:rPr lang="en-US" dirty="0"/>
              <a:t> site: </a:t>
            </a:r>
            <a:r>
              <a:rPr lang="en-US" dirty="0">
                <a:solidFill>
                  <a:srgbClr val="FFFF00"/>
                </a:solidFill>
              </a:rPr>
              <a:t>https://en.wikipedia.org/wiki/List_of_busiest_airports_by_passenger_traffic</a:t>
            </a:r>
          </a:p>
          <a:p>
            <a:endParaRPr lang="en-US" dirty="0"/>
          </a:p>
          <a:p>
            <a:r>
              <a:rPr lang="en-US" dirty="0"/>
              <a:t>In addition to the dataset from the </a:t>
            </a:r>
            <a:r>
              <a:rPr lang="en-US" dirty="0" err="1"/>
              <a:t>wikipedia</a:t>
            </a:r>
            <a:r>
              <a:rPr lang="en-US" dirty="0"/>
              <a:t> page, each airport will have complementary data from </a:t>
            </a:r>
            <a:r>
              <a:rPr lang="en-US" dirty="0" err="1">
                <a:solidFill>
                  <a:srgbClr val="FFFF00"/>
                </a:solidFill>
              </a:rPr>
              <a:t>GeoPy's</a:t>
            </a:r>
            <a:r>
              <a:rPr lang="en-US" dirty="0">
                <a:solidFill>
                  <a:srgbClr val="FFFF00"/>
                </a:solidFill>
              </a:rPr>
              <a:t> geocoding web services</a:t>
            </a:r>
            <a:r>
              <a:rPr lang="en-US" dirty="0"/>
              <a:t>. Using the Geocoder API is possible collect longitude and latitude for every one 50 airports.</a:t>
            </a:r>
          </a:p>
          <a:p>
            <a:endParaRPr lang="en-US" dirty="0"/>
          </a:p>
          <a:p>
            <a:r>
              <a:rPr lang="en-US" dirty="0"/>
              <a:t>We get airport </a:t>
            </a:r>
            <a:r>
              <a:rPr lang="en-US" dirty="0" err="1"/>
              <a:t>geolocalization</a:t>
            </a:r>
            <a:r>
              <a:rPr lang="en-US" dirty="0"/>
              <a:t> using</a:t>
            </a:r>
            <a:r>
              <a:rPr lang="en-US" dirty="0">
                <a:solidFill>
                  <a:srgbClr val="FFFF00"/>
                </a:solidFill>
              </a:rPr>
              <a:t> the Foursquare location data</a:t>
            </a:r>
            <a:r>
              <a:rPr lang="en-US" dirty="0"/>
              <a:t> and then select venues limited to 100 with </a:t>
            </a:r>
            <a:r>
              <a:rPr lang="en-US" dirty="0">
                <a:solidFill>
                  <a:schemeClr val="bg1"/>
                </a:solidFill>
              </a:rPr>
              <a:t>category equal "Food" </a:t>
            </a:r>
            <a:r>
              <a:rPr lang="en-US" dirty="0"/>
              <a:t>near to the each one 50 airport. </a:t>
            </a:r>
          </a:p>
          <a:p>
            <a:endParaRPr lang="en-US" dirty="0"/>
          </a:p>
          <a:p>
            <a:r>
              <a:rPr lang="en-US" dirty="0"/>
              <a:t>In this link is possible identify all available categories: </a:t>
            </a:r>
            <a:r>
              <a:rPr lang="en-US" dirty="0">
                <a:solidFill>
                  <a:srgbClr val="FFFF00"/>
                </a:solidFill>
              </a:rPr>
              <a:t>https://developer.foursquare.com/docs/resources/categories</a:t>
            </a:r>
          </a:p>
        </p:txBody>
      </p:sp>
    </p:spTree>
    <p:extLst>
      <p:ext uri="{BB962C8B-B14F-4D97-AF65-F5344CB8AC3E}">
        <p14:creationId xmlns:p14="http://schemas.microsoft.com/office/powerpoint/2010/main" val="206930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3B4A-9322-4BBE-88B4-B67F099CA208}"/>
              </a:ext>
            </a:extLst>
          </p:cNvPr>
          <p:cNvSpPr>
            <a:spLocks noGrp="1"/>
          </p:cNvSpPr>
          <p:nvPr>
            <p:ph type="title"/>
          </p:nvPr>
        </p:nvSpPr>
        <p:spPr/>
        <p:txBody>
          <a:bodyPr/>
          <a:lstStyle/>
          <a:p>
            <a:r>
              <a:rPr lang="pt-BR" dirty="0"/>
              <a:t>Methodology</a:t>
            </a:r>
            <a:endParaRPr lang="en-US" dirty="0"/>
          </a:p>
        </p:txBody>
      </p:sp>
      <p:sp>
        <p:nvSpPr>
          <p:cNvPr id="3" name="Content Placeholder 2">
            <a:extLst>
              <a:ext uri="{FF2B5EF4-FFF2-40B4-BE49-F238E27FC236}">
                <a16:creationId xmlns:a16="http://schemas.microsoft.com/office/drawing/2014/main" id="{3A2AA512-9E97-4A1D-B91E-081B443396B1}"/>
              </a:ext>
            </a:extLst>
          </p:cNvPr>
          <p:cNvSpPr>
            <a:spLocks noGrp="1"/>
          </p:cNvSpPr>
          <p:nvPr>
            <p:ph idx="1"/>
          </p:nvPr>
        </p:nvSpPr>
        <p:spPr>
          <a:xfrm>
            <a:off x="680321" y="2336872"/>
            <a:ext cx="9613861" cy="4169435"/>
          </a:xfrm>
        </p:spPr>
        <p:txBody>
          <a:bodyPr>
            <a:noAutofit/>
          </a:bodyPr>
          <a:lstStyle/>
          <a:p>
            <a:r>
              <a:rPr lang="en-US" sz="1600" dirty="0"/>
              <a:t>The first step was to collect from the </a:t>
            </a:r>
            <a:r>
              <a:rPr lang="en-US" sz="1600" dirty="0" err="1"/>
              <a:t>wikipedia</a:t>
            </a:r>
            <a:r>
              <a:rPr lang="en-US" sz="1600" dirty="0"/>
              <a:t> page the list of airports in the statistics 2017 table: </a:t>
            </a:r>
            <a:r>
              <a:rPr lang="en-US" sz="1600" dirty="0">
                <a:solidFill>
                  <a:srgbClr val="FFFF00"/>
                </a:solidFill>
              </a:rPr>
              <a:t>Airport Name, Country and Total of passengers</a:t>
            </a:r>
            <a:r>
              <a:rPr lang="en-US" sz="1600" dirty="0"/>
              <a:t>. We then run an API call to get the geographic location with the </a:t>
            </a:r>
            <a:r>
              <a:rPr lang="en-US" sz="1600" dirty="0">
                <a:solidFill>
                  <a:srgbClr val="FFFF00"/>
                </a:solidFill>
              </a:rPr>
              <a:t>longitude and latitude data</a:t>
            </a:r>
            <a:r>
              <a:rPr lang="en-US" sz="1600" dirty="0"/>
              <a:t> for each airport and add them to the airport list.</a:t>
            </a:r>
          </a:p>
          <a:p>
            <a:pPr marL="0" indent="0">
              <a:buNone/>
            </a:pPr>
            <a:endParaRPr lang="en-US" sz="1600" dirty="0"/>
          </a:p>
          <a:p>
            <a:r>
              <a:rPr lang="en-US" sz="1600" dirty="0"/>
              <a:t>The next step was to run the Foursquare API </a:t>
            </a:r>
            <a:r>
              <a:rPr lang="en-US" sz="1600" dirty="0">
                <a:solidFill>
                  <a:srgbClr val="FFFF00"/>
                </a:solidFill>
              </a:rPr>
              <a:t>to identify the first 100 venues with the </a:t>
            </a:r>
            <a:r>
              <a:rPr lang="en-US" sz="1600" dirty="0">
                <a:solidFill>
                  <a:schemeClr val="bg1"/>
                </a:solidFill>
              </a:rPr>
              <a:t>category "Food"</a:t>
            </a:r>
            <a:r>
              <a:rPr lang="en-US" sz="1600" dirty="0">
                <a:solidFill>
                  <a:srgbClr val="FFFF00"/>
                </a:solidFill>
              </a:rPr>
              <a:t> within a radius of 1000 meters</a:t>
            </a:r>
            <a:r>
              <a:rPr lang="en-US" sz="1600" dirty="0"/>
              <a:t> close to each airport. This information was stored in a second list. Then the list of airports and the venue list were merged to begin the analysis exploring.</a:t>
            </a:r>
          </a:p>
          <a:p>
            <a:endParaRPr lang="en-US" sz="1600" dirty="0"/>
          </a:p>
          <a:p>
            <a:r>
              <a:rPr lang="en-US" sz="1600" dirty="0"/>
              <a:t>The first analysis was the segmentation of the type of venue for each airport and the identification of the </a:t>
            </a:r>
            <a:r>
              <a:rPr lang="en-US" sz="1600" dirty="0">
                <a:solidFill>
                  <a:srgbClr val="FFFF00"/>
                </a:solidFill>
              </a:rPr>
              <a:t>10 most common categories of restaurants in the airports</a:t>
            </a:r>
            <a:r>
              <a:rPr lang="en-US" sz="1600" dirty="0"/>
              <a:t>. It is important to mention that the restaurant and the type of venue will be listed according to the frequency of check-in of Foursquare users.</a:t>
            </a:r>
          </a:p>
          <a:p>
            <a:endParaRPr lang="en-US" sz="1600" dirty="0"/>
          </a:p>
          <a:p>
            <a:r>
              <a:rPr lang="en-US" sz="1600" dirty="0"/>
              <a:t>The second analysis used the </a:t>
            </a:r>
            <a:r>
              <a:rPr lang="en-US" sz="1600" dirty="0">
                <a:solidFill>
                  <a:srgbClr val="FFFF00"/>
                </a:solidFill>
              </a:rPr>
              <a:t>K-means method to cluster the airports into 5 groups</a:t>
            </a:r>
            <a:r>
              <a:rPr lang="en-US" sz="1600" dirty="0"/>
              <a:t> according to the restaurants category.</a:t>
            </a:r>
          </a:p>
          <a:p>
            <a:endParaRPr lang="en-US" sz="1600" dirty="0"/>
          </a:p>
          <a:p>
            <a:r>
              <a:rPr lang="en-US" sz="1600" dirty="0"/>
              <a:t>The last analysis compared the results of each group and what the </a:t>
            </a:r>
            <a:r>
              <a:rPr lang="en-US" sz="1600" dirty="0" err="1"/>
              <a:t>airports's</a:t>
            </a:r>
            <a:r>
              <a:rPr lang="en-US" sz="1600" dirty="0"/>
              <a:t> restaurants have in common.</a:t>
            </a:r>
          </a:p>
        </p:txBody>
      </p:sp>
    </p:spTree>
    <p:extLst>
      <p:ext uri="{BB962C8B-B14F-4D97-AF65-F5344CB8AC3E}">
        <p14:creationId xmlns:p14="http://schemas.microsoft.com/office/powerpoint/2010/main" val="148407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B78C-8BCC-40CB-A5EA-038973D3018D}"/>
              </a:ext>
            </a:extLst>
          </p:cNvPr>
          <p:cNvSpPr>
            <a:spLocks noGrp="1"/>
          </p:cNvSpPr>
          <p:nvPr>
            <p:ph type="title"/>
          </p:nvPr>
        </p:nvSpPr>
        <p:spPr/>
        <p:txBody>
          <a:bodyPr/>
          <a:lstStyle/>
          <a:p>
            <a:r>
              <a:rPr lang="pt-BR" dirty="0"/>
              <a:t>Results</a:t>
            </a:r>
            <a:endParaRPr lang="en-US" dirty="0"/>
          </a:p>
        </p:txBody>
      </p:sp>
      <p:sp>
        <p:nvSpPr>
          <p:cNvPr id="3" name="Content Placeholder 2">
            <a:extLst>
              <a:ext uri="{FF2B5EF4-FFF2-40B4-BE49-F238E27FC236}">
                <a16:creationId xmlns:a16="http://schemas.microsoft.com/office/drawing/2014/main" id="{AA527DE8-B935-4EEE-83C3-74501D99D29C}"/>
              </a:ext>
            </a:extLst>
          </p:cNvPr>
          <p:cNvSpPr>
            <a:spLocks noGrp="1"/>
          </p:cNvSpPr>
          <p:nvPr>
            <p:ph idx="1"/>
          </p:nvPr>
        </p:nvSpPr>
        <p:spPr>
          <a:xfrm>
            <a:off x="680321" y="2336873"/>
            <a:ext cx="9835279" cy="4327696"/>
          </a:xfrm>
        </p:spPr>
        <p:txBody>
          <a:bodyPr numCol="2">
            <a:noAutofit/>
          </a:bodyPr>
          <a:lstStyle/>
          <a:p>
            <a:r>
              <a:rPr lang="en-US" sz="2000" dirty="0">
                <a:solidFill>
                  <a:srgbClr val="FFFF00"/>
                </a:solidFill>
              </a:rPr>
              <a:t>The most common restaurants at United States airports are fast food. A surprise was not finding Indian restaurant at United States airports.</a:t>
            </a:r>
          </a:p>
          <a:p>
            <a:endParaRPr lang="en-US" sz="2000" dirty="0"/>
          </a:p>
          <a:p>
            <a:endParaRPr lang="en-US" sz="2000" dirty="0"/>
          </a:p>
          <a:p>
            <a:r>
              <a:rPr lang="en-US" sz="2000" dirty="0">
                <a:solidFill>
                  <a:srgbClr val="FFFF00"/>
                </a:solidFill>
              </a:rPr>
              <a:t>Hindu food restaurants are the most common at the Canada airport.</a:t>
            </a:r>
          </a:p>
          <a:p>
            <a:endParaRPr lang="en-US" sz="2000" dirty="0"/>
          </a:p>
          <a:p>
            <a:r>
              <a:rPr lang="en-US" sz="2000" dirty="0">
                <a:solidFill>
                  <a:srgbClr val="FFFF00"/>
                </a:solidFill>
              </a:rPr>
              <a:t>The airports of Amsterdam and United Kingdom have the largest variety of type of food compared to the other airports in the world.</a:t>
            </a:r>
          </a:p>
          <a:p>
            <a:pPr lvl="8"/>
            <a:endParaRPr lang="en-US" sz="1000" dirty="0"/>
          </a:p>
          <a:p>
            <a:r>
              <a:rPr lang="en-US" sz="2000" dirty="0">
                <a:solidFill>
                  <a:srgbClr val="FFFF00"/>
                </a:solidFill>
              </a:rPr>
              <a:t>Other surprise was in relation to 'cafe' venue. This type of trade is more frequent in airports than bakeries and fast foods.</a:t>
            </a:r>
          </a:p>
          <a:p>
            <a:endParaRPr lang="en-US" sz="2000" dirty="0">
              <a:solidFill>
                <a:srgbClr val="FFFF00"/>
              </a:solidFill>
            </a:endParaRPr>
          </a:p>
          <a:p>
            <a:r>
              <a:rPr lang="en-US" sz="2000" dirty="0">
                <a:solidFill>
                  <a:srgbClr val="FFFF00"/>
                </a:solidFill>
              </a:rPr>
              <a:t>Most restaurants in Japan and China are typical local food.</a:t>
            </a:r>
          </a:p>
          <a:p>
            <a:endParaRPr lang="en-US" sz="2000" dirty="0">
              <a:solidFill>
                <a:srgbClr val="FFFF00"/>
              </a:solidFill>
            </a:endParaRPr>
          </a:p>
          <a:p>
            <a:r>
              <a:rPr lang="en-US" sz="2000" dirty="0">
                <a:solidFill>
                  <a:srgbClr val="FFFF00"/>
                </a:solidFill>
              </a:rPr>
              <a:t>At the airport in Rome it was not possible to identify Italian restaurants, only restaurants with typical food from other countries.</a:t>
            </a:r>
          </a:p>
        </p:txBody>
      </p:sp>
    </p:spTree>
    <p:extLst>
      <p:ext uri="{BB962C8B-B14F-4D97-AF65-F5344CB8AC3E}">
        <p14:creationId xmlns:p14="http://schemas.microsoft.com/office/powerpoint/2010/main" val="12390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11B5-1FCE-4846-9A72-B24C5ECFD927}"/>
              </a:ext>
            </a:extLst>
          </p:cNvPr>
          <p:cNvSpPr>
            <a:spLocks noGrp="1"/>
          </p:cNvSpPr>
          <p:nvPr>
            <p:ph type="title"/>
          </p:nvPr>
        </p:nvSpPr>
        <p:spPr>
          <a:xfrm>
            <a:off x="680321" y="902698"/>
            <a:ext cx="9613861" cy="1080938"/>
          </a:xfrm>
        </p:spPr>
        <p:txBody>
          <a:bodyPr>
            <a:normAutofit fontScale="90000"/>
          </a:bodyPr>
          <a:lstStyle/>
          <a:p>
            <a:r>
              <a:rPr lang="pt-BR" sz="4000" dirty="0"/>
              <a:t>Results</a:t>
            </a:r>
            <a:br>
              <a:rPr lang="pt-BR" sz="4000" dirty="0"/>
            </a:br>
            <a:r>
              <a:rPr lang="pt-BR" sz="3100" dirty="0"/>
              <a:t>(50 </a:t>
            </a:r>
            <a:r>
              <a:rPr lang="en-US" sz="3100" dirty="0"/>
              <a:t>Airports with more passenger traffic in the world)</a:t>
            </a:r>
            <a:br>
              <a:rPr lang="en-US" dirty="0"/>
            </a:br>
            <a:endParaRPr lang="en-US" dirty="0"/>
          </a:p>
        </p:txBody>
      </p:sp>
      <p:pic>
        <p:nvPicPr>
          <p:cNvPr id="4" name="Picture 3">
            <a:extLst>
              <a:ext uri="{FF2B5EF4-FFF2-40B4-BE49-F238E27FC236}">
                <a16:creationId xmlns:a16="http://schemas.microsoft.com/office/drawing/2014/main" id="{D8F01BEF-CD52-4A60-9214-04BC1A7F5678}"/>
              </a:ext>
            </a:extLst>
          </p:cNvPr>
          <p:cNvPicPr>
            <a:picLocks noChangeAspect="1"/>
          </p:cNvPicPr>
          <p:nvPr/>
        </p:nvPicPr>
        <p:blipFill>
          <a:blip r:embed="rId2"/>
          <a:stretch>
            <a:fillRect/>
          </a:stretch>
        </p:blipFill>
        <p:spPr>
          <a:xfrm>
            <a:off x="514350" y="2070834"/>
            <a:ext cx="9186596" cy="4529991"/>
          </a:xfrm>
          <a:prstGeom prst="rect">
            <a:avLst/>
          </a:prstGeom>
        </p:spPr>
      </p:pic>
    </p:spTree>
    <p:extLst>
      <p:ext uri="{BB962C8B-B14F-4D97-AF65-F5344CB8AC3E}">
        <p14:creationId xmlns:p14="http://schemas.microsoft.com/office/powerpoint/2010/main" val="388734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B2A4-B159-42F4-8EA9-9C832D4AA5E5}"/>
              </a:ext>
            </a:extLst>
          </p:cNvPr>
          <p:cNvSpPr>
            <a:spLocks noGrp="1"/>
          </p:cNvSpPr>
          <p:nvPr>
            <p:ph type="title"/>
          </p:nvPr>
        </p:nvSpPr>
        <p:spPr/>
        <p:txBody>
          <a:bodyPr/>
          <a:lstStyle/>
          <a:p>
            <a:r>
              <a:rPr lang="pt-BR" dirty="0"/>
              <a:t>Discussion</a:t>
            </a:r>
            <a:endParaRPr lang="en-US" dirty="0"/>
          </a:p>
        </p:txBody>
      </p:sp>
      <p:sp>
        <p:nvSpPr>
          <p:cNvPr id="3" name="Content Placeholder 2">
            <a:extLst>
              <a:ext uri="{FF2B5EF4-FFF2-40B4-BE49-F238E27FC236}">
                <a16:creationId xmlns:a16="http://schemas.microsoft.com/office/drawing/2014/main" id="{5ED6B9A0-CA6F-4751-85DC-07A8FF4A436E}"/>
              </a:ext>
            </a:extLst>
          </p:cNvPr>
          <p:cNvSpPr>
            <a:spLocks noGrp="1"/>
          </p:cNvSpPr>
          <p:nvPr>
            <p:ph idx="1"/>
          </p:nvPr>
        </p:nvSpPr>
        <p:spPr/>
        <p:txBody>
          <a:bodyPr>
            <a:normAutofit fontScale="70000" lnSpcReduction="20000"/>
          </a:bodyPr>
          <a:lstStyle/>
          <a:p>
            <a:r>
              <a:rPr lang="en-US" dirty="0">
                <a:solidFill>
                  <a:srgbClr val="FFFF00"/>
                </a:solidFill>
              </a:rPr>
              <a:t>The geolocation of each airport is not 100% reliable.</a:t>
            </a:r>
            <a:r>
              <a:rPr lang="en-US" dirty="0"/>
              <a:t> Have 2 cases where the latitude / longitude difference was 8000 meters. It was need to correction.</a:t>
            </a:r>
          </a:p>
          <a:p>
            <a:endParaRPr lang="en-US" dirty="0"/>
          </a:p>
          <a:p>
            <a:r>
              <a:rPr lang="en-US" dirty="0"/>
              <a:t>The restaurant category and restaurants depends directly if users check-in frequently on foursquare.</a:t>
            </a:r>
          </a:p>
          <a:p>
            <a:endParaRPr lang="en-US" dirty="0"/>
          </a:p>
          <a:p>
            <a:r>
              <a:rPr lang="en-US" dirty="0"/>
              <a:t>The number of “Cafe” venue and fast food is much higher than the number of typical food restaurants in airports.</a:t>
            </a:r>
          </a:p>
          <a:p>
            <a:endParaRPr lang="en-US" dirty="0"/>
          </a:p>
          <a:p>
            <a:r>
              <a:rPr lang="en-US" dirty="0"/>
              <a:t>An additional analysis would be to use the average amount spent per restaurant at airports.</a:t>
            </a:r>
          </a:p>
          <a:p>
            <a:endParaRPr lang="en-US" dirty="0"/>
          </a:p>
          <a:p>
            <a:r>
              <a:rPr lang="en-US" dirty="0"/>
              <a:t>It was not possible to identify </a:t>
            </a:r>
            <a:r>
              <a:rPr lang="en-US" dirty="0">
                <a:solidFill>
                  <a:srgbClr val="FFFF00"/>
                </a:solidFill>
              </a:rPr>
              <a:t>vegan restaurants in the foursquare restaurant list</a:t>
            </a:r>
            <a:r>
              <a:rPr lang="en-US" dirty="0"/>
              <a:t>.</a:t>
            </a:r>
          </a:p>
        </p:txBody>
      </p:sp>
    </p:spTree>
    <p:extLst>
      <p:ext uri="{BB962C8B-B14F-4D97-AF65-F5344CB8AC3E}">
        <p14:creationId xmlns:p14="http://schemas.microsoft.com/office/powerpoint/2010/main" val="79080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74DC-C9CC-4B91-B21F-D1C7F8635CFB}"/>
              </a:ext>
            </a:extLst>
          </p:cNvPr>
          <p:cNvSpPr>
            <a:spLocks noGrp="1"/>
          </p:cNvSpPr>
          <p:nvPr>
            <p:ph type="title"/>
          </p:nvPr>
        </p:nvSpPr>
        <p:spPr/>
        <p:txBody>
          <a:bodyPr/>
          <a:lstStyle/>
          <a:p>
            <a:r>
              <a:rPr lang="pt-BR" dirty="0"/>
              <a:t>Conclusion</a:t>
            </a:r>
            <a:endParaRPr lang="en-US" dirty="0"/>
          </a:p>
        </p:txBody>
      </p:sp>
      <p:sp>
        <p:nvSpPr>
          <p:cNvPr id="3" name="Content Placeholder 2">
            <a:extLst>
              <a:ext uri="{FF2B5EF4-FFF2-40B4-BE49-F238E27FC236}">
                <a16:creationId xmlns:a16="http://schemas.microsoft.com/office/drawing/2014/main" id="{4E8F65BD-B5DB-4FC5-A2F2-BE024EFF815A}"/>
              </a:ext>
            </a:extLst>
          </p:cNvPr>
          <p:cNvSpPr>
            <a:spLocks noGrp="1"/>
          </p:cNvSpPr>
          <p:nvPr>
            <p:ph idx="1"/>
          </p:nvPr>
        </p:nvSpPr>
        <p:spPr>
          <a:xfrm>
            <a:off x="680322" y="2336873"/>
            <a:ext cx="9131894" cy="3599316"/>
          </a:xfrm>
        </p:spPr>
        <p:txBody>
          <a:bodyPr/>
          <a:lstStyle/>
          <a:p>
            <a:r>
              <a:rPr lang="en-US" dirty="0"/>
              <a:t>The data collected show that airports with more frequent passenger numbers </a:t>
            </a:r>
            <a:r>
              <a:rPr lang="en-US" dirty="0">
                <a:solidFill>
                  <a:srgbClr val="FFFF00"/>
                </a:solidFill>
              </a:rPr>
              <a:t>have more Cafes and fast food than restaurants serving typical or international food.</a:t>
            </a:r>
          </a:p>
          <a:p>
            <a:endParaRPr lang="en-US" dirty="0"/>
          </a:p>
          <a:p>
            <a:r>
              <a:rPr lang="en-US" dirty="0"/>
              <a:t>International food is not widespread at United States airports. </a:t>
            </a:r>
            <a:r>
              <a:rPr lang="en-US" dirty="0">
                <a:solidFill>
                  <a:srgbClr val="FFFF00"/>
                </a:solidFill>
              </a:rPr>
              <a:t>It seems like a good opportunity to invest in the international food restaurant at United States airports.</a:t>
            </a:r>
          </a:p>
        </p:txBody>
      </p:sp>
    </p:spTree>
    <p:extLst>
      <p:ext uri="{BB962C8B-B14F-4D97-AF65-F5344CB8AC3E}">
        <p14:creationId xmlns:p14="http://schemas.microsoft.com/office/powerpoint/2010/main" val="18282460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29</TotalTime>
  <Words>846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Project Capstone Coursera</vt:lpstr>
      <vt:lpstr>Agenda</vt:lpstr>
      <vt:lpstr>Introdution</vt:lpstr>
      <vt:lpstr>Data</vt:lpstr>
      <vt:lpstr>Methodology</vt:lpstr>
      <vt:lpstr>Results</vt:lpstr>
      <vt:lpstr>Results (50 Airports with more passenger traffic in the world) </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Capstone Coursera</dc:title>
  <dc:creator>CLAYTON VIANA DE MAGALHAES</dc:creator>
  <cp:lastModifiedBy>CLAYTON VIANA DE MAGALHAES</cp:lastModifiedBy>
  <cp:revision>12</cp:revision>
  <dcterms:created xsi:type="dcterms:W3CDTF">2018-10-24T00:42:39Z</dcterms:created>
  <dcterms:modified xsi:type="dcterms:W3CDTF">2018-10-24T01:11:42Z</dcterms:modified>
</cp:coreProperties>
</file>