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8" r:id="rId9"/>
    <p:sldId id="264" r:id="rId10"/>
    <p:sldId id="269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8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yv/DTSA-5510_Final_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misra/imdb-spoiler-dataset?select=IMDB_reviews.json" TargetMode="External"/><Relationship Id="rId2" Type="http://schemas.openxmlformats.org/officeDocument/2006/relationships/hyperlink" Target="https://grouplens.org/datasets/moviele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280" y="2404531"/>
            <a:ext cx="9274003" cy="1646302"/>
          </a:xfrm>
        </p:spPr>
        <p:txBody>
          <a:bodyPr/>
          <a:lstStyle/>
          <a:p>
            <a:r>
              <a:rPr lang="en-US" dirty="0"/>
              <a:t>User Submitted Review Based Movie Recommender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9189" y="4050833"/>
            <a:ext cx="6565093" cy="1096899"/>
          </a:xfrm>
        </p:spPr>
        <p:txBody>
          <a:bodyPr/>
          <a:lstStyle/>
          <a:p>
            <a:r>
              <a:rPr lang="en-US" dirty="0"/>
              <a:t>An unsupervised machine learning approach for movie recommendations based on user reviews</a:t>
            </a:r>
          </a:p>
        </p:txBody>
      </p:sp>
    </p:spTree>
    <p:extLst>
      <p:ext uri="{BB962C8B-B14F-4D97-AF65-F5344CB8AC3E}">
        <p14:creationId xmlns:p14="http://schemas.microsoft.com/office/powerpoint/2010/main" val="24173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046806"/>
              </p:ext>
            </p:extLst>
          </p:nvPr>
        </p:nvGraphicFramePr>
        <p:xfrm>
          <a:off x="677863" y="2160588"/>
          <a:ext cx="859631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789">
                  <a:extLst>
                    <a:ext uri="{9D8B030D-6E8A-4147-A177-3AD203B41FA5}">
                      <a16:colId xmlns:a16="http://schemas.microsoft.com/office/drawing/2014/main" val="3542948519"/>
                    </a:ext>
                  </a:extLst>
                </a:gridCol>
                <a:gridCol w="131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120">
                  <a:extLst>
                    <a:ext uri="{9D8B030D-6E8A-4147-A177-3AD203B41FA5}">
                      <a16:colId xmlns:a16="http://schemas.microsoft.com/office/drawing/2014/main" val="2883702440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Measurement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Original (Skewed)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00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Perfect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1.4439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 Least as Good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Within 1 Star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1.2548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36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798136" cy="3880773"/>
          </a:xfrm>
        </p:spPr>
        <p:txBody>
          <a:bodyPr/>
          <a:lstStyle/>
          <a:p>
            <a:r>
              <a:rPr lang="en-US" dirty="0"/>
              <a:t>A recommender system based solely on user reviews of movies shows promise</a:t>
            </a:r>
          </a:p>
          <a:p>
            <a:r>
              <a:rPr lang="en-US" dirty="0"/>
              <a:t>More research required</a:t>
            </a:r>
          </a:p>
          <a:p>
            <a:pPr lvl="1"/>
            <a:r>
              <a:rPr lang="en-US" dirty="0"/>
              <a:t>Tuning model NMF model</a:t>
            </a:r>
          </a:p>
          <a:p>
            <a:pPr lvl="1"/>
            <a:r>
              <a:rPr lang="en-US" dirty="0"/>
              <a:t>Evaluating more models</a:t>
            </a:r>
          </a:p>
          <a:p>
            <a:pPr lvl="2"/>
            <a:r>
              <a:rPr lang="en-US" dirty="0"/>
              <a:t>Truncated Single Value Decomposition</a:t>
            </a:r>
          </a:p>
          <a:p>
            <a:pPr lvl="2"/>
            <a:r>
              <a:rPr lang="en-US" dirty="0"/>
              <a:t>Latent Dirichlet Allocation</a:t>
            </a:r>
          </a:p>
          <a:p>
            <a:r>
              <a:rPr lang="en-US" dirty="0"/>
              <a:t>Evaluate application in other datasets (travel, restaurants, etc.)</a:t>
            </a:r>
          </a:p>
        </p:txBody>
      </p:sp>
    </p:spTree>
    <p:extLst>
      <p:ext uri="{BB962C8B-B14F-4D97-AF65-F5344CB8AC3E}">
        <p14:creationId xmlns:p14="http://schemas.microsoft.com/office/powerpoint/2010/main" val="268199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330" y="2404531"/>
            <a:ext cx="9274003" cy="164630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Henry Ver Valen</a:t>
            </a:r>
          </a:p>
          <a:p>
            <a:r>
              <a:rPr lang="en-US" dirty="0"/>
              <a:t>Masters Program for Data Science - University of Colorado Boulder</a:t>
            </a:r>
          </a:p>
          <a:p>
            <a:r>
              <a:rPr lang="en-US" dirty="0"/>
              <a:t>Technical Leader at Cisco Systems</a:t>
            </a:r>
          </a:p>
          <a:p>
            <a:r>
              <a:rPr lang="en-US" dirty="0"/>
              <a:t>Previously at Microsoft, Yahoo!, and several start-ups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6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Recommender systems primarily attribute based</a:t>
            </a:r>
          </a:p>
          <a:p>
            <a:pPr lvl="1"/>
            <a:r>
              <a:rPr lang="en-US" dirty="0"/>
              <a:t>Movie genre, actors</a:t>
            </a:r>
          </a:p>
          <a:p>
            <a:pPr lvl="1"/>
            <a:r>
              <a:rPr lang="en-US" dirty="0"/>
              <a:t>Restaurant cuisine, cost</a:t>
            </a:r>
          </a:p>
          <a:p>
            <a:r>
              <a:rPr lang="en-US" sz="2000" dirty="0"/>
              <a:t>Some efforts around plot synopsis for movies</a:t>
            </a:r>
          </a:p>
          <a:p>
            <a:r>
              <a:rPr lang="en-US" sz="2000" dirty="0"/>
              <a:t>What if user submitted reviews could be used?</a:t>
            </a:r>
          </a:p>
          <a:p>
            <a:pPr lvl="1"/>
            <a:r>
              <a:rPr lang="en-US" dirty="0"/>
              <a:t>Implications across broad range of verticals</a:t>
            </a:r>
          </a:p>
          <a:p>
            <a:pPr lvl="1"/>
            <a:r>
              <a:rPr lang="en-US" dirty="0"/>
              <a:t>Travel destinations, restaurants, movies, etc.</a:t>
            </a:r>
          </a:p>
        </p:txBody>
      </p:sp>
    </p:spTree>
    <p:extLst>
      <p:ext uri="{BB962C8B-B14F-4D97-AF65-F5344CB8AC3E}">
        <p14:creationId xmlns:p14="http://schemas.microsoft.com/office/powerpoint/2010/main" val="424267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User Submitted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machine learning techniques</a:t>
            </a:r>
          </a:p>
          <a:p>
            <a:r>
              <a:rPr lang="en-US" dirty="0"/>
              <a:t>Larger datasets</a:t>
            </a:r>
          </a:p>
          <a:p>
            <a:pPr lvl="1"/>
            <a:r>
              <a:rPr lang="en-US" dirty="0"/>
              <a:t>Natural Language Processing</a:t>
            </a:r>
          </a:p>
          <a:p>
            <a:pPr lvl="1"/>
            <a:r>
              <a:rPr lang="en-US" dirty="0"/>
              <a:t>Approximately 1 GB in reviews alone)</a:t>
            </a:r>
          </a:p>
          <a:p>
            <a:r>
              <a:rPr lang="en-US" dirty="0" err="1"/>
              <a:t>Jupyter</a:t>
            </a:r>
            <a:r>
              <a:rPr lang="en-US" dirty="0"/>
              <a:t> notebook and data available at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https://github.com/clayv/DTSA-5510_Final_Project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9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Movie data from </a:t>
            </a:r>
            <a:r>
              <a:rPr lang="en-US" dirty="0" err="1"/>
              <a:t>MovieLens</a:t>
            </a:r>
            <a:r>
              <a:rPr lang="en-US" dirty="0"/>
              <a:t> 25M dataset </a:t>
            </a:r>
            <a:br>
              <a:rPr lang="en-US" dirty="0"/>
            </a:br>
            <a:r>
              <a:rPr lang="en-US" dirty="0">
                <a:hlinkClick r:id="rId2"/>
              </a:rPr>
              <a:t>https://grouplens.org/datasets/movielens</a:t>
            </a:r>
            <a:endParaRPr lang="en-US" dirty="0"/>
          </a:p>
          <a:p>
            <a:r>
              <a:rPr lang="en-US" dirty="0"/>
              <a:t>User reviews from IMDB Spoiler Dataset </a:t>
            </a:r>
            <a:br>
              <a:rPr lang="en-US" dirty="0"/>
            </a:br>
            <a:r>
              <a:rPr lang="en-US" dirty="0">
                <a:hlinkClick r:id="rId3"/>
              </a:rPr>
              <a:t>https://www.kaggle.com/datasets/rmisra/imdb-spoiler-dataset?select=IMDB_reviews.json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Larger datasets</a:t>
            </a:r>
          </a:p>
          <a:p>
            <a:pPr lvl="1"/>
            <a:r>
              <a:rPr lang="en-US" dirty="0"/>
              <a:t>3,883 movies</a:t>
            </a:r>
          </a:p>
          <a:p>
            <a:pPr lvl="1"/>
            <a:r>
              <a:rPr lang="en-US" dirty="0"/>
              <a:t>573,913 textual user reviews (930MB)</a:t>
            </a:r>
          </a:p>
          <a:p>
            <a:pPr lvl="1"/>
            <a:r>
              <a:rPr lang="en-US" dirty="0"/>
              <a:t>1,000,209 movie ratings (1 to 5 “stars”)</a:t>
            </a:r>
          </a:p>
          <a:p>
            <a:r>
              <a:rPr lang="en-US" dirty="0"/>
              <a:t>Fields linking different datasets have different formats</a:t>
            </a:r>
          </a:p>
          <a:p>
            <a:r>
              <a:rPr lang="en-US" dirty="0"/>
              <a:t>User rankings of movies are skewed toward higher ranked movies</a:t>
            </a:r>
          </a:p>
          <a:p>
            <a:pPr lvl="1"/>
            <a:r>
              <a:rPr lang="en-US" dirty="0"/>
              <a:t>50% more 4 star rankings than 3 star</a:t>
            </a:r>
          </a:p>
          <a:p>
            <a:pPr lvl="1"/>
            <a:r>
              <a:rPr lang="en-US" dirty="0"/>
              <a:t>150% more 3 star rankings than 2 star</a:t>
            </a:r>
          </a:p>
          <a:p>
            <a:r>
              <a:rPr lang="en-US" dirty="0"/>
              <a:t>Some data wrangling and cleansing required:</a:t>
            </a:r>
          </a:p>
          <a:p>
            <a:pPr lvl="1"/>
            <a:r>
              <a:rPr lang="en-US" dirty="0"/>
              <a:t>Aggregating all reviews for a given movie into a single field</a:t>
            </a:r>
          </a:p>
          <a:p>
            <a:pPr lvl="1"/>
            <a:r>
              <a:rPr lang="en-US" dirty="0"/>
              <a:t>Removal of stop words, first names, etc.</a:t>
            </a:r>
          </a:p>
        </p:txBody>
      </p:sp>
    </p:spTree>
    <p:extLst>
      <p:ext uri="{BB962C8B-B14F-4D97-AF65-F5344CB8AC3E}">
        <p14:creationId xmlns:p14="http://schemas.microsoft.com/office/powerpoint/2010/main" val="25278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 Frequency–Inverse Document Frequency</a:t>
            </a:r>
          </a:p>
          <a:p>
            <a:r>
              <a:rPr lang="en-US" dirty="0"/>
              <a:t>Non-negative Matrix Factorization</a:t>
            </a:r>
          </a:p>
          <a:p>
            <a:r>
              <a:rPr lang="en-US" dirty="0"/>
              <a:t>Dataset skew compensated by eliminating records</a:t>
            </a:r>
          </a:p>
          <a:p>
            <a:pPr lvl="1"/>
            <a:r>
              <a:rPr lang="en-US" dirty="0"/>
              <a:t>More then 1MM records enabled this technique</a:t>
            </a:r>
          </a:p>
        </p:txBody>
      </p:sp>
    </p:spTree>
    <p:extLst>
      <p:ext uri="{BB962C8B-B14F-4D97-AF65-F5344CB8AC3E}">
        <p14:creationId xmlns:p14="http://schemas.microsoft.com/office/powerpoint/2010/main" val="6561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52EE-DB0B-C4F2-87E3-FB12F5BC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782B-CB82-1D5A-554C-90F6DED89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for accuracy regarding to movies that won’t be recommended</a:t>
            </a:r>
          </a:p>
          <a:p>
            <a:pPr lvl="1"/>
            <a:r>
              <a:rPr lang="en-US" dirty="0"/>
              <a:t>System only recommends movies predicted to be ranked a 4 or 5</a:t>
            </a:r>
          </a:p>
          <a:p>
            <a:r>
              <a:rPr lang="en-US" dirty="0"/>
              <a:t>Accurate Accuracy vs. Precise Accuracy</a:t>
            </a:r>
          </a:p>
          <a:p>
            <a:r>
              <a:rPr lang="en-US" dirty="0"/>
              <a:t>Model evaluation criteria</a:t>
            </a:r>
          </a:p>
          <a:p>
            <a:pPr lvl="1"/>
            <a:r>
              <a:rPr lang="en-US" dirty="0"/>
              <a:t>Precise prediction = Exact prediction</a:t>
            </a:r>
          </a:p>
          <a:p>
            <a:pPr lvl="1"/>
            <a:r>
              <a:rPr lang="en-US" dirty="0"/>
              <a:t>At least a good prediction = User ranked as least as good as prediction</a:t>
            </a:r>
          </a:p>
          <a:p>
            <a:pPr lvl="1"/>
            <a:r>
              <a:rPr lang="en-US" dirty="0"/>
              <a:t>Within 1 star rating prediction = User ranked within 1 star of prediction</a:t>
            </a:r>
          </a:p>
          <a:p>
            <a:pPr lvl="2"/>
            <a:r>
              <a:rPr lang="en-US" dirty="0"/>
              <a:t>Predicted 5 =&gt; User ranked 4 or 5</a:t>
            </a:r>
          </a:p>
          <a:p>
            <a:pPr lvl="2"/>
            <a:r>
              <a:rPr lang="en-US" dirty="0"/>
              <a:t>Predicted 4 =&gt; User ranked 3, 4, or 5</a:t>
            </a:r>
          </a:p>
        </p:txBody>
      </p:sp>
    </p:spTree>
    <p:extLst>
      <p:ext uri="{BB962C8B-B14F-4D97-AF65-F5344CB8AC3E}">
        <p14:creationId xmlns:p14="http://schemas.microsoft.com/office/powerpoint/2010/main" val="289603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557591"/>
              </p:ext>
            </p:extLst>
          </p:nvPr>
        </p:nvGraphicFramePr>
        <p:xfrm>
          <a:off x="677863" y="2160588"/>
          <a:ext cx="859631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789">
                  <a:extLst>
                    <a:ext uri="{9D8B030D-6E8A-4147-A177-3AD203B41FA5}">
                      <a16:colId xmlns:a16="http://schemas.microsoft.com/office/drawing/2014/main" val="3542948519"/>
                    </a:ext>
                  </a:extLst>
                </a:gridCol>
                <a:gridCol w="131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120">
                  <a:extLst>
                    <a:ext uri="{9D8B030D-6E8A-4147-A177-3AD203B41FA5}">
                      <a16:colId xmlns:a16="http://schemas.microsoft.com/office/drawing/2014/main" val="2883702440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Measurement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Original (Skewed)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Balanced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00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Perfect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1.4439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 Least as Good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Within 1 Star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1.2548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6645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692</TotalTime>
  <Words>490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User Submitted Review Based Movie Recommender System </vt:lpstr>
      <vt:lpstr>Introduction</vt:lpstr>
      <vt:lpstr>Problem Statement</vt:lpstr>
      <vt:lpstr>Working with User Submitted Reviews</vt:lpstr>
      <vt:lpstr>The Data</vt:lpstr>
      <vt:lpstr>Dataset Challenges</vt:lpstr>
      <vt:lpstr>Machine Learning Techniques</vt:lpstr>
      <vt:lpstr>Model Evaluation Insights</vt:lpstr>
      <vt:lpstr>Results</vt:lpstr>
      <vt:lpstr>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 Ver Valen</dc:creator>
  <cp:lastModifiedBy>Clay Ver Valen</cp:lastModifiedBy>
  <cp:revision>18</cp:revision>
  <dcterms:created xsi:type="dcterms:W3CDTF">2022-04-25T01:12:02Z</dcterms:created>
  <dcterms:modified xsi:type="dcterms:W3CDTF">2022-06-21T19:36:36Z</dcterms:modified>
</cp:coreProperties>
</file>