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8" r:id="rId6"/>
    <p:sldId id="259" r:id="rId7"/>
    <p:sldId id="261" r:id="rId8"/>
    <p:sldId id="262" r:id="rId9"/>
    <p:sldId id="264" r:id="rId10"/>
    <p:sldId id="269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78" y="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ospitalitytech.com/one-third-worlds-credit-card-fraud-traced-back-usa" TargetMode="External"/><Relationship Id="rId2" Type="http://schemas.openxmlformats.org/officeDocument/2006/relationships/hyperlink" Target="https://nilsonreport.com/upload/content_promo/NilsonReport_Issue1209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yv/DTSA-5511_Fin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41292744_Deep_learning_for_financial_applications_A_surve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lg-ulb/creditcardfrau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330" y="2404531"/>
            <a:ext cx="9274003" cy="1646302"/>
          </a:xfrm>
        </p:spPr>
        <p:txBody>
          <a:bodyPr/>
          <a:lstStyle/>
          <a:p>
            <a:r>
              <a:rPr lang="en-US" dirty="0"/>
              <a:t>Predicting Fraudulent </a:t>
            </a:r>
            <a:br>
              <a:rPr lang="en-US" dirty="0"/>
            </a:br>
            <a:r>
              <a:rPr lang="en-US" dirty="0"/>
              <a:t>Transactions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3239" y="4050833"/>
            <a:ext cx="6565093" cy="1096899"/>
          </a:xfrm>
        </p:spPr>
        <p:txBody>
          <a:bodyPr/>
          <a:lstStyle/>
          <a:p>
            <a:r>
              <a:rPr lang="en-US" dirty="0"/>
              <a:t>Using neural networks to detect fraud </a:t>
            </a:r>
            <a:br>
              <a:rPr lang="en-US" dirty="0"/>
            </a:br>
            <a:r>
              <a:rPr lang="en-US" dirty="0"/>
              <a:t>from credit card transaction data</a:t>
            </a:r>
          </a:p>
        </p:txBody>
      </p:sp>
    </p:spTree>
    <p:extLst>
      <p:ext uri="{BB962C8B-B14F-4D97-AF65-F5344CB8AC3E}">
        <p14:creationId xmlns:p14="http://schemas.microsoft.com/office/powerpoint/2010/main" val="24173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814317"/>
              </p:ext>
            </p:extLst>
          </p:nvPr>
        </p:nvGraphicFramePr>
        <p:xfrm>
          <a:off x="677863" y="2160588"/>
          <a:ext cx="85963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Model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AUC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One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0.9816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0.9271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Two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0.9837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0.9223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Three Layer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0.9863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0.9326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Three Layer w/MSE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0.9810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0.9333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Three Layer w/ReLU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0.9774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0.9333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09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890" y="609600"/>
            <a:ext cx="8596668" cy="13208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798136" cy="3880773"/>
          </a:xfrm>
        </p:spPr>
        <p:txBody>
          <a:bodyPr/>
          <a:lstStyle/>
          <a:p>
            <a:r>
              <a:rPr lang="en-US" dirty="0"/>
              <a:t>Even simple 1 layer autoencoders do a remarkably good job</a:t>
            </a:r>
          </a:p>
          <a:p>
            <a:r>
              <a:rPr lang="en-US" dirty="0"/>
              <a:t>Standardizing features resulted 80% - 90% faster model convergence</a:t>
            </a:r>
          </a:p>
          <a:p>
            <a:r>
              <a:rPr lang="en-US" dirty="0"/>
              <a:t>With current evaluation metric of AUC and F1, 3 layer model did best</a:t>
            </a:r>
          </a:p>
          <a:p>
            <a:r>
              <a:rPr lang="en-US" dirty="0"/>
              <a:t>Explore using a cross validation/k-fold of valid transactions with the fraudulent ones </a:t>
            </a:r>
          </a:p>
          <a:p>
            <a:r>
              <a:rPr lang="en-US" dirty="0"/>
              <a:t>Explore use of Precision-Recall score as an evaluation metric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9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330" y="2404531"/>
            <a:ext cx="9274003" cy="164630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Henry Ver Valen</a:t>
            </a:r>
          </a:p>
          <a:p>
            <a:r>
              <a:rPr lang="en-US" dirty="0"/>
              <a:t>Masters Program for Data Science - University of Colorado Boulder</a:t>
            </a:r>
          </a:p>
          <a:p>
            <a:r>
              <a:rPr lang="en-US" dirty="0"/>
              <a:t>Technical Leader at Cisco Systems</a:t>
            </a:r>
          </a:p>
          <a:p>
            <a:r>
              <a:rPr lang="en-US" dirty="0"/>
              <a:t>Previously at Microsoft, Yahoo!, and several start-ups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6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Merchants and banks losses to fraud worldwide exceeded $28 billion in 2020</a:t>
            </a:r>
            <a:r>
              <a:rPr lang="en-US" baseline="30000" dirty="0"/>
              <a:t>1</a:t>
            </a:r>
          </a:p>
          <a:p>
            <a:r>
              <a:rPr lang="en-US" dirty="0"/>
              <a:t>More than 1/3 of this ($11 billion) is in the US alone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But total value of card transactions was ~$41.9 trillion in 2020</a:t>
            </a:r>
            <a:r>
              <a:rPr lang="en-US" baseline="30000" dirty="0"/>
              <a:t>1</a:t>
            </a:r>
          </a:p>
          <a:p>
            <a:r>
              <a:rPr lang="en-US" dirty="0"/>
              <a:t>Transaction data is very “imbalanced” when looking for fraud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4426" y="5257562"/>
            <a:ext cx="8889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1 </a:t>
            </a:r>
            <a:r>
              <a:rPr lang="en-US" sz="1400" dirty="0" err="1"/>
              <a:t>Nilson</a:t>
            </a:r>
            <a:r>
              <a:rPr lang="en-US" sz="1400" dirty="0"/>
              <a:t> Report. </a:t>
            </a:r>
            <a:r>
              <a:rPr lang="en-US" sz="1400" u="sng" dirty="0"/>
              <a:t>Card Fraud Losses Worldwide</a:t>
            </a:r>
            <a:r>
              <a:rPr lang="en-US" sz="1400" dirty="0"/>
              <a:t> </a:t>
            </a:r>
            <a:r>
              <a:rPr lang="en-US" sz="1400" dirty="0" err="1"/>
              <a:t>Isssue</a:t>
            </a:r>
            <a:r>
              <a:rPr lang="en-US" sz="1400" dirty="0"/>
              <a:t> 1209, December 2021 </a:t>
            </a:r>
            <a:r>
              <a:rPr lang="en-US" sz="1400" dirty="0">
                <a:hlinkClick r:id="rId2"/>
              </a:rPr>
              <a:t>https://nilsonreport.com/upload/content_promo/NilsonReport_Issue1209.pdf</a:t>
            </a:r>
            <a:endParaRPr lang="en-US" sz="1400" dirty="0"/>
          </a:p>
          <a:p>
            <a:r>
              <a:rPr lang="en-US" sz="1400" baseline="30000" dirty="0"/>
              <a:t>2 </a:t>
            </a:r>
            <a:r>
              <a:rPr lang="en-US" sz="1400" dirty="0"/>
              <a:t>Hospitality Technology. </a:t>
            </a:r>
            <a:r>
              <a:rPr lang="en-US" sz="1400" u="sng" dirty="0"/>
              <a:t>One-Third of World's Credit Card Fraud is Traced Back to USA</a:t>
            </a:r>
            <a:r>
              <a:rPr lang="en-US" sz="1400" dirty="0"/>
              <a:t>, December 28, 2021 </a:t>
            </a:r>
            <a:r>
              <a:rPr lang="en-US" sz="1400" dirty="0">
                <a:hlinkClick r:id="rId3"/>
              </a:rPr>
              <a:t>https://hospitalitytech.com/one-third-worlds-credit-card-fraud-traced-back-usa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267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Fraudulent Transactions Be Detected Using a Neural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Using an autoencoder architecture</a:t>
            </a:r>
          </a:p>
          <a:p>
            <a:r>
              <a:rPr lang="en-US" dirty="0" err="1"/>
              <a:t>Jupyter</a:t>
            </a:r>
            <a:r>
              <a:rPr lang="en-US" dirty="0"/>
              <a:t> notebook and data available at </a:t>
            </a:r>
            <a:r>
              <a:rPr lang="en-US" dirty="0">
                <a:hlinkClick r:id="rId2"/>
              </a:rPr>
              <a:t>https://github.com/clayv/DTSA-5511_Final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DDB4-3D0B-C150-A536-DD59EC1E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Autoencoder?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8635E2-C842-CC46-BB26-28F2F16A4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910" y="1488281"/>
            <a:ext cx="7580218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250E1B-4373-EA2E-57C0-D577FFC96AF0}"/>
              </a:ext>
            </a:extLst>
          </p:cNvPr>
          <p:cNvSpPr txBox="1"/>
          <p:nvPr/>
        </p:nvSpPr>
        <p:spPr>
          <a:xfrm>
            <a:off x="384426" y="5901260"/>
            <a:ext cx="8889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Credit: Applied Soft Computing. </a:t>
            </a:r>
            <a:r>
              <a:rPr lang="en-US" sz="1400" u="sng" dirty="0"/>
              <a:t>Deep learning for financial applications : A survey</a:t>
            </a:r>
            <a:r>
              <a:rPr lang="en-US" sz="1400" dirty="0"/>
              <a:t>, May 2020 </a:t>
            </a:r>
            <a:r>
              <a:rPr lang="en-US" sz="1400" dirty="0">
                <a:hlinkClick r:id="rId3"/>
              </a:rPr>
              <a:t>https://www.researchgate.net/publication/341292744_Deep_learning_for_financial_applications_A_survey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911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Credit Card Fraud Detection dataset from </a:t>
            </a:r>
            <a:r>
              <a:rPr lang="en-US" dirty="0">
                <a:hlinkClick r:id="rId2"/>
              </a:rPr>
              <a:t>https://www.kaggle.com/datasets/mlg-ulb/creditcardfraud</a:t>
            </a:r>
            <a:endParaRPr lang="en-US" dirty="0"/>
          </a:p>
          <a:p>
            <a:r>
              <a:rPr lang="en-US" dirty="0"/>
              <a:t>Transactions made by credit cards over 2 days in September 2013</a:t>
            </a:r>
          </a:p>
          <a:p>
            <a:r>
              <a:rPr lang="en-US" dirty="0"/>
              <a:t>284,807 total transactions</a:t>
            </a:r>
          </a:p>
          <a:p>
            <a:r>
              <a:rPr lang="en-US" dirty="0"/>
              <a:t>492 fraudulent transactions (0.172%)</a:t>
            </a:r>
          </a:p>
          <a:p>
            <a:r>
              <a:rPr lang="en-US" dirty="0"/>
              <a:t>30 Features and 1 Response variable</a:t>
            </a:r>
          </a:p>
          <a:p>
            <a:r>
              <a:rPr lang="en-US" dirty="0"/>
              <a:t>28 features labeled simply V1, V2, … , V28</a:t>
            </a:r>
          </a:p>
          <a:p>
            <a:pPr lvl="1"/>
            <a:r>
              <a:rPr lang="en-US" dirty="0"/>
              <a:t>Original features and background information V1 – V28 not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in dataset are heavily imbalanced</a:t>
            </a:r>
          </a:p>
          <a:p>
            <a:pPr lvl="1"/>
            <a:r>
              <a:rPr lang="en-US" dirty="0"/>
              <a:t>99.83% valid transactions</a:t>
            </a:r>
          </a:p>
          <a:p>
            <a:pPr lvl="1"/>
            <a:r>
              <a:rPr lang="en-US" dirty="0"/>
              <a:t>0.17% fraudulent transactions</a:t>
            </a:r>
          </a:p>
          <a:p>
            <a:r>
              <a:rPr lang="en-US" dirty="0"/>
              <a:t>No information regarding 28 of the 30 features</a:t>
            </a:r>
          </a:p>
        </p:txBody>
      </p:sp>
    </p:spTree>
    <p:extLst>
      <p:ext uri="{BB962C8B-B14F-4D97-AF65-F5344CB8AC3E}">
        <p14:creationId xmlns:p14="http://schemas.microsoft.com/office/powerpoint/2010/main" val="25278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 Autoencoder instead of Principal Component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Principal Component Analysis (PCA) requires linear relationship between features and response</a:t>
            </a:r>
          </a:p>
          <a:p>
            <a:r>
              <a:rPr lang="en-US" dirty="0"/>
              <a:t>No information regarding 28 of the features hampers determining relationship</a:t>
            </a:r>
          </a:p>
          <a:p>
            <a:r>
              <a:rPr lang="en-US" dirty="0"/>
              <a:t>Autoencoder does not have linear relationship restriction</a:t>
            </a:r>
          </a:p>
          <a:p>
            <a:r>
              <a:rPr lang="en-US" dirty="0"/>
              <a:t>Autoencoder “learns” most salient features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734372"/>
              </p:ext>
            </p:extLst>
          </p:nvPr>
        </p:nvGraphicFramePr>
        <p:xfrm>
          <a:off x="677863" y="2160588"/>
          <a:ext cx="85963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Model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AUC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One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0.9816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0.9271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Two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0.9837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0.9223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Three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0.9863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0.9326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Three Layer w/MSE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0.9810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0.9333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Three Layer w/ReLU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0.9774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0.9333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6645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429</TotalTime>
  <Words>499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Predicting Fraudulent  Transactions </vt:lpstr>
      <vt:lpstr>Introduction</vt:lpstr>
      <vt:lpstr>Problem Statement</vt:lpstr>
      <vt:lpstr>Can Fraudulent Transactions Be Detected Using a Neural Network?</vt:lpstr>
      <vt:lpstr>What is an Autoencoder?</vt:lpstr>
      <vt:lpstr>The Data</vt:lpstr>
      <vt:lpstr>Dataset Challenges</vt:lpstr>
      <vt:lpstr>Why an Autoencoder instead of Principal Component Analysis?</vt:lpstr>
      <vt:lpstr>Results</vt:lpstr>
      <vt:lpstr>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 Ver Valen</dc:creator>
  <cp:lastModifiedBy>Clay Ver Valen</cp:lastModifiedBy>
  <cp:revision>17</cp:revision>
  <dcterms:created xsi:type="dcterms:W3CDTF">2022-04-25T01:12:02Z</dcterms:created>
  <dcterms:modified xsi:type="dcterms:W3CDTF">2022-10-06T02:40:33Z</dcterms:modified>
</cp:coreProperties>
</file>