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08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nchs/data/databriefs/db103.pdf" TargetMode="External"/><Relationship Id="rId2" Type="http://schemas.openxmlformats.org/officeDocument/2006/relationships/hyperlink" Target="http://wonder.cdc.gov/ucd-icd10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yv/UC_Boulder_DTSA5301_Fin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brfss/annual_data/annual_2020.html" TargetMode="External"/><Relationship Id="rId2" Type="http://schemas.openxmlformats.org/officeDocument/2006/relationships/hyperlink" Target="https://www.kaggle.com/datasets/kamilpytlak/personal-key-indicators-of-heart-disea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mu.edu/afs/cs/project/jair/pub/volume16/chawla02a-html/chawla2002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330" y="2404531"/>
            <a:ext cx="9274003" cy="1646302"/>
          </a:xfrm>
        </p:spPr>
        <p:txBody>
          <a:bodyPr/>
          <a:lstStyle/>
          <a:p>
            <a:r>
              <a:rPr lang="en-US" dirty="0" smtClean="0"/>
              <a:t>Predicting Existence of Heart Disease from Health Surveys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3239" y="4050833"/>
            <a:ext cx="6565093" cy="1096899"/>
          </a:xfrm>
        </p:spPr>
        <p:txBody>
          <a:bodyPr/>
          <a:lstStyle/>
          <a:p>
            <a:r>
              <a:rPr lang="en-US" dirty="0" smtClean="0"/>
              <a:t>A machine learning approach to determining the existence of heart disease from general health and lifestyle surveys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735352"/>
              </p:ext>
            </p:extLst>
          </p:nvPr>
        </p:nvGraphicFramePr>
        <p:xfrm>
          <a:off x="677863" y="2160588"/>
          <a:ext cx="71635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/>
                <a:gridCol w="1432718"/>
                <a:gridCol w="1432718"/>
                <a:gridCol w="1432718"/>
                <a:gridCol w="1432718"/>
              </a:tblGrid>
              <a:tr h="370840">
                <a:tc rowSpan="2"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Prediction</a:t>
                      </a:r>
                    </a:p>
                    <a:p>
                      <a:pPr algn="l"/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Actual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Negative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93,484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2,901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85,717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10,668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Positive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7,775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1,373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4,722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4,426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677334" y="2183130"/>
            <a:ext cx="1425786" cy="69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3874136"/>
            <a:ext cx="7164119" cy="2167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AdaBoost</a:t>
            </a:r>
            <a:r>
              <a:rPr lang="en-US" dirty="0" smtClean="0"/>
              <a:t> classifier essentially moves negative predictions to positive predictions resulting in higher Recall and F1 scores</a:t>
            </a:r>
          </a:p>
          <a:p>
            <a:pPr>
              <a:tabLst>
                <a:tab pos="857250" algn="l"/>
              </a:tabLst>
            </a:pPr>
            <a:r>
              <a:rPr lang="en-US" dirty="0" smtClean="0"/>
              <a:t>Pro:	Comes at almost no expense of other quality metrics</a:t>
            </a:r>
          </a:p>
          <a:p>
            <a:pPr>
              <a:tabLst>
                <a:tab pos="857250" algn="l"/>
              </a:tabLst>
            </a:pPr>
            <a:r>
              <a:rPr lang="en-US" dirty="0" smtClean="0"/>
              <a:t>Con:	Would result in more heart disease tests being ordered for patients that do not have heart disease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798136" cy="3880773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AdaBoost</a:t>
            </a:r>
            <a:r>
              <a:rPr lang="en-US" dirty="0" smtClean="0"/>
              <a:t> classifier to reduce number of undiagnosed heart disease patients</a:t>
            </a:r>
          </a:p>
          <a:p>
            <a:r>
              <a:rPr lang="en-US" dirty="0" smtClean="0"/>
              <a:t>Do not use </a:t>
            </a:r>
            <a:r>
              <a:rPr lang="en-US" dirty="0" err="1" smtClean="0"/>
              <a:t>AdaBoost</a:t>
            </a:r>
            <a:r>
              <a:rPr lang="en-US" dirty="0" smtClean="0"/>
              <a:t> classifier as a diagnostic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9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330" y="2404531"/>
            <a:ext cx="9274003" cy="1646302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Henry Ver </a:t>
            </a:r>
            <a:r>
              <a:rPr lang="en-US" dirty="0"/>
              <a:t>Valen</a:t>
            </a:r>
          </a:p>
          <a:p>
            <a:r>
              <a:rPr lang="en-US" dirty="0"/>
              <a:t>Masters Program for Data Science - University of Colorado Boulder</a:t>
            </a:r>
          </a:p>
          <a:p>
            <a:r>
              <a:rPr lang="en-US" dirty="0"/>
              <a:t>Technical Leader at Cisco Systems</a:t>
            </a:r>
          </a:p>
          <a:p>
            <a:r>
              <a:rPr lang="en-US" dirty="0"/>
              <a:t>Previously at Microsoft, Yahoo!, and several start-ups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6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 disease is the leading cause of death for men, women, and people of most racial and ethnic groups in the United </a:t>
            </a:r>
            <a:r>
              <a:rPr lang="en-US" dirty="0" smtClean="0"/>
              <a:t>States </a:t>
            </a:r>
            <a:r>
              <a:rPr lang="en-US" baseline="30000" dirty="0" smtClean="0"/>
              <a:t>1</a:t>
            </a:r>
          </a:p>
          <a:p>
            <a:r>
              <a:rPr lang="en-US" dirty="0"/>
              <a:t>About 1 in 5 heart attacks is </a:t>
            </a:r>
            <a:r>
              <a:rPr lang="en-US" dirty="0" smtClean="0"/>
              <a:t>silent - the </a:t>
            </a:r>
            <a:r>
              <a:rPr lang="en-US" dirty="0"/>
              <a:t>damage is </a:t>
            </a:r>
            <a:r>
              <a:rPr lang="en-US" dirty="0" smtClean="0"/>
              <a:t>done but </a:t>
            </a:r>
            <a:r>
              <a:rPr lang="en-US" dirty="0"/>
              <a:t>the person is not aware of </a:t>
            </a:r>
            <a:r>
              <a:rPr lang="en-US" dirty="0" smtClean="0"/>
              <a:t>it 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/>
              <a:t>Heart disease costs the United States about $363 billion each year from 2016 to </a:t>
            </a:r>
            <a:r>
              <a:rPr lang="en-US" dirty="0" smtClean="0"/>
              <a:t>2017 </a:t>
            </a:r>
            <a:r>
              <a:rPr lang="en-US" baseline="30000" dirty="0" smtClean="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4426" y="5257562"/>
            <a:ext cx="88895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 smtClean="0"/>
              <a:t>1 </a:t>
            </a:r>
            <a:r>
              <a:rPr lang="en-US" sz="1400" dirty="0" smtClean="0"/>
              <a:t>Centers </a:t>
            </a:r>
            <a:r>
              <a:rPr lang="en-US" sz="1400" dirty="0"/>
              <a:t>for Disease Control and </a:t>
            </a:r>
            <a:r>
              <a:rPr lang="en-US" sz="1400" dirty="0" smtClean="0"/>
              <a:t>Prevention. </a:t>
            </a:r>
            <a:r>
              <a:rPr lang="en-US" sz="1400" u="sng" dirty="0"/>
              <a:t>Underlying Cause of Death 1999-2020</a:t>
            </a:r>
            <a:r>
              <a:rPr lang="en-US" sz="1400" dirty="0"/>
              <a:t> on CDC WONDER Online Database, released in 2021. </a:t>
            </a: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wonder.cdc.gov/ucd-icd10.html</a:t>
            </a:r>
            <a:endParaRPr lang="en-US" sz="1400" dirty="0" smtClean="0"/>
          </a:p>
          <a:p>
            <a:r>
              <a:rPr lang="en-US" sz="1400" baseline="30000" dirty="0" smtClean="0"/>
              <a:t>2 </a:t>
            </a:r>
            <a:r>
              <a:rPr lang="en-US" sz="1400" dirty="0"/>
              <a:t>Fryar CD, Chen T-C, Li X. </a:t>
            </a:r>
            <a:r>
              <a:rPr lang="en-US" sz="1400" u="sng" dirty="0"/>
              <a:t>Prevalence of uncontrolled risk factors for cardiovascular disease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www.cdc.gov/nchs/data/databriefs/db103.pdf</a:t>
            </a:r>
            <a:endParaRPr lang="en-US" sz="1400" dirty="0" smtClean="0"/>
          </a:p>
          <a:p>
            <a:r>
              <a:rPr lang="en-US" sz="1400" baseline="30000" dirty="0" smtClean="0"/>
              <a:t>3</a:t>
            </a:r>
            <a:r>
              <a:rPr lang="en-US" sz="1400" dirty="0" smtClean="0"/>
              <a:t> Virani </a:t>
            </a:r>
            <a:r>
              <a:rPr lang="en-US" sz="1400" dirty="0"/>
              <a:t>SS, Alonso A, </a:t>
            </a:r>
            <a:r>
              <a:rPr lang="en-US" sz="1400" dirty="0" err="1"/>
              <a:t>Aparicio</a:t>
            </a:r>
            <a:r>
              <a:rPr lang="en-US" sz="1400" dirty="0"/>
              <a:t> HJ, Benjamin EJ, </a:t>
            </a:r>
            <a:r>
              <a:rPr lang="en-US" sz="1400" dirty="0" err="1"/>
              <a:t>Bittencourt</a:t>
            </a:r>
            <a:r>
              <a:rPr lang="en-US" sz="1400" dirty="0"/>
              <a:t> MS, Callaway CW, et al. </a:t>
            </a:r>
            <a:r>
              <a:rPr lang="en-US" sz="1400" u="sng" dirty="0"/>
              <a:t>Heart disease and stroke statistics—2021 update: a report from the American Heart </a:t>
            </a:r>
            <a:r>
              <a:rPr lang="en-US" sz="1400" u="sng" dirty="0" err="1"/>
              <a:t>Associationexternal</a:t>
            </a:r>
            <a:r>
              <a:rPr lang="en-US" sz="1400" u="sng" dirty="0"/>
              <a:t> </a:t>
            </a:r>
            <a:r>
              <a:rPr lang="en-US" sz="1400" u="sng" dirty="0" smtClean="0"/>
              <a:t>icon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www.cdc.gov/nchs/data/databriefs/db103.pdf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267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Existence of Heart Disease Be Predicted?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machine learning techniques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notebook and data available at </a:t>
            </a:r>
            <a:r>
              <a:rPr lang="en-US" dirty="0" smtClean="0">
                <a:hlinkClick r:id="rId2"/>
              </a:rPr>
              <a:t>https://github.com/clayv/UC_Boulder_DTSA5301_Final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Could </a:t>
            </a:r>
            <a:r>
              <a:rPr lang="en-US" dirty="0" smtClean="0"/>
              <a:t>be used to determine if tests are warranted to definitively determine presence of heart disease</a:t>
            </a:r>
          </a:p>
          <a:p>
            <a:r>
              <a:rPr lang="en-US" dirty="0" smtClean="0"/>
              <a:t>Should not be used for diagnostic </a:t>
            </a:r>
            <a:r>
              <a:rPr lang="en-US" dirty="0" smtClean="0"/>
              <a:t>purposes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Behavioral Risk Factor Surveillance System (</a:t>
            </a:r>
            <a:r>
              <a:rPr lang="en-US" dirty="0" smtClean="0"/>
              <a:t>BRFSS)</a:t>
            </a:r>
          </a:p>
          <a:p>
            <a:r>
              <a:rPr lang="en-US" dirty="0"/>
              <a:t>A</a:t>
            </a:r>
            <a:r>
              <a:rPr lang="en-US" dirty="0" smtClean="0"/>
              <a:t>nnual telephone survey to gather data on the health status of U.S. residents</a:t>
            </a:r>
          </a:p>
          <a:p>
            <a:r>
              <a:rPr lang="en-US" dirty="0" smtClean="0"/>
              <a:t>More </a:t>
            </a:r>
            <a:r>
              <a:rPr lang="en-US" dirty="0"/>
              <a:t>than 400,000 adult interviews each </a:t>
            </a:r>
            <a:r>
              <a:rPr lang="en-US" dirty="0" smtClean="0"/>
              <a:t>year</a:t>
            </a:r>
          </a:p>
          <a:p>
            <a:r>
              <a:rPr lang="en-US" dirty="0" smtClean="0"/>
              <a:t>Largest continuously </a:t>
            </a:r>
            <a:r>
              <a:rPr lang="en-US" dirty="0"/>
              <a:t>conducted health survey system in the </a:t>
            </a:r>
            <a:r>
              <a:rPr lang="en-US" dirty="0" smtClean="0"/>
              <a:t>world</a:t>
            </a:r>
          </a:p>
          <a:p>
            <a:r>
              <a:rPr lang="en-US" dirty="0" smtClean="0"/>
              <a:t>Abbreviated sample questions:</a:t>
            </a:r>
          </a:p>
          <a:p>
            <a:pPr lvl="1"/>
            <a:r>
              <a:rPr lang="en-US" dirty="0" smtClean="0"/>
              <a:t>Current height and weight? - used to calculate Body Mass Index (BMI)</a:t>
            </a:r>
          </a:p>
          <a:p>
            <a:pPr lvl="1"/>
            <a:r>
              <a:rPr lang="en-US" dirty="0"/>
              <a:t>Do you have serious difficulty walking or climbing stairs?</a:t>
            </a:r>
            <a:endParaRPr lang="en-US" dirty="0" smtClean="0"/>
          </a:p>
          <a:p>
            <a:pPr lvl="1"/>
            <a:r>
              <a:rPr lang="en-US" dirty="0"/>
              <a:t>Have you smoked at least 100 cigarettes in your entire life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Have you been told you </a:t>
            </a:r>
            <a:r>
              <a:rPr lang="en-US" dirty="0"/>
              <a:t>have pre-diabetes or borderline diabetes</a:t>
            </a:r>
            <a:r>
              <a:rPr lang="en-US" dirty="0" smtClean="0"/>
              <a:t>?</a:t>
            </a:r>
          </a:p>
          <a:p>
            <a:r>
              <a:rPr lang="en-US" dirty="0"/>
              <a:t>Cleaned dataset of </a:t>
            </a:r>
            <a:r>
              <a:rPr lang="en-US" dirty="0" smtClean="0"/>
              <a:t>319,795 </a:t>
            </a:r>
            <a:r>
              <a:rPr lang="en-US" dirty="0"/>
              <a:t>records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www.kaggle.com/datasets/kamilpytlak/personal-key-indicators-of-heart-disease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Full </a:t>
            </a:r>
            <a:r>
              <a:rPr lang="en-US" dirty="0"/>
              <a:t>dataset available at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www.cdc.gov/brfss/annual_data/annual_2020.html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in dataset are heavily imbalanced</a:t>
            </a:r>
          </a:p>
          <a:p>
            <a:r>
              <a:rPr lang="en-US" dirty="0" smtClean="0"/>
              <a:t>Presence of heart disease in less than 10% of records</a:t>
            </a:r>
          </a:p>
          <a:p>
            <a:r>
              <a:rPr lang="en-US" dirty="0" smtClean="0"/>
              <a:t>Some data cleansing still required:</a:t>
            </a:r>
          </a:p>
          <a:p>
            <a:pPr lvl="1"/>
            <a:r>
              <a:rPr lang="en-US" dirty="0" smtClean="0"/>
              <a:t>BMI exceeding 90</a:t>
            </a:r>
          </a:p>
          <a:p>
            <a:pPr lvl="1"/>
            <a:r>
              <a:rPr lang="en-US" dirty="0" smtClean="0"/>
              <a:t>Typically 24 hours of sleep per night</a:t>
            </a:r>
          </a:p>
        </p:txBody>
      </p:sp>
    </p:spTree>
    <p:extLst>
      <p:ext uri="{BB962C8B-B14F-4D97-AF65-F5344CB8AC3E}">
        <p14:creationId xmlns:p14="http://schemas.microsoft.com/office/powerpoint/2010/main" val="25278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Decision Tree Based Ensembles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 ensemble methods do better with imbalanced classes</a:t>
            </a:r>
          </a:p>
          <a:p>
            <a:r>
              <a:rPr lang="en-US" dirty="0"/>
              <a:t>Synthetic Minority Over-sampling </a:t>
            </a:r>
            <a:r>
              <a:rPr lang="en-US" dirty="0" smtClean="0"/>
              <a:t>Technique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www.cs.cmu.edu/afs/cs/project/jair/pub/volume16/chawla02a-html/chawla2002.html</a:t>
            </a:r>
            <a:endParaRPr lang="en-US" dirty="0" smtClean="0"/>
          </a:p>
          <a:p>
            <a:r>
              <a:rPr lang="en-US" dirty="0" smtClean="0"/>
              <a:t>Random Forest Classifier</a:t>
            </a:r>
          </a:p>
          <a:p>
            <a:r>
              <a:rPr lang="en-US" dirty="0" err="1" smtClean="0"/>
              <a:t>AdaBoost</a:t>
            </a:r>
            <a:r>
              <a:rPr lang="en-US" dirty="0" smtClean="0"/>
              <a:t> Classifier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218603"/>
              </p:ext>
            </p:extLst>
          </p:nvPr>
        </p:nvGraphicFramePr>
        <p:xfrm>
          <a:off x="677863" y="2160588"/>
          <a:ext cx="85963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Measurement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.899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.854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.484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.365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Area</a:t>
                      </a:r>
                      <a:r>
                        <a:rPr lang="en-US" baseline="0" dirty="0" smtClean="0"/>
                        <a:t> Under 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.813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565477"/>
              </p:ext>
            </p:extLst>
          </p:nvPr>
        </p:nvGraphicFramePr>
        <p:xfrm>
          <a:off x="677863" y="2160588"/>
          <a:ext cx="85963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Measurement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.899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.854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.484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.365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Area</a:t>
                      </a:r>
                      <a:r>
                        <a:rPr lang="en-US" baseline="0" dirty="0" smtClean="0"/>
                        <a:t> Under 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.813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6645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</TotalTime>
  <Words>434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Predicting Existence of Heart Disease from Health Surveys</vt:lpstr>
      <vt:lpstr>Introduction</vt:lpstr>
      <vt:lpstr>Problem Statement</vt:lpstr>
      <vt:lpstr>Can Existence of Heart Disease Be Predicted?</vt:lpstr>
      <vt:lpstr>The Data</vt:lpstr>
      <vt:lpstr>Dataset Challenges</vt:lpstr>
      <vt:lpstr>Using Decision Tree Based Ensembles</vt:lpstr>
      <vt:lpstr>Results</vt:lpstr>
      <vt:lpstr>Results</vt:lpstr>
      <vt:lpstr>Confusion Matrices</vt:lpstr>
      <vt:lpstr>Conclusion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 Ver Valen</dc:creator>
  <cp:lastModifiedBy>Clay Ver Valen</cp:lastModifiedBy>
  <cp:revision>14</cp:revision>
  <dcterms:created xsi:type="dcterms:W3CDTF">2022-04-25T01:12:02Z</dcterms:created>
  <dcterms:modified xsi:type="dcterms:W3CDTF">2022-04-25T04:40:47Z</dcterms:modified>
</cp:coreProperties>
</file>