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8" r:id="rId6"/>
    <p:sldId id="273" r:id="rId7"/>
    <p:sldId id="265" r:id="rId8"/>
    <p:sldId id="275" r:id="rId9"/>
    <p:sldId id="274" r:id="rId10"/>
    <p:sldId id="276" r:id="rId11"/>
    <p:sldId id="279" r:id="rId12"/>
    <p:sldId id="27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64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5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5/2/2021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mplatetoaster.com/how-to-install-wamp/" TargetMode="External"/><Relationship Id="rId2" Type="http://schemas.openxmlformats.org/officeDocument/2006/relationships/hyperlink" Target="https://www.wampserver.com/en/download-wampserver-64bits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951010" cy="2677648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PHP : Hypertext Preprocessor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MUHAMMAD ‘IZZAT BIN MOHAMAD</a:t>
            </a:r>
          </a:p>
          <a:p>
            <a:r>
              <a:rPr lang="en-US" dirty="0">
                <a:latin typeface="Arial Nova" panose="020B0504020202020204" pitchFamily="34" charset="0"/>
              </a:rPr>
              <a:t>IT EXECUTIVE (</a:t>
            </a:r>
            <a:r>
              <a:rPr lang="en-US" dirty="0" err="1">
                <a:latin typeface="Arial Nova" panose="020B0504020202020204" pitchFamily="34" charset="0"/>
              </a:rPr>
              <a:t>Dotdot</a:t>
            </a:r>
            <a:r>
              <a:rPr lang="en-US" dirty="0">
                <a:latin typeface="Arial Nova" panose="020B0504020202020204" pitchFamily="34" charset="0"/>
              </a:rPr>
              <a:t> Holdings </a:t>
            </a:r>
            <a:r>
              <a:rPr lang="en-US" dirty="0" err="1">
                <a:latin typeface="Arial Nova" panose="020B0504020202020204" pitchFamily="34" charset="0"/>
              </a:rPr>
              <a:t>Sdn</a:t>
            </a:r>
            <a:r>
              <a:rPr lang="en-US" dirty="0">
                <a:latin typeface="Arial Nova" panose="020B0504020202020204" pitchFamily="34" charset="0"/>
              </a:rPr>
              <a:t> </a:t>
            </a:r>
            <a:r>
              <a:rPr lang="en-US" dirty="0" err="1">
                <a:latin typeface="Arial Nova" panose="020B0504020202020204" pitchFamily="34" charset="0"/>
              </a:rPr>
              <a:t>Bhd</a:t>
            </a:r>
            <a:r>
              <a:rPr lang="en-US" dirty="0">
                <a:latin typeface="Arial Nova" panose="020B0504020202020204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Alumni </a:t>
            </a:r>
            <a:r>
              <a:rPr lang="en-US" dirty="0" err="1">
                <a:solidFill>
                  <a:schemeClr val="bg1"/>
                </a:solidFill>
                <a:latin typeface="Arial Nova" panose="020B0504020202020204" pitchFamily="34" charset="0"/>
              </a:rPr>
              <a:t>unikl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" panose="020B0504020202020204" pitchFamily="34" charset="0"/>
              </a:rPr>
              <a:t>Miit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Basic PHP Syntax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849725" y="2621255"/>
            <a:ext cx="10492550" cy="341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A PHP script can be placed anywhere in the document.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A PHP script starts with </a:t>
            </a:r>
            <a:r>
              <a:rPr lang="en-GB" b="1" dirty="0">
                <a:latin typeface="Arial Nova" panose="020B0504020202020204" pitchFamily="34" charset="0"/>
              </a:rPr>
              <a:t>&lt;?php</a:t>
            </a:r>
            <a:r>
              <a:rPr lang="en-GB" dirty="0">
                <a:latin typeface="Arial Nova" panose="020B0504020202020204" pitchFamily="34" charset="0"/>
              </a:rPr>
              <a:t> and ends with </a:t>
            </a:r>
            <a:r>
              <a:rPr lang="en-GB" b="1" dirty="0">
                <a:latin typeface="Arial Nova" panose="020B0504020202020204" pitchFamily="34" charset="0"/>
              </a:rPr>
              <a:t>?&gt;</a:t>
            </a:r>
            <a:r>
              <a:rPr lang="en-GB" dirty="0">
                <a:latin typeface="Arial Nova" panose="020B0504020202020204" pitchFamily="34" charset="0"/>
              </a:rPr>
              <a:t> :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The default file extension for PHP files is ".php".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>
                <a:latin typeface="Arial Nova" panose="020B05040202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noProof="0">
              <a:latin typeface="Arial Nova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5812C-526E-4D71-86D1-C4FE440A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09827" y="2621255"/>
            <a:ext cx="3760811" cy="1210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591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Comments in PHP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1154953" y="2603501"/>
            <a:ext cx="10035786" cy="45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Example :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>
                <a:latin typeface="Arial Nova" panose="020B05040202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noProof="0">
              <a:latin typeface="Arial Nova" panose="020B0504020202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DB637EE-F2F3-4491-9580-1AB500C5C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04" y="3180768"/>
            <a:ext cx="7319862" cy="19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PHP Variables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849725" y="2621255"/>
            <a:ext cx="10815533" cy="4125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Variable can have short names (like $x and $y) or more descriptive names ($age, $name, $total)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Rules for PHP variables: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Arial Nova" panose="020B0504020202020204" pitchFamily="34" charset="0"/>
              </a:rPr>
              <a:t>A variable starts with the $ sign, followed by the name of the variable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Arial Nova" panose="020B0504020202020204" pitchFamily="34" charset="0"/>
              </a:rPr>
              <a:t>A variable name must begin with a letter or the underscore character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Arial Nova" panose="020B0504020202020204" pitchFamily="34" charset="0"/>
              </a:rPr>
              <a:t>A variable name can only contain alpha-numeric characters and underscores (A-z, 0-9, and _ )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Arial Nova" panose="020B0504020202020204" pitchFamily="34" charset="0"/>
              </a:rPr>
              <a:t>A variable name should not contain spaces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Arial Nova" panose="020B0504020202020204" pitchFamily="34" charset="0"/>
              </a:rPr>
              <a:t>Variable names are case sensitive ($y and $Y are two different variables)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>
                <a:latin typeface="Arial Nova" panose="020B05040202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 noProof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0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PHP Echo and Print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849725" y="2621255"/>
            <a:ext cx="5559953" cy="2731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Echo and print are more or less the same. They are both used to output data to the screen.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The differences are small: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Arial Nova" panose="020B0504020202020204" pitchFamily="34" charset="0"/>
              </a:rPr>
              <a:t>echo can take multiple parameters (although such usage is rare) while print can take one argument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Arial Nova" panose="020B0504020202020204" pitchFamily="34" charset="0"/>
              </a:rPr>
              <a:t>echo is marginally faster than print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>
                <a:latin typeface="Arial Nova" panose="020B05040202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noProof="0"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DA5F7-104E-4742-A848-3C973720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59823" y="2759715"/>
            <a:ext cx="5065374" cy="100777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38E3A-CA97-424C-B6CC-4D60E219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3102" y="4241473"/>
            <a:ext cx="3458816" cy="1111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226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PHP Data Types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849725" y="2621255"/>
            <a:ext cx="10492550" cy="3416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Variables can store data of different types, and different data types can do different things.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PHP supports the following data types: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String (“name”)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Integer (12)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Float/Double (4.56)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Boolean (true or false)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Array (array(“Volvo”, “BMW”, “Toyota”))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NULL (null)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Object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Resource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>
                <a:latin typeface="Arial Nova" panose="020B050402020202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noProof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7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PHP Operators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849725" y="2621255"/>
            <a:ext cx="10492550" cy="3416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Operators are used to perform operations on variables and values.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PHP divides the operators in the following groups: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Arithmetic operators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Assignment operators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Comparison operators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Increment/Decrement operators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Logical operators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String operators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Array operators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Conditional assignment operators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>
                <a:latin typeface="Arial Nova" panose="020B05040202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noProof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Arithmetic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PHP arithmetic operators are used with numeric values to perform common arithmetical operations, such as addition, subtraction, multiplication etc.</a:t>
            </a:r>
            <a:endParaRPr lang="en-US" dirty="0"/>
          </a:p>
        </p:txBody>
      </p:sp>
      <p:pic>
        <p:nvPicPr>
          <p:cNvPr id="22" name="Picture Placeholder 2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6211890" y="2471956"/>
            <a:ext cx="5479298" cy="3547845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Assignment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 Nova" panose="020B0504020202020204" pitchFamily="34" charset="0"/>
              </a:rPr>
              <a:t>The PHP assignment operators are used with numeric values to write a value to a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 Nova" panose="020B0504020202020204" pitchFamily="34" charset="0"/>
              </a:rPr>
              <a:t>The basic assignment operator in PHP is "=". It means that the left operand gets set to the value of the assignment expression on the right.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046136" y="2603500"/>
            <a:ext cx="5645052" cy="3191058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9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Increment/Decrement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 Nova" panose="020B0504020202020204" pitchFamily="34" charset="0"/>
              </a:rPr>
              <a:t>The PHP increment operators are used to increment a variable's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 Nova" panose="020B0504020202020204" pitchFamily="34" charset="0"/>
              </a:rPr>
              <a:t>The PHP decrement operators are used to decrement a variable's value.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046136" y="2672741"/>
            <a:ext cx="5645052" cy="3052575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Logical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 Nova" panose="020B0504020202020204" pitchFamily="34" charset="0"/>
              </a:rPr>
              <a:t>The PHP logical operators are used to combine conditional statements.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2" name="Picture Placeholder 21" descr="Table&#10;&#10;Description automatically generated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6325761" y="2317073"/>
            <a:ext cx="5054919" cy="3702728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  <a:latin typeface="Arial Nova" panose="020B0504020202020204" pitchFamily="34" charset="0"/>
              </a:rPr>
              <a:t>What we will learn</a:t>
            </a:r>
          </a:p>
        </p:txBody>
      </p:sp>
      <p:pic>
        <p:nvPicPr>
          <p:cNvPr id="32" name="Picture Placeholder 31" descr="Information with solid fill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80906" y="893448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0540" y="754744"/>
            <a:ext cx="3852000" cy="72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What is PHP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4" name="Picture Placeholder 33" descr="Information with solid fil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80906" y="1705792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0540" y="1567088"/>
            <a:ext cx="3852000" cy="72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What is a PHP File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6" name="Picture Placeholder 35" descr="Information with solid fill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80906" y="2518137"/>
            <a:ext cx="442593" cy="4425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0540" y="2379433"/>
            <a:ext cx="3852000" cy="72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What Can PHP Do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8" name="Picture Placeholder 37" descr="Information with solid fill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80906" y="3330482"/>
            <a:ext cx="442593" cy="44259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0540" y="3191778"/>
            <a:ext cx="3852000" cy="72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Why PHP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40" name="Picture Placeholder 39" descr="Information with solid fill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680906" y="4142826"/>
            <a:ext cx="442593" cy="44259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00540" y="4004122"/>
            <a:ext cx="3852000" cy="7200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PHP Framework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>
                <a:latin typeface="Arial Nova" panose="020B0504020202020204" pitchFamily="34" charset="0"/>
              </a:rPr>
              <a:t>2</a:t>
            </a:fld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9" name="Picture Placeholder 31" descr="Information with solid fill">
            <a:extLst>
              <a:ext uri="{FF2B5EF4-FFF2-40B4-BE49-F238E27FC236}">
                <a16:creationId xmlns:a16="http://schemas.microsoft.com/office/drawing/2014/main" id="{D62C9B3D-1620-4A69-A900-AEE0E1D5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80906" y="4959788"/>
            <a:ext cx="442593" cy="44259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FB4D54D-812A-45E8-A85E-7F75B73AB657}"/>
              </a:ext>
            </a:extLst>
          </p:cNvPr>
          <p:cNvSpPr txBox="1">
            <a:spLocks/>
          </p:cNvSpPr>
          <p:nvPr/>
        </p:nvSpPr>
        <p:spPr>
          <a:xfrm>
            <a:off x="6500540" y="4821084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 Nova" panose="020B0504020202020204" pitchFamily="34" charset="0"/>
              </a:rPr>
              <a:t>Set Up WAMP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1" name="Picture Placeholder 33" descr="Information with solid fill">
            <a:extLst>
              <a:ext uri="{FF2B5EF4-FFF2-40B4-BE49-F238E27FC236}">
                <a16:creationId xmlns:a16="http://schemas.microsoft.com/office/drawing/2014/main" id="{74273E34-F8BA-4909-B869-EE4626BCC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80906" y="5776750"/>
            <a:ext cx="442593" cy="442593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A2E0630-AFC0-404C-94EB-A646FE0C1CB5}"/>
              </a:ext>
            </a:extLst>
          </p:cNvPr>
          <p:cNvSpPr txBox="1">
            <a:spLocks/>
          </p:cNvSpPr>
          <p:nvPr/>
        </p:nvSpPr>
        <p:spPr>
          <a:xfrm>
            <a:off x="6500540" y="56380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 Nova" panose="020B0504020202020204" pitchFamily="34" charset="0"/>
              </a:rPr>
              <a:t>Basic PHP Syntax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String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 Nova" panose="020B0504020202020204" pitchFamily="34" charset="0"/>
              </a:rPr>
              <a:t>PHP has two operators that are specially designed for strings.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980112" y="2583140"/>
            <a:ext cx="5656417" cy="1691720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PHP Conditional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35785" cy="34163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 Nova" panose="020B0504020202020204" pitchFamily="34" charset="0"/>
              </a:rPr>
              <a:t>In PHP we have the following conditional statements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  <a:latin typeface="Arial Nova" panose="020B0504020202020204" pitchFamily="34" charset="0"/>
              </a:rPr>
              <a:t>if</a:t>
            </a:r>
            <a:r>
              <a:rPr lang="en-GB" dirty="0">
                <a:solidFill>
                  <a:srgbClr val="00B050"/>
                </a:solidFill>
                <a:latin typeface="Arial Nova" panose="020B0504020202020204" pitchFamily="34" charset="0"/>
              </a:rPr>
              <a:t> statement</a:t>
            </a:r>
            <a:r>
              <a:rPr lang="en-GB" dirty="0">
                <a:latin typeface="Arial Nova" panose="020B0504020202020204" pitchFamily="34" charset="0"/>
              </a:rPr>
              <a:t> - executes some code if one condition is true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  <a:latin typeface="Arial Nova" panose="020B0504020202020204" pitchFamily="34" charset="0"/>
              </a:rPr>
              <a:t>if...else </a:t>
            </a:r>
            <a:r>
              <a:rPr lang="en-GB" dirty="0">
                <a:solidFill>
                  <a:srgbClr val="00B050"/>
                </a:solidFill>
                <a:latin typeface="Arial Nova" panose="020B0504020202020204" pitchFamily="34" charset="0"/>
              </a:rPr>
              <a:t>statement </a:t>
            </a:r>
            <a:r>
              <a:rPr lang="en-GB" dirty="0">
                <a:latin typeface="Arial Nova" panose="020B0504020202020204" pitchFamily="34" charset="0"/>
              </a:rPr>
              <a:t>- executes some code if a condition is true and another code if that condition is false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  <a:latin typeface="Arial Nova" panose="020B0504020202020204" pitchFamily="34" charset="0"/>
              </a:rPr>
              <a:t>if...elseif...else </a:t>
            </a:r>
            <a:r>
              <a:rPr lang="en-GB" dirty="0">
                <a:solidFill>
                  <a:srgbClr val="00B050"/>
                </a:solidFill>
                <a:latin typeface="Arial Nova" panose="020B0504020202020204" pitchFamily="34" charset="0"/>
              </a:rPr>
              <a:t>statement </a:t>
            </a:r>
            <a:r>
              <a:rPr lang="en-GB" dirty="0">
                <a:latin typeface="Arial Nova" panose="020B0504020202020204" pitchFamily="34" charset="0"/>
              </a:rPr>
              <a:t>- executes different codes for more than two conditions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  <a:latin typeface="Arial Nova" panose="020B0504020202020204" pitchFamily="34" charset="0"/>
              </a:rPr>
              <a:t>switch</a:t>
            </a:r>
            <a:r>
              <a:rPr lang="en-GB" dirty="0">
                <a:solidFill>
                  <a:srgbClr val="00B050"/>
                </a:solidFill>
                <a:latin typeface="Arial Nova" panose="020B0504020202020204" pitchFamily="34" charset="0"/>
              </a:rPr>
              <a:t> statement </a:t>
            </a:r>
            <a:r>
              <a:rPr lang="en-GB" dirty="0">
                <a:latin typeface="Arial Nova" panose="020B0504020202020204" pitchFamily="34" charset="0"/>
              </a:rPr>
              <a:t>- selects one of many blocks of code to be executed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7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6503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441359"/>
            <a:ext cx="3859212" cy="2587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The </a:t>
            </a:r>
            <a:r>
              <a:rPr lang="en-GB" sz="1800" b="1" dirty="0">
                <a:solidFill>
                  <a:schemeClr val="bg1"/>
                </a:solidFill>
                <a:latin typeface="Arial Nova" panose="020B0504020202020204" pitchFamily="34" charset="0"/>
              </a:rPr>
              <a:t>if </a:t>
            </a: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statement executes some code if one condition is true.</a:t>
            </a:r>
            <a:endParaRPr lang="en-US" sz="1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136615" y="2040046"/>
            <a:ext cx="5582675" cy="278619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6503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if...else 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statement</a:t>
            </a:r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441359"/>
            <a:ext cx="4029604" cy="2587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executes some code if a condition is true and another code if that condition is false</a:t>
            </a:r>
            <a:endParaRPr lang="en-US" sz="1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418907" y="1832740"/>
            <a:ext cx="4704705" cy="316760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243716" cy="6503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if...elseif...else 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statement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441359"/>
            <a:ext cx="4366956" cy="2587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executes different codes for more than two conditions</a:t>
            </a:r>
            <a:endParaRPr lang="en-US" sz="1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297189" y="1862009"/>
            <a:ext cx="5625325" cy="296172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243716" cy="6503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switch 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statement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441359"/>
            <a:ext cx="4553387" cy="2587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selects one of many blocks of code to be executed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Use </a:t>
            </a:r>
            <a:r>
              <a:rPr lang="en-GB" sz="1800" b="1" dirty="0">
                <a:solidFill>
                  <a:schemeClr val="bg1"/>
                </a:solidFill>
                <a:latin typeface="Arial Nova" panose="020B0504020202020204" pitchFamily="34" charset="0"/>
              </a:rPr>
              <a:t>break</a:t>
            </a: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 to prevent the code from running into the next case automatically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The </a:t>
            </a:r>
            <a:r>
              <a:rPr lang="en-GB" sz="1800" b="1" dirty="0">
                <a:solidFill>
                  <a:schemeClr val="bg1"/>
                </a:solidFill>
                <a:latin typeface="Arial Nova" panose="020B0504020202020204" pitchFamily="34" charset="0"/>
              </a:rPr>
              <a:t>default</a:t>
            </a: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 statement is used if no match is found</a:t>
            </a:r>
            <a:endParaRPr lang="en-US" sz="1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439092" y="1862009"/>
            <a:ext cx="5341518" cy="296172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80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PHP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35785" cy="34163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 Nova" panose="020B0504020202020204" pitchFamily="34" charset="0"/>
              </a:rPr>
              <a:t>Loops are used to execute the same block of code again and again, if a certain condition is true.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 Nova" panose="020B0504020202020204" pitchFamily="34" charset="0"/>
              </a:rPr>
              <a:t>In PHP, we have the following loop types: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  <a:latin typeface="Arial Nova" panose="020B0504020202020204" pitchFamily="34" charset="0"/>
              </a:rPr>
              <a:t>while</a:t>
            </a:r>
            <a:r>
              <a:rPr lang="en-GB" b="1" dirty="0">
                <a:latin typeface="Arial Nova" panose="020B0504020202020204" pitchFamily="34" charset="0"/>
              </a:rPr>
              <a:t> </a:t>
            </a:r>
            <a:r>
              <a:rPr lang="en-GB" dirty="0">
                <a:latin typeface="Arial Nova" panose="020B0504020202020204" pitchFamily="34" charset="0"/>
              </a:rPr>
              <a:t>-</a:t>
            </a:r>
            <a:r>
              <a:rPr lang="en-GB" b="1" dirty="0">
                <a:latin typeface="Arial Nova" panose="020B0504020202020204" pitchFamily="34" charset="0"/>
              </a:rPr>
              <a:t> </a:t>
            </a:r>
            <a:r>
              <a:rPr lang="en-GB" dirty="0">
                <a:latin typeface="Arial Nova" panose="020B0504020202020204" pitchFamily="34" charset="0"/>
              </a:rPr>
              <a:t>loops through a block of code if the specified condition is true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  <a:latin typeface="Arial Nova" panose="020B0504020202020204" pitchFamily="34" charset="0"/>
              </a:rPr>
              <a:t>do...while </a:t>
            </a:r>
            <a:r>
              <a:rPr lang="en-GB" dirty="0">
                <a:latin typeface="Arial Nova" panose="020B0504020202020204" pitchFamily="34" charset="0"/>
              </a:rPr>
              <a:t>- loops through a block of code once, and then repeats the loop if the specified condition is true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  <a:latin typeface="Arial Nova" panose="020B0504020202020204" pitchFamily="34" charset="0"/>
              </a:rPr>
              <a:t>for</a:t>
            </a:r>
            <a:r>
              <a:rPr lang="en-GB" b="1" dirty="0">
                <a:latin typeface="Arial Nova" panose="020B0504020202020204" pitchFamily="34" charset="0"/>
              </a:rPr>
              <a:t> </a:t>
            </a:r>
            <a:r>
              <a:rPr lang="en-GB" dirty="0">
                <a:latin typeface="Arial Nova" panose="020B0504020202020204" pitchFamily="34" charset="0"/>
              </a:rPr>
              <a:t>- loops through a block of code a specified number of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  <a:latin typeface="Arial Nova" panose="020B0504020202020204" pitchFamily="34" charset="0"/>
              </a:rPr>
              <a:t>foreach</a:t>
            </a:r>
            <a:r>
              <a:rPr lang="en-GB" b="1" dirty="0">
                <a:latin typeface="Arial Nova" panose="020B0504020202020204" pitchFamily="34" charset="0"/>
              </a:rPr>
              <a:t> </a:t>
            </a:r>
            <a:r>
              <a:rPr lang="en-GB" dirty="0">
                <a:latin typeface="Arial Nova" panose="020B0504020202020204" pitchFamily="34" charset="0"/>
              </a:rPr>
              <a:t>- loops through a block of code for each element in an array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6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243716" cy="6503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while 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loop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441359"/>
            <a:ext cx="4553387" cy="2587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loop executes a block of code if the specified condition is true.</a:t>
            </a:r>
            <a:endParaRPr lang="en-US" sz="1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886084" y="1862009"/>
            <a:ext cx="4447534" cy="296172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8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243716" cy="6503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do...while 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loop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441359"/>
            <a:ext cx="4242669" cy="2587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Loops through a block of code once, and then repeats the loop if the specified condition is true.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7039618" y="1862009"/>
            <a:ext cx="4140465" cy="296172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15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243716" cy="6503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for 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loop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441359"/>
            <a:ext cx="4242669" cy="3613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Loops through a block of code a specified number of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err="1">
                <a:solidFill>
                  <a:schemeClr val="bg1"/>
                </a:solidFill>
                <a:latin typeface="Arial Nova" panose="020B0504020202020204" pitchFamily="34" charset="0"/>
              </a:rPr>
              <a:t>init</a:t>
            </a:r>
            <a:r>
              <a:rPr lang="en-GB" sz="1800" b="1" dirty="0">
                <a:solidFill>
                  <a:schemeClr val="bg1"/>
                </a:solidFill>
                <a:latin typeface="Arial Nova" panose="020B0504020202020204" pitchFamily="34" charset="0"/>
              </a:rPr>
              <a:t> counter</a:t>
            </a: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: initialize the loop counter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bg1"/>
                </a:solidFill>
                <a:latin typeface="Arial Nova" panose="020B0504020202020204" pitchFamily="34" charset="0"/>
              </a:rPr>
              <a:t>test counter</a:t>
            </a: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: evaluated for each loop iteration. If it evaluates to TRUE, the loop continues. If it evaluates to FALSE, the loop 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bg1"/>
                </a:solidFill>
                <a:latin typeface="Arial Nova" panose="020B0504020202020204" pitchFamily="34" charset="0"/>
              </a:rPr>
              <a:t>increment counter</a:t>
            </a:r>
            <a:r>
              <a:rPr lang="en-GB" sz="1800" dirty="0">
                <a:solidFill>
                  <a:schemeClr val="bg1"/>
                </a:solidFill>
                <a:latin typeface="Arial Nova" panose="020B0504020202020204" pitchFamily="34" charset="0"/>
              </a:rPr>
              <a:t>: increases the loop counter value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240943" y="2547892"/>
            <a:ext cx="5400779" cy="205961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4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  <a:latin typeface="Arial Nova" panose="020B0504020202020204" pitchFamily="34" charset="0"/>
              </a:rPr>
              <a:t>What we will learn</a:t>
            </a:r>
          </a:p>
        </p:txBody>
      </p:sp>
      <p:pic>
        <p:nvPicPr>
          <p:cNvPr id="32" name="Picture Placeholder 31" descr="Information with solid fill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80906" y="893448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0540" y="754744"/>
            <a:ext cx="3852000" cy="72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Comments in PHP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4" name="Picture Placeholder 33" descr="Information with solid fil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80906" y="1705792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0540" y="1567088"/>
            <a:ext cx="3852000" cy="72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PHP Variables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6" name="Picture Placeholder 35" descr="Information with solid fill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80906" y="2518137"/>
            <a:ext cx="442593" cy="4425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0540" y="2379433"/>
            <a:ext cx="3852000" cy="72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PHP Echo and Print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8" name="Picture Placeholder 37" descr="Information with solid fill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80906" y="3330482"/>
            <a:ext cx="442593" cy="44259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0540" y="3191778"/>
            <a:ext cx="3852000" cy="72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PHP Data Types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40" name="Picture Placeholder 39" descr="Information with solid fill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680906" y="4142826"/>
            <a:ext cx="442593" cy="44259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00540" y="4004122"/>
            <a:ext cx="3852000" cy="72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PHP Operators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>
                <a:latin typeface="Arial Nova" panose="020B0504020202020204" pitchFamily="34" charset="0"/>
              </a:rPr>
              <a:t>3</a:t>
            </a:fld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3" name="Picture Placeholder 31" descr="Information with solid fill">
            <a:extLst>
              <a:ext uri="{FF2B5EF4-FFF2-40B4-BE49-F238E27FC236}">
                <a16:creationId xmlns:a16="http://schemas.microsoft.com/office/drawing/2014/main" id="{5D0E2DAB-AB5F-4C82-9ED5-C75375245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91461" y="4955170"/>
            <a:ext cx="442593" cy="442593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0AE76D8-FA2C-49A4-85DD-FFDBF3E5D02B}"/>
              </a:ext>
            </a:extLst>
          </p:cNvPr>
          <p:cNvSpPr txBox="1">
            <a:spLocks/>
          </p:cNvSpPr>
          <p:nvPr/>
        </p:nvSpPr>
        <p:spPr>
          <a:xfrm>
            <a:off x="6511095" y="481646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 Nova" panose="020B0504020202020204" pitchFamily="34" charset="0"/>
              </a:rPr>
              <a:t>PHP Conditional Statements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5" name="Picture Placeholder 33" descr="Information with solid fill">
            <a:extLst>
              <a:ext uri="{FF2B5EF4-FFF2-40B4-BE49-F238E27FC236}">
                <a16:creationId xmlns:a16="http://schemas.microsoft.com/office/drawing/2014/main" id="{E687FDC7-0108-4D93-AC0F-514673DA4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80906" y="5767514"/>
            <a:ext cx="442593" cy="442593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B16BC11B-7BD0-473A-B80F-A0AB82E22D99}"/>
              </a:ext>
            </a:extLst>
          </p:cNvPr>
          <p:cNvSpPr txBox="1">
            <a:spLocks/>
          </p:cNvSpPr>
          <p:nvPr/>
        </p:nvSpPr>
        <p:spPr>
          <a:xfrm>
            <a:off x="6500540" y="562881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 Nova" panose="020B0504020202020204" pitchFamily="34" charset="0"/>
              </a:rPr>
              <a:t>PHP Loops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3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Nova" panose="020B0504020202020204" pitchFamily="34" charset="0"/>
              </a:rPr>
              <a:t>Thank you for your time here </a:t>
            </a:r>
            <a:r>
              <a:rPr lang="en-US" dirty="0">
                <a:solidFill>
                  <a:srgbClr val="0070C0"/>
                </a:solidFill>
                <a:latin typeface="Arial Nova" panose="020B0504020202020204" pitchFamily="34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70C0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1063416"/>
            <a:ext cx="4250687" cy="1253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Arial Nova" panose="020B0504020202020204" pitchFamily="34" charset="0"/>
              </a:rPr>
              <a:t>What is PHP ?</a:t>
            </a:r>
            <a:endParaRPr lang="en-US" sz="2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480" y="2636668"/>
            <a:ext cx="4864963" cy="284973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Arial Nova" panose="020B0504020202020204" pitchFamily="34" charset="0"/>
              </a:rPr>
              <a:t>PHP stands for PHP: Hypertext Preprocessor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Arial Nova" panose="020B0504020202020204" pitchFamily="34" charset="0"/>
              </a:rPr>
              <a:t>Created by Rasmus Lerdorf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Arial Nova" panose="020B0504020202020204" pitchFamily="34" charset="0"/>
              </a:rPr>
              <a:t>PHP is a widely-used, open-source scripting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Arial Nova" panose="020B0504020202020204" pitchFamily="34" charset="0"/>
              </a:rPr>
              <a:t>PHP scripts are executed on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Arial Nova" panose="020B0504020202020204" pitchFamily="34" charset="0"/>
              </a:rPr>
              <a:t>PHP is free to download and use</a:t>
            </a:r>
            <a:endParaRPr lang="en-US" sz="20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755672" y="478881"/>
            <a:ext cx="4189052" cy="59085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>
                <a:latin typeface="Arial Nova" panose="020B0504020202020204" pitchFamily="34" charset="0"/>
              </a:rPr>
              <a:t>4</a:t>
            </a:fld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1063416"/>
            <a:ext cx="4250687" cy="1253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Arial Nova" panose="020B0504020202020204" pitchFamily="34" charset="0"/>
              </a:rPr>
              <a:t>What is a PHP File</a:t>
            </a:r>
            <a:r>
              <a:rPr lang="en-US" sz="2800" dirty="0">
                <a:latin typeface="Arial Nova" panose="020B0504020202020204" pitchFamily="34" charset="0"/>
              </a:rPr>
              <a:t> </a:t>
            </a:r>
            <a:r>
              <a:rPr lang="en-GB" sz="2800" dirty="0">
                <a:latin typeface="Arial Nova" panose="020B0504020202020204" pitchFamily="34" charset="0"/>
              </a:rPr>
              <a:t>?</a:t>
            </a:r>
            <a:endParaRPr lang="en-US" sz="2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480" y="2636668"/>
            <a:ext cx="4864963" cy="239253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Arial Nova" panose="020B0504020202020204" pitchFamily="34" charset="0"/>
              </a:rPr>
              <a:t>PHP files can contain text, HTML, JavaScript code, and PHP code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Arial Nova" panose="020B0504020202020204" pitchFamily="34" charset="0"/>
              </a:rPr>
              <a:t>PHP code are executed on the server, and the result is returned to the browser as plain HTML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Arial Nova" panose="020B0504020202020204" pitchFamily="34" charset="0"/>
              </a:rPr>
              <a:t>PHP files have a default file extension of ".php"</a:t>
            </a:r>
            <a:endParaRPr lang="en-US" sz="1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563559" y="1024127"/>
            <a:ext cx="4606068" cy="48097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>
                <a:latin typeface="Arial Nova" panose="020B0504020202020204" pitchFamily="34" charset="0"/>
              </a:rPr>
              <a:t>5</a:t>
            </a:fld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8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Arial Nova" panose="020B0504020202020204" pitchFamily="34" charset="0"/>
              </a:rPr>
              <a:t>What Can PHP Do?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1154953" y="2603500"/>
            <a:ext cx="6240145" cy="341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PHP can generate dynamic page content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PHP can collect form of data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PHP can send and receive cookies/session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PHP can add, delete, modify data in your database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PHP can restrict users to access some pages on your website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PHP can encrypt data</a:t>
            </a:r>
          </a:p>
        </p:txBody>
      </p:sp>
      <p:pic>
        <p:nvPicPr>
          <p:cNvPr id="8" name="Picture 7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E1DB02BD-4413-4A7E-96B2-B0F82DA5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524" y="2855992"/>
            <a:ext cx="4013417" cy="2257546"/>
          </a:xfrm>
          <a:prstGeom prst="rect">
            <a:avLst/>
          </a:prstGeom>
          <a:noFill/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>
                <a:latin typeface="Arial Nova" panose="020B05040202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noProof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latin typeface="Arial Nova" panose="020B0504020202020204" pitchFamily="34" charset="0"/>
              </a:rPr>
              <a:t>Why PHP?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1154953" y="2603500"/>
            <a:ext cx="6240145" cy="341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PHP runs on different platforms (Windows, Linux, Unix, Mac OS X, etc.)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PHP is compatible with almost all servers used today (Apache, IIS, etc.)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PHP has support for a wide range of databases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PHP is free 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PHP is easy to learn 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PHP runs efficiently on the server side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B02BD-4413-4A7E-96B2-B0F82DA5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44235" y="2470335"/>
            <a:ext cx="4013417" cy="1636450"/>
          </a:xfrm>
          <a:prstGeom prst="rect">
            <a:avLst/>
          </a:prstGeom>
          <a:noFill/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>
                <a:latin typeface="Arial Nova" panose="020B05040202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noProof="0">
              <a:latin typeface="Arial Nova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1E556-2994-45B4-A34F-B25ED458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0848" y="4496870"/>
            <a:ext cx="3600190" cy="1636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467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PHP Framework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5680852" cy="3601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A PHP framework is a platform for creating PHP web applications.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It contains libraries with pre-packaged functions and classes and often elements for software design pattern realization.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Many of the framework is based on MVC (Model, View, Controller)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Laravel, Symphony, CodeIgnitor are some of the example.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 panose="020B0504020202020204" pitchFamily="34" charset="0"/>
              </a:rPr>
              <a:t>We will used Plain PHP only for this tutorial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71E556-2994-45B4-A34F-B25ED458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750250" y="2785898"/>
            <a:ext cx="4825159" cy="2714151"/>
          </a:xfrm>
          <a:prstGeom prst="rect">
            <a:avLst/>
          </a:prstGeom>
          <a:noFill/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Set Up WAMP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EA77D0-771D-41DF-A4CB-75D7E2845F88}"/>
              </a:ext>
            </a:extLst>
          </p:cNvPr>
          <p:cNvSpPr txBox="1">
            <a:spLocks/>
          </p:cNvSpPr>
          <p:nvPr/>
        </p:nvSpPr>
        <p:spPr>
          <a:xfrm>
            <a:off x="1154953" y="2603500"/>
            <a:ext cx="6240145" cy="383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Many local hosting available for use such as WAMP and XAMPP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It already have a lot of setup inside such as PHP, PhpMyAdmin, Apache and MySQL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We will used WAMP for this tutorial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Download WAMP from the official WAMP website: </a:t>
            </a:r>
            <a:r>
              <a:rPr lang="en-GB" dirty="0">
                <a:solidFill>
                  <a:schemeClr val="tx1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https://www.wampserver.com/en/download-wampserver-64bits/</a:t>
            </a:r>
            <a:endParaRPr lang="en-GB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latin typeface="Arial Nova" panose="020B0504020202020204" pitchFamily="34" charset="0"/>
              </a:rPr>
              <a:t>Follow the step by step provided: </a:t>
            </a:r>
            <a:r>
              <a:rPr lang="en-GB" dirty="0">
                <a:solidFill>
                  <a:schemeClr val="tx1"/>
                </a:solidFill>
                <a:latin typeface="Arial Nova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https://blog.templatetoaster.com/how-to-install-wamp/</a:t>
            </a:r>
            <a:endParaRPr lang="en-GB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B02BD-4413-4A7E-96B2-B0F82DA54A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81489" y="2470335"/>
            <a:ext cx="3738908" cy="1636450"/>
          </a:xfrm>
          <a:prstGeom prst="rect">
            <a:avLst/>
          </a:prstGeom>
          <a:noFill/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AE501A3-FC2A-4934-BA2D-726857A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>
                <a:latin typeface="Arial Nova" panose="020B05040202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noProof="0">
              <a:latin typeface="Arial Nova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1E556-2994-45B4-A34F-B25ED4585D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33580" y="4496869"/>
            <a:ext cx="3458816" cy="1811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75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607</TotalTime>
  <Words>1221</Words>
  <Application>Microsoft Office PowerPoint</Application>
  <PresentationFormat>Widescreen</PresentationFormat>
  <Paragraphs>170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Nova</vt:lpstr>
      <vt:lpstr>Calibri</vt:lpstr>
      <vt:lpstr>Century Gothic</vt:lpstr>
      <vt:lpstr>Wingdings</vt:lpstr>
      <vt:lpstr>Wingdings 3</vt:lpstr>
      <vt:lpstr>Ion Boardroom</vt:lpstr>
      <vt:lpstr>PHP : Hypertext Preprocessor</vt:lpstr>
      <vt:lpstr>What we will learn</vt:lpstr>
      <vt:lpstr>What we will learn</vt:lpstr>
      <vt:lpstr>What is PHP ?</vt:lpstr>
      <vt:lpstr>What is a PHP File ?</vt:lpstr>
      <vt:lpstr>What Can PHP Do?</vt:lpstr>
      <vt:lpstr>Why PHP?</vt:lpstr>
      <vt:lpstr>PHP Framework</vt:lpstr>
      <vt:lpstr>Set Up WAMP</vt:lpstr>
      <vt:lpstr>Basic PHP Syntax</vt:lpstr>
      <vt:lpstr>Comments in PHP</vt:lpstr>
      <vt:lpstr>PHP Variables</vt:lpstr>
      <vt:lpstr>PHP Echo and Print</vt:lpstr>
      <vt:lpstr>PHP Data Types</vt:lpstr>
      <vt:lpstr>PHP Operators</vt:lpstr>
      <vt:lpstr>Arithmetic operators</vt:lpstr>
      <vt:lpstr>Assignment operators</vt:lpstr>
      <vt:lpstr>Increment/Decrement operators</vt:lpstr>
      <vt:lpstr>Logical operators</vt:lpstr>
      <vt:lpstr>String operators</vt:lpstr>
      <vt:lpstr>PHP Conditional Statements</vt:lpstr>
      <vt:lpstr>if statement</vt:lpstr>
      <vt:lpstr>if...else statement </vt:lpstr>
      <vt:lpstr>if...elseif...else statement </vt:lpstr>
      <vt:lpstr>switch statement </vt:lpstr>
      <vt:lpstr>PHP Loops</vt:lpstr>
      <vt:lpstr>while loop </vt:lpstr>
      <vt:lpstr>do...while loop </vt:lpstr>
      <vt:lpstr>for loop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: Hypertext Preprocessor</dc:title>
  <dc:creator>MUHAMMAD IZZAT BIN MOHAMAD</dc:creator>
  <cp:lastModifiedBy>MUHAMMAD IZZAT BIN MOHAMAD</cp:lastModifiedBy>
  <cp:revision>55</cp:revision>
  <dcterms:created xsi:type="dcterms:W3CDTF">2021-04-29T09:26:26Z</dcterms:created>
  <dcterms:modified xsi:type="dcterms:W3CDTF">2021-05-02T15:24:11Z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