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embeddedFontLs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je8iYE1TUjRYAxP6SGQcInWtWB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10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2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>
            <a:gsLst>
              <a:gs pos="0">
                <a:srgbClr val="F7F7F7">
                  <a:alpha val="10980"/>
                </a:srgbClr>
              </a:gs>
              <a:gs pos="36000">
                <a:srgbClr val="F7F7F7">
                  <a:alpha val="9803"/>
                </a:srgbClr>
              </a:gs>
              <a:gs pos="75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2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>
            <a:gsLst>
              <a:gs pos="0">
                <a:srgbClr val="F7F7F7">
                  <a:alpha val="7843"/>
                </a:srgbClr>
              </a:gs>
              <a:gs pos="36000">
                <a:srgbClr val="F7F7F7">
                  <a:alpha val="7843"/>
                </a:srgbClr>
              </a:gs>
              <a:gs pos="72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7F7F7">
                  <a:alpha val="6666"/>
                </a:srgbClr>
              </a:gs>
              <a:gs pos="36000">
                <a:srgbClr val="F7F7F7">
                  <a:alpha val="5882"/>
                </a:srgbClr>
              </a:gs>
              <a:gs pos="69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2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>
            <a:gsLst>
              <a:gs pos="0">
                <a:srgbClr val="F7F7F7">
                  <a:alpha val="13725"/>
                </a:srgbClr>
              </a:gs>
              <a:gs pos="36000">
                <a:srgbClr val="F7F7F7">
                  <a:alpha val="6666"/>
                </a:srgbClr>
              </a:gs>
              <a:gs pos="73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32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>
            <a:gsLst>
              <a:gs pos="0">
                <a:srgbClr val="F7F7F7">
                  <a:alpha val="13725"/>
                </a:srgbClr>
              </a:gs>
              <a:gs pos="36000">
                <a:srgbClr val="F7F7F7">
                  <a:alpha val="6666"/>
                </a:srgbClr>
              </a:gs>
              <a:gs pos="66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2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4" name="Google Shape;34;p3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0" type="dt"/>
          </p:nvPr>
        </p:nvSpPr>
        <p:spPr>
          <a:xfrm rot="5400000">
            <a:off x="10089390" y="1792223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1" type="ftr"/>
          </p:nvPr>
        </p:nvSpPr>
        <p:spPr>
          <a:xfrm rot="5400000">
            <a:off x="8959592" y="3226820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0351008" y="292608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con Bullets Vertical" showMasterSp="0">
  <p:cSld name="4 Icon Bullets Vertical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1"/>
          <p:cNvSpPr/>
          <p:nvPr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41"/>
          <p:cNvSpPr/>
          <p:nvPr>
            <p:ph idx="2" type="pic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41"/>
          <p:cNvSpPr/>
          <p:nvPr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41"/>
          <p:cNvSpPr/>
          <p:nvPr>
            <p:ph idx="3" type="pic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Google Shape;156;p41"/>
          <p:cNvSpPr/>
          <p:nvPr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41"/>
          <p:cNvSpPr/>
          <p:nvPr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41"/>
          <p:cNvSpPr/>
          <p:nvPr>
            <p:ph idx="4" type="pic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9" name="Google Shape;159;p41"/>
          <p:cNvSpPr/>
          <p:nvPr>
            <p:ph idx="5" type="pic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grpSp>
        <p:nvGrpSpPr>
          <p:cNvPr id="160" name="Google Shape;160;p41"/>
          <p:cNvGrpSpPr/>
          <p:nvPr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61" name="Google Shape;161;p41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-14009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1"/>
            <p:cNvSpPr/>
            <p:nvPr/>
          </p:nvSpPr>
          <p:spPr>
            <a:xfrm rot="-5677511">
              <a:off x="3144589" y="8256436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1"/>
            <p:cNvSpPr/>
            <p:nvPr/>
          </p:nvSpPr>
          <p:spPr>
            <a:xfrm rot="-5400000">
              <a:off x="2233481" y="9232079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4" name="Google Shape;164;p41"/>
            <p:cNvSpPr/>
            <p:nvPr/>
          </p:nvSpPr>
          <p:spPr>
            <a:xfrm>
              <a:off x="16303" y="6431945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5" name="Google Shape;165;p41"/>
          <p:cNvSpPr txBox="1"/>
          <p:nvPr>
            <p:ph type="title"/>
          </p:nvPr>
        </p:nvSpPr>
        <p:spPr>
          <a:xfrm>
            <a:off x="1154956" y="2287088"/>
            <a:ext cx="3438881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None/>
              <a:defRPr b="0" sz="2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1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1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41"/>
          <p:cNvSpPr txBox="1"/>
          <p:nvPr>
            <p:ph idx="1" type="body"/>
          </p:nvPr>
        </p:nvSpPr>
        <p:spPr>
          <a:xfrm>
            <a:off x="5756275" y="2351088"/>
            <a:ext cx="2325688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1" name="Google Shape;171;p41"/>
          <p:cNvSpPr txBox="1"/>
          <p:nvPr>
            <p:ph idx="6" type="body"/>
          </p:nvPr>
        </p:nvSpPr>
        <p:spPr>
          <a:xfrm>
            <a:off x="8167235" y="2351088"/>
            <a:ext cx="2325688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2" name="Google Shape;172;p41"/>
          <p:cNvSpPr txBox="1"/>
          <p:nvPr>
            <p:ph idx="7" type="body"/>
          </p:nvPr>
        </p:nvSpPr>
        <p:spPr>
          <a:xfrm>
            <a:off x="5756275" y="5258548"/>
            <a:ext cx="2325688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3" name="Google Shape;173;p41"/>
          <p:cNvSpPr txBox="1"/>
          <p:nvPr>
            <p:ph idx="8" type="body"/>
          </p:nvPr>
        </p:nvSpPr>
        <p:spPr>
          <a:xfrm>
            <a:off x="8167235" y="5258548"/>
            <a:ext cx="2325688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con Bullets Vertical" showMasterSp="0">
  <p:cSld name="2 Icon Bullets Vertical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/>
          <p:nvPr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42"/>
          <p:cNvSpPr/>
          <p:nvPr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42"/>
          <p:cNvSpPr/>
          <p:nvPr>
            <p:ph idx="2" type="pic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8" name="Google Shape;178;p42"/>
          <p:cNvSpPr/>
          <p:nvPr>
            <p:ph idx="3" type="pic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grpSp>
        <p:nvGrpSpPr>
          <p:cNvPr id="179" name="Google Shape;179;p42"/>
          <p:cNvGrpSpPr/>
          <p:nvPr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80" name="Google Shape;180;p42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-14009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2"/>
            <p:cNvSpPr/>
            <p:nvPr/>
          </p:nvSpPr>
          <p:spPr>
            <a:xfrm rot="-5677511">
              <a:off x="3144589" y="8256436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2"/>
            <p:cNvSpPr/>
            <p:nvPr/>
          </p:nvSpPr>
          <p:spPr>
            <a:xfrm rot="-5400000">
              <a:off x="2233481" y="9232079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3" name="Google Shape;183;p42"/>
            <p:cNvSpPr/>
            <p:nvPr/>
          </p:nvSpPr>
          <p:spPr>
            <a:xfrm>
              <a:off x="16303" y="6431945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4" name="Google Shape;184;p42"/>
          <p:cNvSpPr txBox="1"/>
          <p:nvPr>
            <p:ph type="title"/>
          </p:nvPr>
        </p:nvSpPr>
        <p:spPr>
          <a:xfrm>
            <a:off x="1154956" y="2287088"/>
            <a:ext cx="3438881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None/>
              <a:defRPr b="0" sz="2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2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2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5756275" y="3785996"/>
            <a:ext cx="2325688" cy="1503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0" name="Google Shape;190;p42"/>
          <p:cNvSpPr txBox="1"/>
          <p:nvPr>
            <p:ph idx="4" type="body"/>
          </p:nvPr>
        </p:nvSpPr>
        <p:spPr>
          <a:xfrm>
            <a:off x="8167235" y="3785996"/>
            <a:ext cx="2325688" cy="1503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con Bullets Horizontal" showMasterSp="0">
  <p:cSld name="4 Icon Bullets Horizontal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/>
          <p:nvPr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43"/>
          <p:cNvSpPr/>
          <p:nvPr>
            <p:ph idx="2" type="pic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4" name="Google Shape;194;p43"/>
          <p:cNvSpPr/>
          <p:nvPr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/>
          <p:nvPr>
            <p:ph idx="3" type="pic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grpSp>
        <p:nvGrpSpPr>
          <p:cNvPr id="196" name="Google Shape;196;p43"/>
          <p:cNvGrpSpPr/>
          <p:nvPr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97" name="Google Shape;197;p43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-14009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3"/>
            <p:cNvSpPr/>
            <p:nvPr/>
          </p:nvSpPr>
          <p:spPr>
            <a:xfrm rot="-5677511">
              <a:off x="3144589" y="8256436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3"/>
            <p:cNvSpPr/>
            <p:nvPr/>
          </p:nvSpPr>
          <p:spPr>
            <a:xfrm rot="-5400000">
              <a:off x="2233481" y="9232079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00" name="Google Shape;200;p43"/>
            <p:cNvSpPr/>
            <p:nvPr/>
          </p:nvSpPr>
          <p:spPr>
            <a:xfrm>
              <a:off x="16303" y="6431945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1" name="Google Shape;201;p43"/>
          <p:cNvSpPr txBox="1"/>
          <p:nvPr>
            <p:ph type="title"/>
          </p:nvPr>
        </p:nvSpPr>
        <p:spPr>
          <a:xfrm>
            <a:off x="1154956" y="2287088"/>
            <a:ext cx="3438881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None/>
              <a:defRPr b="0" sz="2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3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3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6" name="Google Shape;206;p43"/>
          <p:cNvSpPr txBox="1"/>
          <p:nvPr>
            <p:ph idx="1" type="body"/>
          </p:nvPr>
        </p:nvSpPr>
        <p:spPr>
          <a:xfrm>
            <a:off x="6189670" y="1840992"/>
            <a:ext cx="2095046" cy="122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7" name="Google Shape;207;p43"/>
          <p:cNvSpPr txBox="1"/>
          <p:nvPr>
            <p:ph idx="4" type="body"/>
          </p:nvPr>
        </p:nvSpPr>
        <p:spPr>
          <a:xfrm>
            <a:off x="9519533" y="1840992"/>
            <a:ext cx="2095046" cy="122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8" name="Google Shape;208;p43"/>
          <p:cNvSpPr txBox="1"/>
          <p:nvPr>
            <p:ph idx="5" type="body"/>
          </p:nvPr>
        </p:nvSpPr>
        <p:spPr>
          <a:xfrm>
            <a:off x="6189670" y="3891529"/>
            <a:ext cx="2095046" cy="1222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9" name="Google Shape;209;p43"/>
          <p:cNvSpPr txBox="1"/>
          <p:nvPr>
            <p:ph idx="6" type="body"/>
          </p:nvPr>
        </p:nvSpPr>
        <p:spPr>
          <a:xfrm>
            <a:off x="9519533" y="3891529"/>
            <a:ext cx="2095046" cy="1222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10" name="Google Shape;210;p43"/>
          <p:cNvSpPr/>
          <p:nvPr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43"/>
          <p:cNvSpPr/>
          <p:nvPr>
            <p:ph idx="7" type="pic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43"/>
          <p:cNvSpPr/>
          <p:nvPr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43"/>
          <p:cNvSpPr/>
          <p:nvPr>
            <p:ph idx="8" type="pic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44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16" name="Google Shape;216;p4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4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4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4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24" name="Google Shape;224;p44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6058861" y="478880"/>
            <a:ext cx="5582675" cy="5900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1153907" y="1693332"/>
            <a:ext cx="3860260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None/>
              <a:defRPr b="0" sz="23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4"/>
          <p:cNvSpPr txBox="1"/>
          <p:nvPr>
            <p:ph idx="2" type="body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9720" lvl="0" marL="457200" algn="l"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9" name="Google Shape;229;p44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44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5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36" name="Google Shape;236;p45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7" name="Google Shape;237;p45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38" name="Google Shape;238;p45"/>
          <p:cNvSpPr txBox="1"/>
          <p:nvPr>
            <p:ph idx="4" type="body"/>
          </p:nvPr>
        </p:nvSpPr>
        <p:spPr>
          <a:xfrm>
            <a:off x="6208710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9" name="Google Shape;239;p45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5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4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6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6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7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7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as Icons 5X Vertical" showMasterSp="0">
  <p:cSld name="Bullets as Icons 5X Vertical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/>
          <p:nvPr>
            <p:ph idx="1" type="body"/>
          </p:nvPr>
        </p:nvSpPr>
        <p:spPr>
          <a:xfrm>
            <a:off x="6792913" y="1748812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dk1"/>
                </a:solidFill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3"/>
          <p:cNvSpPr/>
          <p:nvPr>
            <p:ph idx="2" type="body"/>
          </p:nvPr>
        </p:nvSpPr>
        <p:spPr>
          <a:xfrm>
            <a:off x="6792913" y="2561156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dk1"/>
                </a:solidFill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3" name="Google Shape;43;p33"/>
          <p:cNvSpPr/>
          <p:nvPr>
            <p:ph idx="3" type="body"/>
          </p:nvPr>
        </p:nvSpPr>
        <p:spPr>
          <a:xfrm>
            <a:off x="6792913" y="3373501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dk1"/>
                </a:solidFill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4" name="Google Shape;44;p33"/>
          <p:cNvSpPr/>
          <p:nvPr>
            <p:ph idx="4" type="body"/>
          </p:nvPr>
        </p:nvSpPr>
        <p:spPr>
          <a:xfrm>
            <a:off x="6792913" y="4185846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dk1"/>
                </a:solidFill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5" name="Google Shape;45;p33"/>
          <p:cNvSpPr/>
          <p:nvPr>
            <p:ph idx="5" type="body"/>
          </p:nvPr>
        </p:nvSpPr>
        <p:spPr>
          <a:xfrm>
            <a:off x="6792913" y="4998190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dk1"/>
                </a:solidFill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grpSp>
        <p:nvGrpSpPr>
          <p:cNvPr id="46" name="Google Shape;46;p33"/>
          <p:cNvGrpSpPr/>
          <p:nvPr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47" name="Google Shape;47;p33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-14009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3"/>
            <p:cNvSpPr/>
            <p:nvPr/>
          </p:nvSpPr>
          <p:spPr>
            <a:xfrm rot="-5677511">
              <a:off x="3144589" y="8256436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3"/>
            <p:cNvSpPr/>
            <p:nvPr/>
          </p:nvSpPr>
          <p:spPr>
            <a:xfrm rot="-5400000">
              <a:off x="2233481" y="9232079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0" name="Google Shape;50;p33"/>
            <p:cNvSpPr/>
            <p:nvPr/>
          </p:nvSpPr>
          <p:spPr>
            <a:xfrm>
              <a:off x="16303" y="6431945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1" name="Google Shape;51;p33"/>
          <p:cNvSpPr txBox="1"/>
          <p:nvPr>
            <p:ph type="title"/>
          </p:nvPr>
        </p:nvSpPr>
        <p:spPr>
          <a:xfrm>
            <a:off x="1154956" y="2287088"/>
            <a:ext cx="3438881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None/>
              <a:defRPr b="0" sz="2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33"/>
          <p:cNvSpPr/>
          <p:nvPr>
            <p:ph idx="6" type="pic"/>
          </p:nvPr>
        </p:nvSpPr>
        <p:spPr>
          <a:xfrm>
            <a:off x="5870575" y="1840504"/>
            <a:ext cx="536616" cy="536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b="0" i="1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Google Shape;57;p33"/>
          <p:cNvSpPr/>
          <p:nvPr>
            <p:ph idx="7" type="pic"/>
          </p:nvPr>
        </p:nvSpPr>
        <p:spPr>
          <a:xfrm>
            <a:off x="5870575" y="2652849"/>
            <a:ext cx="536616" cy="536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b="0" i="1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Google Shape;58;p33"/>
          <p:cNvSpPr/>
          <p:nvPr>
            <p:ph idx="8" type="pic"/>
          </p:nvPr>
        </p:nvSpPr>
        <p:spPr>
          <a:xfrm>
            <a:off x="5870575" y="3465194"/>
            <a:ext cx="536616" cy="536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b="0" i="1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33"/>
          <p:cNvSpPr/>
          <p:nvPr>
            <p:ph idx="9" type="pic"/>
          </p:nvPr>
        </p:nvSpPr>
        <p:spPr>
          <a:xfrm>
            <a:off x="5870575" y="4277539"/>
            <a:ext cx="536616" cy="536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b="0" i="1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33"/>
          <p:cNvSpPr/>
          <p:nvPr>
            <p:ph idx="13" type="pic"/>
          </p:nvPr>
        </p:nvSpPr>
        <p:spPr>
          <a:xfrm>
            <a:off x="5870575" y="5089882"/>
            <a:ext cx="536616" cy="536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b="0" i="1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34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63" name="Google Shape;63;p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4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4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4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1" name="Google Shape;71;p34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73" name="Google Shape;73;p34"/>
          <p:cNvSpPr txBox="1"/>
          <p:nvPr>
            <p:ph type="title"/>
          </p:nvPr>
        </p:nvSpPr>
        <p:spPr>
          <a:xfrm>
            <a:off x="1153907" y="1693332"/>
            <a:ext cx="3860260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None/>
              <a:defRPr b="0" sz="23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/>
          <p:nvPr>
            <p:ph idx="2" type="pic"/>
          </p:nvPr>
        </p:nvSpPr>
        <p:spPr>
          <a:xfrm>
            <a:off x="6058861" y="478881"/>
            <a:ext cx="5582675" cy="5908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34"/>
          <p:cNvSpPr txBox="1"/>
          <p:nvPr>
            <p:ph idx="1" type="body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9720" lvl="0" marL="457200" algn="l"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34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36"/>
          <p:cNvSpPr txBox="1"/>
          <p:nvPr>
            <p:ph idx="1" type="body"/>
          </p:nvPr>
        </p:nvSpPr>
        <p:spPr>
          <a:xfrm>
            <a:off x="1764150" y="2406650"/>
            <a:ext cx="8663700" cy="347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4800"/>
              <a:buNone/>
              <a:defRPr sz="60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None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7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1" name="Google Shape;101;p3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8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8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8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8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8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0" name="Google Shape;110;p3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1" name="Google Shape;111;p38"/>
          <p:cNvSpPr txBox="1"/>
          <p:nvPr>
            <p:ph type="title"/>
          </p:nvPr>
        </p:nvSpPr>
        <p:spPr>
          <a:xfrm>
            <a:off x="1154956" y="2677645"/>
            <a:ext cx="4351023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8"/>
          <p:cNvSpPr txBox="1"/>
          <p:nvPr>
            <p:ph idx="1" type="body"/>
          </p:nvPr>
        </p:nvSpPr>
        <p:spPr>
          <a:xfrm>
            <a:off x="6895558" y="2677644"/>
            <a:ext cx="3755379" cy="2283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3" name="Google Shape;113;p38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left" showMasterSp="0">
  <p:cSld name="Title Only - lef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39"/>
          <p:cNvGrpSpPr/>
          <p:nvPr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9" name="Google Shape;119;p39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-14009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9"/>
            <p:cNvSpPr/>
            <p:nvPr/>
          </p:nvSpPr>
          <p:spPr>
            <a:xfrm rot="-5677511">
              <a:off x="3144589" y="8256436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9"/>
            <p:cNvSpPr/>
            <p:nvPr/>
          </p:nvSpPr>
          <p:spPr>
            <a:xfrm rot="-5400000">
              <a:off x="2233481" y="9232079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2" name="Google Shape;122;p39"/>
            <p:cNvSpPr/>
            <p:nvPr/>
          </p:nvSpPr>
          <p:spPr>
            <a:xfrm>
              <a:off x="16303" y="6431945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3" name="Google Shape;123;p39"/>
          <p:cNvSpPr txBox="1"/>
          <p:nvPr>
            <p:ph type="title"/>
          </p:nvPr>
        </p:nvSpPr>
        <p:spPr>
          <a:xfrm>
            <a:off x="1154956" y="2287088"/>
            <a:ext cx="3438881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None/>
              <a:defRPr b="0" sz="2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9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con Bullets Vertical Light" showMasterSp="0">
  <p:cSld name="4 Icon Bullets Vertical Ligh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0"/>
          <p:cNvSpPr/>
          <p:nvPr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40"/>
          <p:cNvSpPr/>
          <p:nvPr>
            <p:ph idx="2" type="pic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Google Shape;131;p40"/>
          <p:cNvSpPr/>
          <p:nvPr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p40"/>
          <p:cNvSpPr/>
          <p:nvPr>
            <p:ph idx="3" type="pic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40"/>
          <p:cNvSpPr/>
          <p:nvPr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40"/>
          <p:cNvSpPr/>
          <p:nvPr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5" name="Google Shape;135;p40"/>
          <p:cNvGrpSpPr/>
          <p:nvPr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36" name="Google Shape;136;p4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-14009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0"/>
            <p:cNvSpPr/>
            <p:nvPr/>
          </p:nvSpPr>
          <p:spPr>
            <a:xfrm rot="-5677511">
              <a:off x="3144589" y="8256436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0"/>
            <p:cNvSpPr/>
            <p:nvPr/>
          </p:nvSpPr>
          <p:spPr>
            <a:xfrm rot="-5400000">
              <a:off x="2233481" y="9232079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9" name="Google Shape;139;p40"/>
            <p:cNvSpPr/>
            <p:nvPr/>
          </p:nvSpPr>
          <p:spPr>
            <a:xfrm>
              <a:off x="16303" y="6431945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0" name="Google Shape;140;p40"/>
          <p:cNvSpPr txBox="1"/>
          <p:nvPr>
            <p:ph type="title"/>
          </p:nvPr>
        </p:nvSpPr>
        <p:spPr>
          <a:xfrm>
            <a:off x="1154956" y="2287088"/>
            <a:ext cx="3438881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None/>
              <a:defRPr b="0" sz="2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0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0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40"/>
          <p:cNvSpPr txBox="1"/>
          <p:nvPr>
            <p:ph idx="1" type="body"/>
          </p:nvPr>
        </p:nvSpPr>
        <p:spPr>
          <a:xfrm>
            <a:off x="5756275" y="2351088"/>
            <a:ext cx="2325688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6" name="Google Shape;146;p40"/>
          <p:cNvSpPr txBox="1"/>
          <p:nvPr>
            <p:ph idx="4" type="body"/>
          </p:nvPr>
        </p:nvSpPr>
        <p:spPr>
          <a:xfrm>
            <a:off x="8167235" y="2351088"/>
            <a:ext cx="2325688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7" name="Google Shape;147;p40"/>
          <p:cNvSpPr txBox="1"/>
          <p:nvPr>
            <p:ph idx="5" type="body"/>
          </p:nvPr>
        </p:nvSpPr>
        <p:spPr>
          <a:xfrm>
            <a:off x="5756275" y="5258548"/>
            <a:ext cx="2325688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8" name="Google Shape;148;p40"/>
          <p:cNvSpPr txBox="1"/>
          <p:nvPr>
            <p:ph idx="6" type="body"/>
          </p:nvPr>
        </p:nvSpPr>
        <p:spPr>
          <a:xfrm>
            <a:off x="8167235" y="5258548"/>
            <a:ext cx="2325688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9" name="Google Shape;149;p40"/>
          <p:cNvSpPr/>
          <p:nvPr>
            <p:ph idx="7" type="pic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Google Shape;150;p40"/>
          <p:cNvSpPr/>
          <p:nvPr>
            <p:ph idx="8" type="pic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Google Shape;11;p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3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3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" name="Google Shape;19;p3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" name="Google Shape;20;p31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31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31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31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ampserver.com/en/download-wampserver-64bits/" TargetMode="External"/><Relationship Id="rId4" Type="http://schemas.openxmlformats.org/officeDocument/2006/relationships/hyperlink" Target="https://blog.templatetoaster.com/how-to-install-wamp/" TargetMode="External"/><Relationship Id="rId5" Type="http://schemas.openxmlformats.org/officeDocument/2006/relationships/image" Target="../media/image13.jpg"/><Relationship Id="rId6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"/>
          <p:cNvSpPr txBox="1"/>
          <p:nvPr>
            <p:ph type="ctrTitle"/>
          </p:nvPr>
        </p:nvSpPr>
        <p:spPr>
          <a:xfrm>
            <a:off x="1154955" y="2099733"/>
            <a:ext cx="9951010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PHP : Hypertext Preprocessor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MUHAMMAD ‘IZZAT BIN MOHAMAD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IT Executive (DotDot Holdings Sdn Bhd)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Alumni UniKL MIIT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Basic PHP Syntax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0"/>
          <p:cNvSpPr txBox="1"/>
          <p:nvPr/>
        </p:nvSpPr>
        <p:spPr>
          <a:xfrm>
            <a:off x="849725" y="2621255"/>
            <a:ext cx="10492550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PHP script can be placed anywhere in the document.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PHP script starts with </a:t>
            </a:r>
            <a:r>
              <a:rPr b="1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and ends with </a:t>
            </a:r>
            <a:r>
              <a:rPr b="1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 default file extension for PHP files is ".php".</a:t>
            </a:r>
            <a:endParaRPr/>
          </a:p>
        </p:txBody>
      </p:sp>
      <p:sp>
        <p:nvSpPr>
          <p:cNvPr id="355" name="Google Shape;355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9827" y="2621255"/>
            <a:ext cx="3760811" cy="1210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1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Comments in PHP</a:t>
            </a:r>
            <a:endParaRPr/>
          </a:p>
        </p:txBody>
      </p:sp>
      <p:sp>
        <p:nvSpPr>
          <p:cNvPr id="362" name="Google Shape;362;p11"/>
          <p:cNvSpPr txBox="1"/>
          <p:nvPr/>
        </p:nvSpPr>
        <p:spPr>
          <a:xfrm>
            <a:off x="1154953" y="2603501"/>
            <a:ext cx="10035786" cy="450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/>
          </a:p>
        </p:txBody>
      </p:sp>
      <p:sp>
        <p:nvSpPr>
          <p:cNvPr id="363" name="Google Shape;363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&#10;&#10;Description automatically generated" id="364" name="Google Shape;3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6504" y="3180768"/>
            <a:ext cx="7319862" cy="19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PHP Variables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2"/>
          <p:cNvSpPr txBox="1"/>
          <p:nvPr/>
        </p:nvSpPr>
        <p:spPr>
          <a:xfrm>
            <a:off x="849725" y="2621255"/>
            <a:ext cx="10815533" cy="412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Variable can have short names (like $x and $y) or more descriptive names ($age, $name, $total)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Rules for PHP variables: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variable starts with the $ sign, followed by the name of the variable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variable name must begin with a letter or the underscore character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variable name can only contain alpha-numeric characters and underscores (A-z, 0-9, and _ 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variable name should not contain spaces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Variable names are case sensitive ($y and $Y are two different variables)</a:t>
            </a:r>
            <a:endParaRPr/>
          </a:p>
        </p:txBody>
      </p:sp>
      <p:sp>
        <p:nvSpPr>
          <p:cNvPr id="371" name="Google Shape;371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PHP Echo and Print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3"/>
          <p:cNvSpPr txBox="1"/>
          <p:nvPr/>
        </p:nvSpPr>
        <p:spPr>
          <a:xfrm>
            <a:off x="849725" y="2621255"/>
            <a:ext cx="5559953" cy="2731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Echo and print are more or less the same. They are both used to output data to the screen.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 differences are small: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echo can take multiple parameters (although such usage is rare) while print can take one argument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echo is marginally faster than print</a:t>
            </a:r>
            <a:endParaRPr/>
          </a:p>
        </p:txBody>
      </p:sp>
      <p:sp>
        <p:nvSpPr>
          <p:cNvPr id="378" name="Google Shape;378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9823" y="2759715"/>
            <a:ext cx="5065374" cy="1007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3102" y="4241473"/>
            <a:ext cx="3458816" cy="111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PHP Data Types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4"/>
          <p:cNvSpPr txBox="1"/>
          <p:nvPr/>
        </p:nvSpPr>
        <p:spPr>
          <a:xfrm>
            <a:off x="849725" y="2621255"/>
            <a:ext cx="10492550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Variables can store data of different types, and different data types can do different things.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PHP supports the following data types: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GB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String (“name”)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GB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Integer (12)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GB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Float/Double (4.56)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GB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Boolean (true or false)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GB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Array (array(“Volvo”, “BMW”, “Toyota”))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GB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NULL (null)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GB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GB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  <a:endParaRPr/>
          </a:p>
        </p:txBody>
      </p:sp>
      <p:sp>
        <p:nvSpPr>
          <p:cNvPr id="387" name="Google Shape;387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PHP Operators</a:t>
            </a:r>
            <a:endParaRPr/>
          </a:p>
        </p:txBody>
      </p:sp>
      <p:sp>
        <p:nvSpPr>
          <p:cNvPr id="393" name="Google Shape;393;p15"/>
          <p:cNvSpPr txBox="1"/>
          <p:nvPr/>
        </p:nvSpPr>
        <p:spPr>
          <a:xfrm>
            <a:off x="849725" y="2621255"/>
            <a:ext cx="10492550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Operators are used to perform operations on variables and values.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PHP divides the operators in the following groups: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GB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Arithmetic operators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GB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Assignment operators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GB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Comparison operators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GB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Increment/Decrement operators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GB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Logical operators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GB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String operators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GB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Array operators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n-GB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Conditional assignment operators</a:t>
            </a:r>
            <a:endParaRPr/>
          </a:p>
        </p:txBody>
      </p:sp>
      <p:sp>
        <p:nvSpPr>
          <p:cNvPr id="394" name="Google Shape;39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Arithmetic operators</a:t>
            </a:r>
            <a:endParaRPr/>
          </a:p>
        </p:txBody>
      </p:sp>
      <p:sp>
        <p:nvSpPr>
          <p:cNvPr id="400" name="Google Shape;400;p16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/>
              <a:t>The PHP arithmetic operators are used with numeric values to perform common arithmetical operations, such as addition, subtraction, multiplication etc.</a:t>
            </a:r>
            <a:endParaRPr/>
          </a:p>
        </p:txBody>
      </p:sp>
      <p:pic>
        <p:nvPicPr>
          <p:cNvPr descr="Graphical user interface, application, table&#10;&#10;Description automatically generated" id="401" name="Google Shape;401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1890" y="2471956"/>
            <a:ext cx="5479298" cy="354784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Assignment operators</a:t>
            </a:r>
            <a:endParaRPr/>
          </a:p>
        </p:txBody>
      </p:sp>
      <p:sp>
        <p:nvSpPr>
          <p:cNvPr id="408" name="Google Shape;408;p17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 PHP assignment operators are used with numeric values to write a value to a variable.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 basic assignment operator in PHP is "=". It means that the left operand gets set to the value of the assignment expression on the right.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6136" y="2603500"/>
            <a:ext cx="5645052" cy="3191058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8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Increment/Decrement operators</a:t>
            </a:r>
            <a:endParaRPr/>
          </a:p>
        </p:txBody>
      </p:sp>
      <p:sp>
        <p:nvSpPr>
          <p:cNvPr id="416" name="Google Shape;416;p18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 PHP increment operators are used to increment a variable's value.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 PHP decrement operators are used to decrement a variable's value.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1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6136" y="2672741"/>
            <a:ext cx="5645052" cy="30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9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Logical operators</a:t>
            </a:r>
            <a:endParaRPr/>
          </a:p>
        </p:txBody>
      </p:sp>
      <p:sp>
        <p:nvSpPr>
          <p:cNvPr id="424" name="Google Shape;424;p19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 PHP logical operators are used to combine conditional statements.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able&#10;&#10;Description automatically generated" id="425" name="Google Shape;425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5761" y="2317073"/>
            <a:ext cx="5054919" cy="3702728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"/>
          <p:cNvSpPr txBox="1"/>
          <p:nvPr>
            <p:ph type="title"/>
          </p:nvPr>
        </p:nvSpPr>
        <p:spPr>
          <a:xfrm>
            <a:off x="1154956" y="2287088"/>
            <a:ext cx="3438881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GB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we will learn</a:t>
            </a:r>
            <a:endParaRPr/>
          </a:p>
        </p:txBody>
      </p:sp>
      <p:pic>
        <p:nvPicPr>
          <p:cNvPr descr="Information with solid fill" id="263" name="Google Shape;263;p2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906" y="893448"/>
            <a:ext cx="442593" cy="44259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"/>
          <p:cNvSpPr/>
          <p:nvPr>
            <p:ph idx="1" type="body"/>
          </p:nvPr>
        </p:nvSpPr>
        <p:spPr>
          <a:xfrm>
            <a:off x="6500540" y="754744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What is PHP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formation with solid fill" id="265" name="Google Shape;265;p2"/>
          <p:cNvPicPr preferRelativeResize="0"/>
          <p:nvPr>
            <p:ph idx="7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906" y="1705792"/>
            <a:ext cx="442593" cy="44259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"/>
          <p:cNvSpPr/>
          <p:nvPr>
            <p:ph idx="2" type="body"/>
          </p:nvPr>
        </p:nvSpPr>
        <p:spPr>
          <a:xfrm>
            <a:off x="6500540" y="1567088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What is a PHP File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formation with solid fill" id="267" name="Google Shape;267;p2"/>
          <p:cNvPicPr preferRelativeResize="0"/>
          <p:nvPr>
            <p:ph idx="8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0906" y="2518137"/>
            <a:ext cx="442593" cy="442593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"/>
          <p:cNvSpPr/>
          <p:nvPr>
            <p:ph idx="3" type="body"/>
          </p:nvPr>
        </p:nvSpPr>
        <p:spPr>
          <a:xfrm>
            <a:off x="6500540" y="2379433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What Can PHP Do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formation with solid fill" id="269" name="Google Shape;269;p2"/>
          <p:cNvPicPr preferRelativeResize="0"/>
          <p:nvPr>
            <p:ph idx="9" type="pic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0906" y="3330482"/>
            <a:ext cx="442593" cy="44259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"/>
          <p:cNvSpPr/>
          <p:nvPr>
            <p:ph idx="4" type="body"/>
          </p:nvPr>
        </p:nvSpPr>
        <p:spPr>
          <a:xfrm>
            <a:off x="6500540" y="3191778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Why PHP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formation with solid fill" id="271" name="Google Shape;271;p2"/>
          <p:cNvPicPr preferRelativeResize="0"/>
          <p:nvPr>
            <p:ph idx="13" type="pic"/>
          </p:nvPr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80906" y="4142826"/>
            <a:ext cx="442593" cy="44259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"/>
          <p:cNvSpPr/>
          <p:nvPr>
            <p:ph idx="5" type="body"/>
          </p:nvPr>
        </p:nvSpPr>
        <p:spPr>
          <a:xfrm>
            <a:off x="6500540" y="4004122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PHP Framework</a:t>
            </a:r>
            <a:endParaRPr/>
          </a:p>
        </p:txBody>
      </p:sp>
      <p:sp>
        <p:nvSpPr>
          <p:cNvPr id="273" name="Google Shape;273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formation with solid fill" id="274" name="Google Shape;2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906" y="4959788"/>
            <a:ext cx="442593" cy="44259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"/>
          <p:cNvSpPr/>
          <p:nvPr/>
        </p:nvSpPr>
        <p:spPr>
          <a:xfrm>
            <a:off x="6500540" y="4821084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Up WAMP</a:t>
            </a:r>
            <a:endParaRPr b="0" i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formation with solid fill" id="276" name="Google Shape;27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906" y="5776750"/>
            <a:ext cx="442593" cy="44259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"/>
          <p:cNvSpPr/>
          <p:nvPr/>
        </p:nvSpPr>
        <p:spPr>
          <a:xfrm>
            <a:off x="6500540" y="5638046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PHP Syntax</a:t>
            </a:r>
            <a:endParaRPr b="0" i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0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String operators</a:t>
            </a:r>
            <a:endParaRPr/>
          </a:p>
        </p:txBody>
      </p:sp>
      <p:sp>
        <p:nvSpPr>
          <p:cNvPr id="432" name="Google Shape;432;p20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PHP has two operators that are specially designed for strings.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0112" y="2583140"/>
            <a:ext cx="5656417" cy="169172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1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PHP Conditional Statements</a:t>
            </a:r>
            <a:endParaRPr/>
          </a:p>
        </p:txBody>
      </p:sp>
      <p:sp>
        <p:nvSpPr>
          <p:cNvPr id="440" name="Google Shape;440;p21"/>
          <p:cNvSpPr txBox="1"/>
          <p:nvPr>
            <p:ph idx="1" type="body"/>
          </p:nvPr>
        </p:nvSpPr>
        <p:spPr>
          <a:xfrm>
            <a:off x="1154953" y="2603500"/>
            <a:ext cx="10035785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 PHP we have the following conditional statements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b="1"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- executes some code if one condition is true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b="1"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if...else </a:t>
            </a:r>
            <a:r>
              <a:rPr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statement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- executes some code if a condition is true and another code if that condition is false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b="1"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if...elseif...else </a:t>
            </a:r>
            <a:r>
              <a:rPr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statement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- executes different codes for more than two conditions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b="1"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statement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- selects one of many blocks of code to be executed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"/>
          <p:cNvSpPr txBox="1"/>
          <p:nvPr>
            <p:ph type="title"/>
          </p:nvPr>
        </p:nvSpPr>
        <p:spPr>
          <a:xfrm>
            <a:off x="1153907" y="1693332"/>
            <a:ext cx="3860260" cy="650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GB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GB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</p:txBody>
      </p:sp>
      <p:sp>
        <p:nvSpPr>
          <p:cNvPr id="447" name="Google Shape;447;p22"/>
          <p:cNvSpPr txBox="1"/>
          <p:nvPr>
            <p:ph idx="1" type="body"/>
          </p:nvPr>
        </p:nvSpPr>
        <p:spPr>
          <a:xfrm>
            <a:off x="1154955" y="2441359"/>
            <a:ext cx="3859212" cy="2587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statement executes some code if one condition is true.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6615" y="2040046"/>
            <a:ext cx="5582675" cy="278619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3"/>
          <p:cNvSpPr txBox="1"/>
          <p:nvPr>
            <p:ph type="title"/>
          </p:nvPr>
        </p:nvSpPr>
        <p:spPr>
          <a:xfrm>
            <a:off x="1153907" y="1693332"/>
            <a:ext cx="3860260" cy="650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GB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if...else </a:t>
            </a:r>
            <a:r>
              <a:rPr lang="en-GB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1" lang="en-GB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3"/>
          <p:cNvSpPr txBox="1"/>
          <p:nvPr>
            <p:ph idx="1" type="body"/>
          </p:nvPr>
        </p:nvSpPr>
        <p:spPr>
          <a:xfrm>
            <a:off x="1154955" y="2441359"/>
            <a:ext cx="4029604" cy="2587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executes some code if a condition is true and another code if that condition is false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8907" y="1832740"/>
            <a:ext cx="4704705" cy="3167608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"/>
          <p:cNvSpPr txBox="1"/>
          <p:nvPr>
            <p:ph type="title"/>
          </p:nvPr>
        </p:nvSpPr>
        <p:spPr>
          <a:xfrm>
            <a:off x="1153907" y="1693332"/>
            <a:ext cx="4243716" cy="650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GB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if...elseif...else </a:t>
            </a:r>
            <a:r>
              <a:rPr lang="en-GB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statement </a:t>
            </a:r>
            <a:endParaRPr/>
          </a:p>
        </p:txBody>
      </p:sp>
      <p:sp>
        <p:nvSpPr>
          <p:cNvPr id="465" name="Google Shape;465;p24"/>
          <p:cNvSpPr txBox="1"/>
          <p:nvPr>
            <p:ph idx="1" type="body"/>
          </p:nvPr>
        </p:nvSpPr>
        <p:spPr>
          <a:xfrm>
            <a:off x="1154955" y="2441359"/>
            <a:ext cx="4366956" cy="2587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executes different codes for more than two conditions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7189" y="1862009"/>
            <a:ext cx="5625325" cy="296172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/>
          <p:nvPr>
            <p:ph type="title"/>
          </p:nvPr>
        </p:nvSpPr>
        <p:spPr>
          <a:xfrm>
            <a:off x="1153907" y="1693332"/>
            <a:ext cx="4243716" cy="650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GB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switch </a:t>
            </a:r>
            <a:r>
              <a:rPr lang="en-GB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statement </a:t>
            </a:r>
            <a:endParaRPr/>
          </a:p>
        </p:txBody>
      </p:sp>
      <p:sp>
        <p:nvSpPr>
          <p:cNvPr id="474" name="Google Shape;474;p25"/>
          <p:cNvSpPr txBox="1"/>
          <p:nvPr>
            <p:ph idx="1" type="body"/>
          </p:nvPr>
        </p:nvSpPr>
        <p:spPr>
          <a:xfrm>
            <a:off x="1154954" y="2441359"/>
            <a:ext cx="4553387" cy="2587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selects one of many blocks of code to be executed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prevent the code from running into the next case automatically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statement is used if no match is found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" name="Google Shape;475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9092" y="1862009"/>
            <a:ext cx="5341518" cy="296172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6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PHP Loops</a:t>
            </a:r>
            <a:endParaRPr/>
          </a:p>
        </p:txBody>
      </p:sp>
      <p:sp>
        <p:nvSpPr>
          <p:cNvPr id="483" name="Google Shape;483;p26"/>
          <p:cNvSpPr txBox="1"/>
          <p:nvPr>
            <p:ph idx="1" type="body"/>
          </p:nvPr>
        </p:nvSpPr>
        <p:spPr>
          <a:xfrm>
            <a:off x="1154953" y="2603500"/>
            <a:ext cx="10035785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Loops are used to execute the same block of code again and again, if a certain condition is true.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 PHP, we have the following loop types: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b="1"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loops through a block of code if the specified condition is true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b="1"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do...while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- loops through a block of code once, and then repeats the loop if the specified condition is true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b="1"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- loops through a block of code a specified number of times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b="1" lang="en-GB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foreach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- loops through a block of code for each element in an array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7"/>
          <p:cNvSpPr txBox="1"/>
          <p:nvPr>
            <p:ph type="title"/>
          </p:nvPr>
        </p:nvSpPr>
        <p:spPr>
          <a:xfrm>
            <a:off x="1153907" y="1693332"/>
            <a:ext cx="4243716" cy="650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GB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GB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loop </a:t>
            </a:r>
            <a:endParaRPr/>
          </a:p>
        </p:txBody>
      </p:sp>
      <p:sp>
        <p:nvSpPr>
          <p:cNvPr id="490" name="Google Shape;490;p27"/>
          <p:cNvSpPr txBox="1"/>
          <p:nvPr>
            <p:ph idx="1" type="body"/>
          </p:nvPr>
        </p:nvSpPr>
        <p:spPr>
          <a:xfrm>
            <a:off x="1154954" y="2441359"/>
            <a:ext cx="4553387" cy="2587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loop executes a block of code if the specified condition is true.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6084" y="1862009"/>
            <a:ext cx="4447534" cy="296172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"/>
          <p:cNvSpPr txBox="1"/>
          <p:nvPr>
            <p:ph type="title"/>
          </p:nvPr>
        </p:nvSpPr>
        <p:spPr>
          <a:xfrm>
            <a:off x="1153907" y="1693332"/>
            <a:ext cx="4243716" cy="650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GB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do...while </a:t>
            </a:r>
            <a:r>
              <a:rPr lang="en-GB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loop </a:t>
            </a:r>
            <a:endParaRPr/>
          </a:p>
        </p:txBody>
      </p:sp>
      <p:sp>
        <p:nvSpPr>
          <p:cNvPr id="499" name="Google Shape;499;p28"/>
          <p:cNvSpPr txBox="1"/>
          <p:nvPr>
            <p:ph idx="1" type="body"/>
          </p:nvPr>
        </p:nvSpPr>
        <p:spPr>
          <a:xfrm>
            <a:off x="1154954" y="2441359"/>
            <a:ext cx="4242669" cy="2587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Loops through a block of code once, and then repeats the loop if the specified condition is true.</a:t>
            </a:r>
            <a:endParaRPr/>
          </a:p>
        </p:txBody>
      </p:sp>
      <p:pic>
        <p:nvPicPr>
          <p:cNvPr id="500" name="Google Shape;500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9618" y="1862009"/>
            <a:ext cx="4140465" cy="296172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9"/>
          <p:cNvSpPr txBox="1"/>
          <p:nvPr>
            <p:ph type="title"/>
          </p:nvPr>
        </p:nvSpPr>
        <p:spPr>
          <a:xfrm>
            <a:off x="1153907" y="1693332"/>
            <a:ext cx="4243716" cy="650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GB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GB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loop </a:t>
            </a:r>
            <a:endParaRPr/>
          </a:p>
        </p:txBody>
      </p:sp>
      <p:sp>
        <p:nvSpPr>
          <p:cNvPr id="508" name="Google Shape;508;p29"/>
          <p:cNvSpPr txBox="1"/>
          <p:nvPr>
            <p:ph idx="1" type="body"/>
          </p:nvPr>
        </p:nvSpPr>
        <p:spPr>
          <a:xfrm>
            <a:off x="1154954" y="2441359"/>
            <a:ext cx="4242669" cy="36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Loops through a block of code a specified number of times.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init counter</a:t>
            </a: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initialize the loop counter value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counter</a:t>
            </a: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evaluated for each loop iteration. If it evaluates to TRUE, the loop continues. If it evaluates to FALSE, the loop ends.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increment counter</a:t>
            </a: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increases the loop counter value</a:t>
            </a:r>
            <a:endParaRPr/>
          </a:p>
        </p:txBody>
      </p:sp>
      <p:pic>
        <p:nvPicPr>
          <p:cNvPr id="509" name="Google Shape;509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943" y="2547892"/>
            <a:ext cx="5400779" cy="205961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"/>
          <p:cNvSpPr txBox="1"/>
          <p:nvPr>
            <p:ph type="title"/>
          </p:nvPr>
        </p:nvSpPr>
        <p:spPr>
          <a:xfrm>
            <a:off x="1154956" y="2287088"/>
            <a:ext cx="3438881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GB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we will learn</a:t>
            </a:r>
            <a:endParaRPr/>
          </a:p>
        </p:txBody>
      </p:sp>
      <p:pic>
        <p:nvPicPr>
          <p:cNvPr descr="Information with solid fill" id="283" name="Google Shape;283;p3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906" y="893448"/>
            <a:ext cx="442593" cy="44259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"/>
          <p:cNvSpPr/>
          <p:nvPr>
            <p:ph idx="1" type="body"/>
          </p:nvPr>
        </p:nvSpPr>
        <p:spPr>
          <a:xfrm>
            <a:off x="6500540" y="754744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Comments in PHP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formation with solid fill" id="285" name="Google Shape;285;p3"/>
          <p:cNvPicPr preferRelativeResize="0"/>
          <p:nvPr>
            <p:ph idx="7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906" y="1705792"/>
            <a:ext cx="442593" cy="44259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"/>
          <p:cNvSpPr/>
          <p:nvPr>
            <p:ph idx="2" type="body"/>
          </p:nvPr>
        </p:nvSpPr>
        <p:spPr>
          <a:xfrm>
            <a:off x="6500540" y="1567088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PHP Variables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formation with solid fill" id="287" name="Google Shape;287;p3"/>
          <p:cNvPicPr preferRelativeResize="0"/>
          <p:nvPr>
            <p:ph idx="8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0906" y="2518137"/>
            <a:ext cx="442593" cy="44259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"/>
          <p:cNvSpPr/>
          <p:nvPr>
            <p:ph idx="3" type="body"/>
          </p:nvPr>
        </p:nvSpPr>
        <p:spPr>
          <a:xfrm>
            <a:off x="6500540" y="2379433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PHP Echo and Print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formation with solid fill" id="289" name="Google Shape;289;p3"/>
          <p:cNvPicPr preferRelativeResize="0"/>
          <p:nvPr>
            <p:ph idx="9" type="pic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0906" y="3330482"/>
            <a:ext cx="442593" cy="44259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"/>
          <p:cNvSpPr/>
          <p:nvPr>
            <p:ph idx="4" type="body"/>
          </p:nvPr>
        </p:nvSpPr>
        <p:spPr>
          <a:xfrm>
            <a:off x="6500540" y="3191778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PHP Data Types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formation with solid fill" id="291" name="Google Shape;291;p3"/>
          <p:cNvPicPr preferRelativeResize="0"/>
          <p:nvPr>
            <p:ph idx="13" type="pic"/>
          </p:nvPr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80906" y="4142826"/>
            <a:ext cx="442593" cy="44259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"/>
          <p:cNvSpPr/>
          <p:nvPr>
            <p:ph idx="5" type="body"/>
          </p:nvPr>
        </p:nvSpPr>
        <p:spPr>
          <a:xfrm>
            <a:off x="6500540" y="4004122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PHP Operators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formation with solid fill" id="294" name="Google Shape;2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1461" y="4955170"/>
            <a:ext cx="442593" cy="44259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"/>
          <p:cNvSpPr/>
          <p:nvPr/>
        </p:nvSpPr>
        <p:spPr>
          <a:xfrm>
            <a:off x="6511095" y="4816466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 Conditional Statements</a:t>
            </a:r>
            <a:endParaRPr b="0" i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formation with solid fill" id="296" name="Google Shape;29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906" y="5767514"/>
            <a:ext cx="442593" cy="442593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"/>
          <p:cNvSpPr/>
          <p:nvPr/>
        </p:nvSpPr>
        <p:spPr>
          <a:xfrm>
            <a:off x="6500540" y="5628810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 Loops</a:t>
            </a:r>
            <a:endParaRPr b="0" i="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/>
          <p:nvPr>
            <p:ph idx="1" type="body"/>
          </p:nvPr>
        </p:nvSpPr>
        <p:spPr>
          <a:xfrm>
            <a:off x="1764150" y="2406650"/>
            <a:ext cx="8663700" cy="347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Thank you for your time here ☺</a:t>
            </a:r>
            <a:endParaRPr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"/>
          <p:cNvSpPr txBox="1"/>
          <p:nvPr>
            <p:ph type="title"/>
          </p:nvPr>
        </p:nvSpPr>
        <p:spPr>
          <a:xfrm>
            <a:off x="763480" y="1063416"/>
            <a:ext cx="4250687" cy="1253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en-GB" sz="2800">
                <a:latin typeface="Arial"/>
                <a:ea typeface="Arial"/>
                <a:cs typeface="Arial"/>
                <a:sym typeface="Arial"/>
              </a:rPr>
              <a:t>What is PHP ?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"/>
          <p:cNvSpPr txBox="1"/>
          <p:nvPr>
            <p:ph idx="1" type="body"/>
          </p:nvPr>
        </p:nvSpPr>
        <p:spPr>
          <a:xfrm>
            <a:off x="763480" y="2636668"/>
            <a:ext cx="4864963" cy="2849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PHP stands for PHP: Hypertext Preprocessor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Created by Rasmus Lerdorf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PHP is a widely-used, open-source scripting language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PHP scripts are executed on the server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PHP is free to download and use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5672" y="478881"/>
            <a:ext cx="4189052" cy="59085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"/>
          <p:cNvSpPr txBox="1"/>
          <p:nvPr>
            <p:ph type="title"/>
          </p:nvPr>
        </p:nvSpPr>
        <p:spPr>
          <a:xfrm>
            <a:off x="763480" y="1063416"/>
            <a:ext cx="4250687" cy="1253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en-GB" sz="2800">
                <a:latin typeface="Arial"/>
                <a:ea typeface="Arial"/>
                <a:cs typeface="Arial"/>
                <a:sym typeface="Arial"/>
              </a:rPr>
              <a:t>What is a PHP File ?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"/>
          <p:cNvSpPr txBox="1"/>
          <p:nvPr>
            <p:ph idx="1" type="body"/>
          </p:nvPr>
        </p:nvSpPr>
        <p:spPr>
          <a:xfrm>
            <a:off x="763480" y="2636668"/>
            <a:ext cx="4864963" cy="2392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PHP files can contain text, HTML, JavaScript code, and PHP code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PHP code are executed on the server, and the result is returned to the browser as plain HTML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PHP files have a default file extension of ".php"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3559" y="1024127"/>
            <a:ext cx="4606068" cy="480974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What Can PHP Do?</a:t>
            </a:r>
            <a:endParaRPr/>
          </a:p>
        </p:txBody>
      </p:sp>
      <p:sp>
        <p:nvSpPr>
          <p:cNvPr id="320" name="Google Shape;320;p6"/>
          <p:cNvSpPr txBox="1"/>
          <p:nvPr/>
        </p:nvSpPr>
        <p:spPr>
          <a:xfrm>
            <a:off x="1154953" y="2603500"/>
            <a:ext cx="6240145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PHP can generate dynamic page content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PHP can create, open, read, write, and close files on the server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PHP can collect form of data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PHP can send and receive cookies/session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PHP can add, delete, modify data in your database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PHP can restrict users to access some pages on your website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PHP can encrypt data</a:t>
            </a:r>
            <a:endParaRPr/>
          </a:p>
        </p:txBody>
      </p:sp>
      <p:pic>
        <p:nvPicPr>
          <p:cNvPr descr="Graphical user interface, application, Word, Teams&#10;&#10;Description automatically generated" id="321" name="Google Shape;3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8524" y="2855992"/>
            <a:ext cx="4013417" cy="225754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Why PHP?</a:t>
            </a:r>
            <a:endParaRPr/>
          </a:p>
        </p:txBody>
      </p:sp>
      <p:sp>
        <p:nvSpPr>
          <p:cNvPr id="328" name="Google Shape;328;p7"/>
          <p:cNvSpPr txBox="1"/>
          <p:nvPr/>
        </p:nvSpPr>
        <p:spPr>
          <a:xfrm>
            <a:off x="1154953" y="2603500"/>
            <a:ext cx="6240145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PHP runs on different platforms (Windows, Linux, Unix, Mac OS X, etc.)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PHP is compatible with almost all servers used today (Apache, IIS, etc.)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PHP has support for a wide range of databases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PHP is free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PHP is easy to learn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PHP runs efficiently on the server side</a:t>
            </a:r>
            <a:endParaRPr b="0" i="0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4235" y="2470335"/>
            <a:ext cx="4013417" cy="16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0848" y="4496870"/>
            <a:ext cx="3600190" cy="16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GB">
                <a:latin typeface="Century Gothic"/>
                <a:ea typeface="Century Gothic"/>
                <a:cs typeface="Century Gothic"/>
                <a:sym typeface="Century Gothic"/>
              </a:rPr>
              <a:t>PHP Framework</a:t>
            </a:r>
            <a:endParaRPr/>
          </a:p>
        </p:txBody>
      </p:sp>
      <p:sp>
        <p:nvSpPr>
          <p:cNvPr id="337" name="Google Shape;337;p8"/>
          <p:cNvSpPr txBox="1"/>
          <p:nvPr/>
        </p:nvSpPr>
        <p:spPr>
          <a:xfrm>
            <a:off x="1154954" y="2603500"/>
            <a:ext cx="5680852" cy="3601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PHP framework is a platform for creating PHP web applications.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It contains libraries with pre-packaged functions and classes and often elements for software design pattern realization.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Many of the framework is based on MVC (Model, View, Controller)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Laravel, Symphony, CodeIgnitor are some of the example.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 will used Plain PHP only for this tutorial</a:t>
            </a:r>
            <a:endParaRPr/>
          </a:p>
        </p:txBody>
      </p:sp>
      <p:pic>
        <p:nvPicPr>
          <p:cNvPr descr="Diagram&#10;&#10;Description automatically generated" id="338" name="Google Shape;3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0250" y="2785898"/>
            <a:ext cx="4825159" cy="271415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Set Up WAMP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9"/>
          <p:cNvSpPr txBox="1"/>
          <p:nvPr/>
        </p:nvSpPr>
        <p:spPr>
          <a:xfrm>
            <a:off x="1154953" y="2603500"/>
            <a:ext cx="6240145" cy="38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Many local hosting available for use such as WAMP and XAMPP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It already have a lot of setup inside such as PHP, PhpMyAdmin, Apache and MySQL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 will used WAMP for this tutorial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Download WAMP from the official WAMP website: </a:t>
            </a:r>
            <a:r>
              <a:rPr b="0" i="0" lang="en-GB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https://www.wampserver.com/en/download-wampserver-64bits/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GB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Follow the step by step provided: </a:t>
            </a:r>
            <a:r>
              <a:rPr b="0" i="0" lang="en-GB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https://blog.templatetoaster.com/how-to-install-wamp/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1489" y="2470335"/>
            <a:ext cx="3738908" cy="16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580" y="4496869"/>
            <a:ext cx="3458816" cy="181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2021-04-29T09:26:26Z</dcterms:created>
  <dc:creator>MUHAMMAD IZZAT BIN MOHAMAD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