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2" r:id="rId1"/>
  </p:sldMasterIdLst>
  <p:notesMasterIdLst>
    <p:notesMasterId r:id="rId56"/>
  </p:notesMasterIdLst>
  <p:sldIdLst>
    <p:sldId id="898" r:id="rId2"/>
    <p:sldId id="1064" r:id="rId3"/>
    <p:sldId id="1058" r:id="rId4"/>
    <p:sldId id="1018" r:id="rId5"/>
    <p:sldId id="1020" r:id="rId6"/>
    <p:sldId id="1023" r:id="rId7"/>
    <p:sldId id="1021" r:id="rId8"/>
    <p:sldId id="1022" r:id="rId9"/>
    <p:sldId id="1024" r:id="rId10"/>
    <p:sldId id="1026" r:id="rId11"/>
    <p:sldId id="1027" r:id="rId12"/>
    <p:sldId id="1063" r:id="rId13"/>
    <p:sldId id="1029" r:id="rId14"/>
    <p:sldId id="1030" r:id="rId15"/>
    <p:sldId id="1059" r:id="rId16"/>
    <p:sldId id="1061" r:id="rId17"/>
    <p:sldId id="1060" r:id="rId18"/>
    <p:sldId id="1033" r:id="rId19"/>
    <p:sldId id="1032" r:id="rId20"/>
    <p:sldId id="1038" r:id="rId21"/>
    <p:sldId id="1036" r:id="rId22"/>
    <p:sldId id="1037" r:id="rId23"/>
    <p:sldId id="1065" r:id="rId24"/>
    <p:sldId id="1066" r:id="rId25"/>
    <p:sldId id="1067" r:id="rId26"/>
    <p:sldId id="1068" r:id="rId27"/>
    <p:sldId id="1069" r:id="rId28"/>
    <p:sldId id="1062" r:id="rId29"/>
    <p:sldId id="1041" r:id="rId30"/>
    <p:sldId id="1040" r:id="rId31"/>
    <p:sldId id="1070" r:id="rId32"/>
    <p:sldId id="1042" r:id="rId33"/>
    <p:sldId id="1043" r:id="rId34"/>
    <p:sldId id="1044" r:id="rId35"/>
    <p:sldId id="1045" r:id="rId36"/>
    <p:sldId id="1046" r:id="rId37"/>
    <p:sldId id="1072" r:id="rId38"/>
    <p:sldId id="1074" r:id="rId39"/>
    <p:sldId id="1073" r:id="rId40"/>
    <p:sldId id="1075" r:id="rId41"/>
    <p:sldId id="1048" r:id="rId42"/>
    <p:sldId id="1047" r:id="rId43"/>
    <p:sldId id="1071" r:id="rId44"/>
    <p:sldId id="1057" r:id="rId45"/>
    <p:sldId id="1049" r:id="rId46"/>
    <p:sldId id="1077" r:id="rId47"/>
    <p:sldId id="1050" r:id="rId48"/>
    <p:sldId id="1051" r:id="rId49"/>
    <p:sldId id="1076" r:id="rId50"/>
    <p:sldId id="1053" r:id="rId51"/>
    <p:sldId id="1054" r:id="rId52"/>
    <p:sldId id="1031" r:id="rId53"/>
    <p:sldId id="925" r:id="rId54"/>
    <p:sldId id="93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14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7"/>
    <a:srgbClr val="FF999A"/>
    <a:srgbClr val="FFFFFF"/>
    <a:srgbClr val="184799"/>
    <a:srgbClr val="2C4D88"/>
    <a:srgbClr val="174593"/>
    <a:srgbClr val="183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2" autoAdjust="0"/>
    <p:restoredTop sz="72923" autoAdjust="0"/>
  </p:normalViewPr>
  <p:slideViewPr>
    <p:cSldViewPr snapToGrid="0" showGuides="1">
      <p:cViewPr varScale="1">
        <p:scale>
          <a:sx n="82" d="100"/>
          <a:sy n="82" d="100"/>
        </p:scale>
        <p:origin x="1590" y="84"/>
      </p:cViewPr>
      <p:guideLst>
        <p:guide orient="horz" pos="2092"/>
        <p:guide pos="302"/>
        <p:guide pos="14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C55E9-3775-47B8-A9FF-F98F72BF2A58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74C5D-8905-4D81-BE92-D035E374EA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6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23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3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6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5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994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3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1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42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3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8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7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9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91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1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1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120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8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4326" y="241334"/>
            <a:ext cx="11553826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7525" y="1108433"/>
            <a:ext cx="11064875" cy="5508233"/>
          </a:xfrm>
        </p:spPr>
        <p:txBody>
          <a:bodyPr/>
          <a:lstStyle>
            <a:lvl1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800"/>
              </a:spcAft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 userDrawn="1"/>
        </p:nvSpPr>
        <p:spPr>
          <a:xfrm>
            <a:off x="314326" y="851723"/>
            <a:ext cx="11553826" cy="4571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400" y="6492875"/>
            <a:ext cx="609598" cy="365125"/>
          </a:xfrm>
        </p:spPr>
        <p:txBody>
          <a:bodyPr/>
          <a:lstStyle/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72085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" y="66676"/>
            <a:ext cx="12049125" cy="610388"/>
          </a:xfrm>
          <a:noFill/>
        </p:spPr>
        <p:txBody>
          <a:bodyPr>
            <a:noAutofit/>
          </a:bodyPr>
          <a:lstStyle>
            <a:lvl1pPr>
              <a:defRPr sz="4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 userDrawn="1"/>
        </p:nvSpPr>
        <p:spPr>
          <a:xfrm>
            <a:off x="66675" y="677065"/>
            <a:ext cx="12049125" cy="77587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29"/>
            <a:ext cx="12191998" cy="554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267"/>
            <a:ext cx="12191998" cy="5925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6266" y="6492875"/>
            <a:ext cx="575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B421-126E-41CB-B73A-69D52E98CA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91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igneshwarsofficial/revie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5.14165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kheafield.com/code/kenlm/" TargetMode="External"/><Relationship Id="rId2" Type="http://schemas.openxmlformats.org/officeDocument/2006/relationships/hyperlink" Target="http://www.speech.sri.com/projects/sril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06/08/all-our-n-gram-are-belong-to-you.html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ithschwarz.com/darts-dice-coin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087" y="545868"/>
            <a:ext cx="10637822" cy="1062185"/>
          </a:xfrm>
          <a:solidFill>
            <a:schemeClr val="bg1"/>
          </a:solidFill>
        </p:spPr>
        <p:txBody>
          <a:bodyPr/>
          <a:lstStyle/>
          <a:p>
            <a:r>
              <a:rPr lang="en-US" altLang="zh-CN" dirty="0">
                <a:solidFill>
                  <a:srgbClr val="0E419C"/>
                </a:solidFill>
              </a:rPr>
              <a:t>Lecture 02 – Language Models</a:t>
            </a:r>
            <a:endParaRPr lang="zh-CN" altLang="en-US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85338"/>
            <a:ext cx="9144000" cy="16873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2000" dirty="0">
                <a:solidFill>
                  <a:srgbClr val="0E419C"/>
                </a:solidFill>
              </a:rPr>
              <a:t>Baojian Zhou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DATA130030.01 (</a:t>
            </a:r>
            <a:r>
              <a:rPr lang="zh-CN" altLang="en-US" sz="2000" dirty="0">
                <a:solidFill>
                  <a:srgbClr val="0E419C"/>
                </a:solidFill>
              </a:rPr>
              <a:t>自然语言处理</a:t>
            </a:r>
            <a:r>
              <a:rPr lang="en-US" altLang="zh-CN" sz="2000" dirty="0">
                <a:solidFill>
                  <a:srgbClr val="0E419C"/>
                </a:solidFill>
              </a:rPr>
              <a:t>)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School of Data Science Fudan University</a:t>
            </a:r>
          </a:p>
          <a:p>
            <a:r>
              <a:rPr lang="en-US" altLang="zh-CN" sz="2000" dirty="0">
                <a:solidFill>
                  <a:srgbClr val="0E419C"/>
                </a:solidFill>
              </a:rPr>
              <a:t>03/01/2023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5388F10-FFAF-40CE-8463-CBC71099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209-0086-7F46-8904-7BA8B94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93" y="4579572"/>
            <a:ext cx="1916211" cy="19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2C1AE3-C760-164A-B4BC-8C5E3E31B1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Case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N" dirty="0"/>
                  <a:t> </a:t>
                </a:r>
                <a:r>
                  <a:rPr lang="en-US" dirty="0"/>
                  <a:t>: </a:t>
                </a:r>
                <a:r>
                  <a:rPr lang="en-CN" dirty="0"/>
                  <a:t>Unigram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2C1AE3-C760-164A-B4BC-8C5E3E31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00" t="-32000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B066-7071-8649-BE69-A0F4CAEC1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4" y="1108433"/>
                <a:ext cx="10469929" cy="5508233"/>
              </a:xfrm>
            </p:spPr>
            <p:txBody>
              <a:bodyPr>
                <a:normAutofit/>
              </a:bodyPr>
              <a:lstStyle/>
              <a:p>
                <a:r>
                  <a:rPr lang="en-CN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N" dirty="0"/>
                  <a:t> then the language model can be approximated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  <a:p>
                <a:r>
                  <a:rPr lang="en-US" altLang="zh-CN" dirty="0">
                    <a:latin typeface="Calibri"/>
                    <a:cs typeface="Calibri"/>
                  </a:rPr>
                  <a:t>E</a:t>
                </a:r>
                <a:r>
                  <a:rPr lang="en-US" dirty="0">
                    <a:latin typeface="Calibri"/>
                    <a:cs typeface="Calibri"/>
                  </a:rPr>
                  <a:t>xample of generated text: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fifth an of futures the an incorporated a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the inflation most dollars quarter in is mass thrift did eighty said hard 'm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july</a:t>
                </a:r>
                <a:r>
                  <a:rPr lang="en-US" dirty="0">
                    <a:solidFill>
                      <a:schemeClr val="accent1"/>
                    </a:solidFill>
                  </a:rPr>
                  <a:t> bullish that or limited the</a:t>
                </a:r>
              </a:p>
              <a:p>
                <a:endParaRPr lang="en-US"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B066-7071-8649-BE69-A0F4CAEC1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4" y="1108433"/>
                <a:ext cx="10469929" cy="5508233"/>
              </a:xfrm>
              <a:blipFill>
                <a:blip r:embed="rId4"/>
                <a:stretch>
                  <a:fillRect l="-1048" t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697A1-C71C-3F4B-927B-566A3FD8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89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2C1AE3-C760-164A-B4BC-8C5E3E31B1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CN" dirty="0"/>
                  <a:t>: bigram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2C1AE3-C760-164A-B4BC-8C5E3E31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00" t="-32000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B066-7071-8649-BE69-A0F4CAEC1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Condition on the previous word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  <a:p>
                <a:r>
                  <a:rPr lang="en-US" dirty="0">
                    <a:cs typeface="Calibri"/>
                  </a:rPr>
                  <a:t>Example of generated text:</a:t>
                </a:r>
              </a:p>
              <a:p>
                <a:pPr lvl="1"/>
                <a:r>
                  <a:rPr lang="en-US" dirty="0" err="1"/>
                  <a:t>texaco</a:t>
                </a:r>
                <a:r>
                  <a:rPr lang="en-US" dirty="0"/>
                  <a:t> rose one in this issue is pursuing growth in a boiler house said </a:t>
                </a:r>
                <a:r>
                  <a:rPr lang="en-US" dirty="0" err="1"/>
                  <a:t>mr.</a:t>
                </a:r>
                <a:r>
                  <a:rPr lang="en-US" dirty="0"/>
                  <a:t> </a:t>
                </a:r>
                <a:r>
                  <a:rPr lang="en-US" dirty="0" err="1"/>
                  <a:t>gurria</a:t>
                </a:r>
                <a:r>
                  <a:rPr lang="en-US" dirty="0"/>
                  <a:t> </a:t>
                </a:r>
                <a:r>
                  <a:rPr lang="en-US" dirty="0" err="1"/>
                  <a:t>mexico</a:t>
                </a:r>
                <a:r>
                  <a:rPr lang="en-US" dirty="0"/>
                  <a:t> 's motion control proposal </a:t>
                </a:r>
                <a:r>
                  <a:rPr lang="en-US" dirty="0">
                    <a:solidFill>
                      <a:schemeClr val="accent1"/>
                    </a:solidFill>
                  </a:rPr>
                  <a:t>without permission</a:t>
                </a:r>
                <a:r>
                  <a:rPr lang="en-US" dirty="0"/>
                  <a:t> from five hundred fifty </a:t>
                </a:r>
                <a:r>
                  <a:rPr lang="en-US" dirty="0">
                    <a:solidFill>
                      <a:schemeClr val="accent1"/>
                    </a:solidFill>
                  </a:rPr>
                  <a:t>five yen</a:t>
                </a:r>
                <a:r>
                  <a:rPr lang="en-US" dirty="0"/>
                  <a:t> outside </a:t>
                </a:r>
                <a:r>
                  <a:rPr lang="en-US" dirty="0">
                    <a:solidFill>
                      <a:schemeClr val="accent1"/>
                    </a:solidFill>
                  </a:rPr>
                  <a:t>new car parking lot</a:t>
                </a:r>
                <a:r>
                  <a:rPr lang="en-US" dirty="0"/>
                  <a:t> of the agreement reached </a:t>
                </a:r>
                <a:r>
                  <a:rPr lang="en-US" dirty="0">
                    <a:solidFill>
                      <a:schemeClr val="accent1"/>
                    </a:solidFill>
                  </a:rPr>
                  <a:t>this would be</a:t>
                </a:r>
                <a:r>
                  <a:rPr lang="en-US" dirty="0"/>
                  <a:t> a record November</a:t>
                </a:r>
              </a:p>
              <a:p>
                <a:r>
                  <a:rPr lang="en-US" altLang="zh-CN" dirty="0"/>
                  <a:t>We can extend to trigrams 4-grams 5-grams.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 general this is an insufficient model of language because language has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long-distance dependencies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“The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computer</a:t>
                </a:r>
                <a:r>
                  <a:rPr lang="en-US" altLang="zh-CN" dirty="0"/>
                  <a:t> which I had just put into the machine room on the fifth floor 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crashed</a:t>
                </a:r>
                <a:r>
                  <a:rPr lang="en-US" altLang="zh-CN" dirty="0"/>
                  <a:t>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B066-7071-8649-BE69-A0F4CAEC1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71" t="-1550" r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697A1-C71C-3F4B-927B-566A3FD8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N-grams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Estimating N-gram Probabilities</a:t>
            </a:r>
          </a:p>
          <a:p>
            <a:r>
              <a:rPr lang="en-US" altLang="zh-CN" dirty="0"/>
              <a:t>Evaluation and Perplexity</a:t>
            </a:r>
          </a:p>
          <a:p>
            <a:r>
              <a:rPr lang="en-US" altLang="zh-CN" dirty="0"/>
              <a:t>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70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66A6-DF0E-AC41-83B9-ECABD9B4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Estimation of n-gram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BAD93-F762-E944-9E14-706BC54F8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440013" cy="5734495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CN" dirty="0"/>
                  <a:t>The maximum likelihood estimate</a:t>
                </a:r>
                <a:r>
                  <a:rPr lang="en-US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en-CN" dirty="0"/>
                  <a:t>or bigram model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N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dirty="0"/>
                  <a:t> as the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dirty="0"/>
                  <a:t> in the corpus</a:t>
                </a:r>
                <a:endParaRPr lang="en-US" dirty="0"/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set of vocabulary of running text</a:t>
                </a:r>
                <a:endParaRPr lang="en-CN" dirty="0"/>
              </a:p>
              <a:p>
                <a:r>
                  <a:rPr lang="en-CN" dirty="0"/>
                  <a:t>An example corpus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CN" dirty="0"/>
              </a:p>
              <a:p>
                <a:r>
                  <a:rPr lang="en-CN" dirty="0"/>
                  <a:t>Then we have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BAD93-F762-E944-9E14-706BC54F8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440013" cy="5734495"/>
              </a:xfrm>
              <a:blipFill>
                <a:blip r:embed="rId2"/>
                <a:stretch>
                  <a:fillRect l="-959" t="-1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69E1-5811-E443-98B9-0D4B4ABD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7511C-60A5-EE43-B3CE-9F9A5708D397}"/>
              </a:ext>
            </a:extLst>
          </p:cNvPr>
          <p:cNvSpPr txBox="1"/>
          <p:nvPr/>
        </p:nvSpPr>
        <p:spPr>
          <a:xfrm>
            <a:off x="3610116" y="3719095"/>
            <a:ext cx="609924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&lt;s&gt; I am Sam &lt;/s&gt;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&lt;s&gt; Sam I am &lt;/s&gt;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&lt;s&gt; I do not like eggs and ham &lt;/s&gt;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2872AE-BD99-E544-BE8B-A3046A388D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117" y="5325414"/>
                <a:ext cx="3793347" cy="1517515"/>
              </a:xfrm>
              <a:prstGeom prst="rect">
                <a:avLst/>
              </a:prstGeom>
            </p:spPr>
            <p:txBody>
              <a:bodyPr vert="horz" lIns="9000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CN" sz="24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02872AE-BD99-E544-BE8B-A3046A38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7" y="5325414"/>
                <a:ext cx="3793347" cy="1517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0559893-C749-DF46-8FD9-4F9631723A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9279" y="5340485"/>
                <a:ext cx="3793347" cy="1517515"/>
              </a:xfrm>
              <a:prstGeom prst="rect">
                <a:avLst/>
              </a:prstGeom>
            </p:spPr>
            <p:txBody>
              <a:bodyPr vert="horz" lIns="9000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N" sz="24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𝑆𝑎𝑚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0559893-C749-DF46-8FD9-4F963172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79" y="5340485"/>
                <a:ext cx="3793347" cy="1517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4D89F2-FA28-B84A-B759-C45FD2173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3528" y="5355556"/>
                <a:ext cx="3793347" cy="1517515"/>
              </a:xfrm>
              <a:prstGeom prst="rect">
                <a:avLst/>
              </a:prstGeom>
            </p:spPr>
            <p:txBody>
              <a:bodyPr vert="horz" lIns="9000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𝑎𝑚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CN" sz="24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𝑑𝑜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14D89F2-FA28-B84A-B759-C45FD217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28" y="5355556"/>
                <a:ext cx="3793347" cy="1517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5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96E-BFA4-D74E-93D9-69472EC6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Bigram of a restaurant review corpus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8725-0FB4-B947-90D0-A617A1A0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4"/>
            <a:ext cx="11064875" cy="3093916"/>
          </a:xfrm>
        </p:spPr>
        <p:txBody>
          <a:bodyPr lIns="90000">
            <a:noAutofit/>
          </a:bodyPr>
          <a:lstStyle/>
          <a:p>
            <a:r>
              <a:rPr lang="en-CN" dirty="0"/>
              <a:t>A corpus of resturant reviews (1000 sentences)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Wow... Loved this place.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Not tasty and the texture was just nasty. The selection on the menu was great and so were the prices. </a:t>
            </a:r>
          </a:p>
          <a:p>
            <a:r>
              <a:rPr lang="en-US" dirty="0"/>
              <a:t>Bigram counts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0A560-D16D-7646-BA9D-910AF720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AA4F1E-6E89-F242-9E96-6282F919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39821"/>
              </p:ext>
            </p:extLst>
          </p:nvPr>
        </p:nvGraphicFramePr>
        <p:xfrm>
          <a:off x="4163881" y="3248093"/>
          <a:ext cx="7223968" cy="34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96">
                  <a:extLst>
                    <a:ext uri="{9D8B030D-6E8A-4147-A177-3AD203B41FA5}">
                      <a16:colId xmlns:a16="http://schemas.microsoft.com/office/drawing/2014/main" val="3962740994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985521088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372951715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4039988419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1089868699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4149302560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897651552"/>
                    </a:ext>
                  </a:extLst>
                </a:gridCol>
                <a:gridCol w="902996">
                  <a:extLst>
                    <a:ext uri="{9D8B030D-6E8A-4147-A177-3AD203B41FA5}">
                      <a16:colId xmlns:a16="http://schemas.microsoft.com/office/drawing/2014/main" val="1501609627"/>
                    </a:ext>
                  </a:extLst>
                </a:gridCol>
              </a:tblGrid>
              <a:tr h="429300">
                <a:tc>
                  <a:txBody>
                    <a:bodyPr/>
                    <a:lstStyle/>
                    <a:p>
                      <a:endParaRPr lang="en-C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212310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01460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6258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70080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753571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73925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b="1" dirty="0">
                          <a:solidFill>
                            <a:srgbClr val="00B050"/>
                          </a:solidFill>
                        </a:rPr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60950"/>
                  </a:ext>
                </a:extLst>
              </a:tr>
              <a:tr h="429300">
                <a:tc>
                  <a:txBody>
                    <a:bodyPr/>
                    <a:lstStyle/>
                    <a:p>
                      <a:r>
                        <a:rPr lang="en-CN" sz="2000" dirty="0"/>
                        <a:t>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507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82030-B76E-394B-9476-DEC24093B89D}"/>
              </a:ext>
            </a:extLst>
          </p:cNvPr>
          <p:cNvSpPr txBox="1"/>
          <p:nvPr/>
        </p:nvSpPr>
        <p:spPr>
          <a:xfrm>
            <a:off x="839822" y="4459062"/>
            <a:ext cx="30225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Try the dataset: </a:t>
            </a:r>
            <a:r>
              <a:rPr lang="en-US" sz="2400" dirty="0">
                <a:hlinkClick r:id="rId2"/>
              </a:rPr>
              <a:t>https://www.kaggle.com/datasets/vigneshwarsofficial/reviews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60324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4FF86-5DAB-4F84-B7A0-A339D783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Berkeley Restaurant Project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80E57-D2B4-45B0-BB4D-6EE58B65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515243-5699-4168-8452-604F21F14B64}"/>
              </a:ext>
            </a:extLst>
          </p:cNvPr>
          <p:cNvSpPr txBox="1"/>
          <p:nvPr/>
        </p:nvSpPr>
        <p:spPr>
          <a:xfrm>
            <a:off x="479425" y="937580"/>
            <a:ext cx="11101754" cy="56790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solidFill>
                  <a:srgbClr val="000000"/>
                </a:solidFill>
                <a:ea typeface="+mj-ea"/>
              </a:rPr>
              <a:t>A dialogue system that answered questions about a database of restaurants (corpus of 9332 sentences) in Berkeley, California (</a:t>
            </a:r>
            <a:r>
              <a:rPr lang="en-US" altLang="zh-CN" sz="24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ea typeface="+mj-ea"/>
              </a:rPr>
              <a:t>Jurafsky et al., 1994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ea typeface="+mj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can you tell me about any good </a:t>
            </a:r>
            <a:r>
              <a:rPr lang="en-US" altLang="zh-CN" sz="2000" b="0" i="0" u="none" strike="noStrike" baseline="0" dirty="0" err="1">
                <a:solidFill>
                  <a:srgbClr val="000000"/>
                </a:solidFill>
                <a:ea typeface="+mj-ea"/>
              </a:rPr>
              <a:t>cantonese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 restaurants close by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mid priced </a:t>
            </a:r>
            <a:r>
              <a:rPr lang="en-US" altLang="zh-CN" sz="2000" b="0" i="0" u="none" strike="noStrike" baseline="0" dirty="0" err="1">
                <a:solidFill>
                  <a:srgbClr val="000000"/>
                </a:solidFill>
                <a:ea typeface="+mj-ea"/>
              </a:rPr>
              <a:t>thai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 food is what </a:t>
            </a:r>
            <a:r>
              <a:rPr lang="en-US" altLang="zh-CN" sz="2000" b="0" i="0" u="none" strike="noStrike" baseline="0" dirty="0" err="1">
                <a:solidFill>
                  <a:srgbClr val="000000"/>
                </a:solidFill>
                <a:ea typeface="+mj-ea"/>
              </a:rPr>
              <a:t>i’m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 looking for</a:t>
            </a:r>
            <a:endParaRPr lang="en-US" altLang="zh-CN" sz="2000" dirty="0">
              <a:solidFill>
                <a:srgbClr val="000000"/>
              </a:solidFill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Calculate 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ea typeface="+mj-ea"/>
              </a:rPr>
              <a:t>P(&lt;s&gt; 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ea typeface="+mj-ea"/>
              </a:rPr>
              <a:t>i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ea typeface="+mj-ea"/>
              </a:rPr>
              <a:t> want </a:t>
            </a:r>
            <a:r>
              <a:rPr lang="en-US" altLang="zh-CN" sz="2000" b="0" i="0" u="none" strike="noStrike" baseline="0" dirty="0" err="1">
                <a:solidFill>
                  <a:srgbClr val="FF0000"/>
                </a:solidFill>
                <a:ea typeface="+mj-ea"/>
              </a:rPr>
              <a:t>chinese</a:t>
            </a:r>
            <a:r>
              <a:rPr lang="en-US" altLang="zh-CN" sz="2000" b="0" i="0" u="none" strike="noStrike" baseline="0" dirty="0">
                <a:solidFill>
                  <a:srgbClr val="FF0000"/>
                </a:solidFill>
                <a:ea typeface="+mj-ea"/>
              </a:rPr>
              <a:t> food &lt;/s&gt;)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 bigram probabilities?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P(</a:t>
            </a:r>
            <a:r>
              <a:rPr lang="en-US" altLang="zh-CN" sz="2000" b="0" i="0" u="none" strike="noStrike" baseline="0" dirty="0" err="1">
                <a:solidFill>
                  <a:srgbClr val="000000"/>
                </a:solidFill>
                <a:ea typeface="+mj-ea"/>
              </a:rPr>
              <a:t>i</a:t>
            </a: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|&lt;s&gt;) = 0.25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u="none" strike="noStrike" baseline="0" dirty="0">
                <a:solidFill>
                  <a:srgbClr val="000000"/>
                </a:solidFill>
                <a:ea typeface="+mj-ea"/>
              </a:rPr>
              <a:t>P(&lt;/s&gt;|food) = 0.68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0" i="0" u="none" strike="noStrike" baseline="0" dirty="0">
              <a:solidFill>
                <a:srgbClr val="000000"/>
              </a:solidFill>
              <a:ea typeface="+mj-ea"/>
            </a:endParaRPr>
          </a:p>
          <a:p>
            <a:pPr algn="l"/>
            <a:endParaRPr lang="zh-CN" altLang="en-US" sz="2000" dirty="0"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4DF31-FBD3-40F7-BA2F-0CB5717F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920" y="3075958"/>
            <a:ext cx="5866582" cy="777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07E97B-E11C-5D43-8416-9CF8CE48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43" y="3930311"/>
            <a:ext cx="7525936" cy="25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10CAB-3365-4F70-9A73-DE3A656A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practical issues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72CD6-4AAA-49E0-AC06-9A1A8DD1C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For these larger n-grams, we’ll need to assume extra contexts to the left and right of the sentence end.</a:t>
                </a:r>
              </a:p>
              <a:p>
                <a:r>
                  <a:rPr lang="en-US" altLang="zh-CN" dirty="0"/>
                  <a:t>For example, to compute trigram probabilities at the very beginning of the sentence, we use two pseudo-words for the first trigram (i.e., P(I|&lt;s&gt;&lt;s&gt;)</a:t>
                </a:r>
              </a:p>
              <a:p>
                <a:r>
                  <a:rPr lang="en-US" altLang="zh-CN" b="1" dirty="0"/>
                  <a:t>Log probabilities: </a:t>
                </a:r>
                <a:r>
                  <a:rPr lang="en-US" altLang="zh-CN" dirty="0"/>
                  <a:t>probabilities are (by definition) less than or equal to 1, the more probabilities we multiply together, the smaller the product becomes. Multiplying enough n-grams together would result in numerical underflow.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72CD6-4AAA-49E0-AC06-9A1A8DD1C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218" r="-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1B6D4-307A-49C7-87A4-4B98B52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95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N-grams</a:t>
            </a:r>
          </a:p>
          <a:p>
            <a:r>
              <a:rPr lang="en-US" altLang="zh-CN" dirty="0"/>
              <a:t>Estimating N-gram Probabilities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Evaluation and Perplexity</a:t>
            </a:r>
          </a:p>
          <a:p>
            <a:r>
              <a:rPr lang="en-US" altLang="zh-CN" dirty="0"/>
              <a:t>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98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A8B4-B5E5-2F46-A1AB-377008BE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Extrinsic evaluation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4ED2-51A1-A34D-8A4D-C5DAF922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9" y="1108433"/>
            <a:ext cx="11064875" cy="5508233"/>
          </a:xfrm>
        </p:spPr>
        <p:txBody>
          <a:bodyPr>
            <a:normAutofit/>
          </a:bodyPr>
          <a:lstStyle/>
          <a:p>
            <a:r>
              <a:rPr lang="en-US" dirty="0"/>
              <a:t>Best evaluation for comparing models A and B</a:t>
            </a:r>
          </a:p>
          <a:p>
            <a:pPr lvl="1"/>
            <a:r>
              <a:rPr lang="en-US" dirty="0"/>
              <a:t>Put each model in a task</a:t>
            </a:r>
          </a:p>
          <a:p>
            <a:pPr lvl="2"/>
            <a:r>
              <a:rPr lang="en-US" dirty="0"/>
              <a:t>spelling corrector / MT system</a:t>
            </a:r>
          </a:p>
          <a:p>
            <a:pPr lvl="1"/>
            <a:r>
              <a:rPr lang="en-US" dirty="0"/>
              <a:t>Run the task get an accuracy for A and for B</a:t>
            </a:r>
          </a:p>
          <a:p>
            <a:pPr lvl="2"/>
            <a:r>
              <a:rPr lang="en-US" dirty="0"/>
              <a:t>How many misspelled words corrected properly?</a:t>
            </a:r>
          </a:p>
          <a:p>
            <a:pPr lvl="2"/>
            <a:r>
              <a:rPr lang="en-US" dirty="0"/>
              <a:t>How many words translated correctly?</a:t>
            </a:r>
          </a:p>
          <a:p>
            <a:pPr lvl="1"/>
            <a:r>
              <a:rPr lang="en-US" dirty="0"/>
              <a:t>Compare accuracy for A and B</a:t>
            </a:r>
          </a:p>
          <a:p>
            <a:r>
              <a:rPr lang="en-US" altLang="zh-CN" b="1" dirty="0"/>
              <a:t>Time-consuming; can take days or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F548-4F81-CC4A-92BD-4FDE3CBD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60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C8B6-BE10-9E47-9BAF-7A1FAB9D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Intrinsic evaluation of N-gram models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546B-F8A2-D946-9B19-61D10C81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350627" cy="5508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Does our language model prefer good sentences to bad ones?</a:t>
            </a:r>
          </a:p>
          <a:p>
            <a:pPr lvl="1"/>
            <a:r>
              <a:rPr lang="en-US" dirty="0"/>
              <a:t>Assign higher probability to “real” or “frequently observed” sentences than “ungrammatical” or “rarely observed” sentences?</a:t>
            </a:r>
          </a:p>
          <a:p>
            <a:r>
              <a:rPr lang="en-US" dirty="0"/>
              <a:t>Train parameters of our model on 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training set. </a:t>
            </a:r>
            <a:r>
              <a:rPr lang="en-US" dirty="0"/>
              <a:t>Test the model’s performance on data we haven’t seen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test set</a:t>
            </a:r>
            <a:r>
              <a:rPr lang="en-US" dirty="0"/>
              <a:t> is an unseen dataset which is totally unused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evaluation metric</a:t>
            </a:r>
            <a:r>
              <a:rPr lang="en-US" dirty="0"/>
              <a:t> tells us how well our model fits the </a:t>
            </a:r>
            <a:r>
              <a:rPr lang="en-US" b="1" dirty="0">
                <a:solidFill>
                  <a:srgbClr val="00B050"/>
                </a:solidFill>
              </a:rPr>
              <a:t>test set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We can’t allow test sentences into the training set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/>
              <a:t>What does it mean to “fit the test set”?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/>
              <a:t>Probability-based metric</a:t>
            </a:r>
            <a:r>
              <a:rPr lang="en-US" altLang="zh-CN" dirty="0"/>
              <a:t>: Whichever model assigns a higher probability to the test set—meaning it more accurately predicts the test set—is a better model.</a:t>
            </a:r>
            <a:endParaRPr lang="en-US" b="1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32FD-994B-0847-AAE7-51C3F366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85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Introduction to N-grams</a:t>
            </a:r>
          </a:p>
          <a:p>
            <a:r>
              <a:rPr lang="en-US" altLang="zh-CN" dirty="0"/>
              <a:t>Estimating N-gram Probabilities</a:t>
            </a:r>
          </a:p>
          <a:p>
            <a:r>
              <a:rPr lang="en-US" altLang="zh-CN" dirty="0"/>
              <a:t>Evaluation and Perplexity</a:t>
            </a:r>
          </a:p>
          <a:p>
            <a:r>
              <a:rPr lang="en-US" altLang="zh-CN" dirty="0"/>
              <a:t>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62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5724-1ACA-B146-98A7-C075FDE5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Intuition: Perplexity as branching factor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BD7FB-B9B9-A84A-9DA3-0B650231F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Perplexity is </a:t>
                </a:r>
                <a:r>
                  <a:rPr lang="en-US" altLang="zh-CN" b="1" dirty="0"/>
                  <a:t>weighted equivalent branching factor: </a:t>
                </a:r>
                <a:r>
                  <a:rPr lang="en-US" altLang="zh-CN" dirty="0"/>
                  <a:t>branching factor of a language is the number of possible next words that can follow any word</a:t>
                </a:r>
                <a:endParaRPr lang="en-US" dirty="0"/>
              </a:p>
              <a:p>
                <a:r>
                  <a:rPr lang="en-US" dirty="0"/>
                  <a:t>Let’s suppose a sentence consisting of random digits</a:t>
                </a:r>
              </a:p>
              <a:p>
                <a:r>
                  <a:rPr lang="en-US" dirty="0"/>
                  <a:t>What is the perplexity of this sentence according to a model that assign P=1/10 to each digit?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𝑃𝑒𝑟𝑝𝑙𝑒𝑥𝑖𝑡𝑦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sz="2600" b="0" dirty="0"/>
                  <a:t>			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600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FBD7FB-B9B9-A84A-9DA3-0B650231F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993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B2E58-F75E-384C-BC4E-67E977A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987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BB5A-059E-6644-ABDC-2030B234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Perplexity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20BC9-17AD-314D-A1F4-4F8406291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Calibri" charset="0"/>
                  </a:rPr>
                  <a:t>The best language model is one that best predicts an unseen test set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>
                    <a:latin typeface="Calibri" charset="0"/>
                  </a:rPr>
                  <a:t>Gives the highest P(sentence)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b="1" dirty="0">
                    <a:latin typeface="Calibri" charset="0"/>
                  </a:rPr>
                  <a:t>Perplexity is the inverse probability of the test set normalized by the number of words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800" b="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sz="2400" dirty="0">
                    <a:latin typeface="Calibri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sup>
                    </m:sSup>
                  </m:oMath>
                </a14:m>
                <a:endParaRPr lang="en-US" sz="2400" dirty="0">
                  <a:latin typeface="Calibri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zh-CN" sz="24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g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sz="2800" dirty="0">
                  <a:latin typeface="Calibri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latin typeface="Calibri"/>
                    <a:cs typeface="Calibri"/>
                  </a:rPr>
                  <a:t>Minimizing perplexity is the same as maximizing probability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>
                    <a:latin typeface="Calibri"/>
                    <a:cs typeface="Calibri"/>
                  </a:rPr>
                  <a:t>How to approximate it? (Unigram/Bigram)</a:t>
                </a:r>
                <a:endParaRPr lang="en-US" sz="2800" dirty="0">
                  <a:latin typeface="Calibri"/>
                  <a:cs typeface="Calibri"/>
                </a:endParaRP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20BC9-17AD-314D-A1F4-4F8406291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276FB-5707-084C-A42A-4917A0C6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16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E464-3458-C644-ABED-CCEBC0C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Lower perplexity – better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E876-A5C8-7546-9604-0C6FB59A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9" y="1096710"/>
            <a:ext cx="11064875" cy="5749567"/>
          </a:xfrm>
        </p:spPr>
        <p:txBody>
          <a:bodyPr>
            <a:noAutofit/>
          </a:bodyPr>
          <a:lstStyle/>
          <a:p>
            <a:r>
              <a:rPr lang="en-US" dirty="0">
                <a:latin typeface="Calibri" charset="0"/>
              </a:rPr>
              <a:t>Training 38 million words test 1.5 million words WSJ</a:t>
            </a: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The improvement in perplexity does not guarantee an (extrinsic) improvement in the performance of a language processing task like speech recognition or MT</a:t>
            </a:r>
          </a:p>
          <a:p>
            <a:r>
              <a:rPr lang="en-US" dirty="0">
                <a:latin typeface="Calibri" charset="0"/>
              </a:rPr>
              <a:t>Because perplexity often correlates with such improvements, it is commonly used as a quick check on an algorithm</a:t>
            </a:r>
          </a:p>
          <a:p>
            <a:r>
              <a:rPr lang="en-US" dirty="0">
                <a:latin typeface="Calibri" charset="0"/>
                <a:hlinkClick r:id="rId2"/>
              </a:rPr>
              <a:t>https://arxiv.org/pdf/2005.14165.pdf</a:t>
            </a:r>
            <a:r>
              <a:rPr lang="en-US" dirty="0">
                <a:latin typeface="Calibri" charset="0"/>
              </a:rPr>
              <a:t>  (See how GPT-3 uses PPL)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CE590-E2AB-4F43-AD27-882FF66E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22</a:t>
            </a:fld>
            <a:endParaRPr lang="zh-CN" alt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DBDFD857-6EBC-744C-9782-0CC7B496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71996"/>
              </p:ext>
            </p:extLst>
          </p:nvPr>
        </p:nvGraphicFramePr>
        <p:xfrm>
          <a:off x="1934555" y="1989831"/>
          <a:ext cx="831336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N-gram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Trigram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53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5339-4F7D-2A42-AD00-932872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Sampling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3903-9531-C644-90EC-0EA17A87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350627" cy="5508233"/>
          </a:xfrm>
        </p:spPr>
        <p:txBody>
          <a:bodyPr>
            <a:noAutofit/>
          </a:bodyPr>
          <a:lstStyle/>
          <a:p>
            <a:r>
              <a:rPr lang="en-US" dirty="0"/>
              <a:t>For the unigram case. </a:t>
            </a:r>
          </a:p>
          <a:p>
            <a:pPr lvl="1"/>
            <a:r>
              <a:rPr lang="en-US" dirty="0"/>
              <a:t>Set all the words covering the probability space between 0 and 1, each word covering an interval proportional to its frequency</a:t>
            </a:r>
          </a:p>
          <a:p>
            <a:pPr lvl="1"/>
            <a:r>
              <a:rPr lang="en-US" dirty="0"/>
              <a:t>Choose a random value in [0,1], find that point on the probability line, and print the word whose interval includes this chosen value</a:t>
            </a:r>
          </a:p>
          <a:p>
            <a:pPr lvl="1"/>
            <a:r>
              <a:rPr lang="en-US" dirty="0"/>
              <a:t>Repeat the above step until we see &lt;/s&gt; </a:t>
            </a:r>
          </a:p>
          <a:p>
            <a:r>
              <a:rPr lang="en-CN" dirty="0"/>
              <a:t>What about bigram case?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6377-2696-2A45-AD42-F5625C9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E6BF99-9742-EE4C-A70B-4B0821F8A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48" y="4509529"/>
            <a:ext cx="6495727" cy="20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5339-4F7D-2A42-AD00-932872F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built LM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3903-9531-C644-90EC-0EA17A87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Built LM from Shakespeare’s works (885K tokens)</a:t>
            </a:r>
            <a:endParaRPr lang="en-CN" b="1" dirty="0"/>
          </a:p>
          <a:p>
            <a:r>
              <a:rPr lang="en-CN" b="1" dirty="0"/>
              <a:t>1-gram</a:t>
            </a:r>
            <a:r>
              <a:rPr lang="en-CN" dirty="0"/>
              <a:t>: </a:t>
            </a:r>
            <a:r>
              <a:rPr lang="en-US" dirty="0"/>
              <a:t>To him swallowed </a:t>
            </a:r>
            <a:r>
              <a:rPr lang="en-US" dirty="0">
                <a:solidFill>
                  <a:schemeClr val="accent1"/>
                </a:solidFill>
              </a:rPr>
              <a:t>confess</a:t>
            </a:r>
            <a:r>
              <a:rPr lang="en-US" dirty="0"/>
              <a:t> hear both. Which. Of save on trail for are ay device and rote life have</a:t>
            </a:r>
          </a:p>
          <a:p>
            <a:r>
              <a:rPr lang="en-CN" b="1" dirty="0"/>
              <a:t>2-gram</a:t>
            </a:r>
            <a:r>
              <a:rPr lang="en-CN" dirty="0"/>
              <a:t>: </a:t>
            </a:r>
            <a:r>
              <a:rPr lang="en-US" dirty="0"/>
              <a:t>Why dost stand forth thy canopy, forsooth; </a:t>
            </a:r>
            <a:r>
              <a:rPr lang="en-US" dirty="0">
                <a:solidFill>
                  <a:schemeClr val="accent1"/>
                </a:solidFill>
              </a:rPr>
              <a:t>he is</a:t>
            </a:r>
            <a:r>
              <a:rPr lang="en-US" dirty="0"/>
              <a:t> this palpable hit the </a:t>
            </a:r>
            <a:r>
              <a:rPr lang="en-US" dirty="0">
                <a:solidFill>
                  <a:schemeClr val="accent1"/>
                </a:solidFill>
              </a:rPr>
              <a:t>King Henry</a:t>
            </a:r>
            <a:r>
              <a:rPr lang="en-US" dirty="0"/>
              <a:t>. Live king. Follow.</a:t>
            </a:r>
          </a:p>
          <a:p>
            <a:r>
              <a:rPr lang="en-US" b="1" dirty="0"/>
              <a:t>3-gram</a:t>
            </a:r>
            <a:r>
              <a:rPr lang="en-US" dirty="0"/>
              <a:t>: Fly, and will rid me these news of price. Therefore </a:t>
            </a:r>
            <a:r>
              <a:rPr lang="en-US" dirty="0">
                <a:solidFill>
                  <a:schemeClr val="accent1"/>
                </a:solidFill>
              </a:rPr>
              <a:t>the sadness of </a:t>
            </a:r>
            <a:r>
              <a:rPr lang="en-US" dirty="0"/>
              <a:t>parting, as they say, ’tis done</a:t>
            </a:r>
          </a:p>
          <a:p>
            <a:r>
              <a:rPr lang="en-US" b="1" dirty="0"/>
              <a:t>4-gram</a:t>
            </a:r>
            <a:r>
              <a:rPr lang="en-US" dirty="0"/>
              <a:t>: King Henry. What! </a:t>
            </a:r>
            <a:r>
              <a:rPr lang="en-US" dirty="0">
                <a:solidFill>
                  <a:schemeClr val="accent1"/>
                </a:solidFill>
              </a:rPr>
              <a:t>I will go seek the</a:t>
            </a:r>
            <a:r>
              <a:rPr lang="en-US" dirty="0"/>
              <a:t> traitor Gloucester. Exeunt some of the watch. A great banquet </a:t>
            </a:r>
            <a:r>
              <a:rPr lang="en-US" dirty="0" err="1"/>
              <a:t>serv’d</a:t>
            </a:r>
            <a:r>
              <a:rPr lang="en-US" dirty="0"/>
              <a:t> in; </a:t>
            </a:r>
            <a:r>
              <a:rPr lang="en-US" dirty="0">
                <a:solidFill>
                  <a:schemeClr val="accent1"/>
                </a:solidFill>
              </a:rPr>
              <a:t>It cannot be but so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66377-2696-2A45-AD42-F5625C96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5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425F-3527-E34B-AD9E-ECA0E0C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built LM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8C10-2168-F74E-9EDB-92E77685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Built LM from the Wall Street Journal (40M)</a:t>
            </a:r>
          </a:p>
          <a:p>
            <a:r>
              <a:rPr lang="en-US" sz="2400" b="1" dirty="0"/>
              <a:t>1-gram</a:t>
            </a:r>
            <a:r>
              <a:rPr lang="en-US" sz="2400" dirty="0"/>
              <a:t>: Months the my and issue of year foreign new exchange’s September were recession exchange new endorsed a acquire to six </a:t>
            </a:r>
            <a:r>
              <a:rPr lang="en-US" sz="2400" dirty="0">
                <a:solidFill>
                  <a:schemeClr val="accent1"/>
                </a:solidFill>
              </a:rPr>
              <a:t>executives</a:t>
            </a:r>
          </a:p>
          <a:p>
            <a:r>
              <a:rPr lang="en-US" sz="2400" b="1" dirty="0"/>
              <a:t>2-gram</a:t>
            </a:r>
            <a:r>
              <a:rPr lang="en-US" sz="2400" dirty="0"/>
              <a:t>: Last December through the way to preserve the </a:t>
            </a:r>
            <a:r>
              <a:rPr lang="en-US" sz="2400" dirty="0">
                <a:solidFill>
                  <a:schemeClr val="accent1"/>
                </a:solidFill>
              </a:rPr>
              <a:t>Hudson corporation</a:t>
            </a:r>
            <a:r>
              <a:rPr lang="en-US" sz="2400" dirty="0"/>
              <a:t> N. B. E. C. Taylor would seem to complete the major central planners one point five percent of U. S. E. has already old </a:t>
            </a:r>
            <a:r>
              <a:rPr lang="en-US" sz="2400" dirty="0">
                <a:solidFill>
                  <a:schemeClr val="accent1"/>
                </a:solidFill>
              </a:rPr>
              <a:t>M. X. corporation</a:t>
            </a:r>
            <a:r>
              <a:rPr lang="en-US" sz="2400" dirty="0"/>
              <a:t> of living on information such as more frequently fishing to keep her</a:t>
            </a:r>
          </a:p>
          <a:p>
            <a:r>
              <a:rPr lang="en-US" sz="2400" b="1" dirty="0"/>
              <a:t>3-gram</a:t>
            </a:r>
            <a:r>
              <a:rPr lang="en-US" sz="2400" dirty="0"/>
              <a:t>: They also point to ninety nine point </a:t>
            </a:r>
            <a:r>
              <a:rPr lang="en-US" sz="2400" dirty="0">
                <a:solidFill>
                  <a:schemeClr val="accent1"/>
                </a:solidFill>
              </a:rPr>
              <a:t>six billion dollars</a:t>
            </a:r>
            <a:r>
              <a:rPr lang="en-US" sz="2400" dirty="0"/>
              <a:t> from two hundred four oh </a:t>
            </a:r>
            <a:r>
              <a:rPr lang="en-US" sz="2400" dirty="0">
                <a:solidFill>
                  <a:schemeClr val="accent1"/>
                </a:solidFill>
              </a:rPr>
              <a:t>six three percent</a:t>
            </a:r>
            <a:r>
              <a:rPr lang="en-US" sz="2400" dirty="0"/>
              <a:t> of the rates of interest stores as Mexico and Brazil </a:t>
            </a:r>
            <a:r>
              <a:rPr lang="en-US" sz="2400" dirty="0">
                <a:solidFill>
                  <a:schemeClr val="accent1"/>
                </a:solidFill>
              </a:rPr>
              <a:t>on market conditions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5B6D8-4936-FD4C-ACB7-E6E19500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172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F365-24EF-004A-B444-6D8058EC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Words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869-01E9-3B40-8BDC-0A86E9F5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word </a:t>
            </a:r>
            <a:r>
              <a:rPr lang="en-US" dirty="0" err="1">
                <a:solidFill>
                  <a:schemeClr val="accent1"/>
                </a:solidFill>
              </a:rPr>
              <a:t>Baojian</a:t>
            </a:r>
            <a:r>
              <a:rPr lang="en-US" dirty="0"/>
              <a:t> simply did not occur in our training set but in our test test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closed vocabulary system</a:t>
            </a:r>
            <a:r>
              <a:rPr lang="en-US" dirty="0"/>
              <a:t>: the test set can only contain words from this known lexicon, and there will be no unknown words.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Unknown words</a:t>
            </a:r>
            <a:r>
              <a:rPr lang="en-US" dirty="0"/>
              <a:t>, or </a:t>
            </a:r>
            <a:r>
              <a:rPr lang="en-US" b="1" dirty="0"/>
              <a:t>out of vocabulary (OOV) </a:t>
            </a:r>
            <a:r>
              <a:rPr lang="en-US" dirty="0"/>
              <a:t>words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Deal with words we haven’t seen before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Open vocabulary: pseudo-word called &lt;UNK&gt;</a:t>
            </a:r>
          </a:p>
          <a:p>
            <a:pPr>
              <a:spcAft>
                <a:spcPts val="600"/>
              </a:spcAft>
            </a:pPr>
            <a:r>
              <a:rPr lang="en-US" dirty="0"/>
              <a:t>How to train the probabilities of the unknown word ?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6908-8DB6-5341-AAFE-3007B20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8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6B41-50AC-8248-9A17-74436195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Unknown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0F08-F019-9845-AFE0-90E838CDA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Have a prior vocabulary</a:t>
            </a:r>
          </a:p>
          <a:p>
            <a:pPr lvl="1"/>
            <a:r>
              <a:rPr lang="en-US" dirty="0"/>
              <a:t>Choose a vocabulary (word list) that is fixed in advance.</a:t>
            </a:r>
          </a:p>
          <a:p>
            <a:pPr lvl="1"/>
            <a:r>
              <a:rPr lang="en-US" dirty="0"/>
              <a:t>Convert any OOV word in the training set to &lt;UNK&gt;</a:t>
            </a:r>
          </a:p>
          <a:p>
            <a:pPr lvl="1"/>
            <a:r>
              <a:rPr lang="en-US" dirty="0"/>
              <a:t>Estimate the probabilities for &lt;UNK&gt; from its counts</a:t>
            </a:r>
          </a:p>
          <a:p>
            <a:r>
              <a:rPr lang="en-US" b="1" dirty="0"/>
              <a:t>Don’t have a prior vocabulary</a:t>
            </a:r>
          </a:p>
          <a:p>
            <a:pPr lvl="1"/>
            <a:r>
              <a:rPr lang="en-US" dirty="0"/>
              <a:t>Replace words in the training data by &lt;UNK&gt; based on their frequency that occur fewer than n times in the training set, where n is some small number, or equivalently select a vocabulary size V in advance (say 50,000) and choose the top V words by frequency and replace the rest by &lt;UNK&gt;.</a:t>
            </a:r>
          </a:p>
          <a:p>
            <a:pPr lvl="1"/>
            <a:endParaRPr lang="en-US" dirty="0"/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2E31-5D5F-F64E-9045-6B23C59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181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N-grams</a:t>
            </a:r>
          </a:p>
          <a:p>
            <a:r>
              <a:rPr lang="en-US" altLang="zh-CN" dirty="0"/>
              <a:t>Estimating N-gram Probabilities</a:t>
            </a:r>
          </a:p>
          <a:p>
            <a:r>
              <a:rPr lang="en-US" altLang="zh-CN" dirty="0"/>
              <a:t>Evaluation and Perplexity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44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2A41-081A-834B-885D-FAA0FDC8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N-gram model estimation: Zeros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97D6-F281-5F4B-97A9-13E172FF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1" y="1108434"/>
            <a:ext cx="10833227" cy="5471854"/>
          </a:xfrm>
        </p:spPr>
        <p:txBody>
          <a:bodyPr lIns="90000">
            <a:noAutofit/>
          </a:bodyPr>
          <a:lstStyle/>
          <a:p>
            <a:r>
              <a:rPr lang="en-US" b="1" dirty="0"/>
              <a:t>The Maximum Likelihood Estimate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Given the following datasets</a:t>
            </a:r>
          </a:p>
          <a:p>
            <a:endParaRPr lang="en-US" b="1" dirty="0"/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18193-0CDA-4B4A-A65A-05C2142C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8A71B-8A59-394F-A86D-1C6116076676}"/>
              </a:ext>
            </a:extLst>
          </p:cNvPr>
          <p:cNvSpPr txBox="1"/>
          <p:nvPr/>
        </p:nvSpPr>
        <p:spPr>
          <a:xfrm>
            <a:off x="1963029" y="3252328"/>
            <a:ext cx="485572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B050"/>
                </a:solidFill>
              </a:rPr>
              <a:t>Training set: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… denied the allegations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… denied the reports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… denied the claims</a:t>
            </a: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… denied the request</a:t>
            </a:r>
            <a:endParaRPr lang="en-CN" sz="2400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2F5B-DABA-4F41-ADEA-DC6384F8FE2B}"/>
              </a:ext>
            </a:extLst>
          </p:cNvPr>
          <p:cNvSpPr txBox="1"/>
          <p:nvPr/>
        </p:nvSpPr>
        <p:spPr>
          <a:xfrm>
            <a:off x="6818752" y="3252328"/>
            <a:ext cx="485572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rgbClr val="00B050"/>
                </a:solidFill>
                <a:ea typeface="ＭＳ Ｐゴシック" charset="0"/>
                <a:cs typeface="Calibri"/>
              </a:rPr>
              <a:t>Test set:</a:t>
            </a:r>
          </a:p>
          <a:p>
            <a:pPr marL="457200" lvl="1" indent="0">
              <a:buFont typeface="Times" charset="0"/>
              <a:buNone/>
            </a:pP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Calibri"/>
              </a:rPr>
              <a:t>…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Calibri"/>
              </a:rPr>
              <a:t>denied the offer</a:t>
            </a:r>
          </a:p>
          <a:p>
            <a:pPr marL="457200" lvl="1" indent="0">
              <a:buFont typeface="Times" charset="0"/>
              <a:buNone/>
            </a:pP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Calibri"/>
              </a:rPr>
              <a:t>…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Calibri"/>
              </a:rPr>
              <a:t>denied the loan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7EE549-B7C9-B14E-B846-F5CDAFB0631D}"/>
                  </a:ext>
                </a:extLst>
              </p:cNvPr>
              <p:cNvSpPr txBox="1"/>
              <p:nvPr/>
            </p:nvSpPr>
            <p:spPr>
              <a:xfrm>
                <a:off x="2880429" y="1638696"/>
                <a:ext cx="7921683" cy="1131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N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7EE549-B7C9-B14E-B846-F5CDAFB06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429" y="1638696"/>
                <a:ext cx="7921683" cy="1131207"/>
              </a:xfrm>
              <a:prstGeom prst="rect">
                <a:avLst/>
              </a:prstGeom>
              <a:blipFill>
                <a:blip r:embed="rId2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8A80598-F927-1446-B144-420967DA3A91}"/>
              </a:ext>
            </a:extLst>
          </p:cNvPr>
          <p:cNvSpPr txBox="1"/>
          <p:nvPr/>
        </p:nvSpPr>
        <p:spPr>
          <a:xfrm>
            <a:off x="6303355" y="4469459"/>
            <a:ext cx="4951379" cy="858497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ea typeface="ＭＳ Ｐゴシック" charset="0"/>
                <a:cs typeface="Calibri"/>
              </a:rPr>
              <a:t>P(offer| denied the) ?</a:t>
            </a:r>
            <a:endParaRPr lang="en-US" sz="1600" b="1" dirty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314D0-317F-1C4B-AEF1-B01D8A502BFE}"/>
              </a:ext>
            </a:extLst>
          </p:cNvPr>
          <p:cNvSpPr txBox="1"/>
          <p:nvPr/>
        </p:nvSpPr>
        <p:spPr>
          <a:xfrm>
            <a:off x="517525" y="5283202"/>
            <a:ext cx="10737209" cy="129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Trigrams with zero probability (assign 0 probability)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To compute perplexity how to avoid these zeros?</a:t>
            </a:r>
          </a:p>
        </p:txBody>
      </p:sp>
    </p:spTree>
    <p:extLst>
      <p:ext uri="{BB962C8B-B14F-4D97-AF65-F5344CB8AC3E}">
        <p14:creationId xmlns:p14="http://schemas.microsoft.com/office/powerpoint/2010/main" val="120185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3E7F-BE03-2F4D-A4E1-23765363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 a probability to a sentence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427A-EB73-4A47-BFBF-148DB2BF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0" y="1108433"/>
            <a:ext cx="9232724" cy="550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68B7"/>
                </a:solidFill>
              </a:rPr>
              <a:t>I want to …</a:t>
            </a:r>
            <a:r>
              <a:rPr lang="en-US" dirty="0"/>
              <a:t> is often followed by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 want to </a:t>
            </a:r>
            <a:r>
              <a:rPr lang="en-US" altLang="zh-CN" dirty="0">
                <a:solidFill>
                  <a:srgbClr val="0068B7"/>
                </a:solidFill>
              </a:rPr>
              <a:t>go</a:t>
            </a:r>
            <a:r>
              <a:rPr lang="en-US" altLang="zh-CN" dirty="0"/>
              <a:t> to the movies.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 want to </a:t>
            </a:r>
            <a:r>
              <a:rPr lang="en-US" altLang="zh-CN" dirty="0">
                <a:solidFill>
                  <a:srgbClr val="0068B7"/>
                </a:solidFill>
              </a:rPr>
              <a:t>learn</a:t>
            </a:r>
            <a:r>
              <a:rPr lang="en-US" altLang="zh-CN" dirty="0"/>
              <a:t> how to play the guitar.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 want to </a:t>
            </a:r>
            <a:r>
              <a:rPr lang="en-US" altLang="zh-CN" dirty="0">
                <a:solidFill>
                  <a:srgbClr val="0068B7"/>
                </a:solidFill>
              </a:rPr>
              <a:t>read</a:t>
            </a:r>
            <a:r>
              <a:rPr lang="en-US" altLang="zh-CN" dirty="0"/>
              <a:t> more books this year.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 want to </a:t>
            </a:r>
            <a:r>
              <a:rPr lang="en-US" altLang="zh-CN" dirty="0">
                <a:solidFill>
                  <a:srgbClr val="0068B7"/>
                </a:solidFill>
              </a:rPr>
              <a:t>improve</a:t>
            </a:r>
            <a:r>
              <a:rPr lang="en-US" altLang="zh-CN" dirty="0"/>
              <a:t> my cooking skills.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I want to </a:t>
            </a:r>
            <a:r>
              <a:rPr lang="en-US" altLang="zh-CN" dirty="0">
                <a:solidFill>
                  <a:srgbClr val="0068B7"/>
                </a:solidFill>
              </a:rPr>
              <a:t>spend</a:t>
            </a:r>
            <a:r>
              <a:rPr lang="en-US" altLang="zh-CN" dirty="0"/>
              <a:t> more time with my family.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But not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want to </a:t>
            </a:r>
            <a:r>
              <a:rPr lang="en-US" dirty="0">
                <a:solidFill>
                  <a:srgbClr val="C00000"/>
                </a:solidFill>
              </a:rPr>
              <a:t>my family.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want to </a:t>
            </a:r>
            <a:r>
              <a:rPr lang="en-US" dirty="0">
                <a:solidFill>
                  <a:srgbClr val="C00000"/>
                </a:solidFill>
              </a:rPr>
              <a:t>the time.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 want to </a:t>
            </a:r>
            <a:r>
              <a:rPr lang="en-US" dirty="0">
                <a:solidFill>
                  <a:srgbClr val="C00000"/>
                </a:solidFill>
              </a:rPr>
              <a:t>guitar.</a:t>
            </a:r>
            <a:endParaRPr lang="en-C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278B7-90A0-FF4E-A75F-E6D302E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04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3DA3-8AA6-4845-8D12-46143FFF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Smoothing: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CD45-6615-E547-BCB0-676CED25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064875" cy="5749567"/>
          </a:xfrm>
        </p:spPr>
        <p:txBody>
          <a:bodyPr lIns="90000">
            <a:noAutofit/>
          </a:bodyPr>
          <a:lstStyle/>
          <a:p>
            <a:r>
              <a:rPr lang="en-US" b="1" dirty="0">
                <a:ea typeface="ＭＳ Ｐゴシック" charset="0"/>
                <a:cs typeface="Calibri"/>
              </a:rPr>
              <a:t>When we have sparse statistics</a:t>
            </a:r>
          </a:p>
          <a:p>
            <a:endParaRPr lang="en-US" b="1" dirty="0">
              <a:ea typeface="ＭＳ Ｐゴシック" charset="0"/>
              <a:cs typeface="Calibri"/>
            </a:endParaRPr>
          </a:p>
          <a:p>
            <a:endParaRPr lang="en-US" b="1" dirty="0">
              <a:ea typeface="ＭＳ Ｐゴシック" charset="0"/>
              <a:cs typeface="Calibri"/>
            </a:endParaRPr>
          </a:p>
          <a:p>
            <a:endParaRPr lang="en-US" b="1" dirty="0">
              <a:ea typeface="ＭＳ Ｐゴシック" charset="0"/>
              <a:cs typeface="Calibri"/>
            </a:endParaRPr>
          </a:p>
          <a:p>
            <a:r>
              <a:rPr lang="en-US" b="1" dirty="0">
                <a:ea typeface="ＭＳ Ｐゴシック" charset="0"/>
                <a:cs typeface="Calibri"/>
              </a:rPr>
              <a:t>Steal probability mass to generalize better</a:t>
            </a:r>
          </a:p>
          <a:p>
            <a:endParaRPr lang="en-US" b="1" dirty="0">
              <a:ea typeface="ＭＳ Ｐゴシック" charset="0"/>
              <a:cs typeface="Calibri"/>
            </a:endParaRPr>
          </a:p>
          <a:p>
            <a:r>
              <a:rPr lang="en-US" b="1" dirty="0">
                <a:ea typeface="ＭＳ Ｐゴシック" charset="0"/>
                <a:cs typeface="Calibri"/>
              </a:rPr>
              <a:t>How to steal?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4590D-E061-704C-8392-2A264919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84923125-AABC-F346-A9DE-6A79C7BE108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332516" y="2838654"/>
            <a:ext cx="2332432" cy="6405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allegations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AA981880-2C5B-5047-8551-D082664BDB2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95874" y="3211233"/>
            <a:ext cx="1585303" cy="6405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/>
              <a:t>reports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8941F8AA-5D0D-8C4E-A9FB-CC39183D4B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803622" y="3516685"/>
            <a:ext cx="976368" cy="6405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claims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2BACA165-C1B0-6C4C-AD86-35D4DC39471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459536" y="3448013"/>
            <a:ext cx="1277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n-lt"/>
              </a:rPr>
              <a:t>attack</a:t>
            </a: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21898E3F-5702-BA43-BB59-2104634F52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11697" y="3517788"/>
            <a:ext cx="978576" cy="64051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request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1E92B0A0-CC9C-A44E-A297-15C1361607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297806" y="3649556"/>
            <a:ext cx="899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n-lt"/>
              </a:rPr>
              <a:t>man</a:t>
            </a:r>
          </a:p>
        </p:txBody>
      </p:sp>
      <p:sp>
        <p:nvSpPr>
          <p:cNvPr id="13" name="Text Box 21">
            <a:extLst>
              <a:ext uri="{FF2B5EF4-FFF2-40B4-BE49-F238E27FC236}">
                <a16:creationId xmlns:a16="http://schemas.microsoft.com/office/drawing/2014/main" id="{4BCF5A3C-C375-0B4B-9F63-9B38A4B0934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44346" y="3304130"/>
            <a:ext cx="15637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n-lt"/>
              </a:rPr>
              <a:t>outcome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0F363E22-0D98-CB49-8E1E-AE2163DC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3474" y="3575333"/>
            <a:ext cx="708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+mn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83B3C8-4CBE-194F-8611-3E091FF02162}"/>
              </a:ext>
            </a:extLst>
          </p:cNvPr>
          <p:cNvSpPr txBox="1"/>
          <p:nvPr/>
        </p:nvSpPr>
        <p:spPr>
          <a:xfrm>
            <a:off x="1072941" y="2738840"/>
            <a:ext cx="2979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>
                <a:cs typeface="Calibri"/>
              </a:rPr>
              <a:t>P(w | denied the)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2DE91-588E-FF49-AE37-9905184B6095}"/>
              </a:ext>
            </a:extLst>
          </p:cNvPr>
          <p:cNvSpPr txBox="1"/>
          <p:nvPr/>
        </p:nvSpPr>
        <p:spPr>
          <a:xfrm>
            <a:off x="4350324" y="1676395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3         2           1           1        0        0      0       … 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57D0964C-85BD-774F-9052-1765C0E6EB9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132204" y="5465384"/>
            <a:ext cx="1524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7E37FFB1-A973-D041-82D5-0DC969B104C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818004" y="5693984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4A0E2C17-73F8-CB47-B131-AB2BCA50DD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503804" y="592258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02AE0DD0-897C-7C4B-8281-22458C82CA7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173729" y="560190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DAE5379B-13D6-A246-800D-C49838CB0E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61004" y="5922584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4A63E957-7C9A-1549-A1A0-D510C6CE2C8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586479" y="560190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DB4A576B-F6CD-4C4E-94A5-CE9EAB5F1F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0043679" y="560190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4D920C14-F8B1-A04D-A859-A76AC4D37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904" y="5732084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D944159-EEE5-B54E-84A6-334104AB7A0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46504" y="5579684"/>
            <a:ext cx="1295400" cy="3810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52451C5-DB64-8042-9B28-C13A5DC4FA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932304" y="5808284"/>
            <a:ext cx="838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987D857-0C1E-7B4B-87CB-5D4BE60C4DC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580004" y="5998784"/>
            <a:ext cx="457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83779951-7581-5B44-B4F0-8B1093CB2E2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37204" y="5998784"/>
            <a:ext cx="457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DDD5FAA4-43F1-1A42-A790-8D04CB4EF1A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684904" y="6189284"/>
            <a:ext cx="76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35E45276-4F86-0743-995A-5FF31CA1F5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142104" y="6189284"/>
            <a:ext cx="76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5B480DD0-3C63-614F-9CC3-2182F26492D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99304" y="6189284"/>
            <a:ext cx="76200" cy="3810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828DC1-06DF-5E4B-B85E-74BA8EBC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698" y="4753700"/>
            <a:ext cx="27126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+mn-lt"/>
                <a:cs typeface="Calibri"/>
              </a:rPr>
              <a:t>P(w | denied the)</a:t>
            </a:r>
          </a:p>
          <a:p>
            <a:pPr eaLnBrk="1" hangingPunct="1"/>
            <a:r>
              <a:rPr lang="en-US" sz="2000" dirty="0">
                <a:latin typeface="+mn-lt"/>
                <a:cs typeface="Calibri"/>
              </a:rPr>
              <a:t>  2.5 allegations</a:t>
            </a:r>
          </a:p>
          <a:p>
            <a:pPr eaLnBrk="1" hangingPunct="1"/>
            <a:r>
              <a:rPr lang="en-US" sz="2000" dirty="0">
                <a:latin typeface="+mn-lt"/>
                <a:cs typeface="Calibri"/>
              </a:rPr>
              <a:t>  1.5 reports</a:t>
            </a:r>
          </a:p>
          <a:p>
            <a:pPr eaLnBrk="1" hangingPunct="1"/>
            <a:r>
              <a:rPr lang="en-US" sz="2000" dirty="0">
                <a:latin typeface="+mn-lt"/>
                <a:cs typeface="Calibri"/>
              </a:rPr>
              <a:t>  0.5 claims</a:t>
            </a:r>
          </a:p>
          <a:p>
            <a:pPr eaLnBrk="1" hangingPunct="1"/>
            <a:r>
              <a:rPr lang="en-US" sz="2000" dirty="0">
                <a:latin typeface="+mn-lt"/>
                <a:cs typeface="Calibri"/>
              </a:rPr>
              <a:t>  0.5 request</a:t>
            </a:r>
          </a:p>
          <a:p>
            <a:pPr eaLnBrk="1" hangingPunct="1"/>
            <a:r>
              <a:rPr lang="en-US" sz="2000" b="1" dirty="0">
                <a:solidFill>
                  <a:srgbClr val="00B050"/>
                </a:solidFill>
                <a:latin typeface="+mn-lt"/>
                <a:cs typeface="Calibri"/>
              </a:rPr>
              <a:t>  2 other</a:t>
            </a:r>
          </a:p>
        </p:txBody>
      </p:sp>
    </p:spTree>
    <p:extLst>
      <p:ext uri="{BB962C8B-B14F-4D97-AF65-F5344CB8AC3E}">
        <p14:creationId xmlns:p14="http://schemas.microsoft.com/office/powerpoint/2010/main" val="1607670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N-grams</a:t>
            </a:r>
          </a:p>
          <a:p>
            <a:r>
              <a:rPr lang="en-US" altLang="zh-CN" dirty="0"/>
              <a:t>Estimating N-gram Probabilities</a:t>
            </a:r>
          </a:p>
          <a:p>
            <a:r>
              <a:rPr lang="en-US" altLang="zh-CN" dirty="0"/>
              <a:t>Evaluation and Perplexity</a:t>
            </a:r>
          </a:p>
          <a:p>
            <a:r>
              <a:rPr lang="en-US" altLang="zh-CN" dirty="0"/>
              <a:t>Smoothing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Additive 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2610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037A-46C7-E54B-9414-83206773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Add-one estimation (Laplace smoothing)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A075-5B71-B347-A938-E948B090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064875" cy="3484349"/>
          </a:xfrm>
        </p:spPr>
        <p:txBody>
          <a:bodyPr>
            <a:noAutofit/>
          </a:bodyPr>
          <a:lstStyle/>
          <a:p>
            <a:r>
              <a:rPr lang="en-US" b="1" dirty="0"/>
              <a:t>MLE estimate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altLang="zh-CN" b="1" dirty="0">
                <a:solidFill>
                  <a:srgbClr val="FF0000"/>
                </a:solidFill>
                <a:latin typeface="Calibri" charset="0"/>
              </a:rPr>
              <a:t>Add-one estimate</a:t>
            </a:r>
          </a:p>
          <a:p>
            <a:pPr lvl="1"/>
            <a:r>
              <a:rPr lang="en-US" altLang="zh-CN" sz="2800" b="1" dirty="0">
                <a:solidFill>
                  <a:srgbClr val="FF0000"/>
                </a:solidFill>
                <a:latin typeface="Calibri" charset="0"/>
              </a:rPr>
              <a:t>pretend we saw each word one more time than we did</a:t>
            </a:r>
            <a:endParaRPr lang="en-US" sz="2800" b="1" dirty="0">
              <a:solidFill>
                <a:srgbClr val="FF0000"/>
              </a:solidFill>
              <a:latin typeface="Calibri" charset="0"/>
            </a:endParaRPr>
          </a:p>
          <a:p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19A24-2B05-0749-843E-390AD5F1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466A3398-E074-B542-BE4E-F640EBC36D10}"/>
                  </a:ext>
                </a:extLst>
              </p:cNvPr>
              <p:cNvSpPr txBox="1"/>
              <p:nvPr/>
            </p:nvSpPr>
            <p:spPr>
              <a:xfrm>
                <a:off x="1943581" y="1790124"/>
                <a:ext cx="8212761" cy="106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7">
                <a:extLst>
                  <a:ext uri="{FF2B5EF4-FFF2-40B4-BE49-F238E27FC236}">
                    <a16:creationId xmlns:a16="http://schemas.microsoft.com/office/drawing/2014/main" id="{466A3398-E074-B542-BE4E-F640EBC3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581" y="1790124"/>
                <a:ext cx="8212761" cy="1060483"/>
              </a:xfrm>
              <a:prstGeom prst="rect">
                <a:avLst/>
              </a:prstGeom>
              <a:blipFill>
                <a:blip r:embed="rId2"/>
                <a:stretch>
                  <a:fillRect l="-618" t="-25000" b="-1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6">
                <a:extLst>
                  <a:ext uri="{FF2B5EF4-FFF2-40B4-BE49-F238E27FC236}">
                    <a16:creationId xmlns:a16="http://schemas.microsoft.com/office/drawing/2014/main" id="{BA387178-3246-674C-90F5-3C02A97F204B}"/>
                  </a:ext>
                </a:extLst>
              </p:cNvPr>
              <p:cNvSpPr txBox="1"/>
              <p:nvPr/>
            </p:nvSpPr>
            <p:spPr>
              <a:xfrm>
                <a:off x="1784525" y="5012587"/>
                <a:ext cx="9797875" cy="1060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𝑳𝒂𝒑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nary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6">
                <a:extLst>
                  <a:ext uri="{FF2B5EF4-FFF2-40B4-BE49-F238E27FC236}">
                    <a16:creationId xmlns:a16="http://schemas.microsoft.com/office/drawing/2014/main" id="{BA387178-3246-674C-90F5-3C02A97F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25" y="5012587"/>
                <a:ext cx="9797875" cy="1060483"/>
              </a:xfrm>
              <a:prstGeom prst="rect">
                <a:avLst/>
              </a:prstGeom>
              <a:blipFill>
                <a:blip r:embed="rId3"/>
                <a:stretch>
                  <a:fillRect l="-259" t="-24706" r="-129" b="-1152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48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9C99D-388F-324B-818F-0CF58EA1C4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Raw bigram counts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C9C99D-388F-324B-818F-0CF58EA1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66" t="-32653" b="-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651C-FA70-3143-ADFD-AEE5F3058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4"/>
            <a:ext cx="10642311" cy="610388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Training dataset (9222 sentences of restaurant reviews)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C8948-FE24-CC49-9622-CE91E9F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33</a:t>
            </a:fld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C71C2F-5CD7-6848-97A7-2B317F453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96407"/>
              </p:ext>
            </p:extLst>
          </p:nvPr>
        </p:nvGraphicFramePr>
        <p:xfrm>
          <a:off x="831270" y="1842607"/>
          <a:ext cx="10751130" cy="4774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570">
                  <a:extLst>
                    <a:ext uri="{9D8B030D-6E8A-4147-A177-3AD203B41FA5}">
                      <a16:colId xmlns:a16="http://schemas.microsoft.com/office/drawing/2014/main" val="423949484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221923399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663008418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57843019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182410724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047389381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56874188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26119872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786808997"/>
                    </a:ext>
                  </a:extLst>
                </a:gridCol>
              </a:tblGrid>
              <a:tr h="530451">
                <a:tc>
                  <a:txBody>
                    <a:bodyPr/>
                    <a:lstStyle/>
                    <a:p>
                      <a:pPr algn="ctr"/>
                      <a:endParaRPr lang="en-CN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21621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827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28637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608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06213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686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00438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0469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82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18729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34972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4757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066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36EC2B-B81C-FE4C-B485-523F57AEAA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Laplace smoothed counts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36EC2B-B81C-FE4C-B485-523F57AEA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66" t="-32653" b="-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A74C-EE26-9741-8FAB-8361B624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b="1" dirty="0"/>
              <a:t>Add-one smoothing (Adding 1 to all bigram counts)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D7D9C-6332-434E-94A6-F0FE50BE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34</a:t>
            </a:fld>
            <a:endParaRPr lang="zh-CN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150628-FC26-2448-AE26-6DFAA90B6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928362"/>
              </p:ext>
            </p:extLst>
          </p:nvPr>
        </p:nvGraphicFramePr>
        <p:xfrm>
          <a:off x="831270" y="1842607"/>
          <a:ext cx="10751130" cy="4774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570">
                  <a:extLst>
                    <a:ext uri="{9D8B030D-6E8A-4147-A177-3AD203B41FA5}">
                      <a16:colId xmlns:a16="http://schemas.microsoft.com/office/drawing/2014/main" val="423949484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221923399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663008418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57843019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182410724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047389381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56874188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26119872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786808997"/>
                    </a:ext>
                  </a:extLst>
                </a:gridCol>
              </a:tblGrid>
              <a:tr h="530451">
                <a:tc>
                  <a:txBody>
                    <a:bodyPr/>
                    <a:lstStyle/>
                    <a:p>
                      <a:pPr algn="ctr"/>
                      <a:endParaRPr lang="en-CN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21621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828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28637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609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06213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687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00438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43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0469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83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18729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16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34972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4757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86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8BC-BB18-FB41-AE57-5C1CD711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Raw bigram probabilities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3A9F-955E-F546-9E52-2242B87C0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Bigram probabilities using MLE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83A9F-955E-F546-9E52-2242B87C0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15D4E-AED3-6641-A66E-8D811ADE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35</a:t>
            </a:fld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1AED605-D3A4-764A-8E69-A172ED7F5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56"/>
              </p:ext>
            </p:extLst>
          </p:nvPr>
        </p:nvGraphicFramePr>
        <p:xfrm>
          <a:off x="831270" y="1988081"/>
          <a:ext cx="10751130" cy="4774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570">
                  <a:extLst>
                    <a:ext uri="{9D8B030D-6E8A-4147-A177-3AD203B41FA5}">
                      <a16:colId xmlns:a16="http://schemas.microsoft.com/office/drawing/2014/main" val="423949484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221923399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663008418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57843019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182410724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047389381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56874188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26119872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786808997"/>
                    </a:ext>
                  </a:extLst>
                </a:gridCol>
              </a:tblGrid>
              <a:tr h="530451">
                <a:tc>
                  <a:txBody>
                    <a:bodyPr/>
                    <a:lstStyle/>
                    <a:p>
                      <a:pPr algn="ctr"/>
                      <a:endParaRPr lang="en-CN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21621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28637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06213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00438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0469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18729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34972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4757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47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313A-1A2A-FF4E-9422-1B93893B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Laplace-smoothed bigrams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5D282-1920-2E47-8DE3-011D821C2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064875" cy="18425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Using Laplace smoothing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+|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5D282-1920-2E47-8DE3-011D821C2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064875" cy="184258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EE4F-62B4-3F46-ACA8-4F30B6F8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36</a:t>
            </a:fld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418535-A795-E247-8D6D-DD3731C08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10926"/>
              </p:ext>
            </p:extLst>
          </p:nvPr>
        </p:nvGraphicFramePr>
        <p:xfrm>
          <a:off x="831270" y="1988081"/>
          <a:ext cx="10751130" cy="4774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570">
                  <a:extLst>
                    <a:ext uri="{9D8B030D-6E8A-4147-A177-3AD203B41FA5}">
                      <a16:colId xmlns:a16="http://schemas.microsoft.com/office/drawing/2014/main" val="423949484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221923399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663008418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57843019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182410724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2047389381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3568741882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261198720"/>
                    </a:ext>
                  </a:extLst>
                </a:gridCol>
                <a:gridCol w="1194570">
                  <a:extLst>
                    <a:ext uri="{9D8B030D-6E8A-4147-A177-3AD203B41FA5}">
                      <a16:colId xmlns:a16="http://schemas.microsoft.com/office/drawing/2014/main" val="1786808997"/>
                    </a:ext>
                  </a:extLst>
                </a:gridCol>
              </a:tblGrid>
              <a:tr h="530451">
                <a:tc>
                  <a:txBody>
                    <a:bodyPr/>
                    <a:lstStyle/>
                    <a:p>
                      <a:pPr algn="ctr"/>
                      <a:endParaRPr lang="en-CN" sz="20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21621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0.00025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28637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want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0.00084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606213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to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0.00026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300438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eat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0469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chinese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0.00062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18729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food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0.00079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0.00039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534972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lunch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0.0017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</a:t>
                      </a:r>
                      <a:endParaRPr lang="en-CN" sz="2000" i="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0.00056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847570"/>
                  </a:ext>
                </a:extLst>
              </a:tr>
              <a:tr h="530451">
                <a:tc>
                  <a:txBody>
                    <a:bodyPr/>
                    <a:lstStyle/>
                    <a:p>
                      <a:pPr algn="ctr"/>
                      <a:r>
                        <a:rPr lang="en-CN" sz="2000" b="1" dirty="0"/>
                        <a:t>spend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0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  <a:endParaRPr lang="en-CN" sz="2000" b="1" i="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68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12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F7E6-7852-E442-9513-FC3CA5F6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Reconstituted counts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1ED30-DE17-FB42-837E-4CABC52C5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064875" cy="5508233"/>
              </a:xfrm>
            </p:spPr>
            <p:txBody>
              <a:bodyPr/>
              <a:lstStyle/>
              <a:p>
                <a:r>
                  <a:rPr lang="en-US" altLang="zh-CN" sz="2800" dirty="0"/>
                  <a:t>We can “reconstitute” 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pseudo-counts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/>
                  <a:t> for our estimate.</a:t>
                </a:r>
                <a:endParaRPr lang="zh-CN" altLang="en-US" sz="2800" dirty="0"/>
              </a:p>
              <a:p>
                <a:r>
                  <a:rPr lang="en-US" altLang="zh-CN" sz="2800" dirty="0"/>
                  <a:t>For Unigrams (training set of size N):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then turn into probability divided by N denoted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800" dirty="0"/>
              </a:p>
              <a:p>
                <a:r>
                  <a:rPr lang="en-CN" dirty="0"/>
                  <a:t>For Bigrams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1ED30-DE17-FB42-837E-4CABC52C5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064875" cy="5508233"/>
              </a:xfrm>
              <a:blipFill>
                <a:blip r:embed="rId2"/>
                <a:stretch>
                  <a:fillRect l="-916" t="-13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8AC8-036E-6043-862B-2CA64414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3">
                <a:extLst>
                  <a:ext uri="{FF2B5EF4-FFF2-40B4-BE49-F238E27FC236}">
                    <a16:creationId xmlns:a16="http://schemas.microsoft.com/office/drawing/2014/main" id="{561CF5D2-514A-B541-8E09-767C57CAEBED}"/>
                  </a:ext>
                </a:extLst>
              </p:cNvPr>
              <p:cNvSpPr txBox="1"/>
              <p:nvPr/>
            </p:nvSpPr>
            <p:spPr>
              <a:xfrm>
                <a:off x="3554952" y="2442161"/>
                <a:ext cx="2998961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13">
                <a:extLst>
                  <a:ext uri="{FF2B5EF4-FFF2-40B4-BE49-F238E27FC236}">
                    <a16:creationId xmlns:a16="http://schemas.microsoft.com/office/drawing/2014/main" id="{561CF5D2-514A-B541-8E09-767C57CAE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952" y="2442161"/>
                <a:ext cx="2998961" cy="442429"/>
              </a:xfrm>
              <a:prstGeom prst="rect">
                <a:avLst/>
              </a:prstGeom>
              <a:blipFill>
                <a:blip r:embed="rId3"/>
                <a:stretch>
                  <a:fillRect l="-422" t="-19444" r="-1688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14">
                <a:extLst>
                  <a:ext uri="{FF2B5EF4-FFF2-40B4-BE49-F238E27FC236}">
                    <a16:creationId xmlns:a16="http://schemas.microsoft.com/office/drawing/2014/main" id="{40CD3074-D037-5249-A728-EBE11EBE8577}"/>
                  </a:ext>
                </a:extLst>
              </p:cNvPr>
              <p:cNvSpPr txBox="1"/>
              <p:nvPr/>
            </p:nvSpPr>
            <p:spPr>
              <a:xfrm>
                <a:off x="3457416" y="3076178"/>
                <a:ext cx="701294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+1)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14">
                <a:extLst>
                  <a:ext uri="{FF2B5EF4-FFF2-40B4-BE49-F238E27FC236}">
                    <a16:creationId xmlns:a16="http://schemas.microsoft.com/office/drawing/2014/main" id="{40CD3074-D037-5249-A728-EBE11EBE8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16" y="3076178"/>
                <a:ext cx="7012945" cy="908775"/>
              </a:xfrm>
              <a:prstGeom prst="rect">
                <a:avLst/>
              </a:prstGeom>
              <a:blipFill>
                <a:blip r:embed="rId4"/>
                <a:stretch>
                  <a:fillRect r="-1085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8EFF7185-65DA-3342-A555-D2040439903C}"/>
                  </a:ext>
                </a:extLst>
              </p:cNvPr>
              <p:cNvSpPr txBox="1"/>
              <p:nvPr/>
            </p:nvSpPr>
            <p:spPr>
              <a:xfrm>
                <a:off x="2942683" y="5157636"/>
                <a:ext cx="5447902" cy="442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7" name="文本框 5">
                <a:extLst>
                  <a:ext uri="{FF2B5EF4-FFF2-40B4-BE49-F238E27FC236}">
                    <a16:creationId xmlns:a16="http://schemas.microsoft.com/office/drawing/2014/main" id="{8EFF7185-65DA-3342-A555-D20404399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3" y="5157636"/>
                <a:ext cx="5447902" cy="442429"/>
              </a:xfrm>
              <a:prstGeom prst="rect">
                <a:avLst/>
              </a:prstGeom>
              <a:blipFill>
                <a:blip r:embed="rId5"/>
                <a:stretch>
                  <a:fillRect t="-19444" r="-1628" b="-3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9">
                <a:extLst>
                  <a:ext uri="{FF2B5EF4-FFF2-40B4-BE49-F238E27FC236}">
                    <a16:creationId xmlns:a16="http://schemas.microsoft.com/office/drawing/2014/main" id="{FD5FB105-17B5-AF42-A4DC-54D48EED0C70}"/>
                  </a:ext>
                </a:extLst>
              </p:cNvPr>
              <p:cNvSpPr txBox="1"/>
              <p:nvPr/>
            </p:nvSpPr>
            <p:spPr>
              <a:xfrm>
                <a:off x="2827123" y="5596424"/>
                <a:ext cx="6200454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9">
                <a:extLst>
                  <a:ext uri="{FF2B5EF4-FFF2-40B4-BE49-F238E27FC236}">
                    <a16:creationId xmlns:a16="http://schemas.microsoft.com/office/drawing/2014/main" id="{FD5FB105-17B5-AF42-A4DC-54D48EED0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3" y="5596424"/>
                <a:ext cx="6200454" cy="1001300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092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A761-BA0B-DE46-AF7A-896DD5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Reconstituted counts for bigram model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1B57-2768-4D48-A499-7033CF517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Recall the reconstituted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BB705-3762-6E4E-92EB-4B08B87F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38</a:t>
            </a:fld>
            <a:endParaRPr lang="zh-CN" altLang="en-US" dirty="0"/>
          </a:p>
        </p:txBody>
      </p:sp>
      <p:pic>
        <p:nvPicPr>
          <p:cNvPr id="5" name="Picture 5" descr="laplace3">
            <a:extLst>
              <a:ext uri="{FF2B5EF4-FFF2-40B4-BE49-F238E27FC236}">
                <a16:creationId xmlns:a16="http://schemas.microsoft.com/office/drawing/2014/main" id="{9861FA46-0969-8748-902A-CB4DFF4A5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908" y="2691649"/>
            <a:ext cx="11338184" cy="378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5F231C1B-2D0A-DA45-8A1B-85B4612CB62D}"/>
                  </a:ext>
                </a:extLst>
              </p:cNvPr>
              <p:cNvSpPr txBox="1"/>
              <p:nvPr/>
            </p:nvSpPr>
            <p:spPr>
              <a:xfrm>
                <a:off x="2949735" y="1561994"/>
                <a:ext cx="6200454" cy="1001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9">
                <a:extLst>
                  <a:ext uri="{FF2B5EF4-FFF2-40B4-BE49-F238E27FC236}">
                    <a16:creationId xmlns:a16="http://schemas.microsoft.com/office/drawing/2014/main" id="{5F231C1B-2D0A-DA45-8A1B-85B4612CB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735" y="1561994"/>
                <a:ext cx="6200454" cy="1001300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99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5B35-05D2-DC4D-9A69-3F11A12E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Reconstituted counts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6365-CBD0-9E4F-B1FF-EB5C2C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39</a:t>
            </a:fld>
            <a:endParaRPr lang="zh-CN" altLang="en-US" dirty="0"/>
          </a:p>
        </p:txBody>
      </p:sp>
      <p:pic>
        <p:nvPicPr>
          <p:cNvPr id="5" name="Picture 2" descr="berp1">
            <a:extLst>
              <a:ext uri="{FF2B5EF4-FFF2-40B4-BE49-F238E27FC236}">
                <a16:creationId xmlns:a16="http://schemas.microsoft.com/office/drawing/2014/main" id="{10BC90CB-89FD-8C46-B807-6D6C4108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137" y="1004370"/>
            <a:ext cx="8804106" cy="31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laplace3">
            <a:extLst>
              <a:ext uri="{FF2B5EF4-FFF2-40B4-BE49-F238E27FC236}">
                <a16:creationId xmlns:a16="http://schemas.microsoft.com/office/drawing/2014/main" id="{B20FBEED-5415-7042-8BD5-3EE8F1CF6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3759"/>
          <a:stretch/>
        </p:blipFill>
        <p:spPr bwMode="auto">
          <a:xfrm>
            <a:off x="3121911" y="4249811"/>
            <a:ext cx="8460489" cy="243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3DE5FBA-1792-4643-B2C3-6CC76962272D}"/>
              </a:ext>
            </a:extLst>
          </p:cNvPr>
          <p:cNvSpPr/>
          <p:nvPr/>
        </p:nvSpPr>
        <p:spPr>
          <a:xfrm>
            <a:off x="6037236" y="1819498"/>
            <a:ext cx="590309" cy="26621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A54D0B-5A58-8244-A304-9F2EFB7EE3BE}"/>
              </a:ext>
            </a:extLst>
          </p:cNvPr>
          <p:cNvSpPr/>
          <p:nvPr/>
        </p:nvSpPr>
        <p:spPr>
          <a:xfrm>
            <a:off x="6051091" y="4548233"/>
            <a:ext cx="590309" cy="26621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4A10BE-43DC-1B4A-8643-775EBB90F5E9}"/>
              </a:ext>
            </a:extLst>
          </p:cNvPr>
          <p:cNvSpPr/>
          <p:nvPr/>
        </p:nvSpPr>
        <p:spPr>
          <a:xfrm>
            <a:off x="5110205" y="1497860"/>
            <a:ext cx="590309" cy="26621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CC565EA-2C69-8240-AD96-1BFD7B8DE3F6}"/>
              </a:ext>
            </a:extLst>
          </p:cNvPr>
          <p:cNvSpPr/>
          <p:nvPr/>
        </p:nvSpPr>
        <p:spPr>
          <a:xfrm>
            <a:off x="5087779" y="4272237"/>
            <a:ext cx="590309" cy="26621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446B5A3F-DDE0-314F-8BE5-E932CB54B6C6}"/>
              </a:ext>
            </a:extLst>
          </p:cNvPr>
          <p:cNvSpPr txBox="1"/>
          <p:nvPr/>
        </p:nvSpPr>
        <p:spPr>
          <a:xfrm>
            <a:off x="576594" y="995924"/>
            <a:ext cx="223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Before Add-one Smoothing</a:t>
            </a:r>
            <a:endParaRPr lang="zh-CN" altLang="en-US" sz="2400" dirty="0"/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DA3CBFCC-4F26-304A-956E-F45E93EBAF72}"/>
              </a:ext>
            </a:extLst>
          </p:cNvPr>
          <p:cNvSpPr txBox="1"/>
          <p:nvPr/>
        </p:nvSpPr>
        <p:spPr>
          <a:xfrm>
            <a:off x="407757" y="3775926"/>
            <a:ext cx="2234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After Add-one Smoothing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740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3E7F-BE03-2F4D-A4E1-23765363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 a probability to a sentence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427A-EB73-4A47-BFBF-148DB2BFB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425" y="1028047"/>
                <a:ext cx="10408383" cy="5749567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Useful in all tasks of NLP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b="1" dirty="0"/>
                  <a:t>Machine Translation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zh-CN" altLang="en-US" sz="1800" b="0" i="0" u="none" strike="noStrike" baseline="0" dirty="0">
                    <a:latin typeface="gbsnu4e"/>
                  </a:rPr>
                  <a:t>他    </a:t>
                </a:r>
                <a:r>
                  <a:rPr lang="zh-CN" altLang="en-US" sz="1800" b="0" i="0" u="none" strike="noStrike" baseline="0" dirty="0">
                    <a:latin typeface="gbsnu54"/>
                  </a:rPr>
                  <a:t>向    </a:t>
                </a:r>
                <a:r>
                  <a:rPr lang="zh-CN" altLang="en-US" sz="1800" b="0" i="0" u="none" strike="noStrike" baseline="0" dirty="0">
                    <a:latin typeface="gbsnu8b"/>
                  </a:rPr>
                  <a:t>记</a:t>
                </a:r>
                <a:r>
                  <a:rPr lang="zh-CN" altLang="en-US" sz="1800" b="0" i="0" u="none" strike="noStrike" baseline="0" dirty="0">
                    <a:latin typeface="gbsnu80"/>
                  </a:rPr>
                  <a:t>者    </a:t>
                </a:r>
                <a:r>
                  <a:rPr lang="zh-CN" altLang="en-US" sz="1800" b="0" i="0" u="none" strike="noStrike" baseline="0" dirty="0">
                    <a:latin typeface="gbsnu4e"/>
                  </a:rPr>
                  <a:t>介</a:t>
                </a:r>
                <a:r>
                  <a:rPr lang="zh-CN" altLang="en-US" sz="1800" b="0" i="0" u="none" strike="noStrike" baseline="0" dirty="0">
                    <a:latin typeface="gbsnu7e"/>
                  </a:rPr>
                  <a:t>绍</a:t>
                </a:r>
                <a:r>
                  <a:rPr lang="zh-CN" altLang="en-US" sz="1800" b="0" i="0" u="none" strike="noStrike" baseline="0" dirty="0">
                    <a:latin typeface="gbsnu4e"/>
                  </a:rPr>
                  <a:t>了   主</a:t>
                </a:r>
                <a:r>
                  <a:rPr lang="zh-CN" altLang="en-US" sz="1800" b="0" i="0" u="none" strike="noStrike" baseline="0" dirty="0">
                    <a:latin typeface="gbsnu89"/>
                  </a:rPr>
                  <a:t>要    </a:t>
                </a:r>
                <a:r>
                  <a:rPr lang="zh-CN" altLang="en-US" sz="1800" b="0" i="0" u="none" strike="noStrike" baseline="0" dirty="0">
                    <a:latin typeface="gbsnu51"/>
                  </a:rPr>
                  <a:t>内</a:t>
                </a:r>
                <a:r>
                  <a:rPr lang="zh-CN" altLang="en-US" sz="1800" b="0" i="0" u="none" strike="noStrike" baseline="0" dirty="0">
                    <a:latin typeface="gbsnu5b"/>
                  </a:rPr>
                  <a:t>容</a:t>
                </a:r>
                <a:endParaRPr lang="en-US" altLang="zh-CN" sz="1800" b="0" i="0" u="none" strike="noStrike" baseline="0" dirty="0">
                  <a:latin typeface="gbsnu5b"/>
                </a:endParaRPr>
              </a:p>
              <a:p>
                <a:pPr lvl="3">
                  <a:spcAft>
                    <a:spcPts val="600"/>
                  </a:spcAft>
                </a:pPr>
                <a:r>
                  <a:rPr lang="en-US" altLang="zh-CN" b="0" i="0" u="none" strike="noStrike" baseline="0" dirty="0">
                    <a:solidFill>
                      <a:srgbClr val="FF0000"/>
                    </a:solidFill>
                  </a:rPr>
                  <a:t>He to reporters introduced main content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en-US" dirty="0"/>
                  <a:t>He introduced reporters to the main contents of the statement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en-US" altLang="zh-CN" dirty="0"/>
                  <a:t>H</a:t>
                </a:r>
                <a:r>
                  <a:rPr lang="en-US" dirty="0"/>
                  <a:t>e briefed to reporters the main contents of the statement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en-US" altLang="zh-CN" dirty="0"/>
                  <a:t>H</a:t>
                </a:r>
                <a:r>
                  <a:rPr lang="en-US" dirty="0"/>
                  <a:t>e briefed reporters on the main contents of the statement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The last is better!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b="1" dirty="0"/>
                  <a:t>Spell Correction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The office is about fifteen </a:t>
                </a:r>
                <a:r>
                  <a:rPr lang="en-US" b="1" dirty="0">
                    <a:solidFill>
                      <a:srgbClr val="FF0000"/>
                    </a:solidFill>
                  </a:rPr>
                  <a:t>minuets</a:t>
                </a:r>
                <a:r>
                  <a:rPr lang="en-US" dirty="0"/>
                  <a:t> from my house</a:t>
                </a:r>
              </a:p>
              <a:p>
                <a:pPr lvl="3">
                  <a:spcAft>
                    <a:spcPts val="600"/>
                  </a:spcAft>
                </a:pPr>
                <a:r>
                  <a:rPr lang="en-US" dirty="0"/>
                  <a:t>P(about fifteen </a:t>
                </a:r>
                <a:r>
                  <a:rPr lang="en-US" b="1" dirty="0">
                    <a:solidFill>
                      <a:srgbClr val="00B050"/>
                    </a:solidFill>
                  </a:rPr>
                  <a:t>minutes</a:t>
                </a:r>
                <a:r>
                  <a:rPr lang="en-US" dirty="0"/>
                  <a:t> from) &gt; P(about fifteen </a:t>
                </a:r>
                <a:r>
                  <a:rPr lang="en-US" b="1" dirty="0">
                    <a:solidFill>
                      <a:srgbClr val="FF0000"/>
                    </a:solidFill>
                  </a:rPr>
                  <a:t>minuets</a:t>
                </a:r>
                <a:r>
                  <a:rPr lang="en-US" dirty="0"/>
                  <a:t> from)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b="1" dirty="0"/>
                  <a:t>Speech Recognition</a:t>
                </a:r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  <m: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van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eyes</m:t>
                    </m:r>
                    <m: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awe</m:t>
                    </m:r>
                    <m: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427A-EB73-4A47-BFBF-148DB2BFB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425" y="1028047"/>
                <a:ext cx="10408383" cy="5749567"/>
              </a:xfrm>
              <a:blipFill>
                <a:blip r:embed="rId3"/>
                <a:stretch>
                  <a:fillRect l="-974" t="-1325" b="-33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278B7-90A0-FF4E-A75F-E6D302E9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5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ECFE-D2A2-6D44-AE2F-578352E4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Add-1 smoothing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3829-13DF-8246-B6E0-914C432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Add-1 is a blunt instrument</a:t>
            </a:r>
          </a:p>
          <a:p>
            <a:pPr lvl="1"/>
            <a:r>
              <a:rPr lang="en-US" altLang="zh-CN" dirty="0"/>
              <a:t>C(“want to”) went from 609 to 238!</a:t>
            </a:r>
          </a:p>
          <a:p>
            <a:pPr lvl="1"/>
            <a:r>
              <a:rPr lang="en-US" altLang="zh-CN" dirty="0"/>
              <a:t>P(to | want) from .66 to .26!</a:t>
            </a:r>
            <a:endParaRPr lang="zh-CN" altLang="en-US" dirty="0"/>
          </a:p>
          <a:p>
            <a:r>
              <a:rPr lang="en-US" dirty="0"/>
              <a:t>So add-1 isn’t used for N-grams: </a:t>
            </a:r>
          </a:p>
          <a:p>
            <a:pPr lvl="1"/>
            <a:r>
              <a:rPr lang="en-US" dirty="0"/>
              <a:t>We’ll see better methods</a:t>
            </a:r>
          </a:p>
          <a:p>
            <a:r>
              <a:rPr lang="en-US" dirty="0"/>
              <a:t>But add-1 is used to smooth other NLP models</a:t>
            </a:r>
          </a:p>
          <a:p>
            <a:pPr lvl="1"/>
            <a:r>
              <a:rPr lang="en-US" dirty="0"/>
              <a:t>For text classification </a:t>
            </a:r>
          </a:p>
          <a:p>
            <a:pPr lvl="1"/>
            <a:r>
              <a:rPr lang="en-US" dirty="0"/>
              <a:t>In domains where the number of zeros isn’t so huge.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553F-AAC4-FF44-8BEC-0F559012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530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67E2-F8E8-6340-98D5-A840DA58A9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N" dirty="0"/>
                  <a:t>Add-</a:t>
                </a:r>
                <a14:m>
                  <m:oMath xmlns:m="http://schemas.openxmlformats.org/officeDocument/2006/math">
                    <m:r>
                      <a:rPr lang="en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dirty="0"/>
                  <a:t>smoothing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10D67E2-F8E8-6340-98D5-A840DA58A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866" t="-32653" b="-408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52B63-D182-624A-B575-A1971865D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/>
                  <a:t>Variant of Add-One smoothing</a:t>
                </a:r>
                <a:endParaRPr lang="en-CN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𝐴𝑑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CN" dirty="0"/>
              </a:p>
              <a:p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altLang="zh-CN" dirty="0"/>
                  <a:t> (typically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&lt; 1 0.5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0.05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it recovers Laplace smoothing</a:t>
                </a:r>
              </a:p>
              <a:p>
                <a:r>
                  <a:rPr lang="en-US" altLang="zh-CN" dirty="0"/>
                  <a:t>It is called additive smoothing in statistics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52B63-D182-624A-B575-A1971865D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92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B76E2-28AA-1843-A896-F48437D0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79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6DB-C55E-1447-9113-F42FBACD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Add-K smoothing:</a:t>
            </a:r>
            <a:r>
              <a:rPr lang="zh-CN" altLang="en-US" b="1" dirty="0"/>
              <a:t> </a:t>
            </a:r>
            <a:r>
              <a:rPr lang="en-US" altLang="zh-CN" b="1" dirty="0"/>
              <a:t>variants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05C4-7840-5249-95E9-D8AEFC6E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Variants of add-k smoothing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>
              <a:lnSpc>
                <a:spcPct val="150000"/>
              </a:lnSpc>
            </a:pPr>
            <a:endParaRPr lang="en-CN" dirty="0"/>
          </a:p>
          <a:p>
            <a:r>
              <a:rPr lang="en-CN" b="1" dirty="0">
                <a:solidFill>
                  <a:schemeClr val="accent1"/>
                </a:solidFill>
              </a:rPr>
              <a:t>These are still too simple to work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44CD5-2800-AF4A-BC6B-5C074352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BD4F-ECF2-AC49-9BBB-9E7AEC6C7A09}"/>
                  </a:ext>
                </a:extLst>
              </p:cNvPr>
              <p:cNvSpPr txBox="1"/>
              <p:nvPr/>
            </p:nvSpPr>
            <p:spPr>
              <a:xfrm>
                <a:off x="2351088" y="4877893"/>
                <a:ext cx="7465505" cy="908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charset="0"/>
                                </a:rPr>
                                <m:t>Unigram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</a:rPr>
                                <m:t>𝑃𝑟𝑖𝑜𝑟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𝑚𝑃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7DBD4F-ECF2-AC49-9BBB-9E7AEC6C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88" y="4877893"/>
                <a:ext cx="7465505" cy="90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DC78D-B661-F54A-BF1A-E09D2B7F4DE2}"/>
                  </a:ext>
                </a:extLst>
              </p:cNvPr>
              <p:cNvSpPr txBox="1"/>
              <p:nvPr/>
            </p:nvSpPr>
            <p:spPr>
              <a:xfrm>
                <a:off x="2969704" y="2595324"/>
                <a:ext cx="5944997" cy="874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𝐴𝑑𝑑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𝑘𝑉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DC78D-B661-F54A-BF1A-E09D2B7F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4" y="2595324"/>
                <a:ext cx="5944997" cy="874837"/>
              </a:xfrm>
              <a:prstGeom prst="rect">
                <a:avLst/>
              </a:prstGeom>
              <a:blipFill>
                <a:blip r:embed="rId4"/>
                <a:stretch>
                  <a:fillRect b="-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E8ECE-C04E-B74F-A40D-EE26111667CB}"/>
                  </a:ext>
                </a:extLst>
              </p:cNvPr>
              <p:cNvSpPr txBox="1"/>
              <p:nvPr/>
            </p:nvSpPr>
            <p:spPr>
              <a:xfrm>
                <a:off x="2454027" y="1557736"/>
                <a:ext cx="7066604" cy="7791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𝐴𝑑𝑑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E8ECE-C04E-B74F-A40D-EE261116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27" y="1557736"/>
                <a:ext cx="7066604" cy="779188"/>
              </a:xfrm>
              <a:prstGeom prst="rect">
                <a:avLst/>
              </a:prstGeom>
              <a:blipFill>
                <a:blip r:embed="rId5"/>
                <a:stretch>
                  <a:fillRect b="-15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D73AD-60C2-F24A-9CA4-A8AF0229D4D6}"/>
                  </a:ext>
                </a:extLst>
              </p:cNvPr>
              <p:cNvSpPr txBox="1"/>
              <p:nvPr/>
            </p:nvSpPr>
            <p:spPr>
              <a:xfrm>
                <a:off x="2646078" y="3441417"/>
                <a:ext cx="7066605" cy="1396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𝐴𝑑𝑑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charset="0"/>
                        </a:rPr>
                        <m:t>)</m:t>
                      </m:r>
                      <m:r>
                        <a:rPr lang="mr-IN" sz="280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mr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𝑉</m:t>
                              </m:r>
                            </m:den>
                          </m:f>
                        </m:num>
                        <m:den>
                          <m:r>
                            <a:rPr lang="en-US" sz="2800" b="0" i="1" smtClean="0">
                              <a:latin typeface="Cambria Math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D73AD-60C2-F24A-9CA4-A8AF0229D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78" y="3441417"/>
                <a:ext cx="7066605" cy="1396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6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 to N-grams</a:t>
            </a:r>
          </a:p>
          <a:p>
            <a:r>
              <a:rPr lang="en-US" altLang="zh-CN" dirty="0"/>
              <a:t>Estimating N-gram Probabilities</a:t>
            </a:r>
          </a:p>
          <a:p>
            <a:r>
              <a:rPr lang="en-US" altLang="zh-CN" dirty="0"/>
              <a:t>Evaluation and Perplexity</a:t>
            </a:r>
          </a:p>
          <a:p>
            <a:r>
              <a:rPr lang="en-US" altLang="zh-CN" dirty="0"/>
              <a:t>Smoothing</a:t>
            </a:r>
          </a:p>
          <a:p>
            <a:pPr lvl="1"/>
            <a:r>
              <a:rPr lang="en-US" altLang="zh-CN" dirty="0"/>
              <a:t>Additive smoothing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Advanced smoothing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94FB3-B3E3-416A-B823-5D46BCCF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384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C813-C12A-2741-9122-336DB3F3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Advanced Smoothing methods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FDFF-1687-B449-ABA1-49516B56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the count of things we’ve seen once</a:t>
            </a:r>
          </a:p>
          <a:p>
            <a:pPr lvl="1"/>
            <a:r>
              <a:rPr lang="en-US" b="1" dirty="0"/>
              <a:t>To help estimate the count of things we’ve never seen</a:t>
            </a:r>
          </a:p>
          <a:p>
            <a:r>
              <a:rPr lang="en-US" altLang="zh-CN" sz="2800" dirty="0">
                <a:latin typeface="Calibri"/>
                <a:ea typeface="ＭＳ Ｐゴシック" charset="0"/>
                <a:cs typeface="Calibri"/>
              </a:rPr>
              <a:t>Intuition</a:t>
            </a:r>
            <a:r>
              <a:rPr lang="zh-CN" altLang="en-US" sz="2800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altLang="zh-CN" sz="2800" dirty="0">
                <a:latin typeface="Calibri"/>
                <a:ea typeface="ＭＳ Ｐゴシック" charset="0"/>
                <a:cs typeface="Calibri"/>
              </a:rPr>
              <a:t>used by many smoothing algorithms</a:t>
            </a:r>
          </a:p>
          <a:p>
            <a:pPr lvl="1"/>
            <a:r>
              <a:rPr lang="en-CN" dirty="0"/>
              <a:t>Good-Turing</a:t>
            </a:r>
          </a:p>
          <a:p>
            <a:pPr lvl="1"/>
            <a:r>
              <a:rPr lang="en-CN" dirty="0"/>
              <a:t>Kneser-Ney</a:t>
            </a:r>
          </a:p>
          <a:p>
            <a:pPr lvl="1"/>
            <a:r>
              <a:rPr lang="en-CN"/>
              <a:t>Witten-Bell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CE0AC-9702-5E48-B29E-2B9C73A6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757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48DB-CD56-B147-B935-BF5A748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Frequency of frequency c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29B5C-2EAC-B945-AAA3-30B2B4797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064875" cy="22126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𝑓𝑟𝑒𝑞𝑢𝑒𝑛𝑐𝑦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count of things we’ve seen c times</a:t>
                </a:r>
              </a:p>
              <a:p>
                <a:r>
                  <a:rPr lang="en-US" dirty="0"/>
                  <a:t>Example: </a:t>
                </a:r>
                <a:r>
                  <a:rPr lang="en-US" dirty="0">
                    <a:solidFill>
                      <a:srgbClr val="00B050"/>
                    </a:solidFill>
                  </a:rPr>
                  <a:t>Sam I am I am Sam I do not eat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29B5C-2EAC-B945-AAA3-30B2B4797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064875" cy="2212617"/>
              </a:xfrm>
              <a:blipFill>
                <a:blip r:embed="rId3"/>
                <a:stretch>
                  <a:fillRect l="-916" t="-1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71F4-46B4-6C47-8CB7-94953B58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45</a:t>
            </a:fld>
            <a:endParaRPr lang="zh-CN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6189F-159D-E245-8E64-81C924FF1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92144"/>
              </p:ext>
            </p:extLst>
          </p:nvPr>
        </p:nvGraphicFramePr>
        <p:xfrm>
          <a:off x="2135367" y="3474402"/>
          <a:ext cx="370432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Unigram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93E4C-BD64-CF4B-9FD0-67A0F85F5226}"/>
                  </a:ext>
                </a:extLst>
              </p:cNvPr>
              <p:cNvSpPr txBox="1"/>
              <p:nvPr/>
            </p:nvSpPr>
            <p:spPr>
              <a:xfrm>
                <a:off x="7377923" y="3803501"/>
                <a:ext cx="132363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993E4C-BD64-CF4B-9FD0-67A0F85F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23" y="3803501"/>
                <a:ext cx="1323632" cy="492443"/>
              </a:xfrm>
              <a:prstGeom prst="rect">
                <a:avLst/>
              </a:prstGeom>
              <a:blipFill>
                <a:blip r:embed="rId4"/>
                <a:stretch>
                  <a:fillRect l="-4762" r="-6667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61964-517F-B84B-BE91-6A7DBA6DD05E}"/>
                  </a:ext>
                </a:extLst>
              </p:cNvPr>
              <p:cNvSpPr txBox="1"/>
              <p:nvPr/>
            </p:nvSpPr>
            <p:spPr>
              <a:xfrm>
                <a:off x="7368433" y="4608998"/>
                <a:ext cx="13331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61964-517F-B84B-BE91-6A7DBA6DD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33" y="4608998"/>
                <a:ext cx="1333122" cy="492443"/>
              </a:xfrm>
              <a:prstGeom prst="rect">
                <a:avLst/>
              </a:prstGeom>
              <a:blipFill>
                <a:blip r:embed="rId5"/>
                <a:stretch>
                  <a:fillRect l="-5714" r="-6667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D9B8F-D854-A64C-BF06-ED7B1AC7160A}"/>
                  </a:ext>
                </a:extLst>
              </p:cNvPr>
              <p:cNvSpPr txBox="1"/>
              <p:nvPr/>
            </p:nvSpPr>
            <p:spPr>
              <a:xfrm>
                <a:off x="7377923" y="5517980"/>
                <a:ext cx="133312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D9B8F-D854-A64C-BF06-ED7B1AC7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23" y="5517980"/>
                <a:ext cx="1333122" cy="492443"/>
              </a:xfrm>
              <a:prstGeom prst="rect">
                <a:avLst/>
              </a:prstGeom>
              <a:blipFill>
                <a:blip r:embed="rId6"/>
                <a:stretch>
                  <a:fillRect l="-4717" r="-6604" b="-17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359C-355D-CA4D-9FE0-9FD45DE0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Good-Turing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1E4F2-216D-8E44-9214-696AAB114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ＭＳ Ｐゴシック" charset="0"/>
                    <a:cs typeface="Calibri"/>
                  </a:rPr>
                  <a:t>Use the following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mr-IN" altLang="zh-CN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ＭＳ Ｐゴシック" charset="0"/>
                          <a:cs typeface="Calibri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ＭＳ Ｐゴシック" charset="0"/>
                              <a:cs typeface="Calibri"/>
                            </a:rPr>
                            <m:t>+1)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ＭＳ Ｐゴシック" charset="0"/>
                                  <a:cs typeface="Calibri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C1E4F2-216D-8E44-9214-696AAB114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84FF-757F-4A42-989D-1505F47B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615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F59A-FB0A-FD42-8A28-892559AD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Good-Turing smoothing: intuition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5DB-5ACD-E14D-A55D-429B24FD16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350627" cy="574956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se the count of things we have seen once to estimate the count of things we have never seen.</a:t>
                </a:r>
                <a:endParaRPr lang="zh-CN" altLang="en-US" sz="28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You are fishing and caught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10 carp 3 perch 2 whitefish </a:t>
                </a:r>
                <a:r>
                  <a:rPr lang="en-US" altLang="zh-CN" b="1" dirty="0">
                    <a:solidFill>
                      <a:srgbClr val="FF0000"/>
                    </a:solidFill>
                    <a:ea typeface="ＭＳ Ｐゴシック" charset="0"/>
                    <a:cs typeface="Calibri"/>
                  </a:rPr>
                  <a:t>1 trout 1 salmon 1 eel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charset="0"/>
                    <a:cs typeface="Calibri"/>
                  </a:rPr>
                  <a:t> </a:t>
                </a:r>
                <a:r>
                  <a:rPr lang="en-US" altLang="zh-CN" dirty="0">
                    <a:ea typeface="ＭＳ Ｐゴシック" charset="0"/>
                    <a:cs typeface="Calibri"/>
                  </a:rPr>
                  <a:t>= 18 fish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How likely is it that next species is salmon?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1/18</m:t>
                    </m:r>
                  </m:oMath>
                </a14:m>
                <a:endParaRPr lang="en-US" altLang="zh-CN" dirty="0">
                  <a:ea typeface="ＭＳ Ｐゴシック" charset="0"/>
                  <a:cs typeface="Calibri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How likely is it that next species is new (i.e. catfish or bass)?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b="1" dirty="0">
                    <a:solidFill>
                      <a:srgbClr val="FF0000"/>
                    </a:solidFill>
                    <a:ea typeface="ＭＳ Ｐゴシック" charset="0"/>
                    <a:cs typeface="Calibri"/>
                  </a:rPr>
                  <a:t>Use our estimate of </a:t>
                </a:r>
                <a:r>
                  <a:rPr lang="en-US" altLang="zh-CN" b="1" dirty="0">
                    <a:solidFill>
                      <a:schemeClr val="accent1"/>
                    </a:solidFill>
                    <a:ea typeface="ＭＳ Ｐゴシック" charset="0"/>
                    <a:cs typeface="Calibri"/>
                  </a:rPr>
                  <a:t>things-we-saw-once</a:t>
                </a:r>
                <a:r>
                  <a:rPr lang="en-US" altLang="zh-CN" b="1" dirty="0">
                    <a:solidFill>
                      <a:srgbClr val="FF0000"/>
                    </a:solidFill>
                    <a:ea typeface="ＭＳ Ｐゴシック" charset="0"/>
                    <a:cs typeface="Calibri"/>
                  </a:rPr>
                  <a:t> to estimate the new things. 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3/18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（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=3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）</m:t>
                    </m:r>
                  </m:oMath>
                </a14:m>
                <a:endParaRPr lang="en-US" altLang="zh-CN" dirty="0">
                  <a:ea typeface="ＭＳ Ｐゴシック" charset="0"/>
                  <a:cs typeface="Calibri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Assuming so how likely is it that next species is </a:t>
                </a:r>
                <a:r>
                  <a:rPr lang="en-US" altLang="zh-CN" dirty="0">
                    <a:solidFill>
                      <a:srgbClr val="FF0000"/>
                    </a:solidFill>
                    <a:ea typeface="ＭＳ Ｐゴシック" charset="0"/>
                    <a:cs typeface="Calibri"/>
                  </a:rPr>
                  <a:t>salmon</a:t>
                </a:r>
                <a:r>
                  <a:rPr lang="en-US" altLang="zh-CN" dirty="0">
                    <a:ea typeface="ＭＳ Ｐゴシック" charset="0"/>
                    <a:cs typeface="Calibri"/>
                  </a:rPr>
                  <a:t>?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Must be less than 1/18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ea typeface="ＭＳ Ｐゴシック" charset="0"/>
                    <a:cs typeface="Calibri"/>
                  </a:rPr>
                  <a:t>How to estimate?</a:t>
                </a:r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CA5DB-5ACD-E14D-A55D-429B24FD16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350627" cy="5749567"/>
              </a:xfrm>
              <a:blipFill>
                <a:blip r:embed="rId3"/>
                <a:stretch>
                  <a:fillRect l="-967" t="-1166" r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70766-2C97-9347-B521-FC46B9EA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6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1914-32CB-A047-BE21-4E63150F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Good-Turing smoothing: calculations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FDE11-FF9C-7449-B6D2-E96FABC1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F655F0CF-7102-FF44-8062-796C427AAAC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14326" y="1303447"/>
                <a:ext cx="5428024" cy="522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𝐺𝑇</m:t>
                        </m:r>
                      </m:sub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𝑡h𝑖𝑛𝑔𝑠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𝑤𝑖𝑡h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𝑧𝑒𝑟𝑜</m:t>
                    </m:r>
                    <m:r>
                      <a:rPr lang="en-US" sz="2400" b="0" i="1" smtClean="0">
                        <a:latin typeface="Cambria Math" charset="0"/>
                      </a:rPr>
                      <m:t> </m:t>
                    </m:r>
                    <m:r>
                      <a:rPr lang="en-US" sz="2400" b="0" i="1" smtClean="0">
                        <a:latin typeface="Cambria Math" charset="0"/>
                      </a:rPr>
                      <m:t>𝑓𝑟𝑒𝑞𝑢𝑒𝑛𝑐𝑦</m:t>
                    </m:r>
                    <m:r>
                      <a:rPr lang="en-US" sz="2400" b="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F655F0CF-7102-FF44-8062-796C427AAAC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303447"/>
                <a:ext cx="5428024" cy="522515"/>
              </a:xfrm>
              <a:prstGeom prst="rect">
                <a:avLst/>
              </a:prstGeom>
              <a:blipFill>
                <a:blip r:embed="rId2"/>
                <a:stretch>
                  <a:fillRect l="-303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998A1065-265C-8A5E-4492-DD828F49160A}"/>
              </a:ext>
            </a:extLst>
          </p:cNvPr>
          <p:cNvSpPr txBox="1">
            <a:spLocks noChangeArrowheads="1"/>
          </p:cNvSpPr>
          <p:nvPr/>
        </p:nvSpPr>
        <p:spPr>
          <a:xfrm>
            <a:off x="1642641" y="1898280"/>
            <a:ext cx="6430205" cy="4959720"/>
          </a:xfrm>
          <a:prstGeom prst="rect">
            <a:avLst/>
          </a:prstGeom>
          <a:noFill/>
        </p:spPr>
        <p:txBody>
          <a:bodyPr/>
          <a:lstStyle>
            <a:lvl1pPr marL="228594" indent="-228594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1pPr>
            <a:lvl2pPr marL="685783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2pPr>
            <a:lvl3pPr marL="1142971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3pPr>
            <a:lvl4pPr marL="1600160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4pPr>
            <a:lvl5pPr marL="2057349" indent="-228594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Unseen (bass or catfish)</a:t>
            </a:r>
          </a:p>
          <a:p>
            <a:pPr lvl="1"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c = 0: </a:t>
            </a:r>
          </a:p>
          <a:p>
            <a:pPr lvl="1"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MLE: p = 0/18 = 0</a:t>
            </a: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Seen</a:t>
            </a:r>
            <a:r>
              <a:rPr lang="zh-CN" altLang="en-US" dirty="0"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once (salmon)</a:t>
            </a:r>
          </a:p>
          <a:p>
            <a:pPr lvl="1"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c = 1</a:t>
            </a:r>
          </a:p>
          <a:p>
            <a:pPr lvl="1" eaLnBrk="1" hangingPunct="1"/>
            <a:r>
              <a:rPr lang="en-US" altLang="zh-CN" dirty="0">
                <a:latin typeface="Calibri"/>
                <a:ea typeface="ＭＳ Ｐゴシック" charset="0"/>
                <a:cs typeface="Calibri"/>
              </a:rPr>
              <a:t>MLE: p = 1/18</a:t>
            </a: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  <a:p>
            <a:pPr lvl="1" eaLnBrk="1" hangingPunct="1"/>
            <a:endParaRPr lang="en-US" altLang="zh-CN" dirty="0">
              <a:latin typeface="Calibri"/>
              <a:ea typeface="ＭＳ Ｐゴシック" charset="0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5AD698D-7714-367B-394D-551845C19552}"/>
                  </a:ext>
                </a:extLst>
              </p:cNvPr>
              <p:cNvSpPr txBox="1"/>
              <p:nvPr/>
            </p:nvSpPr>
            <p:spPr>
              <a:xfrm>
                <a:off x="3096973" y="3161398"/>
                <a:ext cx="327185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𝐺𝑇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𝑢𝑛𝑠𝑒𝑒𝑛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5AD698D-7714-367B-394D-551845C1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973" y="3161398"/>
                <a:ext cx="3271857" cy="693844"/>
              </a:xfrm>
              <a:prstGeom prst="rect">
                <a:avLst/>
              </a:prstGeom>
              <a:blipFill>
                <a:blip r:embed="rId3"/>
                <a:stretch>
                  <a:fillRect l="-1158" t="-1818" r="-1158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6F69EB2F-5E1E-3219-7DBB-1AB67A289A59}"/>
                  </a:ext>
                </a:extLst>
              </p:cNvPr>
              <p:cNvSpPr txBox="1"/>
              <p:nvPr/>
            </p:nvSpPr>
            <p:spPr>
              <a:xfrm>
                <a:off x="3018760" y="5995597"/>
                <a:ext cx="3073726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 charset="0"/>
                            </a:rPr>
                            <m:t>salmon</m:t>
                          </m:r>
                        </m:e>
                      </m:d>
                      <m:r>
                        <a:rPr lang="mr-IN" sz="220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</a:rPr>
                        <m:t>2∗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6F69EB2F-5E1E-3219-7DBB-1AB67A28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760" y="5995597"/>
                <a:ext cx="3073726" cy="691408"/>
              </a:xfrm>
              <a:prstGeom prst="rect">
                <a:avLst/>
              </a:prstGeom>
              <a:blipFill>
                <a:blip r:embed="rId4"/>
                <a:stretch>
                  <a:fillRect t="-1818" r="-123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207C3B1C-E976-7EC1-015F-6151A56E741B}"/>
                  </a:ext>
                </a:extLst>
              </p:cNvPr>
              <p:cNvSpPr txBox="1"/>
              <p:nvPr/>
            </p:nvSpPr>
            <p:spPr>
              <a:xfrm>
                <a:off x="6473334" y="6008404"/>
                <a:ext cx="3579762" cy="643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charset="0"/>
                            </a:rPr>
                            <m:t>GT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charset="0"/>
                            </a:rPr>
                            <m:t>𝑠𝑎𝑙𝑚𝑜𝑛</m:t>
                          </m:r>
                        </m:e>
                      </m:d>
                      <m:r>
                        <a:rPr lang="mr-IN" sz="220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zh-CN" alt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</a:rPr>
                            <m:t>18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207C3B1C-E976-7EC1-015F-6151A56E7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34" y="6008404"/>
                <a:ext cx="3579762" cy="643253"/>
              </a:xfrm>
              <a:prstGeom prst="rect">
                <a:avLst/>
              </a:prstGeom>
              <a:blipFill>
                <a:blip r:embed="rId5"/>
                <a:stretch>
                  <a:fillRect l="-1060" t="-1961" r="-106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553CD28E-9491-5BB5-F432-E0002DE18E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4326" y="3901170"/>
                <a:ext cx="5428024" cy="52251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400" i="1" smtClean="0">
                            <a:latin typeface="Cambria Math" charset="0"/>
                          </a:rPr>
                          <m:t>𝐺𝑇</m:t>
                        </m:r>
                      </m:sub>
                      <m:sup>
                        <m:r>
                          <a:rPr lang="en-US" sz="2400" i="1" smtClean="0">
                            <a:latin typeface="Cambria Math" charset="0"/>
                          </a:rPr>
                          <m:t>∗</m:t>
                        </m:r>
                      </m:sup>
                    </m:sSubSup>
                    <m:r>
                      <a:rPr lang="en-US" sz="2400" i="1" smtClean="0">
                        <a:latin typeface="Cambria Math" charset="0"/>
                      </a:rPr>
                      <m:t>(</m:t>
                    </m:r>
                    <m:r>
                      <a:rPr lang="en-US" sz="2400" i="1" smtClean="0">
                        <a:latin typeface="Cambria Math" charset="0"/>
                      </a:rPr>
                      <m:t>𝑡h𝑖𝑛𝑔𝑠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</a:rPr>
                      <m:t>𝑤𝑖𝑡h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</a:rPr>
                      <m:t>𝑧𝑒𝑟𝑜</m:t>
                    </m:r>
                    <m:r>
                      <a:rPr lang="en-US" sz="2400" i="1" smtClean="0">
                        <a:latin typeface="Cambria Math" charset="0"/>
                      </a:rPr>
                      <m:t> </m:t>
                    </m:r>
                    <m:r>
                      <a:rPr lang="en-US" sz="2400" i="1" smtClean="0">
                        <a:latin typeface="Cambria Math" charset="0"/>
                      </a:rPr>
                      <m:t>𝑓𝑟𝑒𝑞𝑢𝑒𝑛𝑐𝑦</m:t>
                    </m:r>
                    <m:r>
                      <a:rPr lang="en-US" sz="2400" i="1" smtClean="0">
                        <a:latin typeface="Cambria Math" charset="0"/>
                      </a:rPr>
                      <m:t>)=</m:t>
                    </m:r>
                    <m:f>
                      <m:fPr>
                        <m:ctrlPr>
                          <a:rPr lang="mr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 smtClean="0">
                            <a:latin typeface="Cambria Math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2">
                <a:extLst>
                  <a:ext uri="{FF2B5EF4-FFF2-40B4-BE49-F238E27FC236}">
                    <a16:creationId xmlns:a16="http://schemas.microsoft.com/office/drawing/2014/main" id="{553CD28E-9491-5BB5-F432-E0002DE18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6" y="3901170"/>
                <a:ext cx="5428024" cy="522515"/>
              </a:xfrm>
              <a:prstGeom prst="rect">
                <a:avLst/>
              </a:prstGeom>
              <a:blipFill>
                <a:blip r:embed="rId6"/>
                <a:stretch>
                  <a:fillRect l="-303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8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D181B-EBDC-DC8B-A710-ED3B7592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Resulting Good-Turing numbers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0C324-01F1-A62C-1955-8FD390B0F0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6" y="1108433"/>
                <a:ext cx="6013904" cy="5508233"/>
              </a:xfrm>
            </p:spPr>
            <p:txBody>
              <a:bodyPr lIns="90000">
                <a:noAutofit/>
              </a:bodyPr>
              <a:lstStyle/>
              <a:p>
                <a:r>
                  <a:rPr lang="en-US" altLang="zh-CN" sz="2800" dirty="0">
                    <a:ea typeface="ＭＳ Ｐゴシック" charset="0"/>
                    <a:cs typeface="Calibri"/>
                  </a:rPr>
                  <a:t>22</a:t>
                </a:r>
                <a:r>
                  <a:rPr lang="zh-CN" altLang="en-US" sz="2800" dirty="0">
                    <a:ea typeface="ＭＳ Ｐゴシック" charset="0"/>
                    <a:cs typeface="Calibri"/>
                  </a:rPr>
                  <a:t> </a:t>
                </a:r>
                <a:r>
                  <a:rPr lang="en-US" altLang="zh-CN" sz="2800" dirty="0">
                    <a:ea typeface="ＭＳ Ｐゴシック" charset="0"/>
                    <a:cs typeface="Calibri"/>
                  </a:rPr>
                  <a:t>million words of AP Newswire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mr-IN" altLang="zh-CN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ＭＳ Ｐゴシック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ＭＳ Ｐゴシック" charset="0"/>
                            <a:cs typeface="Calibri"/>
                          </a:rPr>
                          <m:t>+1)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ＭＳ Ｐゴシック" charset="0"/>
                                <a:cs typeface="Calibri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ea typeface="ＭＳ Ｐゴシック" charset="0"/>
                  <a:cs typeface="Calibri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30C324-01F1-A62C-1955-8FD390B0F0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6" y="1108433"/>
                <a:ext cx="6013904" cy="5508233"/>
              </a:xfrm>
              <a:blipFill>
                <a:blip r:embed="rId2"/>
                <a:stretch>
                  <a:fillRect l="-1684" t="-1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0F096A-0020-BDF3-DD32-1900930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5">
                <a:extLst>
                  <a:ext uri="{FF2B5EF4-FFF2-40B4-BE49-F238E27FC236}">
                    <a16:creationId xmlns:a16="http://schemas.microsoft.com/office/drawing/2014/main" id="{F80B1617-1226-2E7D-4DC5-2C1A56355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338032"/>
                  </p:ext>
                </p:extLst>
              </p:nvPr>
            </p:nvGraphicFramePr>
            <p:xfrm>
              <a:off x="6381665" y="1477415"/>
              <a:ext cx="5292809" cy="4978908"/>
            </p:xfrm>
            <a:graphic>
              <a:graphicData uri="http://schemas.openxmlformats.org/drawingml/2006/table">
                <a:tbl>
                  <a:tblPr/>
                  <a:tblGrid>
                    <a:gridCol w="1521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8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count </a:t>
                          </a: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c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ＭＳ Ｐゴシック" charset="-128"/>
                            <a:cs typeface="Calibri"/>
                          </a:endParaRP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Good-Turing count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Calibri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kumimoji="0" lang="en-US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Calibri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ＭＳ Ｐゴシック" charset="-128"/>
                            <a:cs typeface="Calibri"/>
                          </a:endParaRP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0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.0000270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1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0.446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2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1.26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3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2.24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4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3.26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5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4.22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6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5.19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7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6.21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8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7.24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1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9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8.25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5">
                <a:extLst>
                  <a:ext uri="{FF2B5EF4-FFF2-40B4-BE49-F238E27FC236}">
                    <a16:creationId xmlns:a16="http://schemas.microsoft.com/office/drawing/2014/main" id="{F80B1617-1226-2E7D-4DC5-2C1A56355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338032"/>
                  </p:ext>
                </p:extLst>
              </p:nvPr>
            </p:nvGraphicFramePr>
            <p:xfrm>
              <a:off x="6381665" y="1477415"/>
              <a:ext cx="5292809" cy="4978908"/>
            </p:xfrm>
            <a:graphic>
              <a:graphicData uri="http://schemas.openxmlformats.org/drawingml/2006/table">
                <a:tbl>
                  <a:tblPr/>
                  <a:tblGrid>
                    <a:gridCol w="15219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708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count </a:t>
                          </a: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c</a:t>
                          </a: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/>
                            <a:ea typeface="ＭＳ Ｐゴシック" charset="-128"/>
                            <a:cs typeface="Calibri"/>
                          </a:endParaRP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0604" t="-25000" r="-671" b="-10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0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.0000270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1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0.446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2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1.26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3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2.24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4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3.26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5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4.22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6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5.19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7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6.21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8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7.24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4526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9</a:t>
                          </a:r>
                        </a:p>
                      </a:txBody>
                      <a:tcPr marT="34290" marB="34290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9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/>
                              <a:ea typeface="ＭＳ Ｐゴシック" charset="-128"/>
                              <a:cs typeface="Calibri"/>
                            </a:rPr>
                            <a:t>8.25</a:t>
                          </a:r>
                        </a:p>
                      </a:txBody>
                      <a:tcPr marT="34290" marB="34290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797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C239-BA0D-D94C-9CB5-3610CD7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Probabilistic Language Modeling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9551-FB94-A74B-95FE-F73E1C77F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lIns="90000">
                <a:noAutofit/>
              </a:bodyPr>
              <a:lstStyle/>
              <a:p>
                <a:pPr eaLnBrk="1" hangingPunct="1"/>
                <a:r>
                  <a:rPr lang="en-US" dirty="0"/>
                  <a:t>Compute the probability of a sentence or sequence of words</a:t>
                </a:r>
              </a:p>
              <a:p>
                <a:pPr marL="457189" lvl="1" indent="0" eaLnBrk="1" hangingPunct="1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eaLnBrk="1" hangingPunct="1"/>
                <a:r>
                  <a:rPr lang="en-US" dirty="0"/>
                  <a:t>Probability of an upcoming word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b="0" i="1" baseline="-25000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800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eaLnBrk="1" hangingPunct="1"/>
                <a:r>
                  <a:rPr lang="en-US" dirty="0"/>
                  <a:t>So a model that computes either of these:</a:t>
                </a:r>
              </a:p>
              <a:p>
                <a:pPr marL="457189" lvl="1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2800" dirty="0"/>
                  <a:t>is called a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language model (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LM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But how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9551-FB94-A74B-95FE-F73E1C77F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92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8839-82B7-B24C-8296-B03A122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072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6679-DB22-1845-8B33-65B3F433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Absolute Discounting Interpolation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CB21E-09C9-D943-B4B4-8A335620F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/>
                  <a:t>From Good-Turing smoothing we have seen a good pattern save ourselves some time and just subtract 0.75 (or some d)!</a:t>
                </a:r>
                <a:endParaRPr lang="zh-CN" alt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𝐴𝑏𝑠𝑜𝑙𝑢𝑡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𝐷𝑖𝑠𝑐𝑜𝑢𝑛𝑡𝑖𝑛𝑔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800" b="0" dirty="0"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discounted bigram</a:t>
                </a:r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: interpolation weight with unigram</a:t>
                </a:r>
              </a:p>
              <a:p>
                <a:r>
                  <a:rPr lang="en-US" altLang="zh-CN" sz="2800" dirty="0"/>
                  <a:t>But should we really just use the regular unigram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6CB21E-09C9-D943-B4B4-8A335620F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D780C-E842-844D-806E-182D609F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028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7186-C1F8-B84E-9044-54A6FB7E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N-gram Smoothing 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9329-13F9-5946-B626-BC339796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Add-1 smoothing:</a:t>
            </a:r>
          </a:p>
          <a:p>
            <a:pPr lvl="1"/>
            <a:r>
              <a:rPr lang="en-US" dirty="0"/>
              <a:t>Not good for language modeling</a:t>
            </a:r>
          </a:p>
          <a:p>
            <a:r>
              <a:rPr lang="en-US" dirty="0"/>
              <a:t>The most commonly used method:</a:t>
            </a:r>
          </a:p>
          <a:p>
            <a:pPr lvl="1"/>
            <a:r>
              <a:rPr lang="en-US" dirty="0"/>
              <a:t>Extended Interpolated </a:t>
            </a:r>
            <a:r>
              <a:rPr lang="en-US" dirty="0" err="1"/>
              <a:t>Kneser</a:t>
            </a:r>
            <a:r>
              <a:rPr lang="en-US" dirty="0"/>
              <a:t>-Ney</a:t>
            </a:r>
          </a:p>
          <a:p>
            <a:r>
              <a:rPr lang="en-US" dirty="0"/>
              <a:t>For very large N-grams like the Web:</a:t>
            </a:r>
          </a:p>
          <a:p>
            <a:pPr lvl="1"/>
            <a:r>
              <a:rPr lang="en-US" dirty="0"/>
              <a:t>Stupid backoff</a:t>
            </a: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C9A8-B67B-D548-9BC0-A13B9DD2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649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AA92-542E-6F4B-BE00-45B14C85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Language model toolkits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3FA4-42C7-694E-B98B-09A2C6D2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108433"/>
            <a:ext cx="11350627" cy="5508233"/>
          </a:xfrm>
        </p:spPr>
        <p:txBody>
          <a:bodyPr>
            <a:normAutofit/>
          </a:bodyPr>
          <a:lstStyle/>
          <a:p>
            <a:r>
              <a:rPr lang="en-CN" dirty="0"/>
              <a:t>SRILM</a:t>
            </a:r>
          </a:p>
          <a:p>
            <a:pPr lvl="1"/>
            <a:r>
              <a:rPr lang="en-US" sz="2400" dirty="0">
                <a:latin typeface="Calibri" charset="0"/>
                <a:hlinkClick r:id="rId2"/>
              </a:rPr>
              <a:t>http://www.speech.sri.com/projects/srilm/</a:t>
            </a:r>
            <a:endParaRPr lang="en-US" sz="2400" dirty="0">
              <a:latin typeface="Calibri" charset="0"/>
            </a:endParaRPr>
          </a:p>
          <a:p>
            <a:r>
              <a:rPr lang="en-CN" dirty="0"/>
              <a:t>KenLM</a:t>
            </a:r>
          </a:p>
          <a:p>
            <a:pPr lvl="1"/>
            <a:r>
              <a:rPr lang="en-US" sz="2400" dirty="0">
                <a:latin typeface="Calibri" charset="0"/>
                <a:hlinkClick r:id="rId3"/>
              </a:rPr>
              <a:t>https://kheafield.com/code/kenlm/</a:t>
            </a:r>
            <a:endParaRPr lang="en-US" sz="2400" dirty="0">
              <a:latin typeface="Calibri" charset="0"/>
            </a:endParaRPr>
          </a:p>
          <a:p>
            <a:r>
              <a:rPr lang="en-US" altLang="zh-CN" dirty="0"/>
              <a:t>Google N-Gram Release August 2006</a:t>
            </a:r>
            <a:endParaRPr lang="en-CN" altLang="zh-CN" dirty="0"/>
          </a:p>
          <a:p>
            <a:pPr lvl="1"/>
            <a:r>
              <a:rPr lang="en-US" dirty="0">
                <a:hlinkClick r:id="rId4"/>
              </a:rPr>
              <a:t>https://ai.googleblog.com/2006/08/all-our-n-gram-are-belong-to-you.html</a:t>
            </a:r>
            <a:r>
              <a:rPr lang="en-CN" dirty="0"/>
              <a:t> </a:t>
            </a:r>
          </a:p>
          <a:p>
            <a:pPr lvl="1"/>
            <a:r>
              <a:rPr lang="en-US" dirty="0"/>
              <a:t>Number of tokens: 1,024,908,267,229 number of sentences: 95,119,665,584 number of unigrams: 13,588,391 … number of fivegrams: 1,176,470,663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F998-F442-1F46-A91D-CAA60EF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09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DF2A6-4DB8-470E-867A-27573659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6768-7ED6-4C2E-B612-FAC013CD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learned</a:t>
            </a:r>
          </a:p>
          <a:p>
            <a:pPr lvl="1"/>
            <a:r>
              <a:rPr lang="en-US" altLang="zh-CN" dirty="0"/>
              <a:t>A simple language model (N-Grams):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MLE + Smoothing</a:t>
            </a:r>
          </a:p>
          <a:p>
            <a:pPr lvl="1"/>
            <a:r>
              <a:rPr lang="en-US" altLang="zh-CN" dirty="0"/>
              <a:t>How to measure the quality of a language model</a:t>
            </a:r>
          </a:p>
          <a:p>
            <a:pPr lvl="2"/>
            <a:r>
              <a:rPr lang="en-US" altLang="zh-CN" dirty="0"/>
              <a:t>Perplexity</a:t>
            </a:r>
          </a:p>
          <a:p>
            <a:pPr lvl="2"/>
            <a:r>
              <a:rPr lang="en-US" altLang="zh-CN" dirty="0"/>
              <a:t>Cross Entropy</a:t>
            </a:r>
          </a:p>
          <a:p>
            <a:pPr lvl="1"/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9316437-B0FB-4907-AD83-7FD03768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481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A2BE-A20E-43F3-8EF3-8846C4C9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 and readings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A75D6-9954-4D5C-9EB1-2F6344879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8" y="1108433"/>
            <a:ext cx="11091862" cy="5508233"/>
          </a:xfrm>
        </p:spPr>
        <p:txBody>
          <a:bodyPr wrap="square">
            <a:noAutofit/>
          </a:bodyPr>
          <a:lstStyle/>
          <a:p>
            <a:r>
              <a:rPr lang="en-US" dirty="0">
                <a:solidFill>
                  <a:srgbClr val="232629"/>
                </a:solidFill>
              </a:rPr>
              <a:t>A</a:t>
            </a:r>
            <a:r>
              <a:rPr lang="en-US" b="0" i="0" dirty="0">
                <a:solidFill>
                  <a:srgbClr val="232629"/>
                </a:solidFill>
                <a:effectLst/>
              </a:rPr>
              <a:t>lias method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(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  <a:hlinkClick r:id="rId3"/>
              </a:rPr>
              <a:t>https://www.keithschwarz.com/darts-dice-coins/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 )</a:t>
            </a:r>
            <a:endParaRPr lang="en-US" altLang="zh-CN" b="1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chemeClr val="accent1"/>
                </a:solidFill>
              </a:rPr>
              <a:t>Chapter 4. </a:t>
            </a:r>
            <a:r>
              <a:rPr lang="en-US" i="1" dirty="0">
                <a:solidFill>
                  <a:schemeClr val="accent1"/>
                </a:solidFill>
                <a:effectLst/>
                <a:latin typeface="Helvetica" pitchFamily="2" charset="0"/>
              </a:rPr>
              <a:t>Naive Bayes and Sentiment</a:t>
            </a:r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 </a:t>
            </a:r>
            <a:r>
              <a:rPr lang="en-US" i="1" dirty="0">
                <a:solidFill>
                  <a:schemeClr val="accent1"/>
                </a:solidFill>
                <a:effectLst/>
                <a:latin typeface="Helvetica" pitchFamily="2" charset="0"/>
              </a:rPr>
              <a:t>Classification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821468A-DD0F-4700-B678-E12DE59F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7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C3E109-9A4D-7246-97C1-9EBE5842FC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Computing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EC3E109-9A4D-7246-97C1-9EBE5842F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00" t="-32000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D8227-10C8-4C44-8731-A5FAC037B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079" y="1108433"/>
                <a:ext cx="11064875" cy="574956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water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transparent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dirty="0"/>
                  <a:t> then what is 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</m:oMath>
                </a14:m>
                <a:r>
                  <a:rPr lang="en-US" dirty="0"/>
                  <a:t>? Could we just count and divide?</a:t>
                </a:r>
              </a:p>
              <a:p>
                <a:pPr lvl="1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𝑡h𝑎𝑡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CN" dirty="0"/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count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𝑖𝑡𝑠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𝑡𝑟𝑎𝑛𝑠𝑝𝑎𝑟𝑒𝑛𝑡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𝑡h𝑎𝑡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N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Too many possible sentences!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We’ll never see enough data for estimating these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Similarly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“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its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𝑡𝑟𝑎𝑛𝑠𝑝𝑎𝑟𝑒𝑛𝑡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”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A = Count all “its water is so transparent”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B = Count all  possible five word sequences then A / B</a:t>
                </a:r>
              </a:p>
              <a:p>
                <a:r>
                  <a:rPr lang="en-US" dirty="0"/>
                  <a:t>We need some approximation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D8227-10C8-4C44-8731-A5FAC037B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79" y="1108433"/>
                <a:ext cx="11064875" cy="5749567"/>
              </a:xfrm>
              <a:blipFill>
                <a:blip r:embed="rId4"/>
                <a:stretch>
                  <a:fillRect l="-992" t="-1273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6D5EE-AA64-8A42-9B16-075AF46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132A8E-405D-BC43-BAC3-B31155337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132A8E-405D-BC43-BAC3-B31155337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00" t="-32000" b="-4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ABB43-CC8C-3F4D-8D8C-19EA7D541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079" y="1108433"/>
                <a:ext cx="11064875" cy="5749567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latin typeface="Calibri" charset="0"/>
                  </a:rPr>
                  <a:t>Compute the joint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>
                  <a:spcAft>
                    <a:spcPts val="600"/>
                  </a:spcAft>
                </a:pPr>
                <a:r>
                  <a:rPr lang="en-US" altLang="zh-CN" b="0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libri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Recall conditional probabilities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>
                    <a:latin typeface="Calibri" charset="0"/>
                  </a:rPr>
                  <a:t>  	Rewrite as	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>
                  <a:latin typeface="Calibri" charset="0"/>
                </a:endParaRPr>
              </a:p>
              <a:p>
                <a:pPr lvl="2"/>
                <a:r>
                  <a:rPr lang="en-US" altLang="zh-CN" dirty="0">
                    <a:latin typeface="Calibri" charset="0"/>
                  </a:rPr>
                  <a:t>Can you get the </a:t>
                </a:r>
                <a:r>
                  <a:rPr lang="en-US" altLang="zh-CN" b="1" dirty="0">
                    <a:latin typeface="Calibri" charset="0"/>
                  </a:rPr>
                  <a:t>chain rule</a:t>
                </a:r>
                <a:r>
                  <a:rPr lang="en-US" altLang="zh-CN" dirty="0">
                    <a:latin typeface="Calibri" charset="0"/>
                  </a:rPr>
                  <a:t> from the above?</a:t>
                </a:r>
                <a:endParaRPr lang="en-US" dirty="0">
                  <a:latin typeface="Calibri" charset="0"/>
                </a:endParaRPr>
              </a:p>
              <a:p>
                <a:pPr lvl="1"/>
                <a:r>
                  <a:rPr lang="en-US" altLang="zh-CN" dirty="0"/>
                  <a:t>Applying the </a:t>
                </a:r>
                <a:r>
                  <a:rPr lang="en-US" altLang="zh-CN" b="1" dirty="0"/>
                  <a:t>chain rule</a:t>
                </a:r>
                <a:r>
                  <a:rPr lang="en-US" altLang="zh-CN" dirty="0"/>
                  <a:t> to words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1:2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4"/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0" dirty="0"/>
              </a:p>
              <a:p>
                <a:pPr marL="571500" indent="-342900"/>
                <a:r>
                  <a:rPr lang="en-US" altLang="zh-CN" sz="2000" b="1" dirty="0">
                    <a:solidFill>
                      <a:srgbClr val="FF0000"/>
                    </a:solidFill>
                  </a:rPr>
                  <a:t>But how to compute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ABB43-CC8C-3F4D-8D8C-19EA7D541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079" y="1108433"/>
                <a:ext cx="11064875" cy="5749567"/>
              </a:xfrm>
              <a:blipFill>
                <a:blip r:embed="rId4"/>
                <a:stretch>
                  <a:fillRect l="-916" t="-1104" b="-39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92F4-00DD-0D49-B975-C29F774F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87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D7CF-542C-5840-B912-75E86674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N-gram model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0E0CD-08D0-2544-80C0-2DC81473DF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I</a:t>
                </a:r>
                <a:r>
                  <a:rPr lang="en-US" b="1" dirty="0"/>
                  <a:t>ntuition</a:t>
                </a:r>
                <a:r>
                  <a:rPr lang="en-US" dirty="0"/>
                  <a:t>: instead of computing the probability of a word given its entire history we can </a:t>
                </a:r>
                <a:r>
                  <a:rPr lang="en-US" b="1" dirty="0">
                    <a:solidFill>
                      <a:srgbClr val="FF0000"/>
                    </a:solidFill>
                  </a:rPr>
                  <a:t>approximate</a:t>
                </a:r>
                <a:r>
                  <a:rPr lang="en-US" dirty="0"/>
                  <a:t> the history by just the last few words.</a:t>
                </a:r>
              </a:p>
              <a:p>
                <a:r>
                  <a:rPr lang="en-US" altLang="zh-CN" sz="2400" b="1" i="0" u="none" strike="noStrike" baseline="0" dirty="0"/>
                  <a:t>Bigram model</a:t>
                </a:r>
                <a:r>
                  <a:rPr lang="en-US" altLang="zh-CN" sz="2400" dirty="0"/>
                  <a:t>:</a:t>
                </a:r>
                <a:r>
                  <a:rPr lang="zh-CN" altLang="en-US" sz="2400" dirty="0"/>
                  <a:t> </a:t>
                </a:r>
                <a:r>
                  <a:rPr lang="en-US" altLang="zh-CN" sz="2400" b="0" i="0" u="none" strike="noStrike" baseline="0" dirty="0"/>
                  <a:t>approximates the probability of a word given all the previous words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u="none" strike="noStrike" baseline="0" dirty="0"/>
                  <a:t> by using only the conditional probability of the preceding word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0" u="none" strike="noStrike" baseline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Calibri" charset="0"/>
                </a:endParaRPr>
              </a:p>
              <a:p>
                <a:pPr lvl="1"/>
                <a:r>
                  <a:rPr lang="en-US" dirty="0"/>
                  <a:t>Example </a:t>
                </a:r>
                <a:r>
                  <a:rPr lang="en-US" altLang="zh-CN" dirty="0"/>
                  <a:t>instead of computing the probability</a:t>
                </a:r>
              </a:p>
              <a:p>
                <a:pPr lvl="2"/>
                <a:r>
                  <a:rPr lang="en-US" altLang="zh-CN" dirty="0">
                    <a:solidFill>
                      <a:schemeClr val="accent6"/>
                    </a:solidFill>
                  </a:rPr>
                  <a:t>P(skills | I want to improve my cooking)</a:t>
                </a:r>
              </a:p>
              <a:p>
                <a:pPr lvl="2"/>
                <a:r>
                  <a:rPr lang="en-US" dirty="0"/>
                  <a:t>Approximated probability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 P(skills | cooking)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0E0CD-08D0-2544-80C0-2DC81473D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2" t="-1218" r="-1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D0E8C-0A36-2840-8925-A6132D76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28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9064-5A19-A848-872B-B919EF5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 to Markov Assumption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7F48-9405-CD4F-B0D0-4607A5EB55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525" y="1108433"/>
                <a:ext cx="11064875" cy="5384441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b="1" dirty="0"/>
                  <a:t>Simplifying assumption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The first order Markov assumption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𝑡h𝑎𝑡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𝑡h𝑎𝑡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altLang="zh-CN" dirty="0"/>
                  <a:t>Or the second order Markov assumption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𝑡𝑟𝑎𝑛𝑠𝑝𝑎𝑟𝑒𝑛𝑡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𝑡h𝑎𝑡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dirty="0">
                    <a:latin typeface="Calibri" charset="0"/>
                  </a:rPr>
                  <a:t>In general for N-gram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dirty="0">
                    <a:latin typeface="Calibri" charset="0"/>
                  </a:rPr>
                  <a:t> we have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Calibri" charset="0"/>
                </a:endParaRPr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latin typeface="Calibri" charset="0"/>
                  </a:rPr>
                  <a:t> bigram</a:t>
                </a:r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Calibri" charset="0"/>
                  </a:rPr>
                  <a:t> trigram</a:t>
                </a:r>
                <a:endParaRPr lang="en-US" sz="2400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CN" altLang="zh-CN" b="1" dirty="0"/>
                  <a:t>Question</a:t>
                </a:r>
                <a:r>
                  <a:rPr lang="en-CN" altLang="zh-CN" dirty="0"/>
                  <a:t>: how to choose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N" altLang="zh-CN" dirty="0"/>
                  <a:t> ?</a:t>
                </a:r>
                <a:endParaRPr lang="en-US" dirty="0">
                  <a:latin typeface="Calibri" charset="0"/>
                </a:endParaRPr>
              </a:p>
              <a:p>
                <a:pPr lvl="1">
                  <a:spcAft>
                    <a:spcPts val="600"/>
                  </a:spcAft>
                </a:pPr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97F48-9405-CD4F-B0D0-4607A5EB55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525" y="1108433"/>
                <a:ext cx="11064875" cy="5384441"/>
              </a:xfrm>
              <a:blipFill>
                <a:blip r:embed="rId2"/>
                <a:stretch>
                  <a:fillRect l="-992" t="-1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1FCF0-80F0-304D-B7DA-DAE24DA8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B421-126E-41CB-B73A-69D52E98CAE3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702C70F5-F069-B149-A5B0-F841E37D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14" y="3668349"/>
            <a:ext cx="2036754" cy="2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434BA-6597-B94F-BEFB-019A6078B22B}"/>
              </a:ext>
            </a:extLst>
          </p:cNvPr>
          <p:cNvSpPr txBox="1"/>
          <p:nvPr/>
        </p:nvSpPr>
        <p:spPr>
          <a:xfrm>
            <a:off x="1622196" y="6316129"/>
            <a:ext cx="967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Andrey </a:t>
            </a:r>
            <a:r>
              <a:rPr lang="en-US" altLang="zh-CN" sz="14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Andreyevich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Markov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(14 June 1856 – 20 July 1922) was a Russian mathematician best known for his work on stochastic processes. A primary subject of his research later became known as Markov chains or Markov processes.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0</TotalTime>
  <Words>3611</Words>
  <Application>Microsoft Office PowerPoint</Application>
  <PresentationFormat>宽屏</PresentationFormat>
  <Paragraphs>923</Paragraphs>
  <Slides>54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-apple-system</vt:lpstr>
      <vt:lpstr>gbsnu4e</vt:lpstr>
      <vt:lpstr>gbsnu51</vt:lpstr>
      <vt:lpstr>gbsnu54</vt:lpstr>
      <vt:lpstr>gbsnu5b</vt:lpstr>
      <vt:lpstr>gbsnu7e</vt:lpstr>
      <vt:lpstr>gbsnu80</vt:lpstr>
      <vt:lpstr>gbsnu89</vt:lpstr>
      <vt:lpstr>gbsnu8b</vt:lpstr>
      <vt:lpstr>等线</vt:lpstr>
      <vt:lpstr>Arial</vt:lpstr>
      <vt:lpstr>Calibri</vt:lpstr>
      <vt:lpstr>Cambria Math</vt:lpstr>
      <vt:lpstr>Helvetica</vt:lpstr>
      <vt:lpstr>Tahoma</vt:lpstr>
      <vt:lpstr>Times</vt:lpstr>
      <vt:lpstr>Office 主题​​</vt:lpstr>
      <vt:lpstr>Lecture 02 – Language Models</vt:lpstr>
      <vt:lpstr>Outline</vt:lpstr>
      <vt:lpstr>Assign a probability to a sentence</vt:lpstr>
      <vt:lpstr>Assign a probability to a sentence</vt:lpstr>
      <vt:lpstr>Probabilistic Language Modeling</vt:lpstr>
      <vt:lpstr>Computing P(w|h) or P(h)  </vt:lpstr>
      <vt:lpstr>Compute P(W)</vt:lpstr>
      <vt:lpstr>N-gram model</vt:lpstr>
      <vt:lpstr>Link to Markov Assumption</vt:lpstr>
      <vt:lpstr>Case N=1 : Unigram model</vt:lpstr>
      <vt:lpstr>Case N=2: bigram model</vt:lpstr>
      <vt:lpstr>Outline</vt:lpstr>
      <vt:lpstr>Estimation of n-gram probabilities</vt:lpstr>
      <vt:lpstr>Bigram of a restaurant review corpus</vt:lpstr>
      <vt:lpstr>Berkeley Restaurant Project</vt:lpstr>
      <vt:lpstr>Some practical issues</vt:lpstr>
      <vt:lpstr>Outline</vt:lpstr>
      <vt:lpstr>Extrinsic evaluation</vt:lpstr>
      <vt:lpstr>Intrinsic evaluation of N-gram models</vt:lpstr>
      <vt:lpstr>Intuition: Perplexity as branching factor</vt:lpstr>
      <vt:lpstr>Perplexity</vt:lpstr>
      <vt:lpstr>Lower perplexity – better model</vt:lpstr>
      <vt:lpstr>Sentence Sampling</vt:lpstr>
      <vt:lpstr>Sampling from built LM</vt:lpstr>
      <vt:lpstr>Sampling from built LM</vt:lpstr>
      <vt:lpstr>Unknown Words</vt:lpstr>
      <vt:lpstr>Unknown Words</vt:lpstr>
      <vt:lpstr>Outline</vt:lpstr>
      <vt:lpstr>N-gram model estimation: Zeros</vt:lpstr>
      <vt:lpstr>Smoothing: intuition</vt:lpstr>
      <vt:lpstr>Outline</vt:lpstr>
      <vt:lpstr>Add-one estimation (Laplace smoothing)</vt:lpstr>
      <vt:lpstr>Raw bigram counts c(w_(i-1) w_i )</vt:lpstr>
      <vt:lpstr>Laplace smoothed counts c(w_(i-1) w_i )+1</vt:lpstr>
      <vt:lpstr>Raw bigram probabilities</vt:lpstr>
      <vt:lpstr>Laplace-smoothed bigrams</vt:lpstr>
      <vt:lpstr>Reconstituted counts</vt:lpstr>
      <vt:lpstr>Reconstituted counts for bigram model</vt:lpstr>
      <vt:lpstr>Reconstituted counts</vt:lpstr>
      <vt:lpstr>Add-1 smoothing</vt:lpstr>
      <vt:lpstr>Add-k smoothing</vt:lpstr>
      <vt:lpstr>Add-K smoothing: variants</vt:lpstr>
      <vt:lpstr>Outline</vt:lpstr>
      <vt:lpstr>Advanced Smoothing methods</vt:lpstr>
      <vt:lpstr>Frequency of frequency c</vt:lpstr>
      <vt:lpstr>Good-Turing</vt:lpstr>
      <vt:lpstr>Good-Turing smoothing: intuition</vt:lpstr>
      <vt:lpstr>Good-Turing smoothing: calculations</vt:lpstr>
      <vt:lpstr>Resulting Good-Turing numbers</vt:lpstr>
      <vt:lpstr>Absolute Discounting Interpolation</vt:lpstr>
      <vt:lpstr>N-gram Smoothing Summary</vt:lpstr>
      <vt:lpstr>Language model toolkits</vt:lpstr>
      <vt:lpstr>Summary</vt:lpstr>
      <vt:lpstr>Exercises and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2023-02-22T16:32:21Z</dcterms:created>
  <dcterms:modified xsi:type="dcterms:W3CDTF">2023-03-01T16:38:35Z</dcterms:modified>
</cp:coreProperties>
</file>