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32" r:id="rId1"/>
  </p:sldMasterIdLst>
  <p:notesMasterIdLst>
    <p:notesMasterId r:id="rId63"/>
  </p:notesMasterIdLst>
  <p:sldIdLst>
    <p:sldId id="898" r:id="rId2"/>
    <p:sldId id="1064" r:id="rId3"/>
    <p:sldId id="1058" r:id="rId4"/>
    <p:sldId id="1076" r:id="rId5"/>
    <p:sldId id="1078" r:id="rId6"/>
    <p:sldId id="1077" r:id="rId7"/>
    <p:sldId id="1079" r:id="rId8"/>
    <p:sldId id="1081" r:id="rId9"/>
    <p:sldId id="1112" r:id="rId10"/>
    <p:sldId id="1113" r:id="rId11"/>
    <p:sldId id="1114" r:id="rId12"/>
    <p:sldId id="1115" r:id="rId13"/>
    <p:sldId id="1116" r:id="rId14"/>
    <p:sldId id="1117" r:id="rId15"/>
    <p:sldId id="1118" r:id="rId16"/>
    <p:sldId id="1119" r:id="rId17"/>
    <p:sldId id="1120" r:id="rId18"/>
    <p:sldId id="1121" r:id="rId19"/>
    <p:sldId id="1122" r:id="rId20"/>
    <p:sldId id="1123" r:id="rId21"/>
    <p:sldId id="1124" r:id="rId22"/>
    <p:sldId id="1125" r:id="rId23"/>
    <p:sldId id="1126" r:id="rId24"/>
    <p:sldId id="1127" r:id="rId25"/>
    <p:sldId id="1128" r:id="rId26"/>
    <p:sldId id="1129" r:id="rId27"/>
    <p:sldId id="1130" r:id="rId28"/>
    <p:sldId id="1131" r:id="rId29"/>
    <p:sldId id="1132" r:id="rId30"/>
    <p:sldId id="1133" r:id="rId31"/>
    <p:sldId id="1134" r:id="rId32"/>
    <p:sldId id="1161" r:id="rId33"/>
    <p:sldId id="1136" r:id="rId34"/>
    <p:sldId id="1139" r:id="rId35"/>
    <p:sldId id="1172" r:id="rId36"/>
    <p:sldId id="1135" r:id="rId37"/>
    <p:sldId id="1138" r:id="rId38"/>
    <p:sldId id="1140" r:id="rId39"/>
    <p:sldId id="1141" r:id="rId40"/>
    <p:sldId id="1142" r:id="rId41"/>
    <p:sldId id="1143" r:id="rId42"/>
    <p:sldId id="1144" r:id="rId43"/>
    <p:sldId id="1145" r:id="rId44"/>
    <p:sldId id="1146" r:id="rId45"/>
    <p:sldId id="1147" r:id="rId46"/>
    <p:sldId id="1148" r:id="rId47"/>
    <p:sldId id="1149" r:id="rId48"/>
    <p:sldId id="1150" r:id="rId49"/>
    <p:sldId id="1151" r:id="rId50"/>
    <p:sldId id="1152" r:id="rId51"/>
    <p:sldId id="1153" r:id="rId52"/>
    <p:sldId id="1154" r:id="rId53"/>
    <p:sldId id="1162" r:id="rId54"/>
    <p:sldId id="1163" r:id="rId55"/>
    <p:sldId id="1164" r:id="rId56"/>
    <p:sldId id="1165" r:id="rId57"/>
    <p:sldId id="1166" r:id="rId58"/>
    <p:sldId id="1167" r:id="rId59"/>
    <p:sldId id="1168" r:id="rId60"/>
    <p:sldId id="1169" r:id="rId61"/>
    <p:sldId id="1170"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2" userDrawn="1">
          <p15:clr>
            <a:srgbClr val="A4A3A4"/>
          </p15:clr>
        </p15:guide>
        <p15:guide id="2" pos="302" userDrawn="1">
          <p15:clr>
            <a:srgbClr val="A4A3A4"/>
          </p15:clr>
        </p15:guide>
        <p15:guide id="3" pos="14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B7"/>
    <a:srgbClr val="FF999A"/>
    <a:srgbClr val="FFFFFF"/>
    <a:srgbClr val="184799"/>
    <a:srgbClr val="2C4D88"/>
    <a:srgbClr val="174593"/>
    <a:srgbClr val="183F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02" autoAdjust="0"/>
    <p:restoredTop sz="72908" autoAdjust="0"/>
  </p:normalViewPr>
  <p:slideViewPr>
    <p:cSldViewPr snapToGrid="0" showGuides="1">
      <p:cViewPr varScale="1">
        <p:scale>
          <a:sx n="83" d="100"/>
          <a:sy n="83" d="100"/>
        </p:scale>
        <p:origin x="1928" y="192"/>
      </p:cViewPr>
      <p:guideLst>
        <p:guide orient="horz" pos="2092"/>
        <p:guide pos="302"/>
        <p:guide pos="1459"/>
      </p:guideLst>
    </p:cSldViewPr>
  </p:slideViewPr>
  <p:notesTextViewPr>
    <p:cViewPr>
      <p:scale>
        <a:sx n="1" d="1"/>
        <a:sy n="1" d="1"/>
      </p:scale>
      <p:origin x="0" y="0"/>
    </p:cViewPr>
  </p:notesTextViewPr>
  <p:notesViewPr>
    <p:cSldViewPr snapToGrid="0" showGuides="1">
      <p:cViewPr varScale="1">
        <p:scale>
          <a:sx n="86" d="100"/>
          <a:sy n="86" d="100"/>
        </p:scale>
        <p:origin x="3012"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DC55E9-3775-47B8-A9FF-F98F72BF2A58}" type="datetimeFigureOut">
              <a:rPr lang="zh-CN" altLang="en-US" smtClean="0"/>
              <a:t>2023/3/8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A74C5D-8905-4D81-BE92-D035E374EA63}" type="slidenum">
              <a:rPr lang="zh-CN" altLang="en-US" smtClean="0"/>
              <a:t>‹#›</a:t>
            </a:fld>
            <a:endParaRPr lang="zh-CN" altLang="en-US"/>
          </a:p>
        </p:txBody>
      </p:sp>
    </p:spTree>
    <p:extLst>
      <p:ext uri="{BB962C8B-B14F-4D97-AF65-F5344CB8AC3E}">
        <p14:creationId xmlns:p14="http://schemas.microsoft.com/office/powerpoint/2010/main" val="4233861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spcBef>
                <a:spcPts val="0"/>
              </a:spcBef>
              <a:spcAft>
                <a:spcPts val="0"/>
              </a:spcAft>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ED94030-89A1-44FA-85C8-A64C4161286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89109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对于这个分类任务，我们有非常基本的完成它的思路和方法。比如说，刚刚提到的垃圾邮件分类的问题。我们可以直接对来源的邮件发送人进行过滤。比如复旦的信息办，会定期发送一批疑似垃圾邮件发送者的邮件列表。那么，我们就可以根据这个邮件列表进行过滤。凡在这个列表里面的账号，就都当成是垃圾邮件了。对于正文，我们同样也可以设定一些规则，比如说，内容是不是包含了钱币的标识啊，是不是包含了“中大奖了”之类的信息。</a:t>
            </a:r>
            <a:endParaRPr lang="en-US" altLang="zh-CN" dirty="0"/>
          </a:p>
          <a:p>
            <a:endParaRPr lang="en-US" altLang="zh-CN" dirty="0"/>
          </a:p>
          <a:p>
            <a:r>
              <a:rPr lang="zh-CN" altLang="en-US" dirty="0"/>
              <a:t>那么基于规则的方法，一般来说，如果这个规则是由相关领域里面的专家提供的规则，那么准确率都非常的高。但是，因为骗术也在不断升级，所以，如果仅仅是使用基于规则的方法，往往导致有些垃圾邮件被遗漏。</a:t>
            </a:r>
          </a:p>
          <a:p>
            <a:endParaRPr lang="en-US" altLang="zh-CN" dirty="0"/>
          </a:p>
          <a:p>
            <a:r>
              <a:rPr lang="zh-CN" altLang="en-US" dirty="0"/>
              <a:t>我们当然可以不断地观察新兴出来的垃圾邮件。然后从中挖掘新的规律或者说规则。但，这样的话，整个过程就会消耗巨大。所以，我们希望自动化地完成这件事。</a:t>
            </a:r>
          </a:p>
          <a:p>
            <a:endParaRPr lang="zh-CN" altLang="en-US" dirty="0"/>
          </a:p>
          <a:p>
            <a:endParaRPr lang="en-CN" dirty="0"/>
          </a:p>
        </p:txBody>
      </p:sp>
      <p:sp>
        <p:nvSpPr>
          <p:cNvPr id="4" name="Slide Number Placeholder 3"/>
          <p:cNvSpPr>
            <a:spLocks noGrp="1"/>
          </p:cNvSpPr>
          <p:nvPr>
            <p:ph type="sldNum" sz="quarter" idx="5"/>
          </p:nvPr>
        </p:nvSpPr>
        <p:spPr/>
        <p:txBody>
          <a:bodyPr/>
          <a:lstStyle/>
          <a:p>
            <a:fld id="{DCA74C5D-8905-4D81-BE92-D035E374EA63}" type="slidenum">
              <a:rPr lang="zh-CN" altLang="en-US" smtClean="0"/>
              <a:t>12</a:t>
            </a:fld>
            <a:endParaRPr lang="zh-CN" altLang="en-US"/>
          </a:p>
        </p:txBody>
      </p:sp>
    </p:spTree>
    <p:extLst>
      <p:ext uri="{BB962C8B-B14F-4D97-AF65-F5344CB8AC3E}">
        <p14:creationId xmlns:p14="http://schemas.microsoft.com/office/powerpoint/2010/main" val="3772445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朴素贝叶斯的整体思路非常简单。它的分类方法是基于贝叶斯规则</a:t>
            </a:r>
            <a:r>
              <a:rPr lang="en-US" altLang="zh-CN" dirty="0"/>
              <a:t>/</a:t>
            </a:r>
            <a:r>
              <a:rPr lang="zh-CN" altLang="en-US" dirty="0"/>
              <a:t>贝叶斯公式，然后呢，在文本表示方面，使用了词袋模型的思路。</a:t>
            </a:r>
          </a:p>
          <a:p>
            <a:endParaRPr lang="en-CN" dirty="0"/>
          </a:p>
        </p:txBody>
      </p:sp>
      <p:sp>
        <p:nvSpPr>
          <p:cNvPr id="4" name="Slide Number Placeholder 3"/>
          <p:cNvSpPr>
            <a:spLocks noGrp="1"/>
          </p:cNvSpPr>
          <p:nvPr>
            <p:ph type="sldNum" sz="quarter" idx="5"/>
          </p:nvPr>
        </p:nvSpPr>
        <p:spPr/>
        <p:txBody>
          <a:bodyPr/>
          <a:lstStyle/>
          <a:p>
            <a:fld id="{DCA74C5D-8905-4D81-BE92-D035E374EA63}" type="slidenum">
              <a:rPr lang="zh-CN" altLang="en-US" smtClean="0"/>
              <a:t>15</a:t>
            </a:fld>
            <a:endParaRPr lang="zh-CN" altLang="en-US"/>
          </a:p>
        </p:txBody>
      </p:sp>
    </p:spTree>
    <p:extLst>
      <p:ext uri="{BB962C8B-B14F-4D97-AF65-F5344CB8AC3E}">
        <p14:creationId xmlns:p14="http://schemas.microsoft.com/office/powerpoint/2010/main" val="3208379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具体操作的过程中，并非所有的包含在文档中的信息都是对分类有作用的信息。在实际操作的过程中，我们会对文档包含的词语进行筛选，得到文档词语的子集。基于这个文档词语的子集，我们对这个文档进行标注。比如，文档中，一些表达了情感的动词，所有的形容词可能都会比其它的人称代词，情态动词要有用地多。</a:t>
            </a:r>
          </a:p>
          <a:p>
            <a:endParaRPr lang="en-CN" dirty="0"/>
          </a:p>
        </p:txBody>
      </p:sp>
      <p:sp>
        <p:nvSpPr>
          <p:cNvPr id="4" name="Slide Number Placeholder 3"/>
          <p:cNvSpPr>
            <a:spLocks noGrp="1"/>
          </p:cNvSpPr>
          <p:nvPr>
            <p:ph type="sldNum" sz="quarter" idx="5"/>
          </p:nvPr>
        </p:nvSpPr>
        <p:spPr/>
        <p:txBody>
          <a:bodyPr/>
          <a:lstStyle/>
          <a:p>
            <a:fld id="{DCA74C5D-8905-4D81-BE92-D035E374EA63}" type="slidenum">
              <a:rPr lang="zh-CN" altLang="en-US" smtClean="0"/>
              <a:t>17</a:t>
            </a:fld>
            <a:endParaRPr lang="zh-CN" altLang="en-US"/>
          </a:p>
        </p:txBody>
      </p:sp>
    </p:spTree>
    <p:extLst>
      <p:ext uri="{BB962C8B-B14F-4D97-AF65-F5344CB8AC3E}">
        <p14:creationId xmlns:p14="http://schemas.microsoft.com/office/powerpoint/2010/main" val="1545393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词袋模型对于文档的表示。对于选定的候选词语，比如，</a:t>
            </a:r>
            <a:r>
              <a:rPr lang="en-US" altLang="zh-CN" dirty="0"/>
              <a:t>great</a:t>
            </a:r>
            <a:r>
              <a:rPr lang="zh-CN" altLang="en-US" dirty="0"/>
              <a:t>，</a:t>
            </a:r>
            <a:r>
              <a:rPr lang="en-US" altLang="zh-CN" dirty="0"/>
              <a:t>love</a:t>
            </a:r>
            <a:r>
              <a:rPr lang="zh-CN" altLang="en-US" dirty="0"/>
              <a:t>，</a:t>
            </a:r>
            <a:r>
              <a:rPr lang="en-US" altLang="zh-CN" dirty="0"/>
              <a:t>recommend</a:t>
            </a:r>
            <a:r>
              <a:rPr lang="zh-CN" altLang="en-US" dirty="0"/>
              <a:t>，</a:t>
            </a:r>
            <a:r>
              <a:rPr lang="en-US" altLang="zh-CN" dirty="0"/>
              <a:t>laugh</a:t>
            </a:r>
            <a:r>
              <a:rPr lang="zh-CN" altLang="en-US" dirty="0"/>
              <a:t>以及</a:t>
            </a:r>
            <a:r>
              <a:rPr lang="en-US" altLang="zh-CN" dirty="0"/>
              <a:t>happy</a:t>
            </a:r>
            <a:r>
              <a:rPr lang="zh-CN" altLang="en-US" dirty="0"/>
              <a:t>，我们为他们统计词频的信息。这样整个文档就变成了一个词语作为基本单位，词频作为特征值的列表。</a:t>
            </a:r>
            <a:endParaRPr lang="en-US" altLang="zh-CN" dirty="0"/>
          </a:p>
          <a:p>
            <a:endParaRPr lang="en-US" altLang="zh-CN" dirty="0"/>
          </a:p>
          <a:p>
            <a:r>
              <a:rPr lang="zh-CN" altLang="en-US" dirty="0"/>
              <a:t>词袋模型为什么被称作是词袋模型呢？</a:t>
            </a:r>
            <a:endParaRPr lang="en-US" altLang="zh-CN" dirty="0"/>
          </a:p>
          <a:p>
            <a:endParaRPr lang="en-US" altLang="zh-CN" dirty="0"/>
          </a:p>
          <a:p>
            <a:r>
              <a:rPr lang="zh-CN" altLang="en-US" dirty="0"/>
              <a:t>它是把整个文档拆成了许多个词语，然后扔进一个袋子里面。你永远不知道下一个出来的词语是什么。因为原来的顺序信息都被丢掉了。它非常粗糙，但是在实际使用的过程中非常有效。</a:t>
            </a:r>
          </a:p>
        </p:txBody>
      </p:sp>
      <p:sp>
        <p:nvSpPr>
          <p:cNvPr id="4" name="Slide Number Placeholder 3"/>
          <p:cNvSpPr>
            <a:spLocks noGrp="1"/>
          </p:cNvSpPr>
          <p:nvPr>
            <p:ph type="sldNum" sz="quarter" idx="5"/>
          </p:nvPr>
        </p:nvSpPr>
        <p:spPr/>
        <p:txBody>
          <a:bodyPr/>
          <a:lstStyle/>
          <a:p>
            <a:fld id="{DCA74C5D-8905-4D81-BE92-D035E374EA63}" type="slidenum">
              <a:rPr lang="zh-CN" altLang="en-US" smtClean="0"/>
              <a:t>18</a:t>
            </a:fld>
            <a:endParaRPr lang="zh-CN" altLang="en-US"/>
          </a:p>
        </p:txBody>
      </p:sp>
    </p:spTree>
    <p:extLst>
      <p:ext uri="{BB962C8B-B14F-4D97-AF65-F5344CB8AC3E}">
        <p14:creationId xmlns:p14="http://schemas.microsoft.com/office/powerpoint/2010/main" val="2739338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nSpc>
                <a:spcPct val="107000"/>
              </a:lnSpc>
              <a:buFont typeface="+mj-lt"/>
              <a:buNone/>
            </a:pPr>
            <a:r>
              <a:rPr lang="zh-CN" altLang="zh-CN" sz="1200" dirty="0">
                <a:effectLst/>
                <a:latin typeface="Calibri" panose="020F0502020204030204" pitchFamily="34" charset="0"/>
                <a:ea typeface="DengXian" panose="02010600030101010101" pitchFamily="2" charset="-122"/>
                <a:cs typeface="Times New Roman" panose="02020603050405020304" pitchFamily="18" charset="0"/>
              </a:rPr>
              <a:t>使用词袋模型进行文本分类的话，大体上可以</a:t>
            </a:r>
            <a:r>
              <a:rPr lang="zh-CN" altLang="en-US" sz="1200" dirty="0">
                <a:effectLst/>
                <a:latin typeface="Calibri" panose="020F0502020204030204" pitchFamily="34" charset="0"/>
                <a:ea typeface="DengXian" panose="02010600030101010101" pitchFamily="2" charset="-122"/>
                <a:cs typeface="Times New Roman" panose="02020603050405020304" pitchFamily="18" charset="0"/>
              </a:rPr>
              <a:t>看成</a:t>
            </a:r>
            <a:r>
              <a:rPr lang="zh-CN" altLang="zh-CN" sz="1200" dirty="0">
                <a:effectLst/>
                <a:latin typeface="Calibri" panose="020F0502020204030204" pitchFamily="34" charset="0"/>
                <a:ea typeface="DengXian" panose="02010600030101010101" pitchFamily="2" charset="-122"/>
                <a:cs typeface="Times New Roman" panose="02020603050405020304" pitchFamily="18" charset="0"/>
              </a:rPr>
              <a:t>是这样的</a:t>
            </a:r>
            <a:r>
              <a:rPr lang="zh-CN" altLang="en-US" sz="1200" dirty="0">
                <a:effectLst/>
                <a:latin typeface="Calibri" panose="020F0502020204030204" pitchFamily="34" charset="0"/>
                <a:ea typeface="DengXian" panose="02010600030101010101" pitchFamily="2" charset="-122"/>
                <a:cs typeface="Times New Roman" panose="02020603050405020304" pitchFamily="18" charset="0"/>
              </a:rPr>
              <a:t>，我来看一个具体的测试样本的例子</a:t>
            </a:r>
            <a:r>
              <a:rPr lang="zh-CN" altLang="zh-CN" sz="1200" dirty="0">
                <a:effectLst/>
                <a:latin typeface="Calibri" panose="020F0502020204030204" pitchFamily="34" charset="0"/>
                <a:ea typeface="DengXian" panose="02010600030101010101" pitchFamily="2" charset="-122"/>
                <a:cs typeface="Times New Roman" panose="02020603050405020304" pitchFamily="18" charset="0"/>
              </a:rPr>
              <a:t>。比如，我们有了一篇文档，里面包含了</a:t>
            </a:r>
            <a:r>
              <a:rPr lang="en-US" altLang="zh-CN" sz="1200" dirty="0">
                <a:effectLst/>
                <a:latin typeface="Calibri" panose="020F0502020204030204" pitchFamily="34" charset="0"/>
                <a:ea typeface="DengXian" panose="02010600030101010101" pitchFamily="2" charset="-122"/>
                <a:cs typeface="Times New Roman" panose="02020603050405020304" pitchFamily="18" charset="0"/>
              </a:rPr>
              <a:t>parser</a:t>
            </a:r>
            <a:r>
              <a:rPr lang="zh-CN" altLang="zh-CN" sz="1200" dirty="0">
                <a:effectLst/>
                <a:latin typeface="Calibri" panose="020F0502020204030204" pitchFamily="34" charset="0"/>
                <a:ea typeface="DengXian" panose="02010600030101010101" pitchFamily="2" charset="-122"/>
                <a:cs typeface="Times New Roman" panose="02020603050405020304" pitchFamily="18" charset="0"/>
              </a:rPr>
              <a:t>，</a:t>
            </a:r>
            <a:r>
              <a:rPr lang="en-US" altLang="zh-CN" sz="1200" dirty="0">
                <a:effectLst/>
                <a:latin typeface="Calibri" panose="020F0502020204030204" pitchFamily="34" charset="0"/>
                <a:ea typeface="DengXian" panose="02010600030101010101" pitchFamily="2" charset="-122"/>
                <a:cs typeface="Times New Roman" panose="02020603050405020304" pitchFamily="18" charset="0"/>
              </a:rPr>
              <a:t>language</a:t>
            </a:r>
            <a:r>
              <a:rPr lang="zh-CN" altLang="zh-CN" sz="1200" dirty="0">
                <a:effectLst/>
                <a:latin typeface="Calibri" panose="020F0502020204030204" pitchFamily="34" charset="0"/>
                <a:ea typeface="DengXian" panose="02010600030101010101" pitchFamily="2" charset="-122"/>
                <a:cs typeface="Times New Roman" panose="02020603050405020304" pitchFamily="18" charset="0"/>
              </a:rPr>
              <a:t>，</a:t>
            </a:r>
            <a:r>
              <a:rPr lang="en-US" altLang="zh-CN" sz="1200" dirty="0">
                <a:effectLst/>
                <a:latin typeface="Calibri" panose="020F0502020204030204" pitchFamily="34" charset="0"/>
                <a:ea typeface="DengXian" panose="02010600030101010101" pitchFamily="2" charset="-122"/>
                <a:cs typeface="Times New Roman" panose="02020603050405020304" pitchFamily="18" charset="0"/>
              </a:rPr>
              <a:t>label</a:t>
            </a:r>
            <a:r>
              <a:rPr lang="zh-CN" altLang="zh-CN" sz="1200" dirty="0">
                <a:effectLst/>
                <a:latin typeface="Calibri" panose="020F0502020204030204" pitchFamily="34" charset="0"/>
                <a:ea typeface="DengXian" panose="02010600030101010101" pitchFamily="2" charset="-122"/>
                <a:cs typeface="Times New Roman" panose="02020603050405020304" pitchFamily="18" charset="0"/>
              </a:rPr>
              <a:t>，</a:t>
            </a:r>
            <a:r>
              <a:rPr lang="zh-CN" altLang="en-US" sz="1200" dirty="0">
                <a:effectLst/>
                <a:latin typeface="Calibri" panose="020F0502020204030204" pitchFamily="34" charset="0"/>
                <a:ea typeface="DengXian" panose="02010600030101010101" pitchFamily="2" charset="-122"/>
                <a:cs typeface="Times New Roman" panose="02020603050405020304" pitchFamily="18" charset="0"/>
              </a:rPr>
              <a:t>和</a:t>
            </a:r>
            <a:r>
              <a:rPr lang="en-US" altLang="zh-CN" sz="1200" dirty="0">
                <a:effectLst/>
                <a:latin typeface="Calibri" panose="020F0502020204030204" pitchFamily="34" charset="0"/>
                <a:ea typeface="DengXian" panose="02010600030101010101" pitchFamily="2" charset="-122"/>
                <a:cs typeface="Times New Roman" panose="02020603050405020304" pitchFamily="18" charset="0"/>
              </a:rPr>
              <a:t>translation</a:t>
            </a:r>
            <a:r>
              <a:rPr lang="zh-CN" altLang="zh-CN" sz="1200" dirty="0">
                <a:effectLst/>
                <a:latin typeface="Calibri" panose="020F0502020204030204" pitchFamily="34" charset="0"/>
                <a:ea typeface="DengXian" panose="02010600030101010101" pitchFamily="2" charset="-122"/>
                <a:cs typeface="Times New Roman" panose="02020603050405020304" pitchFamily="18" charset="0"/>
              </a:rPr>
              <a:t>这些单词。然后，我们有</a:t>
            </a:r>
            <a:r>
              <a:rPr lang="en-US" altLang="zh-CN" sz="1200" dirty="0">
                <a:effectLst/>
                <a:latin typeface="Calibri" panose="020F0502020204030204" pitchFamily="34" charset="0"/>
                <a:ea typeface="DengXian" panose="02010600030101010101" pitchFamily="2" charset="-122"/>
                <a:cs typeface="Times New Roman" panose="02020603050405020304" pitchFamily="18" charset="0"/>
              </a:rPr>
              <a:t>5</a:t>
            </a:r>
            <a:r>
              <a:rPr lang="zh-CN" altLang="zh-CN" sz="1200" dirty="0">
                <a:effectLst/>
                <a:latin typeface="Calibri" panose="020F0502020204030204" pitchFamily="34" charset="0"/>
                <a:ea typeface="DengXian" panose="02010600030101010101" pitchFamily="2" charset="-122"/>
                <a:cs typeface="Times New Roman" panose="02020603050405020304" pitchFamily="18" charset="0"/>
              </a:rPr>
              <a:t>个类别的文章类型。</a:t>
            </a:r>
            <a:r>
              <a:rPr lang="zh-CN" altLang="en-US" sz="1200" dirty="0">
                <a:effectLst/>
                <a:latin typeface="Calibri" panose="020F0502020204030204" pitchFamily="34" charset="0"/>
                <a:ea typeface="DengXian" panose="02010600030101010101" pitchFamily="2" charset="-122"/>
                <a:cs typeface="Times New Roman" panose="02020603050405020304" pitchFamily="18" charset="0"/>
              </a:rPr>
              <a:t>包括</a:t>
            </a:r>
            <a:r>
              <a:rPr lang="zh-CN" altLang="zh-CN" sz="1200" dirty="0">
                <a:effectLst/>
                <a:latin typeface="Calibri" panose="020F0502020204030204" pitchFamily="34" charset="0"/>
                <a:ea typeface="DengXian" panose="02010600030101010101" pitchFamily="2" charset="-122"/>
                <a:cs typeface="Times New Roman" panose="02020603050405020304" pitchFamily="18" charset="0"/>
              </a:rPr>
              <a:t>了，机器学习</a:t>
            </a:r>
            <a:r>
              <a:rPr lang="zh-CN" altLang="en-US" sz="1200" dirty="0">
                <a:effectLst/>
                <a:latin typeface="Calibri" panose="020F0502020204030204" pitchFamily="34" charset="0"/>
                <a:ea typeface="DengXian" panose="02010600030101010101" pitchFamily="2" charset="-122"/>
                <a:cs typeface="Times New Roman" panose="02020603050405020304" pitchFamily="18" charset="0"/>
              </a:rPr>
              <a:t>类别</a:t>
            </a:r>
            <a:r>
              <a:rPr lang="zh-CN" altLang="zh-CN" sz="1200" dirty="0">
                <a:effectLst/>
                <a:latin typeface="Calibri" panose="020F0502020204030204" pitchFamily="34" charset="0"/>
                <a:ea typeface="DengXian" panose="02010600030101010101" pitchFamily="2" charset="-122"/>
                <a:cs typeface="Times New Roman" panose="02020603050405020304" pitchFamily="18" charset="0"/>
              </a:rPr>
              <a:t>，对于机器学习来说，我们有标记的文档，对于</a:t>
            </a:r>
            <a:r>
              <a:rPr lang="en-US" altLang="zh-CN" sz="1200" dirty="0">
                <a:effectLst/>
                <a:latin typeface="Calibri" panose="020F0502020204030204" pitchFamily="34" charset="0"/>
                <a:ea typeface="DengXian" panose="02010600030101010101" pitchFamily="2" charset="-122"/>
                <a:cs typeface="Times New Roman" panose="02020603050405020304" pitchFamily="18" charset="0"/>
              </a:rPr>
              <a:t>NLP</a:t>
            </a:r>
            <a:r>
              <a:rPr lang="zh-CN" altLang="en-US" sz="1200" dirty="0">
                <a:effectLst/>
                <a:latin typeface="Calibri" panose="020F0502020204030204" pitchFamily="34" charset="0"/>
                <a:ea typeface="DengXian" panose="02010600030101010101" pitchFamily="2" charset="-122"/>
                <a:cs typeface="Times New Roman" panose="02020603050405020304" pitchFamily="18" charset="0"/>
              </a:rPr>
              <a:t>类别</a:t>
            </a:r>
            <a:r>
              <a:rPr lang="zh-CN" altLang="zh-CN" sz="1200" dirty="0">
                <a:effectLst/>
                <a:latin typeface="Calibri" panose="020F0502020204030204" pitchFamily="34" charset="0"/>
                <a:ea typeface="DengXian" panose="02010600030101010101" pitchFamily="2" charset="-122"/>
                <a:cs typeface="Times New Roman" panose="02020603050405020304" pitchFamily="18" charset="0"/>
              </a:rPr>
              <a:t>，自然语言处理，我们也有标记的文档。然后每个类别的文档下面也是词袋模型，进行类别表示。</a:t>
            </a:r>
          </a:p>
          <a:p>
            <a:pPr marL="0" lvl="0" indent="0">
              <a:lnSpc>
                <a:spcPct val="107000"/>
              </a:lnSpc>
              <a:spcAft>
                <a:spcPts val="800"/>
              </a:spcAft>
              <a:buFont typeface="+mj-lt"/>
              <a:buNone/>
            </a:pPr>
            <a:endParaRPr lang="en-US" altLang="zh-CN" sz="1200" dirty="0">
              <a:effectLst/>
              <a:latin typeface="Calibri" panose="020F0502020204030204" pitchFamily="34" charset="0"/>
              <a:ea typeface="DengXian" panose="02010600030101010101" pitchFamily="2" charset="-122"/>
              <a:cs typeface="Times New Roman" panose="02020603050405020304" pitchFamily="18" charset="0"/>
            </a:endParaRPr>
          </a:p>
          <a:p>
            <a:pPr marL="0" lvl="0" indent="0">
              <a:lnSpc>
                <a:spcPct val="107000"/>
              </a:lnSpc>
              <a:spcAft>
                <a:spcPts val="800"/>
              </a:spcAft>
              <a:buFont typeface="+mj-lt"/>
              <a:buNone/>
            </a:pPr>
            <a:r>
              <a:rPr lang="zh-CN" altLang="zh-CN" sz="1200" dirty="0">
                <a:effectLst/>
                <a:latin typeface="Calibri" panose="020F0502020204030204" pitchFamily="34" charset="0"/>
                <a:ea typeface="DengXian" panose="02010600030101010101" pitchFamily="2" charset="-122"/>
                <a:cs typeface="Times New Roman" panose="02020603050405020304" pitchFamily="18" charset="0"/>
              </a:rPr>
              <a:t>我们发现，对于这个测试文档来说，它的词袋模型跟</a:t>
            </a:r>
            <a:r>
              <a:rPr lang="en-US" altLang="zh-CN" sz="1200" dirty="0">
                <a:effectLst/>
                <a:latin typeface="Calibri" panose="020F0502020204030204" pitchFamily="34" charset="0"/>
                <a:ea typeface="DengXian" panose="02010600030101010101" pitchFamily="2" charset="-122"/>
                <a:cs typeface="Times New Roman" panose="02020603050405020304" pitchFamily="18" charset="0"/>
              </a:rPr>
              <a:t>NLP</a:t>
            </a:r>
            <a:r>
              <a:rPr lang="zh-CN" altLang="zh-CN" sz="1200" dirty="0">
                <a:effectLst/>
                <a:latin typeface="Calibri" panose="020F0502020204030204" pitchFamily="34" charset="0"/>
                <a:ea typeface="DengXian" panose="02010600030101010101" pitchFamily="2" charset="-122"/>
                <a:cs typeface="Times New Roman" panose="02020603050405020304" pitchFamily="18" charset="0"/>
              </a:rPr>
              <a:t>的这个类别的词袋模型相互交叉的词语更多。所以，我们认为，它是属于这个类别的。</a:t>
            </a:r>
            <a:r>
              <a:rPr lang="zh-CN" altLang="en-US" sz="1200" dirty="0">
                <a:effectLst/>
                <a:latin typeface="Calibri" panose="020F0502020204030204" pitchFamily="34" charset="0"/>
                <a:ea typeface="DengXian" panose="02010600030101010101" pitchFamily="2" charset="-122"/>
                <a:cs typeface="Times New Roman" panose="02020603050405020304" pitchFamily="18" charset="0"/>
              </a:rPr>
              <a:t>那么这个就是词袋模型的基本思路。</a:t>
            </a:r>
            <a:endParaRPr lang="zh-CN" altLang="zh-CN" sz="12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CN" dirty="0"/>
          </a:p>
        </p:txBody>
      </p:sp>
      <p:sp>
        <p:nvSpPr>
          <p:cNvPr id="4" name="Slide Number Placeholder 3"/>
          <p:cNvSpPr>
            <a:spLocks noGrp="1"/>
          </p:cNvSpPr>
          <p:nvPr>
            <p:ph type="sldNum" sz="quarter" idx="5"/>
          </p:nvPr>
        </p:nvSpPr>
        <p:spPr/>
        <p:txBody>
          <a:bodyPr/>
          <a:lstStyle/>
          <a:p>
            <a:fld id="{DCA74C5D-8905-4D81-BE92-D035E374EA63}" type="slidenum">
              <a:rPr lang="zh-CN" altLang="en-US" smtClean="0"/>
              <a:t>19</a:t>
            </a:fld>
            <a:endParaRPr lang="zh-CN" altLang="en-US"/>
          </a:p>
        </p:txBody>
      </p:sp>
    </p:spTree>
    <p:extLst>
      <p:ext uri="{BB962C8B-B14F-4D97-AF65-F5344CB8AC3E}">
        <p14:creationId xmlns:p14="http://schemas.microsoft.com/office/powerpoint/2010/main" val="921260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好，朴素贝叶斯。</a:t>
            </a:r>
          </a:p>
          <a:p>
            <a:endParaRPr lang="en-CN" dirty="0"/>
          </a:p>
        </p:txBody>
      </p:sp>
      <p:sp>
        <p:nvSpPr>
          <p:cNvPr id="4" name="Slide Number Placeholder 3"/>
          <p:cNvSpPr>
            <a:spLocks noGrp="1"/>
          </p:cNvSpPr>
          <p:nvPr>
            <p:ph type="sldNum" sz="quarter" idx="5"/>
          </p:nvPr>
        </p:nvSpPr>
        <p:spPr/>
        <p:txBody>
          <a:bodyPr/>
          <a:lstStyle/>
          <a:p>
            <a:fld id="{DCA74C5D-8905-4D81-BE92-D035E374EA63}" type="slidenum">
              <a:rPr lang="zh-CN" altLang="en-US" smtClean="0"/>
              <a:t>20</a:t>
            </a:fld>
            <a:endParaRPr lang="zh-CN" altLang="en-US"/>
          </a:p>
        </p:txBody>
      </p:sp>
    </p:spTree>
    <p:extLst>
      <p:ext uri="{BB962C8B-B14F-4D97-AF65-F5344CB8AC3E}">
        <p14:creationId xmlns:p14="http://schemas.microsoft.com/office/powerpoint/2010/main" val="3329979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好，贝叶斯规则或者说贝叶斯定理长这样子的。</a:t>
            </a:r>
            <a:endParaRPr lang="en-US" altLang="zh-CN" dirty="0"/>
          </a:p>
          <a:p>
            <a:endParaRPr lang="en-US" altLang="zh-CN" dirty="0"/>
          </a:p>
          <a:p>
            <a:r>
              <a:rPr lang="zh-CN" altLang="en-US" dirty="0"/>
              <a:t>对于文本分类的朴素贝叶斯方法的具体执行，有两个模块需要注意，一部分是文档的表示，另外一部分就是贝叶斯公式的使用。那么对于文档分类这个任务来说，给定一个文档</a:t>
            </a:r>
            <a:r>
              <a:rPr lang="en-US" altLang="zh-CN" dirty="0"/>
              <a:t>d</a:t>
            </a:r>
            <a:r>
              <a:rPr lang="zh-CN" altLang="en-US" dirty="0"/>
              <a:t>和一个类别</a:t>
            </a:r>
            <a:r>
              <a:rPr lang="en-US" altLang="zh-CN" dirty="0"/>
              <a:t>c</a:t>
            </a:r>
            <a:r>
              <a:rPr lang="zh-CN" altLang="en-US" dirty="0"/>
              <a:t>。我们希望计算的是给定</a:t>
            </a:r>
            <a:r>
              <a:rPr lang="en-US" altLang="zh-CN" dirty="0"/>
              <a:t>d</a:t>
            </a:r>
            <a:r>
              <a:rPr lang="zh-CN" altLang="en-US" dirty="0"/>
              <a:t>，它属于类别</a:t>
            </a:r>
            <a:r>
              <a:rPr lang="en-US" altLang="zh-CN" dirty="0"/>
              <a:t>c</a:t>
            </a:r>
            <a:r>
              <a:rPr lang="zh-CN" altLang="en-US" dirty="0"/>
              <a:t>的概率是多少。那么经过贝叶斯公式的变换。我们就有了给定类别</a:t>
            </a:r>
            <a:r>
              <a:rPr lang="en-US" altLang="zh-CN" dirty="0"/>
              <a:t>c</a:t>
            </a:r>
            <a:r>
              <a:rPr lang="zh-CN" altLang="en-US" dirty="0"/>
              <a:t>，生成文档</a:t>
            </a:r>
            <a:r>
              <a:rPr lang="en-US" altLang="zh-CN" dirty="0"/>
              <a:t>d</a:t>
            </a:r>
            <a:r>
              <a:rPr lang="zh-CN" altLang="en-US" dirty="0"/>
              <a:t>的概率，乘以类别</a:t>
            </a:r>
            <a:r>
              <a:rPr lang="en-US" altLang="zh-CN" dirty="0"/>
              <a:t>c</a:t>
            </a:r>
            <a:r>
              <a:rPr lang="zh-CN" altLang="en-US" dirty="0"/>
              <a:t>的先验概率。除以文档</a:t>
            </a:r>
            <a:r>
              <a:rPr lang="en-US" altLang="zh-CN" dirty="0"/>
              <a:t>d</a:t>
            </a:r>
            <a:r>
              <a:rPr lang="zh-CN" altLang="en-US" dirty="0"/>
              <a:t>的先验概率。</a:t>
            </a:r>
          </a:p>
        </p:txBody>
      </p:sp>
      <p:sp>
        <p:nvSpPr>
          <p:cNvPr id="4" name="Slide Number Placeholder 3"/>
          <p:cNvSpPr>
            <a:spLocks noGrp="1"/>
          </p:cNvSpPr>
          <p:nvPr>
            <p:ph type="sldNum" sz="quarter" idx="5"/>
          </p:nvPr>
        </p:nvSpPr>
        <p:spPr/>
        <p:txBody>
          <a:bodyPr/>
          <a:lstStyle/>
          <a:p>
            <a:fld id="{DCA74C5D-8905-4D81-BE92-D035E374EA63}" type="slidenum">
              <a:rPr lang="zh-CN" altLang="en-US" smtClean="0"/>
              <a:t>21</a:t>
            </a:fld>
            <a:endParaRPr lang="zh-CN" altLang="en-US"/>
          </a:p>
        </p:txBody>
      </p:sp>
    </p:spTree>
    <p:extLst>
      <p:ext uri="{BB962C8B-B14F-4D97-AF65-F5344CB8AC3E}">
        <p14:creationId xmlns:p14="http://schemas.microsoft.com/office/powerpoint/2010/main" val="656261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好，贝叶斯规则或者说贝叶斯定理长这样子的。</a:t>
            </a:r>
            <a:endParaRPr lang="en-US" altLang="zh-CN" dirty="0"/>
          </a:p>
          <a:p>
            <a:endParaRPr lang="en-US" altLang="zh-CN" dirty="0"/>
          </a:p>
          <a:p>
            <a:r>
              <a:rPr lang="zh-CN" altLang="en-US" dirty="0"/>
              <a:t>对于文本分类的朴素贝叶斯方法的具体执行，有两个模块需要注意，一部分是文档的表示，另外一部分就是贝叶斯公式的使用。那么对于文档分类这个任务来说，给定一个文档</a:t>
            </a:r>
            <a:r>
              <a:rPr lang="en-US" altLang="zh-CN" dirty="0"/>
              <a:t>d</a:t>
            </a:r>
            <a:r>
              <a:rPr lang="zh-CN" altLang="en-US" dirty="0"/>
              <a:t>和一个类别</a:t>
            </a:r>
            <a:r>
              <a:rPr lang="en-US" altLang="zh-CN" dirty="0"/>
              <a:t>c</a:t>
            </a:r>
            <a:r>
              <a:rPr lang="zh-CN" altLang="en-US" dirty="0"/>
              <a:t>。我们希望计算的是给定</a:t>
            </a:r>
            <a:r>
              <a:rPr lang="en-US" altLang="zh-CN" dirty="0"/>
              <a:t>d</a:t>
            </a:r>
            <a:r>
              <a:rPr lang="zh-CN" altLang="en-US" dirty="0"/>
              <a:t>，它属于类别</a:t>
            </a:r>
            <a:r>
              <a:rPr lang="en-US" altLang="zh-CN" dirty="0"/>
              <a:t>c</a:t>
            </a:r>
            <a:r>
              <a:rPr lang="zh-CN" altLang="en-US" dirty="0"/>
              <a:t>的概率是多少。那么经过贝叶斯公式的变换。我们就有了给定类别</a:t>
            </a:r>
            <a:r>
              <a:rPr lang="en-US" altLang="zh-CN" dirty="0"/>
              <a:t>c</a:t>
            </a:r>
            <a:r>
              <a:rPr lang="zh-CN" altLang="en-US" dirty="0"/>
              <a:t>，生成文档</a:t>
            </a:r>
            <a:r>
              <a:rPr lang="en-US" altLang="zh-CN" dirty="0"/>
              <a:t>d</a:t>
            </a:r>
            <a:r>
              <a:rPr lang="zh-CN" altLang="en-US" dirty="0"/>
              <a:t>的概率，乘以类别</a:t>
            </a:r>
            <a:r>
              <a:rPr lang="en-US" altLang="zh-CN" dirty="0"/>
              <a:t>c</a:t>
            </a:r>
            <a:r>
              <a:rPr lang="zh-CN" altLang="en-US" dirty="0"/>
              <a:t>的先验概率。除以文档</a:t>
            </a:r>
            <a:r>
              <a:rPr lang="en-US" altLang="zh-CN" dirty="0"/>
              <a:t>d</a:t>
            </a:r>
            <a:r>
              <a:rPr lang="zh-CN" altLang="en-US" dirty="0"/>
              <a:t>的先验概率。</a:t>
            </a:r>
          </a:p>
          <a:p>
            <a:endParaRPr lang="zh-CN" altLang="en-US" dirty="0"/>
          </a:p>
          <a:p>
            <a:endParaRPr lang="en-CN" dirty="0"/>
          </a:p>
        </p:txBody>
      </p:sp>
      <p:sp>
        <p:nvSpPr>
          <p:cNvPr id="4" name="Slide Number Placeholder 3"/>
          <p:cNvSpPr>
            <a:spLocks noGrp="1"/>
          </p:cNvSpPr>
          <p:nvPr>
            <p:ph type="sldNum" sz="quarter" idx="5"/>
          </p:nvPr>
        </p:nvSpPr>
        <p:spPr/>
        <p:txBody>
          <a:bodyPr/>
          <a:lstStyle/>
          <a:p>
            <a:fld id="{DCA74C5D-8905-4D81-BE92-D035E374EA63}" type="slidenum">
              <a:rPr lang="zh-CN" altLang="en-US" smtClean="0"/>
              <a:t>22</a:t>
            </a:fld>
            <a:endParaRPr lang="zh-CN" altLang="en-US"/>
          </a:p>
        </p:txBody>
      </p:sp>
    </p:spTree>
    <p:extLst>
      <p:ext uri="{BB962C8B-B14F-4D97-AF65-F5344CB8AC3E}">
        <p14:creationId xmlns:p14="http://schemas.microsoft.com/office/powerpoint/2010/main" val="4160380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那么我们的文本分类问题就可以转换成最优化问题了。那么来看，给定文档</a:t>
            </a:r>
            <a:r>
              <a:rPr lang="en-US" altLang="zh-CN" dirty="0"/>
              <a:t>d</a:t>
            </a:r>
            <a:r>
              <a:rPr lang="zh-CN" altLang="en-US" dirty="0"/>
              <a:t>，我们计算它对于每一个类别</a:t>
            </a:r>
            <a:r>
              <a:rPr lang="en-US" altLang="zh-CN" dirty="0"/>
              <a:t>c</a:t>
            </a:r>
            <a:r>
              <a:rPr lang="zh-CN" altLang="en-US" dirty="0"/>
              <a:t>的生成概率。希望从里面找到一个概率最大的类别作为为它的目标类别。也就是说我们选择那个最大的后验概率对应的类别。</a:t>
            </a:r>
          </a:p>
          <a:p>
            <a:endParaRPr lang="en-US" altLang="zh-CN" dirty="0"/>
          </a:p>
          <a:p>
            <a:r>
              <a:rPr lang="zh-CN" altLang="en-US" dirty="0"/>
              <a:t>那么把给定文档</a:t>
            </a:r>
            <a:r>
              <a:rPr lang="en-US" altLang="zh-CN" dirty="0"/>
              <a:t>d</a:t>
            </a:r>
            <a:r>
              <a:rPr lang="zh-CN" altLang="en-US" dirty="0"/>
              <a:t>，对于类别</a:t>
            </a:r>
            <a:r>
              <a:rPr lang="en-US" altLang="zh-CN" dirty="0"/>
              <a:t>c</a:t>
            </a:r>
            <a:r>
              <a:rPr lang="zh-CN" altLang="en-US" dirty="0"/>
              <a:t>的生成后验概率使用贝叶斯定理进行转换之后，我们就得到了这个公式。因为这个公式在最后是为了求解整体概率最高的类别</a:t>
            </a:r>
            <a:r>
              <a:rPr lang="en-US" altLang="zh-CN" dirty="0"/>
              <a:t>c</a:t>
            </a:r>
            <a:r>
              <a:rPr lang="zh-CN" altLang="en-US" dirty="0"/>
              <a:t>。而对于不同的类别</a:t>
            </a:r>
            <a:r>
              <a:rPr lang="en-US" altLang="zh-CN" dirty="0"/>
              <a:t>c</a:t>
            </a:r>
            <a:r>
              <a:rPr lang="zh-CN" altLang="en-US" dirty="0"/>
              <a:t>来说，文档</a:t>
            </a:r>
            <a:r>
              <a:rPr lang="en-US" altLang="zh-CN" dirty="0"/>
              <a:t>d</a:t>
            </a:r>
            <a:r>
              <a:rPr lang="zh-CN" altLang="en-US" dirty="0"/>
              <a:t>的生成概率</a:t>
            </a:r>
            <a:r>
              <a:rPr lang="en-US" altLang="zh-CN" dirty="0"/>
              <a:t>P(d)</a:t>
            </a:r>
            <a:r>
              <a:rPr lang="zh-CN" altLang="en-US" dirty="0"/>
              <a:t>是一个固定值，所以它对于优化问题的结果是没有影响的。我们就可以将这个分母的部分去掉。</a:t>
            </a:r>
            <a:endParaRPr lang="en-US" altLang="zh-CN" dirty="0"/>
          </a:p>
          <a:p>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最后，将整个分类问题换成是对于</a:t>
            </a:r>
            <a:r>
              <a:rPr lang="en-US" altLang="zh-CN" dirty="0"/>
              <a:t>c</a:t>
            </a:r>
            <a:r>
              <a:rPr lang="zh-CN" altLang="en-US" dirty="0"/>
              <a:t>的先验概率乘上给定类别</a:t>
            </a:r>
            <a:r>
              <a:rPr lang="en-US" altLang="zh-CN" dirty="0"/>
              <a:t>c</a:t>
            </a:r>
            <a:r>
              <a:rPr lang="zh-CN" altLang="en-US" dirty="0"/>
              <a:t>对于</a:t>
            </a:r>
            <a:r>
              <a:rPr lang="en-US" altLang="zh-CN" dirty="0"/>
              <a:t>d</a:t>
            </a:r>
            <a:r>
              <a:rPr lang="zh-CN" altLang="en-US" dirty="0"/>
              <a:t>的生成概率，也就是特定</a:t>
            </a:r>
            <a:r>
              <a:rPr lang="en-US" altLang="zh-CN" dirty="0"/>
              <a:t>d</a:t>
            </a:r>
            <a:r>
              <a:rPr lang="zh-CN" altLang="en-US" dirty="0"/>
              <a:t>文档</a:t>
            </a:r>
            <a:r>
              <a:rPr lang="en-US" altLang="zh-CN" dirty="0"/>
              <a:t>c</a:t>
            </a:r>
            <a:r>
              <a:rPr lang="zh-CN" altLang="en-US" dirty="0"/>
              <a:t>的似然性。贝叶斯公式在自然语言处理的任务中，大面积地出现。比如我们的机器翻译模型。原始句子的概率，翻译后句子的概率。这可以说是一个套路。</a:t>
            </a:r>
          </a:p>
          <a:p>
            <a:endParaRPr lang="en-CN" dirty="0"/>
          </a:p>
        </p:txBody>
      </p:sp>
      <p:sp>
        <p:nvSpPr>
          <p:cNvPr id="4" name="Slide Number Placeholder 3"/>
          <p:cNvSpPr>
            <a:spLocks noGrp="1"/>
          </p:cNvSpPr>
          <p:nvPr>
            <p:ph type="sldNum" sz="quarter" idx="5"/>
          </p:nvPr>
        </p:nvSpPr>
        <p:spPr/>
        <p:txBody>
          <a:bodyPr/>
          <a:lstStyle/>
          <a:p>
            <a:fld id="{DCA74C5D-8905-4D81-BE92-D035E374EA63}" type="slidenum">
              <a:rPr lang="zh-CN" altLang="en-US" smtClean="0"/>
              <a:t>23</a:t>
            </a:fld>
            <a:endParaRPr lang="zh-CN" altLang="en-US"/>
          </a:p>
        </p:txBody>
      </p:sp>
    </p:spTree>
    <p:extLst>
      <p:ext uri="{BB962C8B-B14F-4D97-AF65-F5344CB8AC3E}">
        <p14:creationId xmlns:p14="http://schemas.microsoft.com/office/powerpoint/2010/main" val="14467989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原本的公式是给定类别</a:t>
            </a:r>
            <a:r>
              <a:rPr lang="en-US" altLang="zh-CN" dirty="0"/>
              <a:t>c</a:t>
            </a:r>
            <a:r>
              <a:rPr lang="zh-CN" altLang="en-US" dirty="0"/>
              <a:t>，对于文档</a:t>
            </a:r>
            <a:r>
              <a:rPr lang="en-US" altLang="zh-CN" dirty="0"/>
              <a:t>d</a:t>
            </a:r>
            <a:r>
              <a:rPr lang="zh-CN" altLang="en-US" dirty="0"/>
              <a:t>的生成概率。那么整个文档该怎么表示呢？其实，表示整个文档是比较困难的。但是，我们可以将文档表示成，组成它的一个个词语，对吧。</a:t>
            </a:r>
            <a:endParaRPr lang="en-US" altLang="zh-CN" dirty="0"/>
          </a:p>
          <a:p>
            <a:endParaRPr lang="en-US" altLang="zh-CN" dirty="0"/>
          </a:p>
          <a:p>
            <a:r>
              <a:rPr lang="zh-CN" altLang="en-US" dirty="0"/>
              <a:t>那么这对应于第二个公式，就是说原问题就变成了给定类别</a:t>
            </a:r>
            <a:r>
              <a:rPr lang="en-US" altLang="zh-CN" dirty="0"/>
              <a:t>c</a:t>
            </a:r>
            <a:r>
              <a:rPr lang="zh-CN" altLang="en-US" dirty="0"/>
              <a:t>，对于文档中每一个词语的生成概率了。假设这个文档中包含了</a:t>
            </a:r>
            <a:r>
              <a:rPr lang="en-US" altLang="zh-CN" dirty="0"/>
              <a:t>n</a:t>
            </a:r>
            <a:r>
              <a:rPr lang="zh-CN" altLang="en-US" dirty="0"/>
              <a:t>个单词，那么就是给定</a:t>
            </a:r>
            <a:r>
              <a:rPr lang="en-US" altLang="zh-CN" dirty="0"/>
              <a:t>c</a:t>
            </a:r>
            <a:r>
              <a:rPr lang="zh-CN" altLang="en-US" dirty="0"/>
              <a:t>，对于这个</a:t>
            </a:r>
            <a:r>
              <a:rPr lang="en-US" altLang="zh-CN" dirty="0"/>
              <a:t>n</a:t>
            </a:r>
            <a:r>
              <a:rPr lang="zh-CN" altLang="en-US" dirty="0"/>
              <a:t>个词语的序列的生成概率。</a:t>
            </a:r>
          </a:p>
          <a:p>
            <a:endParaRPr lang="zh-CN" altLang="en-US" dirty="0"/>
          </a:p>
          <a:p>
            <a:endParaRPr lang="en-CN" dirty="0"/>
          </a:p>
        </p:txBody>
      </p:sp>
      <p:sp>
        <p:nvSpPr>
          <p:cNvPr id="4" name="Slide Number Placeholder 3"/>
          <p:cNvSpPr>
            <a:spLocks noGrp="1"/>
          </p:cNvSpPr>
          <p:nvPr>
            <p:ph type="sldNum" sz="quarter" idx="5"/>
          </p:nvPr>
        </p:nvSpPr>
        <p:spPr/>
        <p:txBody>
          <a:bodyPr/>
          <a:lstStyle/>
          <a:p>
            <a:fld id="{DCA74C5D-8905-4D81-BE92-D035E374EA63}" type="slidenum">
              <a:rPr lang="zh-CN" altLang="en-US" smtClean="0"/>
              <a:t>24</a:t>
            </a:fld>
            <a:endParaRPr lang="zh-CN" altLang="en-US"/>
          </a:p>
        </p:txBody>
      </p:sp>
    </p:spTree>
    <p:extLst>
      <p:ext uri="{BB962C8B-B14F-4D97-AF65-F5344CB8AC3E}">
        <p14:creationId xmlns:p14="http://schemas.microsoft.com/office/powerpoint/2010/main" val="1904163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什么是文本分类的任务呢？我们先看几个例子。第一个就是垃圾邮件的分类了。左边的一封典型的垃圾邮件。标题是：重磅通知！好消息！恭喜！你成为我们活动的获奖者，奖金额度高达</a:t>
            </a:r>
            <a:r>
              <a:rPr lang="en-US" altLang="zh-CN" dirty="0"/>
              <a:t>10000</a:t>
            </a:r>
            <a:r>
              <a:rPr lang="zh-CN" altLang="en-US" dirty="0"/>
              <a:t>美金。然后，还提供了一个非常复杂的网页链接。</a:t>
            </a:r>
            <a:r>
              <a:rPr lang="zh-CN" altLang="zh-CN" sz="1800" dirty="0">
                <a:effectLst/>
                <a:latin typeface="Calibri" panose="020F0502020204030204" pitchFamily="34" charset="0"/>
                <a:ea typeface="DengXian" panose="02010600030101010101" pitchFamily="2" charset="-122"/>
                <a:cs typeface="Times New Roman" panose="02020603050405020304" pitchFamily="18" charset="0"/>
              </a:rPr>
              <a:t>有经验的</a:t>
            </a:r>
            <a:r>
              <a:rPr lang="zh-CN" altLang="en-US" sz="1800" dirty="0">
                <a:effectLst/>
                <a:latin typeface="Calibri" panose="020F0502020204030204" pitchFamily="34" charset="0"/>
                <a:ea typeface="DengXian" panose="02010600030101010101" pitchFamily="2" charset="-122"/>
                <a:cs typeface="Times New Roman" panose="02020603050405020304" pitchFamily="18" charset="0"/>
              </a:rPr>
              <a:t>同学</a:t>
            </a:r>
            <a:r>
              <a:rPr lang="zh-CN" altLang="zh-CN" sz="1800" dirty="0">
                <a:effectLst/>
                <a:latin typeface="Calibri" panose="020F0502020204030204" pitchFamily="34" charset="0"/>
                <a:ea typeface="DengXian" panose="02010600030101010101" pitchFamily="2" charset="-122"/>
                <a:cs typeface="Times New Roman" panose="02020603050405020304" pitchFamily="18" charset="0"/>
              </a:rPr>
              <a:t>应该会知道，这封邮件很可能是一封垃圾邮件，对吧？它至少包含了几个很明显的特点。第一、邮件标题不包含任何有效信息；第二、邮件正文使用很多美元标志符号，还有惊叹号这种吸引眼球的标识。第三，邮件里面提供的这个链接，看上去就不像是个正经的网址。不要被它里面包含的这个复旦大学标记所欺骗。</a:t>
            </a:r>
            <a:r>
              <a:rPr lang="zh-CN" altLang="en-US" dirty="0"/>
              <a:t>最近，我们学校甚至有的老师收到垃圾邮件，然后被咋骗去了许多科研经费。</a:t>
            </a:r>
            <a:endParaRPr lang="en-US" altLang="zh-CN" dirty="0"/>
          </a:p>
          <a:p>
            <a:endParaRPr lang="en-US" altLang="zh-CN" dirty="0"/>
          </a:p>
          <a:p>
            <a:r>
              <a:rPr lang="zh-CN" altLang="en-US" dirty="0"/>
              <a:t>右边是我最近一周收到的被</a:t>
            </a:r>
            <a:r>
              <a:rPr lang="en-US" altLang="zh-CN" dirty="0"/>
              <a:t>Gmail</a:t>
            </a:r>
            <a:r>
              <a:rPr lang="zh-CN" altLang="en-US" dirty="0"/>
              <a:t>标注为</a:t>
            </a:r>
            <a:r>
              <a:rPr lang="en-US" altLang="zh-CN" dirty="0"/>
              <a:t>spam</a:t>
            </a:r>
            <a:r>
              <a:rPr lang="zh-CN" altLang="en-US" dirty="0"/>
              <a:t>的</a:t>
            </a:r>
            <a:r>
              <a:rPr lang="en-US" altLang="zh-CN" dirty="0"/>
              <a:t>6</a:t>
            </a:r>
            <a:r>
              <a:rPr lang="zh-CN" altLang="en-US" dirty="0"/>
              <a:t>封邮件，那么谷歌是通过什么样的方式来划分我收到的邮件是否是垃圾邮件呢？</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a:effectLst/>
                <a:latin typeface="Calibri" panose="020F0502020204030204" pitchFamily="34" charset="0"/>
                <a:ea typeface="DengXian" panose="02010600030101010101" pitchFamily="2" charset="-122"/>
                <a:cs typeface="Times New Roman" panose="02020603050405020304" pitchFamily="18" charset="0"/>
              </a:rPr>
              <a:t>判别一个邮件是不是垃圾邮件，是文本分类任务的一种。它的准确度现在已经非常高了。很有邮箱系统都已经直接上线了相关的产品</a:t>
            </a:r>
            <a:r>
              <a:rPr lang="zh-CN" altLang="en-US" sz="1200" dirty="0">
                <a:effectLst/>
                <a:latin typeface="Calibri" panose="020F0502020204030204" pitchFamily="34" charset="0"/>
                <a:ea typeface="DengXian" panose="02010600030101010101" pitchFamily="2" charset="-122"/>
                <a:cs typeface="Times New Roman" panose="02020603050405020304" pitchFamily="18" charset="0"/>
              </a:rPr>
              <a:t>，例如右边展示的</a:t>
            </a:r>
            <a:r>
              <a:rPr lang="en-US" altLang="zh-CN" sz="1200" dirty="0">
                <a:effectLst/>
                <a:latin typeface="Calibri" panose="020F0502020204030204" pitchFamily="34" charset="0"/>
                <a:ea typeface="DengXian" panose="02010600030101010101" pitchFamily="2" charset="-122"/>
                <a:cs typeface="Times New Roman" panose="02020603050405020304" pitchFamily="18" charset="0"/>
              </a:rPr>
              <a:t>Gmail</a:t>
            </a:r>
            <a:r>
              <a:rPr lang="zh-CN" altLang="en-US" sz="1200" dirty="0">
                <a:effectLst/>
                <a:latin typeface="Calibri" panose="020F0502020204030204" pitchFamily="34" charset="0"/>
                <a:ea typeface="DengXian" panose="02010600030101010101" pitchFamily="2" charset="-122"/>
                <a:cs typeface="Times New Roman" panose="02020603050405020304" pitchFamily="18" charset="0"/>
              </a:rPr>
              <a:t>的产品</a:t>
            </a:r>
            <a:r>
              <a:rPr lang="zh-CN" altLang="zh-CN" sz="1200" dirty="0">
                <a:effectLst/>
                <a:latin typeface="Calibri" panose="020F0502020204030204" pitchFamily="34" charset="0"/>
                <a:ea typeface="DengXian" panose="02010600030101010101" pitchFamily="2" charset="-122"/>
                <a:cs typeface="Times New Roman" panose="02020603050405020304" pitchFamily="18" charset="0"/>
              </a:rPr>
              <a:t>。</a:t>
            </a:r>
            <a:endParaRPr lang="en-US" altLang="zh-CN" dirty="0"/>
          </a:p>
          <a:p>
            <a:endParaRPr lang="en-US" altLang="zh-CN" dirty="0"/>
          </a:p>
        </p:txBody>
      </p:sp>
      <p:sp>
        <p:nvSpPr>
          <p:cNvPr id="4" name="Slide Number Placeholder 3"/>
          <p:cNvSpPr>
            <a:spLocks noGrp="1"/>
          </p:cNvSpPr>
          <p:nvPr>
            <p:ph type="sldNum" sz="quarter" idx="5"/>
          </p:nvPr>
        </p:nvSpPr>
        <p:spPr/>
        <p:txBody>
          <a:bodyPr/>
          <a:lstStyle/>
          <a:p>
            <a:fld id="{DCA74C5D-8905-4D81-BE92-D035E374EA63}" type="slidenum">
              <a:rPr lang="zh-CN" altLang="en-US" smtClean="0"/>
              <a:t>3</a:t>
            </a:fld>
            <a:endParaRPr lang="zh-CN" altLang="en-US"/>
          </a:p>
        </p:txBody>
      </p:sp>
    </p:spTree>
    <p:extLst>
      <p:ext uri="{BB962C8B-B14F-4D97-AF65-F5344CB8AC3E}">
        <p14:creationId xmlns:p14="http://schemas.microsoft.com/office/powerpoint/2010/main" val="503087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那么在实际的操作中，这个时候，我们的词袋模型就发挥作用了。词袋模型告诉我们，可以忽略词语之间的相对位置，仅仅考虑词语是否出现。</a:t>
            </a:r>
            <a:endParaRPr lang="en-US" altLang="zh-CN" dirty="0"/>
          </a:p>
          <a:p>
            <a:endParaRPr lang="en-US" altLang="zh-CN" dirty="0"/>
          </a:p>
          <a:p>
            <a:r>
              <a:rPr lang="zh-CN" altLang="en-US" dirty="0"/>
              <a:t>另外，我们采用了条件独立的假设。我们假设，给定了类别</a:t>
            </a:r>
            <a:r>
              <a:rPr lang="en-US" altLang="zh-CN" dirty="0"/>
              <a:t>c</a:t>
            </a:r>
            <a:r>
              <a:rPr lang="zh-CN" altLang="en-US" dirty="0"/>
              <a:t>之后，各个单词之间发生的概率是相互独立的。</a:t>
            </a:r>
            <a:endParaRPr lang="en-US" altLang="zh-CN" dirty="0"/>
          </a:p>
          <a:p>
            <a:endParaRPr lang="zh-CN" altLang="en-US" dirty="0"/>
          </a:p>
          <a:p>
            <a:r>
              <a:rPr lang="zh-CN" altLang="en-US" dirty="0"/>
              <a:t>那么这两个假设，一个是告诉我们单词出现的位置不重要。另外一个假定是它们各自的产生概率在给定类别</a:t>
            </a:r>
            <a:r>
              <a:rPr lang="en-US" altLang="zh-CN" dirty="0"/>
              <a:t>c</a:t>
            </a:r>
            <a:r>
              <a:rPr lang="zh-CN" altLang="en-US" dirty="0"/>
              <a:t>之后是相互独立的。这跟马尔科夫假设不完全相同，马尔科夫假设是在计算联合概率的时候可以近似条件概率，而朴素贝叶斯的计算过程是一个后验概率，而且具有独立性假设。</a:t>
            </a:r>
          </a:p>
          <a:p>
            <a:endParaRPr lang="en-US" altLang="zh-CN" dirty="0"/>
          </a:p>
          <a:p>
            <a:r>
              <a:rPr lang="zh-CN" altLang="en-US" dirty="0"/>
              <a:t>这两个假设显然是不成立的。我们可以找到很多例子证明，单词的绝对位置和相对位置在进行文档分类的时候都能够发挥重要作用。但是这样做有个非常大的好处，经过这样的简化之后，我们的参数就可以进行很容易的估计。然后，在实际的操作过程中，效果还不错。</a:t>
            </a:r>
          </a:p>
          <a:p>
            <a:endParaRPr lang="zh-CN" altLang="en-US" dirty="0"/>
          </a:p>
          <a:p>
            <a:endParaRPr lang="en-CN" dirty="0"/>
          </a:p>
        </p:txBody>
      </p:sp>
      <p:sp>
        <p:nvSpPr>
          <p:cNvPr id="4" name="Slide Number Placeholder 3"/>
          <p:cNvSpPr>
            <a:spLocks noGrp="1"/>
          </p:cNvSpPr>
          <p:nvPr>
            <p:ph type="sldNum" sz="quarter" idx="5"/>
          </p:nvPr>
        </p:nvSpPr>
        <p:spPr/>
        <p:txBody>
          <a:bodyPr/>
          <a:lstStyle/>
          <a:p>
            <a:fld id="{DCA74C5D-8905-4D81-BE92-D035E374EA63}" type="slidenum">
              <a:rPr lang="zh-CN" altLang="en-US" smtClean="0"/>
              <a:t>26</a:t>
            </a:fld>
            <a:endParaRPr lang="zh-CN" altLang="en-US"/>
          </a:p>
        </p:txBody>
      </p:sp>
    </p:spTree>
    <p:extLst>
      <p:ext uri="{BB962C8B-B14F-4D97-AF65-F5344CB8AC3E}">
        <p14:creationId xmlns:p14="http://schemas.microsoft.com/office/powerpoint/2010/main" val="12803846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引入这两个假设之后，我们的朴素贝叶斯公式就可以进行简化了。我们从最大后验概率变成了朴素贝叶斯的估计。对于每一个类别</a:t>
            </a:r>
            <a:r>
              <a:rPr lang="en-US" altLang="zh-CN" dirty="0"/>
              <a:t>c</a:t>
            </a:r>
            <a:r>
              <a:rPr lang="zh-CN" altLang="en-US" dirty="0"/>
              <a:t>，我们计算文档中每一个词语在给定这个类别</a:t>
            </a:r>
            <a:r>
              <a:rPr lang="en-US" altLang="zh-CN" dirty="0"/>
              <a:t>c</a:t>
            </a:r>
            <a:r>
              <a:rPr lang="zh-CN" altLang="en-US" dirty="0"/>
              <a:t>之后的生成概率。得到的结果就是这个类别的得分。</a:t>
            </a:r>
          </a:p>
          <a:p>
            <a:endParaRPr lang="en-CN" dirty="0"/>
          </a:p>
        </p:txBody>
      </p:sp>
      <p:sp>
        <p:nvSpPr>
          <p:cNvPr id="4" name="Slide Number Placeholder 3"/>
          <p:cNvSpPr>
            <a:spLocks noGrp="1"/>
          </p:cNvSpPr>
          <p:nvPr>
            <p:ph type="sldNum" sz="quarter" idx="5"/>
          </p:nvPr>
        </p:nvSpPr>
        <p:spPr/>
        <p:txBody>
          <a:bodyPr/>
          <a:lstStyle/>
          <a:p>
            <a:fld id="{DCA74C5D-8905-4D81-BE92-D035E374EA63}" type="slidenum">
              <a:rPr lang="zh-CN" altLang="en-US" smtClean="0"/>
              <a:t>27</a:t>
            </a:fld>
            <a:endParaRPr lang="zh-CN" altLang="en-US"/>
          </a:p>
        </p:txBody>
      </p:sp>
    </p:spTree>
    <p:extLst>
      <p:ext uri="{BB962C8B-B14F-4D97-AF65-F5344CB8AC3E}">
        <p14:creationId xmlns:p14="http://schemas.microsoft.com/office/powerpoint/2010/main" val="15570286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好，朴素贝叶斯。</a:t>
            </a:r>
          </a:p>
          <a:p>
            <a:endParaRPr lang="en-CN" dirty="0"/>
          </a:p>
        </p:txBody>
      </p:sp>
      <p:sp>
        <p:nvSpPr>
          <p:cNvPr id="4" name="Slide Number Placeholder 3"/>
          <p:cNvSpPr>
            <a:spLocks noGrp="1"/>
          </p:cNvSpPr>
          <p:nvPr>
            <p:ph type="sldNum" sz="quarter" idx="5"/>
          </p:nvPr>
        </p:nvSpPr>
        <p:spPr/>
        <p:txBody>
          <a:bodyPr/>
          <a:lstStyle/>
          <a:p>
            <a:fld id="{DCA74C5D-8905-4D81-BE92-D035E374EA63}" type="slidenum">
              <a:rPr lang="zh-CN" altLang="en-US" smtClean="0"/>
              <a:t>28</a:t>
            </a:fld>
            <a:endParaRPr lang="zh-CN" altLang="en-US"/>
          </a:p>
        </p:txBody>
      </p:sp>
    </p:spTree>
    <p:extLst>
      <p:ext uri="{BB962C8B-B14F-4D97-AF65-F5344CB8AC3E}">
        <p14:creationId xmlns:p14="http://schemas.microsoft.com/office/powerpoint/2010/main" val="32451183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好了，我们在学习语言模型学习的时候，提到过，使用极大似然估计会存在一些问题，比如说，在训练集合里面，我们没有在正面的类别里见过</a:t>
            </a:r>
            <a:r>
              <a:rPr lang="en-US" altLang="zh-CN" dirty="0"/>
              <a:t>fantastic</a:t>
            </a:r>
            <a:r>
              <a:rPr lang="zh-CN" altLang="en-US" dirty="0"/>
              <a:t>这个单词。那如果在测试的文档中，我们看到这个单词的话，模型就会给他判别为零了。也就是说，只要出现了这么一个单词，在当前类别下没有见过的，所有其它的证据也会被忽略，因为这是一个连乘的结果，我们的结果总归会是零。</a:t>
            </a:r>
          </a:p>
          <a:p>
            <a:endParaRPr lang="zh-CN" altLang="en-US" dirty="0"/>
          </a:p>
        </p:txBody>
      </p:sp>
      <p:sp>
        <p:nvSpPr>
          <p:cNvPr id="4" name="Slide Number Placeholder 3"/>
          <p:cNvSpPr>
            <a:spLocks noGrp="1"/>
          </p:cNvSpPr>
          <p:nvPr>
            <p:ph type="sldNum" sz="quarter" idx="5"/>
          </p:nvPr>
        </p:nvSpPr>
        <p:spPr/>
        <p:txBody>
          <a:bodyPr/>
          <a:lstStyle/>
          <a:p>
            <a:fld id="{DCA74C5D-8905-4D81-BE92-D035E374EA63}" type="slidenum">
              <a:rPr lang="zh-CN" altLang="en-US" smtClean="0"/>
              <a:t>30</a:t>
            </a:fld>
            <a:endParaRPr lang="zh-CN" altLang="en-US"/>
          </a:p>
        </p:txBody>
      </p:sp>
    </p:spTree>
    <p:extLst>
      <p:ext uri="{BB962C8B-B14F-4D97-AF65-F5344CB8AC3E}">
        <p14:creationId xmlns:p14="http://schemas.microsoft.com/office/powerpoint/2010/main" val="27389982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所以，我们需要做平滑。在介绍语言模型的时候，我们介绍了一些相对高级一点的平滑方法。语言模型的计算，需要估计的参数量实在是太大了。使用一些简单的平滑方法，会严重影响语言模型的性能。</a:t>
            </a:r>
          </a:p>
          <a:p>
            <a:r>
              <a:rPr lang="zh-CN" altLang="en-US" dirty="0"/>
              <a:t>但是在朴素贝叶斯分类模型中，我们发现在实际当中，用</a:t>
            </a:r>
            <a:r>
              <a:rPr lang="en-US" altLang="zh-CN" dirty="0"/>
              <a:t>Laplace</a:t>
            </a:r>
            <a:r>
              <a:rPr lang="zh-CN" altLang="en-US" dirty="0"/>
              <a:t>平滑方法就够了。我们假定，对于类别</a:t>
            </a:r>
            <a:r>
              <a:rPr lang="en-US" altLang="zh-CN" dirty="0"/>
              <a:t>c</a:t>
            </a:r>
            <a:r>
              <a:rPr lang="zh-CN" altLang="en-US" dirty="0"/>
              <a:t>，每一个词语都出现多一次。</a:t>
            </a:r>
          </a:p>
          <a:p>
            <a:endParaRPr lang="zh-CN" altLang="en-US" dirty="0"/>
          </a:p>
          <a:p>
            <a:endParaRPr lang="en-CN" dirty="0"/>
          </a:p>
        </p:txBody>
      </p:sp>
      <p:sp>
        <p:nvSpPr>
          <p:cNvPr id="4" name="Slide Number Placeholder 3"/>
          <p:cNvSpPr>
            <a:spLocks noGrp="1"/>
          </p:cNvSpPr>
          <p:nvPr>
            <p:ph type="sldNum" sz="quarter" idx="5"/>
          </p:nvPr>
        </p:nvSpPr>
        <p:spPr/>
        <p:txBody>
          <a:bodyPr/>
          <a:lstStyle/>
          <a:p>
            <a:fld id="{DCA74C5D-8905-4D81-BE92-D035E374EA63}" type="slidenum">
              <a:rPr lang="zh-CN" altLang="en-US" smtClean="0"/>
              <a:t>31</a:t>
            </a:fld>
            <a:endParaRPr lang="zh-CN" altLang="en-US"/>
          </a:p>
        </p:txBody>
      </p:sp>
    </p:spTree>
    <p:extLst>
      <p:ext uri="{BB962C8B-B14F-4D97-AF65-F5344CB8AC3E}">
        <p14:creationId xmlns:p14="http://schemas.microsoft.com/office/powerpoint/2010/main" val="342722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好，朴素贝叶斯。</a:t>
            </a:r>
          </a:p>
          <a:p>
            <a:endParaRPr lang="en-CN" dirty="0"/>
          </a:p>
        </p:txBody>
      </p:sp>
      <p:sp>
        <p:nvSpPr>
          <p:cNvPr id="4" name="Slide Number Placeholder 3"/>
          <p:cNvSpPr>
            <a:spLocks noGrp="1"/>
          </p:cNvSpPr>
          <p:nvPr>
            <p:ph type="sldNum" sz="quarter" idx="5"/>
          </p:nvPr>
        </p:nvSpPr>
        <p:spPr/>
        <p:txBody>
          <a:bodyPr/>
          <a:lstStyle/>
          <a:p>
            <a:fld id="{DCA74C5D-8905-4D81-BE92-D035E374EA63}" type="slidenum">
              <a:rPr lang="zh-CN" altLang="en-US" smtClean="0"/>
              <a:t>36</a:t>
            </a:fld>
            <a:endParaRPr lang="zh-CN" altLang="en-US"/>
          </a:p>
        </p:txBody>
      </p:sp>
    </p:spTree>
    <p:extLst>
      <p:ext uri="{BB962C8B-B14F-4D97-AF65-F5344CB8AC3E}">
        <p14:creationId xmlns:p14="http://schemas.microsoft.com/office/powerpoint/2010/main" val="2338106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在实际操作的过程中，朴素贝叶斯是可以使用各种各样的不同类型的特征的，比如说，文档中是不是包含了</a:t>
            </a:r>
            <a:r>
              <a:rPr lang="en-US" altLang="zh-CN" dirty="0"/>
              <a:t>URL</a:t>
            </a:r>
            <a:r>
              <a:rPr lang="zh-CN" altLang="en-US" dirty="0"/>
              <a:t>，比如说邮件地址的信息，比如说，我们可以引入一个特别的词典，然后计算这个词典里面的词语在类别中是不是出现了，同样的，我们也可以使用一些网络的信息，比如词语和词语之间的关系等等。但是，如果我们仅仅使用词语信息的话，而且是所有的词语信息的话。朴素贝叶斯的分类模型。实际上就是给每一个类别都计算了一个语言模型。</a:t>
            </a:r>
          </a:p>
          <a:p>
            <a:endParaRPr lang="zh-CN" altLang="en-US" dirty="0"/>
          </a:p>
          <a:p>
            <a:endParaRPr lang="en-CN" dirty="0"/>
          </a:p>
        </p:txBody>
      </p:sp>
      <p:sp>
        <p:nvSpPr>
          <p:cNvPr id="4" name="Slide Number Placeholder 3"/>
          <p:cNvSpPr>
            <a:spLocks noGrp="1"/>
          </p:cNvSpPr>
          <p:nvPr>
            <p:ph type="sldNum" sz="quarter" idx="5"/>
          </p:nvPr>
        </p:nvSpPr>
        <p:spPr/>
        <p:txBody>
          <a:bodyPr/>
          <a:lstStyle/>
          <a:p>
            <a:fld id="{DCA74C5D-8905-4D81-BE92-D035E374EA63}" type="slidenum">
              <a:rPr lang="zh-CN" altLang="en-US" smtClean="0"/>
              <a:t>37</a:t>
            </a:fld>
            <a:endParaRPr lang="zh-CN" altLang="en-US"/>
          </a:p>
        </p:txBody>
      </p:sp>
    </p:spTree>
    <p:extLst>
      <p:ext uri="{BB962C8B-B14F-4D97-AF65-F5344CB8AC3E}">
        <p14:creationId xmlns:p14="http://schemas.microsoft.com/office/powerpoint/2010/main" val="5348040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nSpc>
                <a:spcPct val="107000"/>
              </a:lnSpc>
              <a:buFont typeface="+mj-lt"/>
              <a:buNone/>
            </a:pPr>
            <a:r>
              <a:rPr lang="zh-CN" altLang="zh-CN" sz="1200" dirty="0">
                <a:effectLst/>
                <a:latin typeface="Calibri" panose="020F0502020204030204" pitchFamily="34" charset="0"/>
                <a:ea typeface="DengXian" panose="02010600030101010101" pitchFamily="2" charset="-122"/>
                <a:cs typeface="Times New Roman" panose="02020603050405020304" pitchFamily="18" charset="0"/>
              </a:rPr>
              <a:t>对于这个给定的类别</a:t>
            </a:r>
            <a:r>
              <a:rPr lang="en-US" altLang="zh-CN" sz="1200" dirty="0">
                <a:effectLst/>
                <a:latin typeface="Calibri" panose="020F0502020204030204" pitchFamily="34" charset="0"/>
                <a:ea typeface="DengXian" panose="02010600030101010101" pitchFamily="2" charset="-122"/>
                <a:cs typeface="Times New Roman" panose="02020603050405020304" pitchFamily="18" charset="0"/>
              </a:rPr>
              <a:t>c</a:t>
            </a:r>
            <a:r>
              <a:rPr lang="zh-CN" altLang="zh-CN" sz="1200" dirty="0">
                <a:effectLst/>
                <a:latin typeface="Calibri" panose="020F0502020204030204" pitchFamily="34" charset="0"/>
                <a:ea typeface="DengXian" panose="02010600030101010101" pitchFamily="2" charset="-122"/>
                <a:cs typeface="Times New Roman" panose="02020603050405020304" pitchFamily="18" charset="0"/>
              </a:rPr>
              <a:t>，我们计算它相对于某一个词语的生成概率。比如，我们有一个类别，然后有这个类别对于每一个词语的生成概率。对于，这句话，我们可以计算一个概率。实际上就是在这个类别的情况下，这句话的生成概率，对吧。</a:t>
            </a:r>
          </a:p>
          <a:p>
            <a:pPr>
              <a:lnSpc>
                <a:spcPct val="107000"/>
              </a:lnSpc>
              <a:spcAft>
                <a:spcPts val="800"/>
              </a:spcAft>
            </a:pPr>
            <a:r>
              <a:rPr lang="en-US" altLang="zh-CN" sz="1200" dirty="0">
                <a:effectLst/>
                <a:latin typeface="Calibri" panose="020F0502020204030204" pitchFamily="34" charset="0"/>
                <a:ea typeface="DengXian" panose="02010600030101010101" pitchFamily="2" charset="-122"/>
                <a:cs typeface="Times New Roman" panose="02020603050405020304" pitchFamily="18" charset="0"/>
              </a:rPr>
              <a:t> </a:t>
            </a:r>
            <a:endParaRPr lang="zh-CN" altLang="zh-CN" sz="1200" dirty="0">
              <a:effectLst/>
              <a:latin typeface="Calibri" panose="020F0502020204030204" pitchFamily="34" charset="0"/>
              <a:ea typeface="DengXian" panose="02010600030101010101" pitchFamily="2" charset="-122"/>
              <a:cs typeface="Times New Roman" panose="02020603050405020304" pitchFamily="18" charset="0"/>
            </a:endParaRPr>
          </a:p>
          <a:p>
            <a:pPr marL="0" lvl="0" indent="0">
              <a:lnSpc>
                <a:spcPct val="107000"/>
              </a:lnSpc>
              <a:spcAft>
                <a:spcPts val="800"/>
              </a:spcAft>
              <a:buFont typeface="+mj-lt"/>
              <a:buNone/>
            </a:pPr>
            <a:r>
              <a:rPr lang="zh-CN" altLang="zh-CN" sz="1200" dirty="0">
                <a:effectLst/>
                <a:latin typeface="Calibri" panose="020F0502020204030204" pitchFamily="34" charset="0"/>
                <a:ea typeface="DengXian" panose="02010600030101010101" pitchFamily="2" charset="-122"/>
                <a:cs typeface="Times New Roman" panose="02020603050405020304" pitchFamily="18" charset="0"/>
              </a:rPr>
              <a:t>那么，在进行文档分类的时候。我们实际上就是计算在每一个类别下，每个句子的生成概率。然后，看看对于不同的类别，哪一个类别的对于句子的生成概率最高。生成概率最高的那个类别，就是我们的目标类别了。</a:t>
            </a:r>
          </a:p>
          <a:p>
            <a:r>
              <a:rPr lang="zh-CN" altLang="zh-CN" sz="1200" dirty="0">
                <a:effectLst/>
                <a:latin typeface="Calibri" panose="020F0502020204030204" pitchFamily="34" charset="0"/>
                <a:ea typeface="DengXian" panose="02010600030101010101" pitchFamily="2" charset="-122"/>
                <a:cs typeface="Times New Roman" panose="02020603050405020304" pitchFamily="18" charset="0"/>
              </a:rPr>
              <a:t>所以，对于朴素贝叶斯的分类模型来说。我们就是给每一个类别都算了一个语言模型。然后使用不同的语言</a:t>
            </a:r>
            <a:endParaRPr lang="zh-CN" altLang="en-US" dirty="0"/>
          </a:p>
          <a:p>
            <a:endParaRPr lang="en-CN" dirty="0"/>
          </a:p>
        </p:txBody>
      </p:sp>
      <p:sp>
        <p:nvSpPr>
          <p:cNvPr id="4" name="Slide Number Placeholder 3"/>
          <p:cNvSpPr>
            <a:spLocks noGrp="1"/>
          </p:cNvSpPr>
          <p:nvPr>
            <p:ph type="sldNum" sz="quarter" idx="5"/>
          </p:nvPr>
        </p:nvSpPr>
        <p:spPr/>
        <p:txBody>
          <a:bodyPr/>
          <a:lstStyle/>
          <a:p>
            <a:fld id="{DCA74C5D-8905-4D81-BE92-D035E374EA63}" type="slidenum">
              <a:rPr lang="zh-CN" altLang="en-US" smtClean="0"/>
              <a:t>38</a:t>
            </a:fld>
            <a:endParaRPr lang="zh-CN" altLang="en-US"/>
          </a:p>
        </p:txBody>
      </p:sp>
    </p:spTree>
    <p:extLst>
      <p:ext uri="{BB962C8B-B14F-4D97-AF65-F5344CB8AC3E}">
        <p14:creationId xmlns:p14="http://schemas.microsoft.com/office/powerpoint/2010/main" val="7778173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好的，我们接着来看一看一个朴素贝叶斯的例子。这是第二次堂测。大家拿出纸和笔算一下吧。</a:t>
            </a:r>
          </a:p>
          <a:p>
            <a:endParaRPr lang="en-CN" dirty="0"/>
          </a:p>
        </p:txBody>
      </p:sp>
      <p:sp>
        <p:nvSpPr>
          <p:cNvPr id="4" name="Slide Number Placeholder 3"/>
          <p:cNvSpPr>
            <a:spLocks noGrp="1"/>
          </p:cNvSpPr>
          <p:nvPr>
            <p:ph type="sldNum" sz="quarter" idx="5"/>
          </p:nvPr>
        </p:nvSpPr>
        <p:spPr/>
        <p:txBody>
          <a:bodyPr/>
          <a:lstStyle/>
          <a:p>
            <a:fld id="{DCA74C5D-8905-4D81-BE92-D035E374EA63}" type="slidenum">
              <a:rPr lang="zh-CN" altLang="en-US" smtClean="0"/>
              <a:t>39</a:t>
            </a:fld>
            <a:endParaRPr lang="zh-CN" altLang="en-US"/>
          </a:p>
        </p:txBody>
      </p:sp>
    </p:spTree>
    <p:extLst>
      <p:ext uri="{BB962C8B-B14F-4D97-AF65-F5344CB8AC3E}">
        <p14:creationId xmlns:p14="http://schemas.microsoft.com/office/powerpoint/2010/main" val="28653595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好，朴素贝叶斯。</a:t>
            </a:r>
          </a:p>
          <a:p>
            <a:endParaRPr lang="en-CN" dirty="0"/>
          </a:p>
        </p:txBody>
      </p:sp>
      <p:sp>
        <p:nvSpPr>
          <p:cNvPr id="4" name="Slide Number Placeholder 3"/>
          <p:cNvSpPr>
            <a:spLocks noGrp="1"/>
          </p:cNvSpPr>
          <p:nvPr>
            <p:ph type="sldNum" sz="quarter" idx="5"/>
          </p:nvPr>
        </p:nvSpPr>
        <p:spPr/>
        <p:txBody>
          <a:bodyPr/>
          <a:lstStyle/>
          <a:p>
            <a:fld id="{DCA74C5D-8905-4D81-BE92-D035E374EA63}" type="slidenum">
              <a:rPr lang="zh-CN" altLang="en-US" smtClean="0"/>
              <a:t>41</a:t>
            </a:fld>
            <a:endParaRPr lang="zh-CN" altLang="en-US"/>
          </a:p>
        </p:txBody>
      </p:sp>
    </p:spTree>
    <p:extLst>
      <p:ext uri="{BB962C8B-B14F-4D97-AF65-F5344CB8AC3E}">
        <p14:creationId xmlns:p14="http://schemas.microsoft.com/office/powerpoint/2010/main" val="3802583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另外一个文本分类的任务就是，给你一篇文章，让你来判定文章的作者是谁。</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这里说一个故事，在美国建国初期，有三个革命党人（詹姆斯</a:t>
            </a:r>
            <a:r>
              <a:rPr lang="en-US" altLang="zh-CN" dirty="0"/>
              <a:t>·</a:t>
            </a:r>
            <a:r>
              <a:rPr lang="zh-CN" altLang="en-US" dirty="0"/>
              <a:t>麦迪逊、</a:t>
            </a:r>
            <a:r>
              <a:rPr lang="zh-CN" altLang="en-US" b="0" i="0" dirty="0">
                <a:solidFill>
                  <a:srgbClr val="000000"/>
                </a:solidFill>
                <a:effectLst/>
                <a:latin typeface="Linux Libertine"/>
              </a:rPr>
              <a:t>约翰</a:t>
            </a:r>
            <a:r>
              <a:rPr lang="en-US" altLang="zh-CN" b="0" i="0" dirty="0">
                <a:solidFill>
                  <a:srgbClr val="000000"/>
                </a:solidFill>
                <a:effectLst/>
                <a:latin typeface="Linux Libertine"/>
              </a:rPr>
              <a:t>·</a:t>
            </a:r>
            <a:r>
              <a:rPr lang="zh-CN" altLang="en-US" b="0" i="0" dirty="0">
                <a:solidFill>
                  <a:srgbClr val="000000"/>
                </a:solidFill>
                <a:effectLst/>
                <a:latin typeface="Linux Libertine"/>
              </a:rPr>
              <a:t>杰伊、亚历山大</a:t>
            </a:r>
            <a:r>
              <a:rPr lang="en-US" altLang="zh-CN" b="0" i="0" dirty="0">
                <a:solidFill>
                  <a:srgbClr val="000000"/>
                </a:solidFill>
                <a:effectLst/>
                <a:latin typeface="Linux Libertine"/>
              </a:rPr>
              <a:t>·</a:t>
            </a:r>
            <a:r>
              <a:rPr lang="zh-CN" altLang="en-US" b="0" i="0" dirty="0">
                <a:solidFill>
                  <a:srgbClr val="000000"/>
                </a:solidFill>
                <a:effectLst/>
                <a:latin typeface="Linux Libertine"/>
              </a:rPr>
              <a:t>汉密尔顿</a:t>
            </a:r>
            <a:r>
              <a:rPr lang="zh-CN" altLang="en-US" dirty="0"/>
              <a:t>）写了很多匿名信，对美国的建国的宪法修订提出了很多建议，这就是非常有名的</a:t>
            </a:r>
            <a:r>
              <a:rPr lang="en-US" altLang="zh-CN" dirty="0"/>
              <a:t>《</a:t>
            </a:r>
            <a:r>
              <a:rPr lang="zh-CN" altLang="en-US" dirty="0"/>
              <a:t>联邦党人文集</a:t>
            </a:r>
            <a:r>
              <a:rPr lang="en-US" altLang="zh-CN" dirty="0"/>
              <a:t>》</a:t>
            </a:r>
            <a:r>
              <a:rPr lang="zh-CN" altLang="en-US" dirty="0"/>
              <a:t>，文集一共有</a:t>
            </a:r>
            <a:r>
              <a:rPr lang="en-US" altLang="zh-CN" dirty="0"/>
              <a:t>80</a:t>
            </a:r>
            <a:r>
              <a:rPr lang="zh-CN" altLang="en-US" dirty="0"/>
              <a:t>多篇文章。因为是匿名信，所以很难判断文章的作者到底是谁。在后世，经过一些语言学家，或者是政治学家的努力，他们在</a:t>
            </a:r>
            <a:r>
              <a:rPr lang="en-US" altLang="zh-CN" dirty="0"/>
              <a:t>60</a:t>
            </a:r>
            <a:r>
              <a:rPr lang="zh-CN" altLang="en-US" dirty="0"/>
              <a:t>多篇文章中达成了共识。但是对于其中的</a:t>
            </a:r>
            <a:r>
              <a:rPr lang="en-US" altLang="zh-CN" dirty="0"/>
              <a:t>12</a:t>
            </a:r>
            <a:r>
              <a:rPr lang="zh-CN" altLang="en-US" dirty="0"/>
              <a:t>篇文章的作者归属是存在争议的。这个事儿一直闹了快两百年。然后，在</a:t>
            </a:r>
            <a:r>
              <a:rPr lang="en-US" altLang="zh-CN" dirty="0"/>
              <a:t>1963</a:t>
            </a:r>
            <a:r>
              <a:rPr lang="zh-CN" altLang="en-US" dirty="0"/>
              <a:t>年，由两位统计学家使用贝叶斯的方法完成了作者判定的任务。论文发表在了</a:t>
            </a:r>
            <a:r>
              <a:rPr lang="en-US" altLang="zh-CN" dirty="0"/>
              <a:t>1963</a:t>
            </a:r>
            <a:r>
              <a:rPr lang="zh-CN" altLang="en-US" dirty="0"/>
              <a:t>年的</a:t>
            </a:r>
            <a:r>
              <a:rPr lang="zh-CN" altLang="en-US" b="0" i="0" dirty="0">
                <a:solidFill>
                  <a:srgbClr val="000000"/>
                </a:solidFill>
                <a:effectLst/>
                <a:latin typeface="微软雅黑" panose="020B0503020204020204" pitchFamily="34" charset="-122"/>
                <a:ea typeface="微软雅黑" panose="020B0503020204020204" pitchFamily="34" charset="-122"/>
              </a:rPr>
              <a:t>美国统计学会会刊上，这个是统计领域相当有影响力的期刊了。</a:t>
            </a:r>
            <a:endParaRPr lang="en-US" altLang="zh-CN" dirty="0"/>
          </a:p>
          <a:p>
            <a:endParaRPr lang="zh-CN" altLang="en-US" dirty="0"/>
          </a:p>
          <a:p>
            <a:r>
              <a:rPr lang="zh-CN" altLang="en-US" dirty="0"/>
              <a:t>那么，很显眼了，每一个作家都会有自己的写作风格。对于文章作者的归属，实际上是一个文章写作风格判断。那么现在</a:t>
            </a:r>
            <a:r>
              <a:rPr lang="en-US" altLang="zh-CN" dirty="0"/>
              <a:t>IBM</a:t>
            </a:r>
            <a:r>
              <a:rPr lang="zh-CN" altLang="en-US" dirty="0"/>
              <a:t>的</a:t>
            </a:r>
            <a:r>
              <a:rPr lang="en-US" altLang="zh-CN" dirty="0"/>
              <a:t>Watson</a:t>
            </a:r>
            <a:r>
              <a:rPr lang="zh-CN" altLang="en-US" dirty="0"/>
              <a:t>就出了一个网络服务，让你输入一段文字，然后帮你判定你的性格是怎么样的。比如，内向、外向之类的。</a:t>
            </a:r>
          </a:p>
          <a:p>
            <a:endParaRPr lang="en-CN" dirty="0"/>
          </a:p>
        </p:txBody>
      </p:sp>
      <p:sp>
        <p:nvSpPr>
          <p:cNvPr id="4" name="Slide Number Placeholder 3"/>
          <p:cNvSpPr>
            <a:spLocks noGrp="1"/>
          </p:cNvSpPr>
          <p:nvPr>
            <p:ph type="sldNum" sz="quarter" idx="5"/>
          </p:nvPr>
        </p:nvSpPr>
        <p:spPr/>
        <p:txBody>
          <a:bodyPr/>
          <a:lstStyle/>
          <a:p>
            <a:fld id="{DCA74C5D-8905-4D81-BE92-D035E374EA63}" type="slidenum">
              <a:rPr lang="zh-CN" altLang="en-US" smtClean="0"/>
              <a:t>4</a:t>
            </a:fld>
            <a:endParaRPr lang="zh-CN" altLang="en-US"/>
          </a:p>
        </p:txBody>
      </p:sp>
    </p:spTree>
    <p:extLst>
      <p:ext uri="{BB962C8B-B14F-4D97-AF65-F5344CB8AC3E}">
        <p14:creationId xmlns:p14="http://schemas.microsoft.com/office/powerpoint/2010/main" val="23289104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zh-CN" altLang="en-US" dirty="0"/>
              <a:t>对于一般的情况来说，</a:t>
            </a:r>
            <a:r>
              <a:rPr lang="en-US" altLang="zh-CN" dirty="0"/>
              <a:t>accuracy</a:t>
            </a:r>
            <a:r>
              <a:rPr lang="zh-CN" altLang="en-US" dirty="0"/>
              <a:t>，已经可以说明很多问题了。但是，在很多应用场景之下，它还是远远不够的。比如，我们判断一个地震监测仪的性能。假设，它检测到了</a:t>
            </a:r>
            <a:r>
              <a:rPr lang="en-US" altLang="zh-CN" dirty="0"/>
              <a:t>10000</a:t>
            </a:r>
            <a:r>
              <a:rPr lang="zh-CN" altLang="en-US" dirty="0"/>
              <a:t>次地表震动的情况。震源深度为</a:t>
            </a:r>
            <a:r>
              <a:rPr lang="en-US" altLang="zh-CN" dirty="0"/>
              <a:t>0</a:t>
            </a:r>
            <a:r>
              <a:rPr lang="zh-CN" altLang="en-US" dirty="0"/>
              <a:t>。然后，它对所有的震动都判断成是没有地震。那么，我们看它的准确率就是</a:t>
            </a:r>
            <a:r>
              <a:rPr lang="en-US" altLang="zh-CN" dirty="0"/>
              <a:t>9990</a:t>
            </a:r>
            <a:r>
              <a:rPr lang="zh-CN" altLang="en-US" baseline="0" dirty="0"/>
              <a:t> </a:t>
            </a:r>
            <a:r>
              <a:rPr lang="en-US" altLang="zh-CN" baseline="0" dirty="0"/>
              <a:t>/ 9990+10</a:t>
            </a:r>
            <a:r>
              <a:rPr lang="zh-CN" altLang="en-US" baseline="0" dirty="0"/>
              <a:t>。也就是</a:t>
            </a:r>
            <a:r>
              <a:rPr lang="en-US" altLang="zh-CN" baseline="0" dirty="0"/>
              <a:t>99.9%</a:t>
            </a:r>
            <a:r>
              <a:rPr lang="zh-CN" altLang="en-US" baseline="0" dirty="0"/>
              <a:t>。</a:t>
            </a:r>
            <a:endParaRPr lang="en-US" altLang="zh-CN" baseline="0" dirty="0"/>
          </a:p>
          <a:p>
            <a:pPr marL="0" indent="0">
              <a:buNone/>
            </a:pPr>
            <a:endParaRPr lang="en-US" altLang="zh-CN" baseline="0" dirty="0"/>
          </a:p>
          <a:p>
            <a:pPr marL="0" indent="0">
              <a:buNone/>
            </a:pPr>
            <a:r>
              <a:rPr lang="zh-CN" altLang="en-US" dirty="0"/>
              <a:t>准确率相当高。但是这样的地震仪不能够给我们提供任何有效的信息。是吧，跟没有它是一样的。我们仔细一检查，发现。哦，原来是断电了</a:t>
            </a:r>
            <a:r>
              <a:rPr lang="mr-IN" altLang="zh-CN" dirty="0"/>
              <a:t>…</a:t>
            </a:r>
            <a:r>
              <a:rPr lang="zh-CN" altLang="en-US" dirty="0"/>
              <a:t> 这样的具体场景其实挺多的。</a:t>
            </a:r>
            <a:endParaRPr lang="en-US" altLang="zh-CN" dirty="0"/>
          </a:p>
          <a:p>
            <a:endParaRPr lang="en-CN" dirty="0"/>
          </a:p>
        </p:txBody>
      </p:sp>
      <p:sp>
        <p:nvSpPr>
          <p:cNvPr id="4" name="Slide Number Placeholder 3"/>
          <p:cNvSpPr>
            <a:spLocks noGrp="1"/>
          </p:cNvSpPr>
          <p:nvPr>
            <p:ph type="sldNum" sz="quarter" idx="5"/>
          </p:nvPr>
        </p:nvSpPr>
        <p:spPr/>
        <p:txBody>
          <a:bodyPr/>
          <a:lstStyle/>
          <a:p>
            <a:fld id="{DCA74C5D-8905-4D81-BE92-D035E374EA63}" type="slidenum">
              <a:rPr lang="zh-CN" altLang="en-US" smtClean="0"/>
              <a:t>44</a:t>
            </a:fld>
            <a:endParaRPr lang="zh-CN" altLang="en-US"/>
          </a:p>
        </p:txBody>
      </p:sp>
    </p:spTree>
    <p:extLst>
      <p:ext uri="{BB962C8B-B14F-4D97-AF65-F5344CB8AC3E}">
        <p14:creationId xmlns:p14="http://schemas.microsoft.com/office/powerpoint/2010/main" val="37166997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1.</a:t>
            </a:r>
            <a:r>
              <a:rPr lang="zh-CN" altLang="en-US" dirty="0"/>
              <a:t> 准确率和召回率，它实际上也还是两个不同的侧面。</a:t>
            </a:r>
            <a:endParaRPr lang="en-US" altLang="zh-CN" dirty="0"/>
          </a:p>
          <a:p>
            <a:r>
              <a:rPr lang="en-US" altLang="zh-CN" dirty="0"/>
              <a:t>2.</a:t>
            </a:r>
            <a:r>
              <a:rPr lang="zh-CN" altLang="en-US" dirty="0"/>
              <a:t> 一个是看做了正确决定的那些选择里面，有哪些是对的。</a:t>
            </a:r>
            <a:endParaRPr lang="en-US" altLang="zh-CN" dirty="0"/>
          </a:p>
          <a:p>
            <a:r>
              <a:rPr lang="en-US" altLang="zh-CN" dirty="0"/>
              <a:t>3.</a:t>
            </a:r>
            <a:r>
              <a:rPr lang="zh-CN" altLang="en-US" baseline="0" dirty="0"/>
              <a:t> 还有一个是看在所有的正面样例里，哪些被找出来了。</a:t>
            </a:r>
            <a:endParaRPr lang="en-US" altLang="zh-CN" baseline="0" dirty="0"/>
          </a:p>
          <a:p>
            <a:r>
              <a:rPr lang="en-US" altLang="zh-CN" baseline="0" dirty="0"/>
              <a:t>4.</a:t>
            </a:r>
            <a:r>
              <a:rPr lang="zh-CN" altLang="en-US" baseline="0" dirty="0"/>
              <a:t> 加权的调和平均数。</a:t>
            </a:r>
            <a:endParaRPr lang="en-US" altLang="zh-CN" baseline="0" dirty="0"/>
          </a:p>
          <a:p>
            <a:r>
              <a:rPr lang="en-US" altLang="zh-CN" dirty="0"/>
              <a:t>5.</a:t>
            </a:r>
            <a:r>
              <a:rPr lang="zh-CN" altLang="en-US" dirty="0"/>
              <a:t> 两边的重要性各自取一半。</a:t>
            </a:r>
            <a:endParaRPr lang="en-US" altLang="zh-CN" dirty="0"/>
          </a:p>
          <a:p>
            <a:r>
              <a:rPr lang="en-US" altLang="zh-CN" dirty="0"/>
              <a:t>6.</a:t>
            </a:r>
            <a:r>
              <a:rPr lang="zh-CN" altLang="en-US" baseline="0" dirty="0"/>
              <a:t> 是非常保守的</a:t>
            </a:r>
            <a:endParaRPr lang="en-US" dirty="0"/>
          </a:p>
          <a:p>
            <a:endParaRPr lang="en-CN" dirty="0"/>
          </a:p>
        </p:txBody>
      </p:sp>
      <p:sp>
        <p:nvSpPr>
          <p:cNvPr id="4" name="Slide Number Placeholder 3"/>
          <p:cNvSpPr>
            <a:spLocks noGrp="1"/>
          </p:cNvSpPr>
          <p:nvPr>
            <p:ph type="sldNum" sz="quarter" idx="5"/>
          </p:nvPr>
        </p:nvSpPr>
        <p:spPr/>
        <p:txBody>
          <a:bodyPr/>
          <a:lstStyle/>
          <a:p>
            <a:fld id="{DCA74C5D-8905-4D81-BE92-D035E374EA63}" type="slidenum">
              <a:rPr lang="zh-CN" altLang="en-US" smtClean="0"/>
              <a:t>46</a:t>
            </a:fld>
            <a:endParaRPr lang="zh-CN" altLang="en-US"/>
          </a:p>
        </p:txBody>
      </p:sp>
    </p:spTree>
    <p:extLst>
      <p:ext uri="{BB962C8B-B14F-4D97-AF65-F5344CB8AC3E}">
        <p14:creationId xmlns:p14="http://schemas.microsoft.com/office/powerpoint/2010/main" val="1592723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zh-CN" altLang="en-US" dirty="0"/>
              <a:t>多类别。一个非常经典的数据集合，路透社的这个集合是非常好的。</a:t>
            </a:r>
            <a:r>
              <a:rPr lang="en-US" altLang="zh-CN" dirty="0"/>
              <a:t>21,578</a:t>
            </a:r>
            <a:r>
              <a:rPr lang="zh-CN" altLang="en-US" dirty="0"/>
              <a:t>个文档，每一个大概是</a:t>
            </a:r>
            <a:r>
              <a:rPr lang="en-US" altLang="zh-CN" dirty="0"/>
              <a:t>200</a:t>
            </a:r>
            <a:r>
              <a:rPr lang="zh-CN" altLang="en-US" dirty="0"/>
              <a:t>个词儿</a:t>
            </a:r>
            <a:r>
              <a:rPr lang="en-US" altLang="zh-CN" dirty="0"/>
              <a:t>tokens</a:t>
            </a:r>
            <a:r>
              <a:rPr lang="zh-CN" altLang="en-US" dirty="0"/>
              <a:t>，</a:t>
            </a:r>
            <a:r>
              <a:rPr lang="en-US" altLang="zh-CN" dirty="0"/>
              <a:t>90</a:t>
            </a:r>
            <a:r>
              <a:rPr lang="zh-CN" altLang="en-US" dirty="0"/>
              <a:t>个词汇。</a:t>
            </a:r>
            <a:endParaRPr lang="en-US" altLang="zh-CN" dirty="0"/>
          </a:p>
          <a:p>
            <a:pPr marL="0" indent="0">
              <a:buNone/>
            </a:pPr>
            <a:endParaRPr lang="en-US" altLang="zh-CN" dirty="0"/>
          </a:p>
          <a:p>
            <a:pPr marL="0" indent="0">
              <a:buNone/>
            </a:pPr>
            <a:r>
              <a:rPr lang="zh-CN" altLang="en-US" dirty="0"/>
              <a:t>我们可以学</a:t>
            </a:r>
            <a:r>
              <a:rPr lang="en-US" altLang="zh-CN" dirty="0"/>
              <a:t>118</a:t>
            </a:r>
            <a:r>
              <a:rPr lang="zh-CN" altLang="en-US" dirty="0"/>
              <a:t>个儿分类的方法。每一个文档可能有多个类别。评价下来，一个文档有</a:t>
            </a:r>
            <a:r>
              <a:rPr lang="en-US" altLang="zh-CN" dirty="0"/>
              <a:t>1.24</a:t>
            </a:r>
            <a:r>
              <a:rPr lang="zh-CN" altLang="en-US" dirty="0"/>
              <a:t>个类别。但是只有</a:t>
            </a:r>
            <a:r>
              <a:rPr lang="en-US" altLang="zh-CN" dirty="0"/>
              <a:t>10</a:t>
            </a:r>
            <a:r>
              <a:rPr lang="zh-CN" altLang="en-US" dirty="0"/>
              <a:t>个类别的样本个数很大，其他的都非常的少，具有稀疏性。是非常不均等的分类方法</a:t>
            </a:r>
            <a:endParaRPr lang="en-US" altLang="zh-CN" dirty="0"/>
          </a:p>
          <a:p>
            <a:pPr marL="228600" indent="-228600">
              <a:buAutoNum type="arabicPeriod"/>
            </a:pPr>
            <a:endParaRPr lang="en-US" altLang="zh-CN" dirty="0"/>
          </a:p>
          <a:p>
            <a:endParaRPr lang="en-CN" dirty="0"/>
          </a:p>
        </p:txBody>
      </p:sp>
      <p:sp>
        <p:nvSpPr>
          <p:cNvPr id="4" name="Slide Number Placeholder 3"/>
          <p:cNvSpPr>
            <a:spLocks noGrp="1"/>
          </p:cNvSpPr>
          <p:nvPr>
            <p:ph type="sldNum" sz="quarter" idx="5"/>
          </p:nvPr>
        </p:nvSpPr>
        <p:spPr/>
        <p:txBody>
          <a:bodyPr/>
          <a:lstStyle/>
          <a:p>
            <a:fld id="{DCA74C5D-8905-4D81-BE92-D035E374EA63}" type="slidenum">
              <a:rPr lang="zh-CN" altLang="en-US" smtClean="0"/>
              <a:t>47</a:t>
            </a:fld>
            <a:endParaRPr lang="zh-CN" altLang="en-US"/>
          </a:p>
        </p:txBody>
      </p:sp>
    </p:spTree>
    <p:extLst>
      <p:ext uri="{BB962C8B-B14F-4D97-AF65-F5344CB8AC3E}">
        <p14:creationId xmlns:p14="http://schemas.microsoft.com/office/powerpoint/2010/main" val="10328472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这是一个例子。路透社文档的一个例子。这是</a:t>
            </a:r>
            <a:r>
              <a:rPr lang="en-US" altLang="zh-CN" dirty="0"/>
              <a:t>livestock</a:t>
            </a:r>
            <a:r>
              <a:rPr lang="zh-CN" altLang="en-US" dirty="0"/>
              <a:t>（</a:t>
            </a:r>
            <a:r>
              <a:rPr lang="zh-CN" altLang="en-US" b="0" i="0" dirty="0">
                <a:solidFill>
                  <a:srgbClr val="333333"/>
                </a:solidFill>
                <a:effectLst/>
                <a:latin typeface="Arial" panose="020B0604020202020204" pitchFamily="34" charset="0"/>
              </a:rPr>
              <a:t>家畜</a:t>
            </a:r>
            <a:r>
              <a:rPr lang="zh-CN" altLang="en-US" dirty="0"/>
              <a:t>）</a:t>
            </a:r>
            <a:endParaRPr lang="en-US" dirty="0"/>
          </a:p>
          <a:p>
            <a:endParaRPr lang="en-CN" dirty="0"/>
          </a:p>
        </p:txBody>
      </p:sp>
      <p:sp>
        <p:nvSpPr>
          <p:cNvPr id="4" name="Slide Number Placeholder 3"/>
          <p:cNvSpPr>
            <a:spLocks noGrp="1"/>
          </p:cNvSpPr>
          <p:nvPr>
            <p:ph type="sldNum" sz="quarter" idx="5"/>
          </p:nvPr>
        </p:nvSpPr>
        <p:spPr/>
        <p:txBody>
          <a:bodyPr/>
          <a:lstStyle/>
          <a:p>
            <a:fld id="{DCA74C5D-8905-4D81-BE92-D035E374EA63}" type="slidenum">
              <a:rPr lang="zh-CN" altLang="en-US" smtClean="0"/>
              <a:t>48</a:t>
            </a:fld>
            <a:endParaRPr lang="zh-CN" altLang="en-US"/>
          </a:p>
        </p:txBody>
      </p:sp>
    </p:spTree>
    <p:extLst>
      <p:ext uri="{BB962C8B-B14F-4D97-AF65-F5344CB8AC3E}">
        <p14:creationId xmlns:p14="http://schemas.microsoft.com/office/powerpoint/2010/main" val="31319939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zh-CN" altLang="en-US" dirty="0"/>
              <a:t>一般，我们会就不同的类别，就要计算这么一个混淆矩阵。混淆矩阵对多标签分类是特别重要的。</a:t>
            </a:r>
            <a:endParaRPr lang="en-US" altLang="zh-CN" dirty="0"/>
          </a:p>
          <a:p>
            <a:pPr marL="0" indent="0">
              <a:buNone/>
            </a:pPr>
            <a:endParaRPr lang="en-US" altLang="zh-CN" dirty="0"/>
          </a:p>
          <a:p>
            <a:pPr marL="0" indent="0">
              <a:buNone/>
            </a:pPr>
            <a:r>
              <a:rPr lang="zh-CN" altLang="en-US" dirty="0"/>
              <a:t>对每一个类别配对，给出来了有多少个东西是背叛粗了。所以，对角线是越高越好。</a:t>
            </a:r>
            <a:endParaRPr lang="en-US" altLang="zh-CN" dirty="0"/>
          </a:p>
          <a:p>
            <a:pPr marL="0" indent="0">
              <a:buNone/>
            </a:pPr>
            <a:endParaRPr lang="en-US" altLang="zh-CN" dirty="0"/>
          </a:p>
          <a:p>
            <a:pPr marL="0" indent="0">
              <a:buNone/>
            </a:pPr>
            <a:r>
              <a:rPr lang="zh-CN" altLang="en-US" dirty="0"/>
              <a:t>小麦和</a:t>
            </a:r>
            <a:r>
              <a:rPr lang="en-US" altLang="zh-CN" dirty="0"/>
              <a:t>poultry</a:t>
            </a:r>
            <a:r>
              <a:rPr lang="zh-CN" altLang="en-US" dirty="0"/>
              <a:t>（家禽）相对来讲跟农业可能比较挂钩。所以很难判别。</a:t>
            </a:r>
            <a:r>
              <a:rPr lang="en-US" altLang="zh-CN" dirty="0"/>
              <a:t> </a:t>
            </a:r>
          </a:p>
          <a:p>
            <a:endParaRPr lang="en-CN" dirty="0"/>
          </a:p>
        </p:txBody>
      </p:sp>
      <p:sp>
        <p:nvSpPr>
          <p:cNvPr id="4" name="Slide Number Placeholder 3"/>
          <p:cNvSpPr>
            <a:spLocks noGrp="1"/>
          </p:cNvSpPr>
          <p:nvPr>
            <p:ph type="sldNum" sz="quarter" idx="5"/>
          </p:nvPr>
        </p:nvSpPr>
        <p:spPr/>
        <p:txBody>
          <a:bodyPr/>
          <a:lstStyle/>
          <a:p>
            <a:fld id="{DCA74C5D-8905-4D81-BE92-D035E374EA63}" type="slidenum">
              <a:rPr lang="zh-CN" altLang="en-US" smtClean="0"/>
              <a:t>49</a:t>
            </a:fld>
            <a:endParaRPr lang="zh-CN" altLang="en-US"/>
          </a:p>
        </p:txBody>
      </p:sp>
    </p:spTree>
    <p:extLst>
      <p:ext uri="{BB962C8B-B14F-4D97-AF65-F5344CB8AC3E}">
        <p14:creationId xmlns:p14="http://schemas.microsoft.com/office/powerpoint/2010/main" val="21932812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zh-CN" altLang="en-US" dirty="0"/>
              <a:t>对于类别</a:t>
            </a:r>
            <a:r>
              <a:rPr lang="en-US" altLang="zh-CN" dirty="0" err="1"/>
              <a:t>i</a:t>
            </a:r>
            <a:r>
              <a:rPr lang="zh-CN" altLang="en-US" dirty="0"/>
              <a:t>，有多少的百分比这个类别</a:t>
            </a:r>
            <a:r>
              <a:rPr lang="en-US" altLang="zh-CN" dirty="0" err="1"/>
              <a:t>i</a:t>
            </a:r>
            <a:r>
              <a:rPr lang="zh-CN" altLang="en-US" dirty="0"/>
              <a:t>被正确分类了。</a:t>
            </a:r>
            <a:endParaRPr lang="en-US" altLang="zh-CN" dirty="0"/>
          </a:p>
          <a:p>
            <a:pPr marL="0" indent="0">
              <a:buNone/>
            </a:pPr>
            <a:r>
              <a:rPr lang="zh-CN" altLang="en-US" dirty="0"/>
              <a:t>对于被标记为</a:t>
            </a:r>
            <a:r>
              <a:rPr lang="en-US" altLang="zh-CN" dirty="0" err="1"/>
              <a:t>i</a:t>
            </a:r>
            <a:r>
              <a:rPr lang="zh-CN" altLang="en-US" dirty="0"/>
              <a:t>的本文有多少百分比是实际的真正类别</a:t>
            </a:r>
            <a:r>
              <a:rPr lang="en-US" altLang="zh-CN" dirty="0"/>
              <a:t>I</a:t>
            </a:r>
          </a:p>
          <a:p>
            <a:pPr marL="0" indent="0">
              <a:buNone/>
            </a:pPr>
            <a:r>
              <a:rPr lang="zh-CN" altLang="en-US" dirty="0"/>
              <a:t>有多少百分比类别</a:t>
            </a:r>
            <a:r>
              <a:rPr lang="en-US" altLang="zh-CN" dirty="0" err="1"/>
              <a:t>i</a:t>
            </a:r>
            <a:r>
              <a:rPr lang="zh-CN" altLang="en-US" dirty="0"/>
              <a:t>被正确分类了</a:t>
            </a:r>
            <a:endParaRPr lang="en-US" altLang="zh-CN" dirty="0"/>
          </a:p>
          <a:p>
            <a:endParaRPr lang="en-CN" dirty="0"/>
          </a:p>
        </p:txBody>
      </p:sp>
      <p:sp>
        <p:nvSpPr>
          <p:cNvPr id="4" name="Slide Number Placeholder 3"/>
          <p:cNvSpPr>
            <a:spLocks noGrp="1"/>
          </p:cNvSpPr>
          <p:nvPr>
            <p:ph type="sldNum" sz="quarter" idx="5"/>
          </p:nvPr>
        </p:nvSpPr>
        <p:spPr/>
        <p:txBody>
          <a:bodyPr/>
          <a:lstStyle/>
          <a:p>
            <a:fld id="{DCA74C5D-8905-4D81-BE92-D035E374EA63}" type="slidenum">
              <a:rPr lang="zh-CN" altLang="en-US" smtClean="0"/>
              <a:t>50</a:t>
            </a:fld>
            <a:endParaRPr lang="zh-CN" altLang="en-US"/>
          </a:p>
        </p:txBody>
      </p:sp>
    </p:spTree>
    <p:extLst>
      <p:ext uri="{BB962C8B-B14F-4D97-AF65-F5344CB8AC3E}">
        <p14:creationId xmlns:p14="http://schemas.microsoft.com/office/powerpoint/2010/main" val="23680515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那么比如小麦的</a:t>
            </a:r>
            <a:r>
              <a:rPr lang="en-US" altLang="zh-CN" dirty="0"/>
              <a:t>recall </a:t>
            </a:r>
            <a:r>
              <a:rPr lang="zh-CN" altLang="en-US" dirty="0"/>
              <a:t>和</a:t>
            </a:r>
            <a:r>
              <a:rPr lang="en-US" altLang="zh-CN" dirty="0"/>
              <a:t>precision </a:t>
            </a:r>
            <a:r>
              <a:rPr lang="zh-CN" altLang="en-US" dirty="0"/>
              <a:t>对应行或者列</a:t>
            </a:r>
            <a:endParaRPr lang="en-US" altLang="zh-CN" dirty="0"/>
          </a:p>
          <a:p>
            <a:endParaRPr lang="en-CN" dirty="0"/>
          </a:p>
        </p:txBody>
      </p:sp>
      <p:sp>
        <p:nvSpPr>
          <p:cNvPr id="4" name="Slide Number Placeholder 3"/>
          <p:cNvSpPr>
            <a:spLocks noGrp="1"/>
          </p:cNvSpPr>
          <p:nvPr>
            <p:ph type="sldNum" sz="quarter" idx="5"/>
          </p:nvPr>
        </p:nvSpPr>
        <p:spPr/>
        <p:txBody>
          <a:bodyPr/>
          <a:lstStyle/>
          <a:p>
            <a:fld id="{DCA74C5D-8905-4D81-BE92-D035E374EA63}" type="slidenum">
              <a:rPr lang="zh-CN" altLang="en-US" smtClean="0"/>
              <a:t>51</a:t>
            </a:fld>
            <a:endParaRPr lang="zh-CN" altLang="en-US"/>
          </a:p>
        </p:txBody>
      </p:sp>
    </p:spTree>
    <p:extLst>
      <p:ext uri="{BB962C8B-B14F-4D97-AF65-F5344CB8AC3E}">
        <p14:creationId xmlns:p14="http://schemas.microsoft.com/office/powerpoint/2010/main" val="11161171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zh-CN" altLang="en-US" dirty="0"/>
              <a:t>那么我们是不是可以找到测量指标来衡量所有类别的整体性能呢？</a:t>
            </a:r>
            <a:endParaRPr lang="en-US" altLang="zh-CN" dirty="0"/>
          </a:p>
          <a:p>
            <a:pPr marL="0" indent="0">
              <a:buNone/>
            </a:pPr>
            <a:endParaRPr lang="en-US" altLang="zh-CN" dirty="0"/>
          </a:p>
          <a:p>
            <a:pPr marL="0" indent="0">
              <a:buNone/>
            </a:pPr>
            <a:r>
              <a:rPr lang="zh-CN" altLang="en-US" dirty="0"/>
              <a:t>那么，为了综合的看这个分类结果。我们两个常用的方法：</a:t>
            </a:r>
            <a:endParaRPr lang="en-US" altLang="zh-CN" dirty="0"/>
          </a:p>
          <a:p>
            <a:pPr marL="0" indent="0">
              <a:buNone/>
            </a:pPr>
            <a:endParaRPr lang="en-US" altLang="zh-CN" dirty="0"/>
          </a:p>
          <a:p>
            <a:pPr marL="228600" indent="-228600">
              <a:buAutoNum type="arabicPeriod"/>
            </a:pPr>
            <a:r>
              <a:rPr lang="en-US" altLang="zh-CN" dirty="0"/>
              <a:t>1</a:t>
            </a:r>
            <a:r>
              <a:rPr lang="zh-CN" altLang="en-US" dirty="0"/>
              <a:t>个是宏观平均的看法。</a:t>
            </a:r>
            <a:endParaRPr lang="en-US" altLang="zh-CN" dirty="0"/>
          </a:p>
          <a:p>
            <a:pPr marL="228600" indent="-228600">
              <a:buAutoNum type="arabicPeriod"/>
            </a:pPr>
            <a:r>
              <a:rPr lang="en-US" altLang="zh-CN" dirty="0"/>
              <a:t>1</a:t>
            </a:r>
            <a:r>
              <a:rPr lang="zh-CN" altLang="en-US" dirty="0"/>
              <a:t>个是为微观平均的看法。</a:t>
            </a:r>
            <a:endParaRPr lang="en-US" altLang="zh-CN" dirty="0"/>
          </a:p>
          <a:p>
            <a:pPr marL="228600" indent="-228600">
              <a:buAutoNum type="arabicPeriod"/>
            </a:pPr>
            <a:endParaRPr lang="en-US" dirty="0"/>
          </a:p>
          <a:p>
            <a:endParaRPr lang="en-CN" dirty="0"/>
          </a:p>
        </p:txBody>
      </p:sp>
      <p:sp>
        <p:nvSpPr>
          <p:cNvPr id="4" name="Slide Number Placeholder 3"/>
          <p:cNvSpPr>
            <a:spLocks noGrp="1"/>
          </p:cNvSpPr>
          <p:nvPr>
            <p:ph type="sldNum" sz="quarter" idx="5"/>
          </p:nvPr>
        </p:nvSpPr>
        <p:spPr/>
        <p:txBody>
          <a:bodyPr/>
          <a:lstStyle/>
          <a:p>
            <a:fld id="{DCA74C5D-8905-4D81-BE92-D035E374EA63}" type="slidenum">
              <a:rPr lang="zh-CN" altLang="en-US" smtClean="0"/>
              <a:t>52</a:t>
            </a:fld>
            <a:endParaRPr lang="zh-CN" altLang="en-US"/>
          </a:p>
        </p:txBody>
      </p:sp>
    </p:spTree>
    <p:extLst>
      <p:ext uri="{BB962C8B-B14F-4D97-AF65-F5344CB8AC3E}">
        <p14:creationId xmlns:p14="http://schemas.microsoft.com/office/powerpoint/2010/main" val="4668077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好，朴素贝叶斯。</a:t>
            </a:r>
          </a:p>
          <a:p>
            <a:endParaRPr lang="en-CN" dirty="0"/>
          </a:p>
        </p:txBody>
      </p:sp>
      <p:sp>
        <p:nvSpPr>
          <p:cNvPr id="4" name="Slide Number Placeholder 3"/>
          <p:cNvSpPr>
            <a:spLocks noGrp="1"/>
          </p:cNvSpPr>
          <p:nvPr>
            <p:ph type="sldNum" sz="quarter" idx="5"/>
          </p:nvPr>
        </p:nvSpPr>
        <p:spPr/>
        <p:txBody>
          <a:bodyPr/>
          <a:lstStyle/>
          <a:p>
            <a:fld id="{DCA74C5D-8905-4D81-BE92-D035E374EA63}" type="slidenum">
              <a:rPr lang="zh-CN" altLang="en-US" smtClean="0"/>
              <a:t>55</a:t>
            </a:fld>
            <a:endParaRPr lang="zh-CN" altLang="en-US"/>
          </a:p>
        </p:txBody>
      </p:sp>
    </p:spTree>
    <p:extLst>
      <p:ext uri="{BB962C8B-B14F-4D97-AF65-F5344CB8AC3E}">
        <p14:creationId xmlns:p14="http://schemas.microsoft.com/office/powerpoint/2010/main" val="23236097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CA74C5D-8905-4D81-BE92-D035E374EA63}" type="slidenum">
              <a:rPr lang="zh-CN" altLang="en-US" smtClean="0"/>
              <a:t>56</a:t>
            </a:fld>
            <a:endParaRPr lang="zh-CN" altLang="en-US"/>
          </a:p>
        </p:txBody>
      </p:sp>
    </p:spTree>
    <p:extLst>
      <p:ext uri="{BB962C8B-B14F-4D97-AF65-F5344CB8AC3E}">
        <p14:creationId xmlns:p14="http://schemas.microsoft.com/office/powerpoint/2010/main" val="629012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文本分类的另外一个比较有趣的应用场景就是情感分析。这个在第一堂课的时候，我们大概提过一下。对于购买相机的评论，给定一段相机的评论文本，我们来判断用户的评论感情是正面的还是负面的。</a:t>
            </a:r>
            <a:endParaRPr lang="en-US" altLang="zh-CN" dirty="0"/>
          </a:p>
          <a:p>
            <a:endParaRPr lang="en-US" altLang="zh-CN" dirty="0"/>
          </a:p>
          <a:p>
            <a:r>
              <a:rPr lang="zh-CN" altLang="en-US" dirty="0"/>
              <a:t>基于情感分析的这个应用商机无限的，之前有很多的研究人员就企图使用情感分析算法开公司，发家致富。比如视频网站里面，通过收集到用户的评价，算法可以猜测到用户喜欢哪一类电影，进而可以有更好的推荐，那么更好的推荐就意味着给视频公司带来更多的利润。</a:t>
            </a:r>
          </a:p>
          <a:p>
            <a:endParaRPr lang="en-CN" dirty="0"/>
          </a:p>
          <a:p>
            <a:r>
              <a:rPr lang="en-CN" dirty="0"/>
              <a:t>ChatGPT</a:t>
            </a:r>
            <a:r>
              <a:rPr lang="zh-CN" altLang="en-US" dirty="0"/>
              <a:t> 给的结果</a:t>
            </a:r>
            <a:endParaRPr lang="en-CN" dirty="0"/>
          </a:p>
        </p:txBody>
      </p:sp>
      <p:sp>
        <p:nvSpPr>
          <p:cNvPr id="4" name="Slide Number Placeholder 3"/>
          <p:cNvSpPr>
            <a:spLocks noGrp="1"/>
          </p:cNvSpPr>
          <p:nvPr>
            <p:ph type="sldNum" sz="quarter" idx="5"/>
          </p:nvPr>
        </p:nvSpPr>
        <p:spPr/>
        <p:txBody>
          <a:bodyPr/>
          <a:lstStyle/>
          <a:p>
            <a:fld id="{DCA74C5D-8905-4D81-BE92-D035E374EA63}" type="slidenum">
              <a:rPr lang="zh-CN" altLang="en-US" smtClean="0"/>
              <a:t>5</a:t>
            </a:fld>
            <a:endParaRPr lang="zh-CN" altLang="en-US"/>
          </a:p>
        </p:txBody>
      </p:sp>
    </p:spTree>
    <p:extLst>
      <p:ext uri="{BB962C8B-B14F-4D97-AF65-F5344CB8AC3E}">
        <p14:creationId xmlns:p14="http://schemas.microsoft.com/office/powerpoint/2010/main" val="41436813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实际应用的时候，我们往往会碰到标记数据很少的问题。如果标记数据非常少的情况下。如何解决问题，就是一个很重要的课题了。如果保持数据量不变的话，过拟合的问题就很容易出现。因为你的样本量很小。所以一些参数量比较大的方法，一些更聪明的方法，就倾向于把训练数据集合中所有的知识都学习一遍。那么，</a:t>
            </a:r>
            <a:r>
              <a:rPr lang="en-US" altLang="zh-CN" dirty="0"/>
              <a:t>Andrew Ng </a:t>
            </a:r>
            <a:r>
              <a:rPr lang="zh-CN" altLang="en-US" dirty="0"/>
              <a:t>和 </a:t>
            </a:r>
            <a:r>
              <a:rPr lang="en-US" altLang="zh-CN" dirty="0"/>
              <a:t>Michael Jordan</a:t>
            </a:r>
            <a:r>
              <a:rPr lang="zh-CN" altLang="en-US" dirty="0"/>
              <a:t>在</a:t>
            </a:r>
            <a:r>
              <a:rPr lang="en-US" altLang="zh-CN" dirty="0"/>
              <a:t>2002</a:t>
            </a:r>
            <a:r>
              <a:rPr lang="zh-CN" altLang="en-US" dirty="0"/>
              <a:t>年的一篇文章就说明在小样本的学习中，朴素贝叶斯在训练集合到测试集合的跨度过程中受到的影响会更小。</a:t>
            </a:r>
          </a:p>
          <a:p>
            <a:endParaRPr lang="en-US" altLang="zh-CN" dirty="0"/>
          </a:p>
          <a:p>
            <a:r>
              <a:rPr lang="zh-CN" altLang="en-US" dirty="0"/>
              <a:t>解决小训练样本的最直接的方法，当然就是增加标记样本了。我们可以找更多的人来帮忙做标记。忙做标记实际上是一个非常有学问的工作。比如，现在的一些让人输入标签的过程，后台都在默默收集着这种识别的结果。再比如，很多评分网站，让大家对整体的评论进行反馈，这些都是很好的标注结果。</a:t>
            </a:r>
            <a:endParaRPr lang="en-US" altLang="zh-CN" dirty="0"/>
          </a:p>
          <a:p>
            <a:endParaRPr lang="en-US" altLang="zh-CN" dirty="0"/>
          </a:p>
          <a:p>
            <a:r>
              <a:rPr lang="zh-CN" altLang="en-US" dirty="0"/>
              <a:t>除了让人在帮忙标记之外，还有一个思路就是让机器帮我们做标注。我们可以采用半监督的方法。所谓半监督就是使用一些标注语料集合训练一个机器学习的模型，然后使用这个机器学习的模型去自动化标注更多的数据。这方面的方法就比如</a:t>
            </a:r>
            <a:r>
              <a:rPr lang="en-US" altLang="zh-CN" dirty="0"/>
              <a:t>boosting</a:t>
            </a:r>
            <a:r>
              <a:rPr lang="zh-CN" altLang="en-US" dirty="0"/>
              <a:t>啊， </a:t>
            </a:r>
            <a:r>
              <a:rPr lang="en-US" altLang="zh-CN" dirty="0"/>
              <a:t>EM</a:t>
            </a:r>
            <a:r>
              <a:rPr lang="zh-CN" altLang="en-US" dirty="0"/>
              <a:t>啊之类的。现在互联网上有大量的无标签的语料集合，如何简单快速有效地使用这些非标注的资源是现在研究的一个重要风向标。</a:t>
            </a:r>
          </a:p>
          <a:p>
            <a:endParaRPr lang="zh-CN" altLang="en-US" dirty="0"/>
          </a:p>
          <a:p>
            <a:endParaRPr lang="en-CN" dirty="0"/>
          </a:p>
        </p:txBody>
      </p:sp>
      <p:sp>
        <p:nvSpPr>
          <p:cNvPr id="4" name="Slide Number Placeholder 3"/>
          <p:cNvSpPr>
            <a:spLocks noGrp="1"/>
          </p:cNvSpPr>
          <p:nvPr>
            <p:ph type="sldNum" sz="quarter" idx="5"/>
          </p:nvPr>
        </p:nvSpPr>
        <p:spPr/>
        <p:txBody>
          <a:bodyPr/>
          <a:lstStyle/>
          <a:p>
            <a:fld id="{DCA74C5D-8905-4D81-BE92-D035E374EA63}" type="slidenum">
              <a:rPr lang="zh-CN" altLang="en-US" smtClean="0"/>
              <a:t>57</a:t>
            </a:fld>
            <a:endParaRPr lang="zh-CN" altLang="en-US"/>
          </a:p>
        </p:txBody>
      </p:sp>
    </p:spTree>
    <p:extLst>
      <p:ext uri="{BB962C8B-B14F-4D97-AF65-F5344CB8AC3E}">
        <p14:creationId xmlns:p14="http://schemas.microsoft.com/office/powerpoint/2010/main" val="6942926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CA74C5D-8905-4D81-BE92-D035E374EA63}" type="slidenum">
              <a:rPr lang="zh-CN" altLang="en-US" smtClean="0"/>
              <a:t>58</a:t>
            </a:fld>
            <a:endParaRPr lang="zh-CN" altLang="en-US"/>
          </a:p>
        </p:txBody>
      </p:sp>
    </p:spTree>
    <p:extLst>
      <p:ext uri="{BB962C8B-B14F-4D97-AF65-F5344CB8AC3E}">
        <p14:creationId xmlns:p14="http://schemas.microsoft.com/office/powerpoint/2010/main" val="5591497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如果我们标注了一定量的语料集合，那么就考虑使用更高级的分类方法，比如</a:t>
            </a:r>
            <a:r>
              <a:rPr lang="en-US" altLang="zh-CN" dirty="0"/>
              <a:t>SVM</a:t>
            </a:r>
            <a:r>
              <a:rPr lang="zh-CN" altLang="en-US" dirty="0"/>
              <a:t>，比如正则化的逻辑斯蒂回归等等。</a:t>
            </a:r>
            <a:endParaRPr lang="en-US" altLang="zh-CN" dirty="0"/>
          </a:p>
          <a:p>
            <a:endParaRPr lang="en-US" altLang="zh-CN" dirty="0"/>
          </a:p>
          <a:p>
            <a:r>
              <a:rPr lang="zh-CN" altLang="en-US" dirty="0"/>
              <a:t>决策树是基于熵的概念完成的分类模型。它在很多领域还是被使用。原因是，它非常容易被解释。特别是当你的特征是一些人能很容易理解的规则时。所以在一些</a:t>
            </a:r>
          </a:p>
          <a:p>
            <a:endParaRPr lang="zh-CN" altLang="en-US" dirty="0"/>
          </a:p>
          <a:p>
            <a:endParaRPr lang="en-CN" dirty="0"/>
          </a:p>
        </p:txBody>
      </p:sp>
      <p:sp>
        <p:nvSpPr>
          <p:cNvPr id="4" name="Slide Number Placeholder 3"/>
          <p:cNvSpPr>
            <a:spLocks noGrp="1"/>
          </p:cNvSpPr>
          <p:nvPr>
            <p:ph type="sldNum" sz="quarter" idx="5"/>
          </p:nvPr>
        </p:nvSpPr>
        <p:spPr/>
        <p:txBody>
          <a:bodyPr/>
          <a:lstStyle/>
          <a:p>
            <a:fld id="{DCA74C5D-8905-4D81-BE92-D035E374EA63}" type="slidenum">
              <a:rPr lang="zh-CN" altLang="en-US" smtClean="0"/>
              <a:t>59</a:t>
            </a:fld>
            <a:endParaRPr lang="zh-CN" altLang="en-US"/>
          </a:p>
        </p:txBody>
      </p:sp>
    </p:spTree>
    <p:extLst>
      <p:ext uri="{BB962C8B-B14F-4D97-AF65-F5344CB8AC3E}">
        <p14:creationId xmlns:p14="http://schemas.microsoft.com/office/powerpoint/2010/main" val="3036776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除了判定文章的作者是谁之外，文本分类还可以用来帮我们猜测某一段文字的作者是男性还是女性。</a:t>
            </a:r>
          </a:p>
          <a:p>
            <a:endParaRPr lang="en-US" altLang="zh-CN" dirty="0"/>
          </a:p>
          <a:p>
            <a:r>
              <a:rPr lang="zh-CN" altLang="en-US" dirty="0"/>
              <a:t>比如给定这两段话，大家觉得哪一个男性写的，哪一个是女性写的东西呢？研究者发现，男性比较喜欢用一些事实性的描述，所以，文本里面的地点，年份这样的偏客观的词汇出现的频率会比较高。而女性作者则一般比较感性一些。她们偏向于使用一些形容词，副词，人称代词等等。所以</a:t>
            </a:r>
            <a:r>
              <a:rPr lang="en-US" altLang="zh-CN" dirty="0"/>
              <a:t>1</a:t>
            </a:r>
            <a:r>
              <a:rPr lang="zh-CN" altLang="en-US" dirty="0"/>
              <a:t>应该是属于男性作者写的。</a:t>
            </a:r>
            <a:r>
              <a:rPr lang="en-US" altLang="zh-CN" dirty="0"/>
              <a:t>2</a:t>
            </a:r>
            <a:r>
              <a:rPr lang="zh-CN" altLang="en-US" dirty="0"/>
              <a:t>是属于一位女性作者。</a:t>
            </a:r>
          </a:p>
          <a:p>
            <a:endParaRPr lang="en-US" altLang="zh-CN" dirty="0"/>
          </a:p>
          <a:p>
            <a:r>
              <a:rPr lang="zh-CN" altLang="en-US" dirty="0"/>
              <a:t>对于性别的判断，在社交媒体上被广泛使用，因为社交媒体是一个不要求信息核实的环境。大家可以使用虚假的性别和地理信息。那么，如果能够准确判定你的性别，在进行广告推荐的时候，就意义比较重大了。</a:t>
            </a:r>
          </a:p>
          <a:p>
            <a:endParaRPr lang="en-US" altLang="zh-CN" dirty="0"/>
          </a:p>
          <a:p>
            <a:endParaRPr lang="en-US" dirty="0"/>
          </a:p>
          <a:p>
            <a:r>
              <a:rPr lang="en-US" dirty="0"/>
              <a:t>#1: Saigon. Grey, Anthony</a:t>
            </a:r>
          </a:p>
          <a:p>
            <a:r>
              <a:rPr lang="en-US" dirty="0"/>
              <a:t>#2: </a:t>
            </a:r>
            <a:r>
              <a:rPr lang="en-US" baseline="0" dirty="0"/>
              <a:t> </a:t>
            </a:r>
            <a:r>
              <a:rPr lang="en-US" dirty="0"/>
              <a:t>Jerusalem the Golden. Drabble, Margaret</a:t>
            </a:r>
          </a:p>
          <a:p>
            <a:r>
              <a:rPr lang="en-US" dirty="0"/>
              <a:t>From </a:t>
            </a:r>
            <a:r>
              <a:rPr lang="en-US" dirty="0" err="1"/>
              <a:t>shlomo</a:t>
            </a:r>
            <a:r>
              <a:rPr lang="en-US" baseline="0" dirty="0"/>
              <a:t> </a:t>
            </a:r>
            <a:r>
              <a:rPr lang="en-US" baseline="0" dirty="0" err="1"/>
              <a:t>argamon</a:t>
            </a:r>
            <a:endParaRPr lang="en-US" dirty="0"/>
          </a:p>
          <a:p>
            <a:endParaRPr lang="zh-CN" altLang="en-US" dirty="0"/>
          </a:p>
          <a:p>
            <a:endParaRPr lang="en-CN" dirty="0"/>
          </a:p>
        </p:txBody>
      </p:sp>
      <p:sp>
        <p:nvSpPr>
          <p:cNvPr id="4" name="Slide Number Placeholder 3"/>
          <p:cNvSpPr>
            <a:spLocks noGrp="1"/>
          </p:cNvSpPr>
          <p:nvPr>
            <p:ph type="sldNum" sz="quarter" idx="5"/>
          </p:nvPr>
        </p:nvSpPr>
        <p:spPr/>
        <p:txBody>
          <a:bodyPr/>
          <a:lstStyle/>
          <a:p>
            <a:fld id="{DCA74C5D-8905-4D81-BE92-D035E374EA63}" type="slidenum">
              <a:rPr lang="zh-CN" altLang="en-US" smtClean="0"/>
              <a:t>6</a:t>
            </a:fld>
            <a:endParaRPr lang="zh-CN" altLang="en-US"/>
          </a:p>
        </p:txBody>
      </p:sp>
    </p:spTree>
    <p:extLst>
      <p:ext uri="{BB962C8B-B14F-4D97-AF65-F5344CB8AC3E}">
        <p14:creationId xmlns:p14="http://schemas.microsoft.com/office/powerpoint/2010/main" val="1883776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所有刚刚我们看到的那些例子都属于文本分类的范畴。对于文本分类的任务，我们首先需要给定一些类别。比如说，情感分析里面，就是正面、负面两个类别。那么医学文献分类里面，就是医学相关的那些类别。比如新闻文章，我们可以分类成体育新闻、商业新闻、教育新闻、科学等等。</a:t>
            </a:r>
          </a:p>
          <a:p>
            <a:endParaRPr lang="en-US" altLang="zh-CN" dirty="0"/>
          </a:p>
          <a:p>
            <a:r>
              <a:rPr lang="zh-CN" altLang="en-US" dirty="0"/>
              <a:t>为了更具象地了解每个类别里面文献的特点，一般还会附带一些训练集合。比如说，情感分类里就会给出一些正面评论的标注语料集合，通过这些标注语料集合，我们就可以知道原来正面的例子长这个样子。负面的评论长那个样子。</a:t>
            </a:r>
          </a:p>
          <a:p>
            <a:endParaRPr lang="en-US" altLang="zh-CN" dirty="0"/>
          </a:p>
          <a:p>
            <a:r>
              <a:rPr lang="zh-CN" altLang="en-US" dirty="0"/>
              <a:t>文本分类任务的使用场景就是给定一个需要判别的文本，然后分类系统或者算法在给定的标签集合里面为它找到最适合的一个标签。这样的分类任务，在基本上所有的资讯服务平台都是必不可少的一个环节。人为添加标签当然能够起到很重要的指示作用，但很多标签是缺失的，所以分类系统就能够派上用场了。</a:t>
            </a:r>
          </a:p>
          <a:p>
            <a:endParaRPr lang="zh-CN" altLang="en-US" dirty="0"/>
          </a:p>
          <a:p>
            <a:endParaRPr lang="en-CN" dirty="0"/>
          </a:p>
        </p:txBody>
      </p:sp>
      <p:sp>
        <p:nvSpPr>
          <p:cNvPr id="4" name="Slide Number Placeholder 3"/>
          <p:cNvSpPr>
            <a:spLocks noGrp="1"/>
          </p:cNvSpPr>
          <p:nvPr>
            <p:ph type="sldNum" sz="quarter" idx="5"/>
          </p:nvPr>
        </p:nvSpPr>
        <p:spPr/>
        <p:txBody>
          <a:bodyPr/>
          <a:lstStyle/>
          <a:p>
            <a:fld id="{DCA74C5D-8905-4D81-BE92-D035E374EA63}" type="slidenum">
              <a:rPr lang="zh-CN" altLang="en-US" smtClean="0"/>
              <a:t>8</a:t>
            </a:fld>
            <a:endParaRPr lang="zh-CN" altLang="en-US"/>
          </a:p>
        </p:txBody>
      </p:sp>
    </p:spTree>
    <p:extLst>
      <p:ext uri="{BB962C8B-B14F-4D97-AF65-F5344CB8AC3E}">
        <p14:creationId xmlns:p14="http://schemas.microsoft.com/office/powerpoint/2010/main" val="2460457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在文本分类的时候，我们面对的文本对象可以是很多样化的。比如说，文章，小一点的段落</a:t>
            </a:r>
            <a:r>
              <a:rPr lang="en-US" altLang="zh-CN" dirty="0"/>
              <a:t>(</a:t>
            </a:r>
            <a:r>
              <a:rPr lang="zh-CN" altLang="en-US" dirty="0"/>
              <a:t>我们想看看某一个段落是不是有抄袭的嫌疑</a:t>
            </a:r>
            <a:r>
              <a:rPr lang="en-US" altLang="zh-CN" dirty="0"/>
              <a:t>)</a:t>
            </a:r>
            <a:r>
              <a:rPr lang="zh-CN" altLang="en-US" dirty="0"/>
              <a:t>，或者更大的文本集合</a:t>
            </a:r>
            <a:r>
              <a:rPr lang="en-US" altLang="zh-CN" dirty="0"/>
              <a:t>(</a:t>
            </a:r>
            <a:r>
              <a:rPr lang="zh-CN" altLang="en-US" dirty="0"/>
              <a:t>我们想从一个人的很多的文档中，判断出他是不是衷情于某一个学科</a:t>
            </a:r>
            <a:r>
              <a:rPr lang="en-US" altLang="zh-CN" dirty="0"/>
              <a:t>)</a:t>
            </a:r>
            <a:r>
              <a:rPr lang="zh-CN" altLang="en-US" dirty="0"/>
              <a:t>。</a:t>
            </a:r>
          </a:p>
          <a:p>
            <a:endParaRPr lang="en-US" altLang="zh-CN" dirty="0"/>
          </a:p>
          <a:p>
            <a:r>
              <a:rPr lang="zh-CN" altLang="en-US" dirty="0"/>
              <a:t>文本分类的类别也也可以是多样的。我们可以判断文本内部属性，就是说文本本身蕴含的一些特点，比如话题特征，比如说情感的类别。还有一些是的外部属性。比如说，作者的信息，作品的年代信息，作品的写作环境信息等等。</a:t>
            </a:r>
          </a:p>
          <a:p>
            <a:endParaRPr lang="zh-CN" altLang="en-US" dirty="0"/>
          </a:p>
          <a:p>
            <a:endParaRPr lang="en-CN" dirty="0"/>
          </a:p>
        </p:txBody>
      </p:sp>
      <p:sp>
        <p:nvSpPr>
          <p:cNvPr id="4" name="Slide Number Placeholder 3"/>
          <p:cNvSpPr>
            <a:spLocks noGrp="1"/>
          </p:cNvSpPr>
          <p:nvPr>
            <p:ph type="sldNum" sz="quarter" idx="5"/>
          </p:nvPr>
        </p:nvSpPr>
        <p:spPr/>
        <p:txBody>
          <a:bodyPr/>
          <a:lstStyle/>
          <a:p>
            <a:fld id="{DCA74C5D-8905-4D81-BE92-D035E374EA63}" type="slidenum">
              <a:rPr lang="zh-CN" altLang="en-US" smtClean="0"/>
              <a:t>9</a:t>
            </a:fld>
            <a:endParaRPr lang="zh-CN" altLang="en-US"/>
          </a:p>
        </p:txBody>
      </p:sp>
    </p:spTree>
    <p:extLst>
      <p:ext uri="{BB962C8B-B14F-4D97-AF65-F5344CB8AC3E}">
        <p14:creationId xmlns:p14="http://schemas.microsoft.com/office/powerpoint/2010/main" val="2392227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nSpc>
                <a:spcPct val="107000"/>
              </a:lnSpc>
              <a:buFont typeface="+mj-lt"/>
              <a:buNone/>
            </a:pPr>
            <a:r>
              <a:rPr lang="zh-CN" altLang="en-US" sz="1200" dirty="0">
                <a:effectLst/>
                <a:latin typeface="Calibri" panose="020F0502020204030204" pitchFamily="34" charset="0"/>
                <a:ea typeface="DengXian" panose="02010600030101010101" pitchFamily="2" charset="-122"/>
                <a:cs typeface="Times New Roman" panose="02020603050405020304" pitchFamily="18" charset="0"/>
              </a:rPr>
              <a:t>那么对于文本分类的问题描述，或者问题公式化，我们可以探讨以下几种情况。</a:t>
            </a:r>
            <a:r>
              <a:rPr lang="zh-CN" altLang="zh-CN" sz="1200" dirty="0">
                <a:effectLst/>
                <a:latin typeface="Calibri" panose="020F0502020204030204" pitchFamily="34" charset="0"/>
                <a:ea typeface="DengXian" panose="02010600030101010101" pitchFamily="2" charset="-122"/>
                <a:cs typeface="Times New Roman" panose="02020603050405020304" pitchFamily="18" charset="0"/>
              </a:rPr>
              <a:t>最简单的文本分类就是二分类。比如说，我们的信息检索，会把文档分成两个类别，相关和不相关。垃圾邮件发现，把邮件分成垃圾邮件和非垃圾邮件。情感分析里面把评论分成正面和负面的。</a:t>
            </a:r>
          </a:p>
          <a:p>
            <a:pPr marL="342900" lvl="0" indent="-342900">
              <a:lnSpc>
                <a:spcPct val="107000"/>
              </a:lnSpc>
              <a:buFont typeface="+mj-lt"/>
              <a:buAutoNum type="arabicPeriod"/>
            </a:pPr>
            <a:r>
              <a:rPr lang="zh-CN" altLang="zh-CN" sz="1200" dirty="0">
                <a:effectLst/>
                <a:latin typeface="Calibri" panose="020F0502020204030204" pitchFamily="34" charset="0"/>
                <a:ea typeface="DengXian" panose="02010600030101010101" pitchFamily="2" charset="-122"/>
                <a:cs typeface="Times New Roman" panose="02020603050405020304" pitchFamily="18" charset="0"/>
              </a:rPr>
              <a:t>如果说分类的类别超过了两个，那么就变成了一个多分类的任务。比如，新闻网站里头根据门类进行分类，或者是给邮件的内容</a:t>
            </a:r>
            <a:r>
              <a:rPr lang="zh-CN" altLang="en-US" sz="1200" dirty="0">
                <a:effectLst/>
                <a:latin typeface="Calibri" panose="020F0502020204030204" pitchFamily="34" charset="0"/>
                <a:ea typeface="DengXian" panose="02010600030101010101" pitchFamily="2" charset="-122"/>
                <a:cs typeface="Times New Roman" panose="02020603050405020304" pitchFamily="18" charset="0"/>
              </a:rPr>
              <a:t>归类</a:t>
            </a:r>
            <a:r>
              <a:rPr lang="en-US" altLang="zh-CN" sz="1200" dirty="0">
                <a:effectLst/>
                <a:latin typeface="Calibri" panose="020F0502020204030204" pitchFamily="34" charset="0"/>
                <a:ea typeface="DengXian" panose="02010600030101010101" pitchFamily="2" charset="-122"/>
                <a:cs typeface="Times New Roman" panose="02020603050405020304" pitchFamily="18" charset="0"/>
              </a:rPr>
              <a:t>(Spam, Important)</a:t>
            </a:r>
            <a:r>
              <a:rPr lang="zh-CN" altLang="zh-CN" sz="1200" dirty="0">
                <a:effectLst/>
                <a:latin typeface="Calibri" panose="020F0502020204030204" pitchFamily="34" charset="0"/>
                <a:ea typeface="DengXian" panose="02010600030101010101" pitchFamily="2" charset="-122"/>
                <a:cs typeface="Times New Roman" panose="02020603050405020304" pitchFamily="18" charset="0"/>
              </a:rPr>
              <a:t>打上标签啥的。</a:t>
            </a:r>
          </a:p>
          <a:p>
            <a:pPr marL="342900" lvl="0" indent="-342900">
              <a:lnSpc>
                <a:spcPct val="107000"/>
              </a:lnSpc>
              <a:buFont typeface="+mj-lt"/>
              <a:buAutoNum type="arabicPeriod"/>
            </a:pPr>
            <a:endParaRPr lang="en-US" altLang="zh-CN" sz="12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07000"/>
              </a:lnSpc>
              <a:buFont typeface="+mj-lt"/>
              <a:buAutoNum type="arabicPeriod"/>
            </a:pPr>
            <a:r>
              <a:rPr lang="zh-CN" altLang="zh-CN" sz="1200" dirty="0">
                <a:effectLst/>
                <a:latin typeface="Calibri" panose="020F0502020204030204" pitchFamily="34" charset="0"/>
                <a:ea typeface="DengXian" panose="02010600030101010101" pitchFamily="2" charset="-122"/>
                <a:cs typeface="Times New Roman" panose="02020603050405020304" pitchFamily="18" charset="0"/>
              </a:rPr>
              <a:t>层次化的分类</a:t>
            </a:r>
            <a:r>
              <a:rPr lang="zh-CN" altLang="en-US" sz="1200" dirty="0">
                <a:effectLst/>
                <a:latin typeface="Calibri" panose="020F0502020204030204" pitchFamily="34" charset="0"/>
                <a:ea typeface="DengXian" panose="02010600030101010101" pitchFamily="2" charset="-122"/>
                <a:cs typeface="Times New Roman" panose="02020603050405020304" pitchFamily="18" charset="0"/>
              </a:rPr>
              <a:t>，比如新闻分类的体育类新闻，可以细分成足球新闻、篮球新闻；比如维基百科有地理、人物、事件分类，其中人物又分为小说人物、历史人物、电影人物等等。</a:t>
            </a:r>
            <a:endParaRPr lang="en-US" altLang="zh-CN" sz="12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07000"/>
              </a:lnSpc>
              <a:buFont typeface="+mj-lt"/>
              <a:buAutoNum type="arabicPeriod"/>
            </a:pPr>
            <a:endParaRPr lang="zh-CN" altLang="zh-CN" sz="12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nSpc>
                <a:spcPct val="107000"/>
              </a:lnSpc>
              <a:spcAft>
                <a:spcPts val="800"/>
              </a:spcAft>
              <a:buFont typeface="+mj-lt"/>
              <a:buAutoNum type="arabicPeriod"/>
            </a:pPr>
            <a:r>
              <a:rPr lang="zh-CN" altLang="zh-CN" sz="1200" dirty="0">
                <a:effectLst/>
                <a:latin typeface="Calibri" panose="020F0502020204030204" pitchFamily="34" charset="0"/>
                <a:ea typeface="DengXian" panose="02010600030101010101" pitchFamily="2" charset="-122"/>
                <a:cs typeface="Times New Roman" panose="02020603050405020304" pitchFamily="18" charset="0"/>
              </a:rPr>
              <a:t>还有联合分类。联合分类是一个比较厉害的东西，我们在做两个分类任务的时候，会发现两个任务的结果可能是有很强的相关性。那么一个分类任务的完成就会直接或者间接影响到另外一个任务。比如说，给定一个文档，我们判断作者性别。另外一个任务是给定一个文档，判断作者的性格特点。那么很明显性别本身跟性格之间就有很强的相关性。所以这两个任务的完成是可以在一个联合的框架下完成的。这样的联合框架是现在还比较流行的一个研究方向。那么，在具体的完成过程中，主要是使用共享的原则。</a:t>
            </a:r>
          </a:p>
          <a:p>
            <a:endParaRPr lang="zh-CN" altLang="en-US" dirty="0"/>
          </a:p>
          <a:p>
            <a:endParaRPr lang="en-CN" dirty="0"/>
          </a:p>
        </p:txBody>
      </p:sp>
      <p:sp>
        <p:nvSpPr>
          <p:cNvPr id="4" name="Slide Number Placeholder 3"/>
          <p:cNvSpPr>
            <a:spLocks noGrp="1"/>
          </p:cNvSpPr>
          <p:nvPr>
            <p:ph type="sldNum" sz="quarter" idx="5"/>
          </p:nvPr>
        </p:nvSpPr>
        <p:spPr/>
        <p:txBody>
          <a:bodyPr/>
          <a:lstStyle/>
          <a:p>
            <a:fld id="{DCA74C5D-8905-4D81-BE92-D035E374EA63}" type="slidenum">
              <a:rPr lang="zh-CN" altLang="en-US" smtClean="0"/>
              <a:t>10</a:t>
            </a:fld>
            <a:endParaRPr lang="zh-CN" altLang="en-US"/>
          </a:p>
        </p:txBody>
      </p:sp>
    </p:spTree>
    <p:extLst>
      <p:ext uri="{BB962C8B-B14F-4D97-AF65-F5344CB8AC3E}">
        <p14:creationId xmlns:p14="http://schemas.microsoft.com/office/powerpoint/2010/main" val="3322107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好，现在就让我们来看一看文本分类的精确定义。</a:t>
            </a:r>
            <a:endParaRPr lang="en-US" altLang="zh-CN" dirty="0"/>
          </a:p>
          <a:p>
            <a:r>
              <a:rPr lang="zh-CN" altLang="en-US" dirty="0"/>
              <a:t>给定一个文档</a:t>
            </a:r>
            <a:r>
              <a:rPr lang="en-US" altLang="zh-CN" dirty="0"/>
              <a:t>d</a:t>
            </a:r>
            <a:r>
              <a:rPr lang="zh-CN" altLang="en-US" dirty="0"/>
              <a:t>和一个确定的类别集合</a:t>
            </a:r>
            <a:r>
              <a:rPr lang="en-US" altLang="zh-CN" dirty="0"/>
              <a:t>C</a:t>
            </a:r>
            <a:r>
              <a:rPr lang="zh-CN" altLang="en-US" dirty="0"/>
              <a:t>。我们希望算法能够判定出这个文档</a:t>
            </a:r>
            <a:r>
              <a:rPr lang="en-US" altLang="zh-CN" dirty="0"/>
              <a:t>d</a:t>
            </a:r>
            <a:r>
              <a:rPr lang="zh-CN" altLang="en-US" dirty="0"/>
              <a:t>所属的类别</a:t>
            </a:r>
            <a:r>
              <a:rPr lang="en-US" altLang="zh-CN" dirty="0"/>
              <a:t>c</a:t>
            </a:r>
            <a:r>
              <a:rPr lang="zh-CN" altLang="en-US" dirty="0"/>
              <a:t>。</a:t>
            </a:r>
          </a:p>
        </p:txBody>
      </p:sp>
      <p:sp>
        <p:nvSpPr>
          <p:cNvPr id="4" name="Slide Number Placeholder 3"/>
          <p:cNvSpPr>
            <a:spLocks noGrp="1"/>
          </p:cNvSpPr>
          <p:nvPr>
            <p:ph type="sldNum" sz="quarter" idx="5"/>
          </p:nvPr>
        </p:nvSpPr>
        <p:spPr/>
        <p:txBody>
          <a:bodyPr/>
          <a:lstStyle/>
          <a:p>
            <a:fld id="{DCA74C5D-8905-4D81-BE92-D035E374EA63}" type="slidenum">
              <a:rPr lang="zh-CN" altLang="en-US" smtClean="0"/>
              <a:t>11</a:t>
            </a:fld>
            <a:endParaRPr lang="zh-CN" altLang="en-US"/>
          </a:p>
        </p:txBody>
      </p:sp>
    </p:spTree>
    <p:extLst>
      <p:ext uri="{BB962C8B-B14F-4D97-AF65-F5344CB8AC3E}">
        <p14:creationId xmlns:p14="http://schemas.microsoft.com/office/powerpoint/2010/main" val="1664497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E03284-647F-470C-AE41-2C3FA78D7510}"/>
              </a:ext>
            </a:extLst>
          </p:cNvPr>
          <p:cNvSpPr>
            <a:spLocks noGrp="1"/>
          </p:cNvSpPr>
          <p:nvPr>
            <p:ph type="ctrTitle" hasCustomPrompt="1"/>
          </p:nvPr>
        </p:nvSpPr>
        <p:spPr>
          <a:xfrm>
            <a:off x="1524000" y="1122363"/>
            <a:ext cx="9144000" cy="2387600"/>
          </a:xfrm>
          <a:solidFill>
            <a:schemeClr val="accent1"/>
          </a:solidFill>
        </p:spPr>
        <p:txBody>
          <a:bodyPr anchor="b">
            <a:normAutofit/>
          </a:bodyPr>
          <a:lstStyle>
            <a:lvl1pPr algn="ctr">
              <a:defRPr sz="4800" b="1">
                <a:solidFill>
                  <a:schemeClr val="bg1"/>
                </a:solidFill>
              </a:defRPr>
            </a:lvl1pPr>
          </a:lstStyle>
          <a:p>
            <a:r>
              <a:rPr lang="en-US" altLang="zh-CN" dirty="0"/>
              <a:t>Introduction to NLP</a:t>
            </a:r>
            <a:endParaRPr lang="zh-CN" altLang="en-US" dirty="0"/>
          </a:p>
        </p:txBody>
      </p:sp>
      <p:sp>
        <p:nvSpPr>
          <p:cNvPr id="3" name="副标题 2">
            <a:extLst>
              <a:ext uri="{FF2B5EF4-FFF2-40B4-BE49-F238E27FC236}">
                <a16:creationId xmlns:a16="http://schemas.microsoft.com/office/drawing/2014/main" id="{982747E6-4E72-4435-AB9D-9122E0C57BC9}"/>
              </a:ext>
            </a:extLst>
          </p:cNvPr>
          <p:cNvSpPr>
            <a:spLocks noGrp="1"/>
          </p:cNvSpPr>
          <p:nvPr>
            <p:ph type="subTitle" idx="1" hasCustomPrompt="1"/>
          </p:nvPr>
        </p:nvSpPr>
        <p:spPr>
          <a:xfrm>
            <a:off x="1524000" y="3602038"/>
            <a:ext cx="9144000" cy="1655762"/>
          </a:xfrm>
          <a:solidFill>
            <a:schemeClr val="accent1"/>
          </a:solidFill>
        </p:spPr>
        <p:txBody>
          <a:bodyPr/>
          <a:lstStyle>
            <a:lvl1pPr marL="0" indent="0" algn="ctr">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Baojian Zhou</a:t>
            </a:r>
          </a:p>
          <a:p>
            <a:r>
              <a:rPr lang="en-US" altLang="zh-CN" dirty="0"/>
              <a:t>School of Data Science, Fudan University</a:t>
            </a:r>
            <a:endParaRPr lang="zh-CN" altLang="en-US" dirty="0"/>
          </a:p>
        </p:txBody>
      </p:sp>
      <p:sp>
        <p:nvSpPr>
          <p:cNvPr id="6" name="灯片编号占位符 5">
            <a:extLst>
              <a:ext uri="{FF2B5EF4-FFF2-40B4-BE49-F238E27FC236}">
                <a16:creationId xmlns:a16="http://schemas.microsoft.com/office/drawing/2014/main" id="{EFC91BB9-1D1F-408E-9F55-1C077A94AD78}"/>
              </a:ext>
            </a:extLst>
          </p:cNvPr>
          <p:cNvSpPr>
            <a:spLocks noGrp="1"/>
          </p:cNvSpPr>
          <p:nvPr>
            <p:ph type="sldNum" sz="quarter" idx="12"/>
          </p:nvPr>
        </p:nvSpPr>
        <p:spPr/>
        <p:txBody>
          <a:bodyPr/>
          <a:lstStyle/>
          <a:p>
            <a:fld id="{DC8BB421-126E-41CB-B73A-69D52E98CAE3}" type="slidenum">
              <a:rPr lang="zh-CN" altLang="en-US" smtClean="0"/>
              <a:t>‹#›</a:t>
            </a:fld>
            <a:endParaRPr lang="zh-CN" altLang="en-US"/>
          </a:p>
        </p:txBody>
      </p:sp>
    </p:spTree>
    <p:extLst>
      <p:ext uri="{BB962C8B-B14F-4D97-AF65-F5344CB8AC3E}">
        <p14:creationId xmlns:p14="http://schemas.microsoft.com/office/powerpoint/2010/main" val="367881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5BD662-EB3C-4EAF-9A3A-38E08CA48E95}"/>
              </a:ext>
            </a:extLst>
          </p:cNvPr>
          <p:cNvSpPr>
            <a:spLocks noGrp="1"/>
          </p:cNvSpPr>
          <p:nvPr>
            <p:ph type="title" hasCustomPrompt="1"/>
          </p:nvPr>
        </p:nvSpPr>
        <p:spPr>
          <a:xfrm>
            <a:off x="314326" y="241334"/>
            <a:ext cx="11553826" cy="610388"/>
          </a:xfrm>
          <a:noFill/>
        </p:spPr>
        <p:txBody>
          <a:bodyPr>
            <a:noAutofit/>
          </a:bodyPr>
          <a:lstStyle>
            <a:lvl1pPr>
              <a:defRPr sz="4000" b="1">
                <a:solidFill>
                  <a:srgbClr val="0E419C"/>
                </a:solidFill>
              </a:defRPr>
            </a:lvl1pPr>
          </a:lstStyle>
          <a:p>
            <a:r>
              <a:rPr lang="en-US" altLang="zh-CN" dirty="0"/>
              <a:t>This is a test</a:t>
            </a:r>
            <a:endParaRPr lang="zh-CN" altLang="en-US" dirty="0"/>
          </a:p>
        </p:txBody>
      </p:sp>
      <p:sp>
        <p:nvSpPr>
          <p:cNvPr id="3" name="内容占位符 2">
            <a:extLst>
              <a:ext uri="{FF2B5EF4-FFF2-40B4-BE49-F238E27FC236}">
                <a16:creationId xmlns:a16="http://schemas.microsoft.com/office/drawing/2014/main" id="{80A57540-AA61-4F49-8204-5904B128EF94}"/>
              </a:ext>
            </a:extLst>
          </p:cNvPr>
          <p:cNvSpPr>
            <a:spLocks noGrp="1"/>
          </p:cNvSpPr>
          <p:nvPr>
            <p:ph idx="1" hasCustomPrompt="1"/>
          </p:nvPr>
        </p:nvSpPr>
        <p:spPr>
          <a:xfrm>
            <a:off x="517525" y="1108433"/>
            <a:ext cx="11064875" cy="5508233"/>
          </a:xfrm>
        </p:spPr>
        <p:txBody>
          <a:bodyPr/>
          <a:lstStyle>
            <a:lvl1pPr>
              <a:lnSpc>
                <a:spcPct val="100000"/>
              </a:lnSpc>
              <a:spcAft>
                <a:spcPts val="1800"/>
              </a:spcAft>
              <a:defRPr>
                <a:solidFill>
                  <a:schemeClr val="tx1"/>
                </a:solidFill>
              </a:defRPr>
            </a:lvl1pPr>
            <a:lvl2pPr>
              <a:lnSpc>
                <a:spcPct val="100000"/>
              </a:lnSpc>
              <a:spcAft>
                <a:spcPts val="1800"/>
              </a:spcAft>
              <a:defRPr>
                <a:solidFill>
                  <a:schemeClr val="tx1"/>
                </a:solidFill>
              </a:defRPr>
            </a:lvl2pPr>
            <a:lvl3pPr>
              <a:lnSpc>
                <a:spcPct val="100000"/>
              </a:lnSpc>
              <a:spcAft>
                <a:spcPts val="1800"/>
              </a:spcAft>
              <a:defRPr>
                <a:solidFill>
                  <a:schemeClr val="tx1"/>
                </a:solidFill>
              </a:defRPr>
            </a:lvl3pPr>
            <a:lvl4pPr>
              <a:lnSpc>
                <a:spcPct val="100000"/>
              </a:lnSpc>
              <a:spcAft>
                <a:spcPts val="1800"/>
              </a:spcAft>
              <a:defRPr>
                <a:solidFill>
                  <a:schemeClr val="tx1"/>
                </a:solidFill>
              </a:defRPr>
            </a:lvl4pPr>
            <a:lvl5pPr marL="1828800" indent="0">
              <a:buNone/>
              <a:defRPr/>
            </a:lvl5pPr>
          </a:lstStyle>
          <a:p>
            <a:pPr lvl="0"/>
            <a:r>
              <a:rPr lang="en-US" altLang="zh-CN" dirty="0"/>
              <a:t>This is a test.</a:t>
            </a:r>
            <a:endParaRPr lang="zh-CN" altLang="en-US" dirty="0"/>
          </a:p>
          <a:p>
            <a:pPr lvl="1"/>
            <a:r>
              <a:rPr lang="en-US" altLang="zh-CN" dirty="0"/>
              <a:t>This</a:t>
            </a:r>
            <a:r>
              <a:rPr lang="zh-CN" altLang="en-US" dirty="0"/>
              <a:t> </a:t>
            </a:r>
            <a:r>
              <a:rPr lang="en-US" altLang="zh-CN" dirty="0"/>
              <a:t>is</a:t>
            </a:r>
            <a:r>
              <a:rPr lang="zh-CN" altLang="en-US" dirty="0"/>
              <a:t> </a:t>
            </a:r>
            <a:r>
              <a:rPr lang="en-US" altLang="zh-CN" dirty="0"/>
              <a:t>a</a:t>
            </a:r>
            <a:r>
              <a:rPr lang="zh-CN" altLang="en-US" dirty="0"/>
              <a:t> </a:t>
            </a:r>
            <a:r>
              <a:rPr lang="en-US" altLang="zh-CN" dirty="0"/>
              <a:t>test.</a:t>
            </a:r>
            <a:endParaRPr lang="zh-CN" altLang="en-US" dirty="0"/>
          </a:p>
          <a:p>
            <a:pPr lvl="2"/>
            <a:r>
              <a:rPr lang="en-US" altLang="zh-CN" dirty="0"/>
              <a:t>This</a:t>
            </a:r>
            <a:r>
              <a:rPr lang="zh-CN" altLang="en-US" dirty="0"/>
              <a:t> </a:t>
            </a:r>
            <a:r>
              <a:rPr lang="en-US" altLang="zh-CN" dirty="0"/>
              <a:t>is</a:t>
            </a:r>
            <a:r>
              <a:rPr lang="zh-CN" altLang="en-US" dirty="0"/>
              <a:t> </a:t>
            </a:r>
            <a:r>
              <a:rPr lang="en-US" altLang="zh-CN" dirty="0"/>
              <a:t>a</a:t>
            </a:r>
            <a:r>
              <a:rPr lang="zh-CN" altLang="en-US" dirty="0"/>
              <a:t> </a:t>
            </a:r>
            <a:r>
              <a:rPr lang="en-US" altLang="zh-CN" dirty="0"/>
              <a:t>test</a:t>
            </a:r>
            <a:endParaRPr lang="zh-CN" altLang="en-US" dirty="0"/>
          </a:p>
          <a:p>
            <a:pPr lvl="3"/>
            <a:r>
              <a:rPr lang="en-US" altLang="zh-CN" dirty="0"/>
              <a:t>This</a:t>
            </a:r>
            <a:r>
              <a:rPr lang="zh-CN" altLang="en-US" dirty="0"/>
              <a:t> </a:t>
            </a:r>
            <a:r>
              <a:rPr lang="en-US" altLang="zh-CN" dirty="0"/>
              <a:t>is</a:t>
            </a:r>
            <a:r>
              <a:rPr lang="zh-CN" altLang="en-US" dirty="0"/>
              <a:t> </a:t>
            </a:r>
            <a:r>
              <a:rPr lang="en-US" altLang="zh-CN" dirty="0"/>
              <a:t>a</a:t>
            </a:r>
            <a:r>
              <a:rPr lang="zh-CN" altLang="en-US" dirty="0"/>
              <a:t> </a:t>
            </a:r>
            <a:r>
              <a:rPr lang="en-US" altLang="zh-CN" dirty="0"/>
              <a:t>test.</a:t>
            </a:r>
            <a:endParaRPr lang="zh-CN" altLang="en-US" dirty="0"/>
          </a:p>
        </p:txBody>
      </p:sp>
      <p:sp>
        <p:nvSpPr>
          <p:cNvPr id="6" name="灯片编号占位符 5">
            <a:extLst>
              <a:ext uri="{FF2B5EF4-FFF2-40B4-BE49-F238E27FC236}">
                <a16:creationId xmlns:a16="http://schemas.microsoft.com/office/drawing/2014/main" id="{1CD65E4C-D95C-4051-9F7B-78194BD2D12E}"/>
              </a:ext>
            </a:extLst>
          </p:cNvPr>
          <p:cNvSpPr>
            <a:spLocks noGrp="1"/>
          </p:cNvSpPr>
          <p:nvPr>
            <p:ph type="sldNum" sz="quarter" idx="12"/>
          </p:nvPr>
        </p:nvSpPr>
        <p:spPr>
          <a:xfrm>
            <a:off x="11582400" y="6492875"/>
            <a:ext cx="609598" cy="365125"/>
          </a:xfrm>
        </p:spPr>
        <p:txBody>
          <a:bodyPr/>
          <a:lstStyle/>
          <a:p>
            <a:fld id="{DC8BB421-126E-41CB-B73A-69D52E98CAE3}" type="slidenum">
              <a:rPr lang="zh-CN" altLang="en-US" smtClean="0"/>
              <a:t>‹#›</a:t>
            </a:fld>
            <a:endParaRPr lang="zh-CN" altLang="en-US" dirty="0"/>
          </a:p>
        </p:txBody>
      </p:sp>
      <p:sp>
        <p:nvSpPr>
          <p:cNvPr id="7" name="矩形 6">
            <a:extLst>
              <a:ext uri="{FF2B5EF4-FFF2-40B4-BE49-F238E27FC236}">
                <a16:creationId xmlns:a16="http://schemas.microsoft.com/office/drawing/2014/main" id="{05A9ACEB-7451-41A7-93BA-D817C10377AE}"/>
              </a:ext>
            </a:extLst>
          </p:cNvPr>
          <p:cNvSpPr/>
          <p:nvPr userDrawn="1"/>
        </p:nvSpPr>
        <p:spPr>
          <a:xfrm>
            <a:off x="314326" y="851723"/>
            <a:ext cx="11553826" cy="45719"/>
          </a:xfrm>
          <a:prstGeom prst="rect">
            <a:avLst/>
          </a:prstGeom>
          <a:solidFill>
            <a:srgbClr val="174593"/>
          </a:solidFill>
          <a:ln>
            <a:solidFill>
              <a:srgbClr val="1745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C4D88"/>
              </a:solidFill>
            </a:endParaRPr>
          </a:p>
        </p:txBody>
      </p:sp>
    </p:spTree>
    <p:extLst>
      <p:ext uri="{BB962C8B-B14F-4D97-AF65-F5344CB8AC3E}">
        <p14:creationId xmlns:p14="http://schemas.microsoft.com/office/powerpoint/2010/main" val="622162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1CD65E4C-D95C-4051-9F7B-78194BD2D12E}"/>
              </a:ext>
            </a:extLst>
          </p:cNvPr>
          <p:cNvSpPr>
            <a:spLocks noGrp="1"/>
          </p:cNvSpPr>
          <p:nvPr>
            <p:ph type="sldNum" sz="quarter" idx="12"/>
          </p:nvPr>
        </p:nvSpPr>
        <p:spPr>
          <a:xfrm>
            <a:off x="11582400" y="6492875"/>
            <a:ext cx="609598" cy="365125"/>
          </a:xfrm>
        </p:spPr>
        <p:txBody>
          <a:bodyPr/>
          <a:lstStyle/>
          <a:p>
            <a:fld id="{DC8BB421-126E-41CB-B73A-69D52E98CAE3}" type="slidenum">
              <a:rPr lang="zh-CN" altLang="en-US" smtClean="0"/>
              <a:t>‹#›</a:t>
            </a:fld>
            <a:endParaRPr lang="zh-CN" altLang="en-US"/>
          </a:p>
        </p:txBody>
      </p:sp>
      <p:sp>
        <p:nvSpPr>
          <p:cNvPr id="5" name="内容占位符 2">
            <a:extLst>
              <a:ext uri="{FF2B5EF4-FFF2-40B4-BE49-F238E27FC236}">
                <a16:creationId xmlns:a16="http://schemas.microsoft.com/office/drawing/2014/main" id="{5CE11DDF-65F3-45D5-B724-62F94032D6A3}"/>
              </a:ext>
            </a:extLst>
          </p:cNvPr>
          <p:cNvSpPr>
            <a:spLocks noGrp="1"/>
          </p:cNvSpPr>
          <p:nvPr>
            <p:ph sz="half" idx="1"/>
          </p:nvPr>
        </p:nvSpPr>
        <p:spPr>
          <a:xfrm>
            <a:off x="914400" y="1720850"/>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内容占位符 3">
            <a:extLst>
              <a:ext uri="{FF2B5EF4-FFF2-40B4-BE49-F238E27FC236}">
                <a16:creationId xmlns:a16="http://schemas.microsoft.com/office/drawing/2014/main" id="{96484387-4DE1-4B3F-9BF4-D38DF0613262}"/>
              </a:ext>
            </a:extLst>
          </p:cNvPr>
          <p:cNvSpPr>
            <a:spLocks noGrp="1"/>
          </p:cNvSpPr>
          <p:nvPr>
            <p:ph sz="half" idx="2"/>
          </p:nvPr>
        </p:nvSpPr>
        <p:spPr>
          <a:xfrm>
            <a:off x="6248400" y="1720850"/>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3" name="标题 1">
            <a:extLst>
              <a:ext uri="{FF2B5EF4-FFF2-40B4-BE49-F238E27FC236}">
                <a16:creationId xmlns:a16="http://schemas.microsoft.com/office/drawing/2014/main" id="{0F00D199-7DD3-488F-BEEF-DF09657F7C1D}"/>
              </a:ext>
            </a:extLst>
          </p:cNvPr>
          <p:cNvSpPr>
            <a:spLocks noGrp="1"/>
          </p:cNvSpPr>
          <p:nvPr>
            <p:ph type="title" hasCustomPrompt="1"/>
          </p:nvPr>
        </p:nvSpPr>
        <p:spPr>
          <a:xfrm>
            <a:off x="66675" y="66676"/>
            <a:ext cx="12049125" cy="610388"/>
          </a:xfrm>
          <a:noFill/>
        </p:spPr>
        <p:txBody>
          <a:bodyPr>
            <a:noAutofit/>
          </a:bodyPr>
          <a:lstStyle>
            <a:lvl1pPr>
              <a:defRPr sz="4000" b="1">
                <a:solidFill>
                  <a:srgbClr val="0E419C"/>
                </a:solidFill>
              </a:defRPr>
            </a:lvl1pPr>
          </a:lstStyle>
          <a:p>
            <a:r>
              <a:rPr lang="en-US" altLang="zh-CN" dirty="0"/>
              <a:t>This is a test</a:t>
            </a:r>
            <a:endParaRPr lang="zh-CN" altLang="en-US" dirty="0"/>
          </a:p>
        </p:txBody>
      </p:sp>
      <p:sp>
        <p:nvSpPr>
          <p:cNvPr id="14" name="矩形 13">
            <a:extLst>
              <a:ext uri="{FF2B5EF4-FFF2-40B4-BE49-F238E27FC236}">
                <a16:creationId xmlns:a16="http://schemas.microsoft.com/office/drawing/2014/main" id="{C3601FE1-B52B-4595-BD97-220067DB7375}"/>
              </a:ext>
            </a:extLst>
          </p:cNvPr>
          <p:cNvSpPr/>
          <p:nvPr userDrawn="1"/>
        </p:nvSpPr>
        <p:spPr>
          <a:xfrm>
            <a:off x="66675" y="677065"/>
            <a:ext cx="12049125" cy="77587"/>
          </a:xfrm>
          <a:prstGeom prst="rect">
            <a:avLst/>
          </a:prstGeom>
          <a:solidFill>
            <a:srgbClr val="174593"/>
          </a:solidFill>
          <a:ln>
            <a:solidFill>
              <a:srgbClr val="1745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C4D88"/>
              </a:solidFill>
            </a:endParaRPr>
          </a:p>
        </p:txBody>
      </p:sp>
    </p:spTree>
    <p:extLst>
      <p:ext uri="{BB962C8B-B14F-4D97-AF65-F5344CB8AC3E}">
        <p14:creationId xmlns:p14="http://schemas.microsoft.com/office/powerpoint/2010/main" val="23231276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8D4B963-4689-4C0B-A3E7-5D0A516FD39B}"/>
              </a:ext>
            </a:extLst>
          </p:cNvPr>
          <p:cNvSpPr>
            <a:spLocks noGrp="1"/>
          </p:cNvSpPr>
          <p:nvPr>
            <p:ph type="title"/>
          </p:nvPr>
        </p:nvSpPr>
        <p:spPr>
          <a:xfrm>
            <a:off x="0" y="13229"/>
            <a:ext cx="12191998" cy="554038"/>
          </a:xfrm>
          <a:prstGeom prst="rect">
            <a:avLst/>
          </a:prstGeom>
        </p:spPr>
        <p:txBody>
          <a:bodyPr vert="horz" lIns="91440" tIns="45720" rIns="91440" bIns="45720" rtlCol="0" anchor="ctr">
            <a:normAutofit/>
          </a:bodyPr>
          <a:lstStyle/>
          <a:p>
            <a:r>
              <a:rPr lang="en-US" altLang="zh-CN" dirty="0"/>
              <a:t>This is a test</a:t>
            </a:r>
            <a:endParaRPr lang="zh-CN" altLang="en-US" dirty="0"/>
          </a:p>
        </p:txBody>
      </p:sp>
      <p:sp>
        <p:nvSpPr>
          <p:cNvPr id="3" name="文本占位符 2">
            <a:extLst>
              <a:ext uri="{FF2B5EF4-FFF2-40B4-BE49-F238E27FC236}">
                <a16:creationId xmlns:a16="http://schemas.microsoft.com/office/drawing/2014/main" id="{062EC4EC-EEC9-4E2B-8910-81CDFB6044D3}"/>
              </a:ext>
            </a:extLst>
          </p:cNvPr>
          <p:cNvSpPr>
            <a:spLocks noGrp="1"/>
          </p:cNvSpPr>
          <p:nvPr>
            <p:ph type="body" idx="1"/>
          </p:nvPr>
        </p:nvSpPr>
        <p:spPr>
          <a:xfrm>
            <a:off x="1" y="567267"/>
            <a:ext cx="12191998" cy="5925608"/>
          </a:xfrm>
          <a:prstGeom prst="rect">
            <a:avLst/>
          </a:prstGeom>
        </p:spPr>
        <p:txBody>
          <a:bodyPr vert="horz" lIns="91440" tIns="45720" rIns="91440" bIns="45720" rtlCol="0">
            <a:normAutofit/>
          </a:bodyPr>
          <a:lstStyle/>
          <a:p>
            <a:pPr lvl="0"/>
            <a:r>
              <a:rPr lang="en-US" altLang="zh-CN" dirty="0"/>
              <a:t>This is a test</a:t>
            </a:r>
            <a:endParaRPr lang="zh-CN" altLang="en-US" dirty="0"/>
          </a:p>
          <a:p>
            <a:pPr lvl="1"/>
            <a:r>
              <a:rPr lang="en-US" altLang="zh-CN" dirty="0"/>
              <a:t>This is a test</a:t>
            </a:r>
            <a:endParaRPr lang="zh-CN" altLang="en-US" dirty="0"/>
          </a:p>
          <a:p>
            <a:pPr lvl="2"/>
            <a:r>
              <a:rPr lang="en-US" altLang="zh-CN" dirty="0"/>
              <a:t>This is a test</a:t>
            </a:r>
            <a:endParaRPr lang="zh-CN" altLang="en-US" dirty="0"/>
          </a:p>
          <a:p>
            <a:pPr lvl="3"/>
            <a:r>
              <a:rPr lang="en-US" altLang="zh-CN" dirty="0"/>
              <a:t>This is a test</a:t>
            </a:r>
            <a:endParaRPr lang="zh-CN" altLang="en-US" dirty="0"/>
          </a:p>
          <a:p>
            <a:pPr lvl="4"/>
            <a:r>
              <a:rPr lang="en-US" altLang="zh-CN" dirty="0"/>
              <a:t>This is a test</a:t>
            </a:r>
            <a:endParaRPr lang="zh-CN" altLang="en-US" dirty="0"/>
          </a:p>
        </p:txBody>
      </p:sp>
      <p:sp>
        <p:nvSpPr>
          <p:cNvPr id="6" name="灯片编号占位符 5">
            <a:extLst>
              <a:ext uri="{FF2B5EF4-FFF2-40B4-BE49-F238E27FC236}">
                <a16:creationId xmlns:a16="http://schemas.microsoft.com/office/drawing/2014/main" id="{CC1C9E46-0E5F-49EF-B30B-D978E95AB653}"/>
              </a:ext>
            </a:extLst>
          </p:cNvPr>
          <p:cNvSpPr>
            <a:spLocks noGrp="1"/>
          </p:cNvSpPr>
          <p:nvPr>
            <p:ph type="sldNum" sz="quarter" idx="4"/>
          </p:nvPr>
        </p:nvSpPr>
        <p:spPr>
          <a:xfrm>
            <a:off x="11616266" y="6492875"/>
            <a:ext cx="57573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BB421-126E-41CB-B73A-69D52E98CAE3}" type="slidenum">
              <a:rPr lang="zh-CN" altLang="en-US" smtClean="0"/>
              <a:t>‹#›</a:t>
            </a:fld>
            <a:endParaRPr lang="zh-CN" altLang="en-US"/>
          </a:p>
        </p:txBody>
      </p:sp>
    </p:spTree>
    <p:extLst>
      <p:ext uri="{BB962C8B-B14F-4D97-AF65-F5344CB8AC3E}">
        <p14:creationId xmlns:p14="http://schemas.microsoft.com/office/powerpoint/2010/main" val="1417919361"/>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7.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90.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tandfonline.com/doi/abs/10.1080/01621459.1963.10500849?casa_token=lKQCm7c8Tg4AAAAA:Yt54N_FioSsy7GfRlvlnM34qStGoYg5rUmWeZO1afIRkGamPY6HfWrT5Kxzp2Mau07FIzWjff29tmQ" TargetMode="External"/><Relationship Id="rId5" Type="http://schemas.openxmlformats.org/officeDocument/2006/relationships/image" Target="../media/image6.jpg"/><Relationship Id="rId4" Type="http://schemas.openxmlformats.org/officeDocument/2006/relationships/image" Target="../media/image5.jpg"/></Relationships>
</file>

<file path=ppt/slides/_rels/slide40.xml.rels><?xml version="1.0" encoding="UTF-8" standalone="yes"?>
<Relationships xmlns="http://schemas.openxmlformats.org/package/2006/relationships"><Relationship Id="rId2" Type="http://schemas.openxmlformats.org/officeDocument/2006/relationships/hyperlink" Target="http://spamassassin.apache.org/tests_3_3_x.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41.wmf"/><Relationship Id="rId7" Type="http://schemas.openxmlformats.org/officeDocument/2006/relationships/oleObject" Target="../embeddings/oleObject2.bin"/><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40.wmf"/><Relationship Id="rId5" Type="http://schemas.openxmlformats.org/officeDocument/2006/relationships/oleObject" Target="../embeddings/oleObject1.bin"/><Relationship Id="rId4" Type="http://schemas.openxmlformats.org/officeDocument/2006/relationships/image" Target="../media/image52.png"/></Relationships>
</file>

<file path=ppt/slides/_rels/slide51.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u.cs.biu.ac.il/~koppel/papers/male-female-text-final.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2.tif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9DC680-57FE-4360-8D62-7C774E5AB9F9}"/>
              </a:ext>
            </a:extLst>
          </p:cNvPr>
          <p:cNvSpPr>
            <a:spLocks noGrp="1"/>
          </p:cNvSpPr>
          <p:nvPr>
            <p:ph type="ctrTitle"/>
          </p:nvPr>
        </p:nvSpPr>
        <p:spPr>
          <a:xfrm>
            <a:off x="777089" y="641131"/>
            <a:ext cx="10637822" cy="1366315"/>
          </a:xfrm>
          <a:solidFill>
            <a:schemeClr val="bg1"/>
          </a:solidFill>
        </p:spPr>
        <p:txBody>
          <a:bodyPr>
            <a:normAutofit fontScale="90000"/>
          </a:bodyPr>
          <a:lstStyle/>
          <a:p>
            <a:r>
              <a:rPr lang="en-US" altLang="zh-CN" dirty="0">
                <a:solidFill>
                  <a:srgbClr val="0E419C"/>
                </a:solidFill>
              </a:rPr>
              <a:t>Lecture 03 – Naïve Bayes and Sentiment Classification</a:t>
            </a:r>
            <a:endParaRPr lang="zh-CN" altLang="en-US" dirty="0">
              <a:solidFill>
                <a:srgbClr val="0E419C"/>
              </a:solidFill>
            </a:endParaRPr>
          </a:p>
        </p:txBody>
      </p:sp>
      <p:sp>
        <p:nvSpPr>
          <p:cNvPr id="3" name="副标题 2">
            <a:extLst>
              <a:ext uri="{FF2B5EF4-FFF2-40B4-BE49-F238E27FC236}">
                <a16:creationId xmlns:a16="http://schemas.microsoft.com/office/drawing/2014/main" id="{07BA0913-FFCB-4BC5-85DA-4B598BB8D3D5}"/>
              </a:ext>
            </a:extLst>
          </p:cNvPr>
          <p:cNvSpPr>
            <a:spLocks noGrp="1"/>
          </p:cNvSpPr>
          <p:nvPr>
            <p:ph type="subTitle" idx="1"/>
          </p:nvPr>
        </p:nvSpPr>
        <p:spPr>
          <a:xfrm>
            <a:off x="1523999" y="2585338"/>
            <a:ext cx="9144000" cy="1687323"/>
          </a:xfrm>
          <a:solidFill>
            <a:schemeClr val="bg1"/>
          </a:solidFill>
        </p:spPr>
        <p:txBody>
          <a:bodyPr>
            <a:noAutofit/>
          </a:bodyPr>
          <a:lstStyle/>
          <a:p>
            <a:r>
              <a:rPr lang="en-US" altLang="zh-CN" sz="2000" dirty="0">
                <a:solidFill>
                  <a:srgbClr val="0E419C"/>
                </a:solidFill>
              </a:rPr>
              <a:t>Baojian Zhou</a:t>
            </a:r>
          </a:p>
          <a:p>
            <a:r>
              <a:rPr lang="en-US" altLang="zh-CN" sz="2000" dirty="0">
                <a:solidFill>
                  <a:srgbClr val="0E419C"/>
                </a:solidFill>
              </a:rPr>
              <a:t>DATA130030.01 (</a:t>
            </a:r>
            <a:r>
              <a:rPr lang="zh-CN" altLang="en-US" sz="2000" dirty="0">
                <a:solidFill>
                  <a:srgbClr val="0E419C"/>
                </a:solidFill>
              </a:rPr>
              <a:t>自然语言处理</a:t>
            </a:r>
            <a:r>
              <a:rPr lang="en-US" altLang="zh-CN" sz="2000" dirty="0">
                <a:solidFill>
                  <a:srgbClr val="0E419C"/>
                </a:solidFill>
              </a:rPr>
              <a:t>)</a:t>
            </a:r>
          </a:p>
          <a:p>
            <a:r>
              <a:rPr lang="en-US" altLang="zh-CN" sz="2000" dirty="0">
                <a:solidFill>
                  <a:srgbClr val="0E419C"/>
                </a:solidFill>
              </a:rPr>
              <a:t>School of Data Science Fudan University</a:t>
            </a:r>
          </a:p>
          <a:p>
            <a:r>
              <a:rPr lang="en-US" altLang="zh-CN" sz="2000" dirty="0">
                <a:solidFill>
                  <a:srgbClr val="0E419C"/>
                </a:solidFill>
              </a:rPr>
              <a:t>03/08/2023</a:t>
            </a:r>
          </a:p>
        </p:txBody>
      </p:sp>
      <p:sp>
        <p:nvSpPr>
          <p:cNvPr id="8" name="灯片编号占位符 7">
            <a:extLst>
              <a:ext uri="{FF2B5EF4-FFF2-40B4-BE49-F238E27FC236}">
                <a16:creationId xmlns:a16="http://schemas.microsoft.com/office/drawing/2014/main" id="{85388F10-FFAF-40CE-8463-CBC710995BD9}"/>
              </a:ext>
            </a:extLst>
          </p:cNvPr>
          <p:cNvSpPr>
            <a:spLocks noGrp="1"/>
          </p:cNvSpPr>
          <p:nvPr>
            <p:ph type="sldNum" sz="quarter" idx="12"/>
          </p:nvPr>
        </p:nvSpPr>
        <p:spPr/>
        <p:txBody>
          <a:bodyPr/>
          <a:lstStyle/>
          <a:p>
            <a:fld id="{DC8BB421-126E-41CB-B73A-69D52E98CAE3}" type="slidenum">
              <a:rPr lang="zh-CN" altLang="en-US" smtClean="0"/>
              <a:t>1</a:t>
            </a:fld>
            <a:endParaRPr lang="zh-CN" altLang="en-US"/>
          </a:p>
        </p:txBody>
      </p:sp>
      <p:pic>
        <p:nvPicPr>
          <p:cNvPr id="5" name="Picture 2">
            <a:extLst>
              <a:ext uri="{FF2B5EF4-FFF2-40B4-BE49-F238E27FC236}">
                <a16:creationId xmlns:a16="http://schemas.microsoft.com/office/drawing/2014/main" id="{439AF209-0086-7F46-8904-7BA8B94BEF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7893" y="4579572"/>
            <a:ext cx="1916211" cy="1912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72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07DD4-B4F4-CD47-918A-8034301CC7B9}"/>
              </a:ext>
            </a:extLst>
          </p:cNvPr>
          <p:cNvSpPr>
            <a:spLocks noGrp="1"/>
          </p:cNvSpPr>
          <p:nvPr>
            <p:ph type="title"/>
          </p:nvPr>
        </p:nvSpPr>
        <p:spPr/>
        <p:txBody>
          <a:bodyPr/>
          <a:lstStyle/>
          <a:p>
            <a:r>
              <a:rPr lang="en-US" altLang="en-US" b="1" dirty="0"/>
              <a:t>Variants of Problem Formulation</a:t>
            </a:r>
            <a:endParaRPr lang="en-CN" dirty="0"/>
          </a:p>
        </p:txBody>
      </p:sp>
      <p:sp>
        <p:nvSpPr>
          <p:cNvPr id="3" name="Content Placeholder 2">
            <a:extLst>
              <a:ext uri="{FF2B5EF4-FFF2-40B4-BE49-F238E27FC236}">
                <a16:creationId xmlns:a16="http://schemas.microsoft.com/office/drawing/2014/main" id="{69B299BA-C55F-5A4E-B53B-905D1F401D76}"/>
              </a:ext>
            </a:extLst>
          </p:cNvPr>
          <p:cNvSpPr>
            <a:spLocks noGrp="1"/>
          </p:cNvSpPr>
          <p:nvPr>
            <p:ph idx="1"/>
          </p:nvPr>
        </p:nvSpPr>
        <p:spPr>
          <a:xfrm>
            <a:off x="484275" y="1108434"/>
            <a:ext cx="11064875" cy="5192614"/>
          </a:xfrm>
        </p:spPr>
        <p:txBody>
          <a:bodyPr>
            <a:normAutofit fontScale="77500" lnSpcReduction="20000"/>
          </a:bodyPr>
          <a:lstStyle/>
          <a:p>
            <a:r>
              <a:rPr lang="en-US" altLang="en-US" b="1" dirty="0"/>
              <a:t>Binary classification</a:t>
            </a:r>
            <a:r>
              <a:rPr lang="en-US" altLang="en-US" dirty="0"/>
              <a:t>: Only two categories</a:t>
            </a:r>
          </a:p>
          <a:p>
            <a:pPr lvl="1"/>
            <a:r>
              <a:rPr lang="en-US" altLang="en-US" sz="2800" dirty="0"/>
              <a:t>Retrieval: {relevant-doc, non-relevant-doc}</a:t>
            </a:r>
          </a:p>
          <a:p>
            <a:pPr lvl="1"/>
            <a:r>
              <a:rPr lang="en-US" altLang="en-US" sz="2800" dirty="0"/>
              <a:t>Spam filtering: {spam, non-spam}</a:t>
            </a:r>
          </a:p>
          <a:p>
            <a:pPr lvl="1"/>
            <a:r>
              <a:rPr lang="en-US" altLang="en-US" sz="2800" dirty="0"/>
              <a:t>Opinion: {positive, negative}</a:t>
            </a:r>
          </a:p>
          <a:p>
            <a:r>
              <a:rPr lang="en-US" altLang="en-US" b="1" dirty="0"/>
              <a:t>K-category</a:t>
            </a:r>
            <a:r>
              <a:rPr lang="en-US" altLang="en-US" dirty="0"/>
              <a:t> </a:t>
            </a:r>
            <a:r>
              <a:rPr lang="en-US" altLang="en-US" b="1" dirty="0"/>
              <a:t>classification</a:t>
            </a:r>
            <a:r>
              <a:rPr lang="en-US" altLang="en-US" dirty="0"/>
              <a:t>: More than two categories</a:t>
            </a:r>
          </a:p>
          <a:p>
            <a:pPr lvl="1"/>
            <a:r>
              <a:rPr lang="en-US" altLang="en-US" sz="2800" dirty="0"/>
              <a:t>Topic categorization: {sports, science, travel, business,…}</a:t>
            </a:r>
          </a:p>
          <a:p>
            <a:pPr lvl="1"/>
            <a:r>
              <a:rPr lang="en-US" altLang="en-US" sz="2800" dirty="0"/>
              <a:t>Email routing: {folder1, folder2, folder3,…}</a:t>
            </a:r>
          </a:p>
          <a:p>
            <a:r>
              <a:rPr lang="en-US" altLang="en-US" b="1" dirty="0"/>
              <a:t>Hierarchical</a:t>
            </a:r>
            <a:r>
              <a:rPr lang="en-US" altLang="en-US" dirty="0"/>
              <a:t> categorization: Categories form a hierarchy </a:t>
            </a:r>
          </a:p>
          <a:p>
            <a:r>
              <a:rPr lang="en-US" altLang="en-US" b="1" dirty="0"/>
              <a:t>Joint </a:t>
            </a:r>
            <a:r>
              <a:rPr lang="en-US" altLang="en-US" dirty="0"/>
              <a:t>categorization: Multiple </a:t>
            </a:r>
            <a:r>
              <a:rPr lang="en-US" altLang="en-US" b="1" dirty="0"/>
              <a:t>related</a:t>
            </a:r>
            <a:r>
              <a:rPr lang="en-US" altLang="en-US" dirty="0"/>
              <a:t> categorization tasks done in a joint manner </a:t>
            </a:r>
          </a:p>
        </p:txBody>
      </p:sp>
      <p:sp>
        <p:nvSpPr>
          <p:cNvPr id="4" name="Slide Number Placeholder 3">
            <a:extLst>
              <a:ext uri="{FF2B5EF4-FFF2-40B4-BE49-F238E27FC236}">
                <a16:creationId xmlns:a16="http://schemas.microsoft.com/office/drawing/2014/main" id="{912C5C1A-F641-514F-9BC7-2857E23BD64A}"/>
              </a:ext>
            </a:extLst>
          </p:cNvPr>
          <p:cNvSpPr>
            <a:spLocks noGrp="1"/>
          </p:cNvSpPr>
          <p:nvPr>
            <p:ph type="sldNum" sz="quarter" idx="12"/>
          </p:nvPr>
        </p:nvSpPr>
        <p:spPr/>
        <p:txBody>
          <a:bodyPr/>
          <a:lstStyle/>
          <a:p>
            <a:fld id="{DC8BB421-126E-41CB-B73A-69D52E98CAE3}" type="slidenum">
              <a:rPr lang="zh-CN" altLang="en-US" smtClean="0"/>
              <a:t>10</a:t>
            </a:fld>
            <a:endParaRPr lang="zh-CN" altLang="en-US" dirty="0"/>
          </a:p>
        </p:txBody>
      </p:sp>
    </p:spTree>
    <p:extLst>
      <p:ext uri="{BB962C8B-B14F-4D97-AF65-F5344CB8AC3E}">
        <p14:creationId xmlns:p14="http://schemas.microsoft.com/office/powerpoint/2010/main" val="701133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4E187-3124-FB4D-9686-2F14B972A3B0}"/>
              </a:ext>
            </a:extLst>
          </p:cNvPr>
          <p:cNvSpPr>
            <a:spLocks noGrp="1"/>
          </p:cNvSpPr>
          <p:nvPr>
            <p:ph type="title"/>
          </p:nvPr>
        </p:nvSpPr>
        <p:spPr/>
        <p:txBody>
          <a:bodyPr/>
          <a:lstStyle/>
          <a:p>
            <a:r>
              <a:rPr lang="en-US" b="1" dirty="0"/>
              <a:t>Text Classification: definition</a:t>
            </a:r>
            <a:endParaRPr lang="en-C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02FE60-C96C-3C4E-AE7A-47FC959E8F1B}"/>
                  </a:ext>
                </a:extLst>
              </p:cNvPr>
              <p:cNvSpPr>
                <a:spLocks noGrp="1"/>
              </p:cNvSpPr>
              <p:nvPr>
                <p:ph idx="1"/>
              </p:nvPr>
            </p:nvSpPr>
            <p:spPr>
              <a:xfrm>
                <a:off x="517525" y="1108433"/>
                <a:ext cx="6199159" cy="5508233"/>
              </a:xfrm>
            </p:spPr>
            <p:txBody>
              <a:bodyPr/>
              <a:lstStyle/>
              <a:p>
                <a:r>
                  <a:rPr lang="en-US" sz="3200" dirty="0"/>
                  <a:t>Input</a:t>
                </a:r>
              </a:p>
              <a:p>
                <a:pPr lvl="1"/>
                <a:r>
                  <a:rPr lang="en-US" altLang="zh-CN" sz="2800" dirty="0"/>
                  <a:t>D</a:t>
                </a:r>
                <a:r>
                  <a:rPr lang="en-US" sz="2800" dirty="0">
                    <a:solidFill>
                      <a:schemeClr val="tx1"/>
                    </a:solidFill>
                  </a:rPr>
                  <a:t>ocument </a:t>
                </a:r>
                <a14:m>
                  <m:oMath xmlns:m="http://schemas.openxmlformats.org/officeDocument/2006/math">
                    <m:r>
                      <a:rPr lang="en-US" sz="2800" i="1" dirty="0" smtClean="0">
                        <a:solidFill>
                          <a:schemeClr val="tx1"/>
                        </a:solidFill>
                        <a:latin typeface="Cambria Math" panose="02040503050406030204" pitchFamily="18" charset="0"/>
                      </a:rPr>
                      <m:t>𝑑</m:t>
                    </m:r>
                    <m:r>
                      <a:rPr lang="en-US" sz="2800" b="0" i="1" dirty="0" smtClean="0">
                        <a:solidFill>
                          <a:schemeClr val="tx1"/>
                        </a:solidFill>
                        <a:latin typeface="Cambria Math" panose="02040503050406030204" pitchFamily="18" charset="0"/>
                      </a:rPr>
                      <m:t>=</m:t>
                    </m:r>
                    <m:sSub>
                      <m:sSubPr>
                        <m:ctrlPr>
                          <a:rPr lang="en-US" sz="2800" b="0" i="1" dirty="0" smtClean="0">
                            <a:solidFill>
                              <a:schemeClr val="tx1"/>
                            </a:solidFill>
                            <a:latin typeface="Cambria Math" panose="02040503050406030204" pitchFamily="18" charset="0"/>
                          </a:rPr>
                        </m:ctrlPr>
                      </m:sSubPr>
                      <m:e>
                        <m:r>
                          <a:rPr lang="en-US" sz="2800" b="0" i="1" dirty="0" smtClean="0">
                            <a:solidFill>
                              <a:schemeClr val="tx1"/>
                            </a:solidFill>
                            <a:latin typeface="Cambria Math" panose="02040503050406030204" pitchFamily="18" charset="0"/>
                          </a:rPr>
                          <m:t>𝑤</m:t>
                        </m:r>
                      </m:e>
                      <m:sub>
                        <m:r>
                          <a:rPr lang="en-US" sz="2800" b="0" i="1" dirty="0" smtClean="0">
                            <a:solidFill>
                              <a:schemeClr val="tx1"/>
                            </a:solidFill>
                            <a:latin typeface="Cambria Math" panose="02040503050406030204" pitchFamily="18" charset="0"/>
                          </a:rPr>
                          <m:t>1</m:t>
                        </m:r>
                      </m:sub>
                    </m:sSub>
                    <m:r>
                      <a:rPr lang="en-US" sz="2800" b="0" i="1" dirty="0" smtClean="0">
                        <a:solidFill>
                          <a:schemeClr val="tx1"/>
                        </a:solidFill>
                        <a:latin typeface="Cambria Math" panose="02040503050406030204" pitchFamily="18" charset="0"/>
                      </a:rPr>
                      <m:t>,</m:t>
                    </m:r>
                    <m:sSub>
                      <m:sSubPr>
                        <m:ctrlPr>
                          <a:rPr lang="en-US" sz="2800" b="0" i="1" dirty="0" smtClean="0">
                            <a:solidFill>
                              <a:schemeClr val="tx1"/>
                            </a:solidFill>
                            <a:latin typeface="Cambria Math" panose="02040503050406030204" pitchFamily="18" charset="0"/>
                          </a:rPr>
                        </m:ctrlPr>
                      </m:sSubPr>
                      <m:e>
                        <m:r>
                          <a:rPr lang="en-US" sz="2800" b="0" i="1" dirty="0" smtClean="0">
                            <a:solidFill>
                              <a:schemeClr val="tx1"/>
                            </a:solidFill>
                            <a:latin typeface="Cambria Math" panose="02040503050406030204" pitchFamily="18" charset="0"/>
                          </a:rPr>
                          <m:t>𝑤</m:t>
                        </m:r>
                      </m:e>
                      <m:sub>
                        <m:r>
                          <a:rPr lang="en-US" sz="2800" b="0" i="1" dirty="0" smtClean="0">
                            <a:solidFill>
                              <a:schemeClr val="tx1"/>
                            </a:solidFill>
                            <a:latin typeface="Cambria Math" panose="02040503050406030204" pitchFamily="18" charset="0"/>
                          </a:rPr>
                          <m:t>2</m:t>
                        </m:r>
                      </m:sub>
                    </m:sSub>
                    <m:r>
                      <a:rPr lang="en-US" sz="2800" b="0" i="1" dirty="0" smtClean="0">
                        <a:solidFill>
                          <a:schemeClr val="tx1"/>
                        </a:solidFill>
                        <a:latin typeface="Cambria Math" panose="02040503050406030204" pitchFamily="18" charset="0"/>
                      </a:rPr>
                      <m:t>,…,</m:t>
                    </m:r>
                    <m:sSub>
                      <m:sSubPr>
                        <m:ctrlPr>
                          <a:rPr lang="en-US" sz="2800" b="0" i="1" dirty="0" smtClean="0">
                            <a:solidFill>
                              <a:schemeClr val="tx1"/>
                            </a:solidFill>
                            <a:latin typeface="Cambria Math" panose="02040503050406030204" pitchFamily="18" charset="0"/>
                          </a:rPr>
                        </m:ctrlPr>
                      </m:sSubPr>
                      <m:e>
                        <m:r>
                          <a:rPr lang="en-US" sz="2800" b="0" i="1" dirty="0" smtClean="0">
                            <a:solidFill>
                              <a:schemeClr val="tx1"/>
                            </a:solidFill>
                            <a:latin typeface="Cambria Math" panose="02040503050406030204" pitchFamily="18" charset="0"/>
                          </a:rPr>
                          <m:t>𝑤</m:t>
                        </m:r>
                      </m:e>
                      <m:sub>
                        <m:r>
                          <a:rPr lang="en-US" sz="2800" b="0" i="1" dirty="0" smtClean="0">
                            <a:solidFill>
                              <a:schemeClr val="tx1"/>
                            </a:solidFill>
                            <a:latin typeface="Cambria Math" panose="02040503050406030204" pitchFamily="18" charset="0"/>
                          </a:rPr>
                          <m:t>𝑛</m:t>
                        </m:r>
                      </m:sub>
                    </m:sSub>
                  </m:oMath>
                </a14:m>
                <a:endParaRPr lang="en-US" sz="2800" i="1" dirty="0">
                  <a:solidFill>
                    <a:srgbClr val="FF0000"/>
                  </a:solidFill>
                </a:endParaRPr>
              </a:p>
              <a:p>
                <a:pPr lvl="1"/>
                <a:r>
                  <a:rPr lang="en-US" altLang="zh-CN" sz="2800" dirty="0">
                    <a:ea typeface="ＭＳ Ｐゴシック" charset="0"/>
                  </a:rPr>
                  <a:t>S</a:t>
                </a:r>
                <a:r>
                  <a:rPr lang="en-US" sz="2800" dirty="0">
                    <a:ea typeface="ＭＳ Ｐゴシック" charset="0"/>
                  </a:rPr>
                  <a:t>et of </a:t>
                </a:r>
                <a:r>
                  <a:rPr lang="en-US" sz="2800" dirty="0">
                    <a:solidFill>
                      <a:schemeClr val="tx1"/>
                    </a:solidFill>
                    <a:ea typeface="ＭＳ Ｐゴシック" charset="0"/>
                  </a:rPr>
                  <a:t>classes  </a:t>
                </a:r>
                <a14:m>
                  <m:oMath xmlns:m="http://schemas.openxmlformats.org/officeDocument/2006/math">
                    <m:r>
                      <a:rPr lang="en-US" sz="2800" b="0" i="1" dirty="0" smtClean="0">
                        <a:solidFill>
                          <a:schemeClr val="tx1"/>
                        </a:solidFill>
                        <a:latin typeface="Cambria Math" panose="02040503050406030204" pitchFamily="18" charset="0"/>
                        <a:ea typeface="ＭＳ Ｐゴシック" charset="0"/>
                      </a:rPr>
                      <m:t>𝐶</m:t>
                    </m:r>
                    <m:r>
                      <a:rPr lang="en-US" sz="2800" b="0" i="1" dirty="0" smtClean="0">
                        <a:solidFill>
                          <a:schemeClr val="tx1"/>
                        </a:solidFill>
                        <a:latin typeface="Cambria Math" panose="02040503050406030204" pitchFamily="18" charset="0"/>
                        <a:ea typeface="ＭＳ Ｐゴシック" charset="0"/>
                      </a:rPr>
                      <m:t>=</m:t>
                    </m:r>
                    <m:d>
                      <m:dPr>
                        <m:begChr m:val="{"/>
                        <m:endChr m:val="}"/>
                        <m:ctrlPr>
                          <a:rPr lang="en-US" sz="2800" b="0" i="1" dirty="0" smtClean="0">
                            <a:solidFill>
                              <a:schemeClr val="tx1"/>
                            </a:solidFill>
                            <a:latin typeface="Cambria Math" panose="02040503050406030204" pitchFamily="18" charset="0"/>
                            <a:ea typeface="ＭＳ Ｐゴシック" charset="0"/>
                          </a:rPr>
                        </m:ctrlPr>
                      </m:dPr>
                      <m:e>
                        <m:sSub>
                          <m:sSubPr>
                            <m:ctrlPr>
                              <a:rPr lang="en-US" sz="2800" b="0" i="1" dirty="0" smtClean="0">
                                <a:solidFill>
                                  <a:schemeClr val="tx1"/>
                                </a:solidFill>
                                <a:latin typeface="Cambria Math" panose="02040503050406030204" pitchFamily="18" charset="0"/>
                                <a:ea typeface="ＭＳ Ｐゴシック" charset="0"/>
                              </a:rPr>
                            </m:ctrlPr>
                          </m:sSubPr>
                          <m:e>
                            <m:r>
                              <a:rPr lang="en-US" sz="2800" b="0" i="1" dirty="0" smtClean="0">
                                <a:solidFill>
                                  <a:schemeClr val="tx1"/>
                                </a:solidFill>
                                <a:latin typeface="Cambria Math" panose="02040503050406030204" pitchFamily="18" charset="0"/>
                                <a:ea typeface="ＭＳ Ｐゴシック" charset="0"/>
                              </a:rPr>
                              <m:t>𝑐</m:t>
                            </m:r>
                          </m:e>
                          <m:sub>
                            <m:r>
                              <a:rPr lang="en-US" sz="2800" b="0" i="1" dirty="0" smtClean="0">
                                <a:solidFill>
                                  <a:schemeClr val="tx1"/>
                                </a:solidFill>
                                <a:latin typeface="Cambria Math" panose="02040503050406030204" pitchFamily="18" charset="0"/>
                                <a:ea typeface="ＭＳ Ｐゴシック" charset="0"/>
                              </a:rPr>
                              <m:t>1</m:t>
                            </m:r>
                          </m:sub>
                        </m:sSub>
                        <m:r>
                          <a:rPr lang="en-US" sz="2800" b="0" i="1" dirty="0" smtClean="0">
                            <a:solidFill>
                              <a:schemeClr val="tx1"/>
                            </a:solidFill>
                            <a:latin typeface="Cambria Math" panose="02040503050406030204" pitchFamily="18" charset="0"/>
                            <a:ea typeface="ＭＳ Ｐゴシック" charset="0"/>
                          </a:rPr>
                          <m:t>,</m:t>
                        </m:r>
                        <m:sSub>
                          <m:sSubPr>
                            <m:ctrlPr>
                              <a:rPr lang="en-US" sz="2800" b="0" i="1" dirty="0" smtClean="0">
                                <a:solidFill>
                                  <a:schemeClr val="tx1"/>
                                </a:solidFill>
                                <a:latin typeface="Cambria Math" panose="02040503050406030204" pitchFamily="18" charset="0"/>
                                <a:ea typeface="ＭＳ Ｐゴシック" charset="0"/>
                              </a:rPr>
                            </m:ctrlPr>
                          </m:sSubPr>
                          <m:e>
                            <m:r>
                              <a:rPr lang="en-US" sz="2800" b="0" i="1" dirty="0" smtClean="0">
                                <a:solidFill>
                                  <a:schemeClr val="tx1"/>
                                </a:solidFill>
                                <a:latin typeface="Cambria Math" panose="02040503050406030204" pitchFamily="18" charset="0"/>
                                <a:ea typeface="ＭＳ Ｐゴシック" charset="0"/>
                              </a:rPr>
                              <m:t>𝑐</m:t>
                            </m:r>
                          </m:e>
                          <m:sub>
                            <m:r>
                              <a:rPr lang="en-US" sz="2800" b="0" i="1" dirty="0" smtClean="0">
                                <a:solidFill>
                                  <a:schemeClr val="tx1"/>
                                </a:solidFill>
                                <a:latin typeface="Cambria Math" panose="02040503050406030204" pitchFamily="18" charset="0"/>
                                <a:ea typeface="ＭＳ Ｐゴシック" charset="0"/>
                              </a:rPr>
                              <m:t>2</m:t>
                            </m:r>
                          </m:sub>
                        </m:sSub>
                        <m:r>
                          <a:rPr lang="en-US" sz="2800" b="0" i="1" dirty="0" smtClean="0">
                            <a:solidFill>
                              <a:schemeClr val="tx1"/>
                            </a:solidFill>
                            <a:latin typeface="Cambria Math" panose="02040503050406030204" pitchFamily="18" charset="0"/>
                            <a:ea typeface="ＭＳ Ｐゴシック" charset="0"/>
                          </a:rPr>
                          <m:t>,…, </m:t>
                        </m:r>
                        <m:sSub>
                          <m:sSubPr>
                            <m:ctrlPr>
                              <a:rPr lang="en-US" sz="2800" b="0" i="1" dirty="0" smtClean="0">
                                <a:solidFill>
                                  <a:schemeClr val="tx1"/>
                                </a:solidFill>
                                <a:latin typeface="Cambria Math" panose="02040503050406030204" pitchFamily="18" charset="0"/>
                                <a:ea typeface="ＭＳ Ｐゴシック" charset="0"/>
                              </a:rPr>
                            </m:ctrlPr>
                          </m:sSubPr>
                          <m:e>
                            <m:r>
                              <a:rPr lang="en-US" sz="2800" b="0" i="1" dirty="0" smtClean="0">
                                <a:solidFill>
                                  <a:schemeClr val="tx1"/>
                                </a:solidFill>
                                <a:latin typeface="Cambria Math" panose="02040503050406030204" pitchFamily="18" charset="0"/>
                                <a:ea typeface="ＭＳ Ｐゴシック" charset="0"/>
                              </a:rPr>
                              <m:t>𝑐</m:t>
                            </m:r>
                          </m:e>
                          <m:sub>
                            <m:r>
                              <a:rPr lang="en-US" sz="2800" b="0" i="1" dirty="0" smtClean="0">
                                <a:solidFill>
                                  <a:schemeClr val="tx1"/>
                                </a:solidFill>
                                <a:latin typeface="Cambria Math" panose="02040503050406030204" pitchFamily="18" charset="0"/>
                                <a:ea typeface="ＭＳ Ｐゴシック" charset="0"/>
                              </a:rPr>
                              <m:t>𝐽</m:t>
                            </m:r>
                          </m:sub>
                        </m:sSub>
                      </m:e>
                    </m:d>
                  </m:oMath>
                </a14:m>
                <a:endParaRPr lang="en-US" sz="2800" i="1" dirty="0"/>
              </a:p>
              <a:p>
                <a:r>
                  <a:rPr lang="en-US" sz="3200" dirty="0"/>
                  <a:t>Output</a:t>
                </a:r>
              </a:p>
              <a:p>
                <a:pPr lvl="1"/>
                <a:r>
                  <a:rPr lang="en-US" altLang="zh-CN" sz="2800" dirty="0"/>
                  <a:t>P</a:t>
                </a:r>
                <a:r>
                  <a:rPr lang="en-US" sz="2800" dirty="0">
                    <a:solidFill>
                      <a:schemeClr val="tx1"/>
                    </a:solidFill>
                  </a:rPr>
                  <a:t>redicted class </a:t>
                </a:r>
                <a14:m>
                  <m:oMath xmlns:m="http://schemas.openxmlformats.org/officeDocument/2006/math">
                    <m:r>
                      <a:rPr lang="en-US" sz="2800" b="0" i="1" dirty="0" smtClean="0">
                        <a:solidFill>
                          <a:schemeClr val="tx1"/>
                        </a:solidFill>
                        <a:latin typeface="Cambria Math" panose="02040503050406030204" pitchFamily="18" charset="0"/>
                      </a:rPr>
                      <m:t>𝑐</m:t>
                    </m:r>
                    <m:r>
                      <a:rPr lang="en-US" sz="2800" b="0" i="1" dirty="0" smtClean="0">
                        <a:solidFill>
                          <a:schemeClr val="tx1"/>
                        </a:solidFill>
                        <a:latin typeface="Cambria Math" panose="02040503050406030204" pitchFamily="18" charset="0"/>
                      </a:rPr>
                      <m:t>∈</m:t>
                    </m:r>
                    <m:r>
                      <a:rPr lang="en-US" sz="2800" b="0" i="1" dirty="0" smtClean="0">
                        <a:solidFill>
                          <a:schemeClr val="tx1"/>
                        </a:solidFill>
                        <a:latin typeface="Cambria Math" panose="02040503050406030204" pitchFamily="18" charset="0"/>
                      </a:rPr>
                      <m:t>𝐶</m:t>
                    </m:r>
                  </m:oMath>
                </a14:m>
                <a:endParaRPr lang="en-US" sz="2800" i="1" baseline="-25000" dirty="0">
                  <a:solidFill>
                    <a:schemeClr val="tx1"/>
                  </a:solidFill>
                </a:endParaRPr>
              </a:p>
              <a:p>
                <a:endParaRPr lang="en-CN" dirty="0"/>
              </a:p>
            </p:txBody>
          </p:sp>
        </mc:Choice>
        <mc:Fallback xmlns="">
          <p:sp>
            <p:nvSpPr>
              <p:cNvPr id="3" name="Content Placeholder 2">
                <a:extLst>
                  <a:ext uri="{FF2B5EF4-FFF2-40B4-BE49-F238E27FC236}">
                    <a16:creationId xmlns:a16="http://schemas.microsoft.com/office/drawing/2014/main" id="{D602FE60-C96C-3C4E-AE7A-47FC959E8F1B}"/>
                  </a:ext>
                </a:extLst>
              </p:cNvPr>
              <p:cNvSpPr>
                <a:spLocks noGrp="1" noRot="1" noChangeAspect="1" noMove="1" noResize="1" noEditPoints="1" noAdjustHandles="1" noChangeArrowheads="1" noChangeShapeType="1" noTextEdit="1"/>
              </p:cNvSpPr>
              <p:nvPr>
                <p:ph idx="1"/>
              </p:nvPr>
            </p:nvSpPr>
            <p:spPr>
              <a:xfrm>
                <a:off x="517525" y="1108433"/>
                <a:ext cx="6199159" cy="5508233"/>
              </a:xfrm>
              <a:blipFill>
                <a:blip r:embed="rId3"/>
                <a:stretch>
                  <a:fillRect l="-2249" t="-1382"/>
                </a:stretch>
              </a:blipFill>
            </p:spPr>
            <p:txBody>
              <a:bodyPr/>
              <a:lstStyle/>
              <a:p>
                <a:r>
                  <a:rPr lang="en-CN">
                    <a:noFill/>
                  </a:rPr>
                  <a:t> </a:t>
                </a:r>
              </a:p>
            </p:txBody>
          </p:sp>
        </mc:Fallback>
      </mc:AlternateContent>
      <p:sp>
        <p:nvSpPr>
          <p:cNvPr id="4" name="Slide Number Placeholder 3">
            <a:extLst>
              <a:ext uri="{FF2B5EF4-FFF2-40B4-BE49-F238E27FC236}">
                <a16:creationId xmlns:a16="http://schemas.microsoft.com/office/drawing/2014/main" id="{DDCC0770-280E-B747-86C0-450E1E1466F9}"/>
              </a:ext>
            </a:extLst>
          </p:cNvPr>
          <p:cNvSpPr>
            <a:spLocks noGrp="1"/>
          </p:cNvSpPr>
          <p:nvPr>
            <p:ph type="sldNum" sz="quarter" idx="12"/>
          </p:nvPr>
        </p:nvSpPr>
        <p:spPr/>
        <p:txBody>
          <a:bodyPr/>
          <a:lstStyle/>
          <a:p>
            <a:fld id="{DC8BB421-126E-41CB-B73A-69D52E98CAE3}" type="slidenum">
              <a:rPr lang="zh-CN" altLang="en-US" smtClean="0"/>
              <a:t>11</a:t>
            </a:fld>
            <a:endParaRPr lang="zh-CN" altLang="en-US" dirty="0"/>
          </a:p>
        </p:txBody>
      </p:sp>
    </p:spTree>
    <p:extLst>
      <p:ext uri="{BB962C8B-B14F-4D97-AF65-F5344CB8AC3E}">
        <p14:creationId xmlns:p14="http://schemas.microsoft.com/office/powerpoint/2010/main" val="1067339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13DF-F2D1-ED49-B107-D8DD0DC6ACD8}"/>
              </a:ext>
            </a:extLst>
          </p:cNvPr>
          <p:cNvSpPr>
            <a:spLocks noGrp="1"/>
          </p:cNvSpPr>
          <p:nvPr>
            <p:ph type="title"/>
          </p:nvPr>
        </p:nvSpPr>
        <p:spPr/>
        <p:txBody>
          <a:bodyPr/>
          <a:lstStyle/>
          <a:p>
            <a:r>
              <a:rPr lang="en-US" b="1" dirty="0"/>
              <a:t>Classification Methods</a:t>
            </a:r>
            <a:r>
              <a:rPr lang="en-US" altLang="zh-CN" b="1" dirty="0"/>
              <a:t>:</a:t>
            </a:r>
            <a:r>
              <a:rPr lang="zh-CN" altLang="en-US" b="1" dirty="0"/>
              <a:t> </a:t>
            </a:r>
            <a:r>
              <a:rPr lang="en-US" b="1" dirty="0"/>
              <a:t>Hand-coded rules</a:t>
            </a:r>
            <a:endParaRPr lang="en-CN" dirty="0"/>
          </a:p>
        </p:txBody>
      </p:sp>
      <p:sp>
        <p:nvSpPr>
          <p:cNvPr id="3" name="Content Placeholder 2">
            <a:extLst>
              <a:ext uri="{FF2B5EF4-FFF2-40B4-BE49-F238E27FC236}">
                <a16:creationId xmlns:a16="http://schemas.microsoft.com/office/drawing/2014/main" id="{1EEE7025-ECBF-C94D-9524-507A04A474EA}"/>
              </a:ext>
            </a:extLst>
          </p:cNvPr>
          <p:cNvSpPr>
            <a:spLocks noGrp="1"/>
          </p:cNvSpPr>
          <p:nvPr>
            <p:ph idx="1"/>
          </p:nvPr>
        </p:nvSpPr>
        <p:spPr/>
        <p:txBody>
          <a:bodyPr/>
          <a:lstStyle/>
          <a:p>
            <a:r>
              <a:rPr lang="en-US" dirty="0"/>
              <a:t>Rules based on combinations of words or other features</a:t>
            </a:r>
          </a:p>
          <a:p>
            <a:pPr lvl="1"/>
            <a:r>
              <a:rPr lang="en-US" dirty="0"/>
              <a:t> spam: black-list-address OR (“dollars” </a:t>
            </a:r>
            <a:r>
              <a:rPr lang="en-US" dirty="0" err="1"/>
              <a:t>AND“have</a:t>
            </a:r>
            <a:r>
              <a:rPr lang="en-US" dirty="0"/>
              <a:t> been selected”)</a:t>
            </a:r>
          </a:p>
          <a:p>
            <a:r>
              <a:rPr lang="en-US" dirty="0"/>
              <a:t>Accuracy can be high</a:t>
            </a:r>
          </a:p>
          <a:p>
            <a:pPr lvl="1"/>
            <a:r>
              <a:rPr lang="en-US" dirty="0"/>
              <a:t>If rules carefully refined by expert</a:t>
            </a:r>
          </a:p>
          <a:p>
            <a:r>
              <a:rPr lang="en-US" dirty="0"/>
              <a:t>But building and maintaining these rules is expensive</a:t>
            </a:r>
          </a:p>
          <a:p>
            <a:pPr lvl="1"/>
            <a:r>
              <a:rPr lang="en-US" altLang="zh-CN" dirty="0"/>
              <a:t>Rules are changing from time to time</a:t>
            </a:r>
            <a:endParaRPr lang="en-US" dirty="0"/>
          </a:p>
          <a:p>
            <a:endParaRPr lang="en-CN" dirty="0"/>
          </a:p>
        </p:txBody>
      </p:sp>
      <p:sp>
        <p:nvSpPr>
          <p:cNvPr id="4" name="Slide Number Placeholder 3">
            <a:extLst>
              <a:ext uri="{FF2B5EF4-FFF2-40B4-BE49-F238E27FC236}">
                <a16:creationId xmlns:a16="http://schemas.microsoft.com/office/drawing/2014/main" id="{EC75D2AD-C2E1-584E-9BED-B3EA1F63F6A1}"/>
              </a:ext>
            </a:extLst>
          </p:cNvPr>
          <p:cNvSpPr>
            <a:spLocks noGrp="1"/>
          </p:cNvSpPr>
          <p:nvPr>
            <p:ph type="sldNum" sz="quarter" idx="12"/>
          </p:nvPr>
        </p:nvSpPr>
        <p:spPr/>
        <p:txBody>
          <a:bodyPr/>
          <a:lstStyle/>
          <a:p>
            <a:fld id="{DC8BB421-126E-41CB-B73A-69D52E98CAE3}" type="slidenum">
              <a:rPr lang="zh-CN" altLang="en-US" smtClean="0"/>
              <a:t>12</a:t>
            </a:fld>
            <a:endParaRPr lang="zh-CN" altLang="en-US" dirty="0"/>
          </a:p>
        </p:txBody>
      </p:sp>
    </p:spTree>
    <p:extLst>
      <p:ext uri="{BB962C8B-B14F-4D97-AF65-F5344CB8AC3E}">
        <p14:creationId xmlns:p14="http://schemas.microsoft.com/office/powerpoint/2010/main" val="3804864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33A12-4026-884E-AF6A-28D7A03F7A72}"/>
              </a:ext>
            </a:extLst>
          </p:cNvPr>
          <p:cNvSpPr>
            <a:spLocks noGrp="1"/>
          </p:cNvSpPr>
          <p:nvPr>
            <p:ph type="title"/>
          </p:nvPr>
        </p:nvSpPr>
        <p:spPr/>
        <p:txBody>
          <a:bodyPr/>
          <a:lstStyle/>
          <a:p>
            <a:r>
              <a:rPr lang="en-US" sz="4000" b="1" dirty="0"/>
              <a:t>Classification Methods: Supervised Lear</a:t>
            </a:r>
            <a:r>
              <a:rPr lang="en-US" altLang="zh-CN" sz="4000" b="1" dirty="0"/>
              <a:t>ning</a:t>
            </a:r>
            <a:endParaRPr lang="en-CN" dirty="0"/>
          </a:p>
        </p:txBody>
      </p:sp>
      <p:sp>
        <p:nvSpPr>
          <p:cNvPr id="4" name="Slide Number Placeholder 3">
            <a:extLst>
              <a:ext uri="{FF2B5EF4-FFF2-40B4-BE49-F238E27FC236}">
                <a16:creationId xmlns:a16="http://schemas.microsoft.com/office/drawing/2014/main" id="{520B6D83-8E47-2E4C-A560-4833AB9CBEA6}"/>
              </a:ext>
            </a:extLst>
          </p:cNvPr>
          <p:cNvSpPr>
            <a:spLocks noGrp="1"/>
          </p:cNvSpPr>
          <p:nvPr>
            <p:ph type="sldNum" sz="quarter" idx="12"/>
          </p:nvPr>
        </p:nvSpPr>
        <p:spPr/>
        <p:txBody>
          <a:bodyPr/>
          <a:lstStyle/>
          <a:p>
            <a:fld id="{DC8BB421-126E-41CB-B73A-69D52E98CAE3}" type="slidenum">
              <a:rPr lang="zh-CN" altLang="en-US" smtClean="0"/>
              <a:t>13</a:t>
            </a:fld>
            <a:endParaRPr lang="zh-CN" alt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2F9ED1C0-AABA-6A48-9C7D-2FEBACAF9C57}"/>
                  </a:ext>
                </a:extLst>
              </p:cNvPr>
              <p:cNvSpPr txBox="1">
                <a:spLocks/>
              </p:cNvSpPr>
              <p:nvPr/>
            </p:nvSpPr>
            <p:spPr>
              <a:xfrm>
                <a:off x="479425" y="2030785"/>
                <a:ext cx="6237259" cy="3305985"/>
              </a:xfrm>
              <a:prstGeom prst="rect">
                <a:avLst/>
              </a:prstGeom>
              <a:solidFill>
                <a:schemeClr val="bg1"/>
              </a:solidFill>
              <a:ln>
                <a:solidFill>
                  <a:schemeClr val="tx1"/>
                </a:solidFill>
              </a:ln>
            </p:spPr>
            <p:txBody>
              <a:bodyPr/>
              <a:lstStyle>
                <a:lvl1pPr marL="228594" indent="-228594"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SimSun" panose="02010600030101010101" pitchFamily="2" charset="-122"/>
                    <a:cs typeface="+mn-cs"/>
                  </a:defRPr>
                </a:lvl1pPr>
                <a:lvl2pPr marL="685783" indent="-228594" algn="l" rtl="0" eaLnBrk="0" fontAlgn="base" hangingPunct="0">
                  <a:lnSpc>
                    <a:spcPct val="90000"/>
                  </a:lnSpc>
                  <a:spcBef>
                    <a:spcPts val="500"/>
                  </a:spcBef>
                  <a:spcAft>
                    <a:spcPct val="0"/>
                  </a:spcAft>
                  <a:buFont typeface="Arial" charset="0"/>
                  <a:buChar char="•"/>
                  <a:defRPr sz="2400" kern="1200">
                    <a:solidFill>
                      <a:schemeClr val="tx1"/>
                    </a:solidFill>
                    <a:latin typeface="+mn-lt"/>
                    <a:ea typeface="SimSun" panose="02010600030101010101" pitchFamily="2" charset="-122"/>
                    <a:cs typeface="+mn-cs"/>
                  </a:defRPr>
                </a:lvl2pPr>
                <a:lvl3pPr marL="1142971" indent="-228594" algn="l" rtl="0" eaLnBrk="0" fontAlgn="base" hangingPunct="0">
                  <a:lnSpc>
                    <a:spcPct val="90000"/>
                  </a:lnSpc>
                  <a:spcBef>
                    <a:spcPts val="500"/>
                  </a:spcBef>
                  <a:spcAft>
                    <a:spcPct val="0"/>
                  </a:spcAft>
                  <a:buFont typeface="Arial" charset="0"/>
                  <a:buChar char="•"/>
                  <a:defRPr sz="2000" kern="1200">
                    <a:solidFill>
                      <a:schemeClr val="tx1"/>
                    </a:solidFill>
                    <a:latin typeface="+mn-lt"/>
                    <a:ea typeface="SimSun" panose="02010600030101010101" pitchFamily="2" charset="-122"/>
                    <a:cs typeface="+mn-cs"/>
                  </a:defRPr>
                </a:lvl3pPr>
                <a:lvl4pPr marL="1600160" indent="-228594" algn="l" rtl="0" eaLnBrk="0" fontAlgn="base" hangingPunct="0">
                  <a:lnSpc>
                    <a:spcPct val="90000"/>
                  </a:lnSpc>
                  <a:spcBef>
                    <a:spcPts val="500"/>
                  </a:spcBef>
                  <a:spcAft>
                    <a:spcPct val="0"/>
                  </a:spcAft>
                  <a:buFont typeface="Arial" charset="0"/>
                  <a:buChar char="•"/>
                  <a:defRPr kern="1200">
                    <a:solidFill>
                      <a:schemeClr val="tx1"/>
                    </a:solidFill>
                    <a:latin typeface="+mn-lt"/>
                    <a:ea typeface="SimSun" panose="02010600030101010101" pitchFamily="2" charset="-122"/>
                    <a:cs typeface="+mn-cs"/>
                  </a:defRPr>
                </a:lvl4pPr>
                <a:lvl5pPr marL="2057349" indent="-228594" algn="l" rtl="0" eaLnBrk="0" fontAlgn="base" hangingPunct="0">
                  <a:lnSpc>
                    <a:spcPct val="90000"/>
                  </a:lnSpc>
                  <a:spcBef>
                    <a:spcPts val="500"/>
                  </a:spcBef>
                  <a:spcAft>
                    <a:spcPct val="0"/>
                  </a:spcAft>
                  <a:buFont typeface="Arial" charset="0"/>
                  <a:buChar char="•"/>
                  <a:defRPr kern="1200">
                    <a:solidFill>
                      <a:schemeClr val="tx1"/>
                    </a:solidFill>
                    <a:latin typeface="+mn-lt"/>
                    <a:ea typeface="SimSun" panose="02010600030101010101" pitchFamily="2" charset="-122"/>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solidFill>
                      <a:schemeClr val="tx1"/>
                    </a:solidFill>
                  </a:rPr>
                  <a:t>Input</a:t>
                </a:r>
              </a:p>
              <a:p>
                <a:pPr lvl="1">
                  <a:lnSpc>
                    <a:spcPct val="100000"/>
                  </a:lnSpc>
                </a:pPr>
                <a:r>
                  <a:rPr lang="en-US" dirty="0">
                    <a:solidFill>
                      <a:schemeClr val="tx1"/>
                    </a:solidFill>
                  </a:rPr>
                  <a:t>A document </a:t>
                </a:r>
                <a14:m>
                  <m:oMath xmlns:m="http://schemas.openxmlformats.org/officeDocument/2006/math">
                    <m:r>
                      <m:rPr>
                        <m:sty m:val="p"/>
                      </m:rPr>
                      <a:rPr lang="en-US" i="0" dirty="0" smtClean="0">
                        <a:solidFill>
                          <a:schemeClr val="tx1"/>
                        </a:solidFill>
                        <a:latin typeface="Cambria Math" panose="02040503050406030204" pitchFamily="18" charset="0"/>
                      </a:rPr>
                      <m:t>d</m:t>
                    </m:r>
                    <m:r>
                      <a:rPr lang="en-US" i="0" dirty="0" smtClean="0">
                        <a:latin typeface="Cambria Math" panose="02040503050406030204" pitchFamily="18" charset="0"/>
                      </a:rPr>
                      <m:t>=</m:t>
                    </m:r>
                    <m:sSub>
                      <m:sSubPr>
                        <m:ctrlPr>
                          <a:rPr lang="en-US" i="1" dirty="0">
                            <a:latin typeface="Cambria Math" panose="02040503050406030204" pitchFamily="18" charset="0"/>
                          </a:rPr>
                        </m:ctrlPr>
                      </m:sSubPr>
                      <m:e>
                        <m:r>
                          <m:rPr>
                            <m:sty m:val="p"/>
                          </m:rPr>
                          <a:rPr lang="en-US" i="0" dirty="0" smtClean="0">
                            <a:latin typeface="Cambria Math" panose="02040503050406030204" pitchFamily="18" charset="0"/>
                          </a:rPr>
                          <m:t>w</m:t>
                        </m:r>
                      </m:e>
                      <m:sub>
                        <m:r>
                          <a:rPr lang="en-US" i="0" dirty="0" smtClean="0">
                            <a:latin typeface="Cambria Math" panose="02040503050406030204" pitchFamily="18" charset="0"/>
                          </a:rPr>
                          <m:t>1</m:t>
                        </m:r>
                      </m:sub>
                    </m:sSub>
                    <m:r>
                      <a:rPr lang="en-US" i="0" dirty="0" smtClean="0">
                        <a:latin typeface="Cambria Math" panose="02040503050406030204" pitchFamily="18" charset="0"/>
                      </a:rPr>
                      <m:t>,</m:t>
                    </m:r>
                    <m:sSub>
                      <m:sSubPr>
                        <m:ctrlPr>
                          <a:rPr lang="en-US" i="1" dirty="0">
                            <a:latin typeface="Cambria Math" panose="02040503050406030204" pitchFamily="18" charset="0"/>
                          </a:rPr>
                        </m:ctrlPr>
                      </m:sSubPr>
                      <m:e>
                        <m:r>
                          <m:rPr>
                            <m:sty m:val="p"/>
                          </m:rPr>
                          <a:rPr lang="en-US" i="0" dirty="0" smtClean="0">
                            <a:latin typeface="Cambria Math" panose="02040503050406030204" pitchFamily="18" charset="0"/>
                          </a:rPr>
                          <m:t>w</m:t>
                        </m:r>
                      </m:e>
                      <m:sub>
                        <m:r>
                          <a:rPr lang="en-US" i="0" dirty="0" smtClean="0">
                            <a:latin typeface="Cambria Math" panose="02040503050406030204" pitchFamily="18" charset="0"/>
                          </a:rPr>
                          <m:t>2</m:t>
                        </m:r>
                      </m:sub>
                    </m:sSub>
                    <m:r>
                      <a:rPr lang="en-US" i="0" dirty="0" smtClean="0">
                        <a:latin typeface="Cambria Math" panose="02040503050406030204" pitchFamily="18" charset="0"/>
                      </a:rPr>
                      <m:t>,…,</m:t>
                    </m:r>
                    <m:sSub>
                      <m:sSubPr>
                        <m:ctrlPr>
                          <a:rPr lang="en-US" i="1" dirty="0">
                            <a:latin typeface="Cambria Math" panose="02040503050406030204" pitchFamily="18" charset="0"/>
                          </a:rPr>
                        </m:ctrlPr>
                      </m:sSubPr>
                      <m:e>
                        <m:r>
                          <m:rPr>
                            <m:sty m:val="p"/>
                          </m:rPr>
                          <a:rPr lang="en-US" i="0" dirty="0" smtClean="0">
                            <a:latin typeface="Cambria Math" panose="02040503050406030204" pitchFamily="18" charset="0"/>
                          </a:rPr>
                          <m:t>w</m:t>
                        </m:r>
                      </m:e>
                      <m:sub>
                        <m:r>
                          <m:rPr>
                            <m:sty m:val="p"/>
                          </m:rPr>
                          <a:rPr lang="en-US" i="0" dirty="0" smtClean="0">
                            <a:latin typeface="Cambria Math" panose="02040503050406030204" pitchFamily="18" charset="0"/>
                          </a:rPr>
                          <m:t>n</m:t>
                        </m:r>
                      </m:sub>
                    </m:sSub>
                  </m:oMath>
                </a14:m>
                <a:endParaRPr lang="en-US" dirty="0">
                  <a:solidFill>
                    <a:schemeClr val="tx1"/>
                  </a:solidFill>
                </a:endParaRPr>
              </a:p>
              <a:p>
                <a:pPr lvl="1">
                  <a:lnSpc>
                    <a:spcPct val="100000"/>
                  </a:lnSpc>
                </a:pPr>
                <a:r>
                  <a:rPr lang="en-US" dirty="0">
                    <a:solidFill>
                      <a:schemeClr val="tx1"/>
                    </a:solidFill>
                    <a:ea typeface="ＭＳ Ｐゴシック" charset="0"/>
                  </a:rPr>
                  <a:t>A fixed set of classes  </a:t>
                </a:r>
                <a14:m>
                  <m:oMath xmlns:m="http://schemas.openxmlformats.org/officeDocument/2006/math">
                    <m:r>
                      <m:rPr>
                        <m:sty m:val="p"/>
                      </m:rPr>
                      <a:rPr lang="en-US" b="0" i="0" dirty="0" smtClean="0">
                        <a:solidFill>
                          <a:schemeClr val="tx1"/>
                        </a:solidFill>
                        <a:latin typeface="Cambria Math" panose="02040503050406030204" pitchFamily="18" charset="0"/>
                        <a:ea typeface="ＭＳ Ｐゴシック" charset="0"/>
                      </a:rPr>
                      <m:t>C</m:t>
                    </m:r>
                    <m:r>
                      <a:rPr lang="en-US" b="0" i="0" dirty="0" smtClean="0">
                        <a:solidFill>
                          <a:schemeClr val="tx1"/>
                        </a:solidFill>
                        <a:latin typeface="Cambria Math" panose="02040503050406030204" pitchFamily="18" charset="0"/>
                        <a:ea typeface="ＭＳ Ｐゴシック" charset="0"/>
                      </a:rPr>
                      <m:t>=</m:t>
                    </m:r>
                    <m:d>
                      <m:dPr>
                        <m:begChr m:val="{"/>
                        <m:endChr m:val="}"/>
                        <m:ctrlPr>
                          <a:rPr lang="en-US" b="0" i="1" dirty="0" smtClean="0">
                            <a:solidFill>
                              <a:schemeClr val="tx1"/>
                            </a:solidFill>
                            <a:latin typeface="Cambria Math" panose="02040503050406030204" pitchFamily="18" charset="0"/>
                            <a:ea typeface="ＭＳ Ｐゴシック" charset="0"/>
                          </a:rPr>
                        </m:ctrlPr>
                      </m:dPr>
                      <m:e>
                        <m:sSub>
                          <m:sSubPr>
                            <m:ctrlPr>
                              <a:rPr lang="en-US" b="0" i="1" dirty="0" smtClean="0">
                                <a:solidFill>
                                  <a:schemeClr val="tx1"/>
                                </a:solidFill>
                                <a:latin typeface="Cambria Math" panose="02040503050406030204" pitchFamily="18" charset="0"/>
                                <a:ea typeface="ＭＳ Ｐゴシック" charset="0"/>
                              </a:rPr>
                            </m:ctrlPr>
                          </m:sSubPr>
                          <m:e>
                            <m:r>
                              <m:rPr>
                                <m:sty m:val="p"/>
                              </m:rPr>
                              <a:rPr lang="en-US" b="0" i="0" dirty="0" smtClean="0">
                                <a:solidFill>
                                  <a:schemeClr val="tx1"/>
                                </a:solidFill>
                                <a:latin typeface="Cambria Math" panose="02040503050406030204" pitchFamily="18" charset="0"/>
                                <a:ea typeface="ＭＳ Ｐゴシック" charset="0"/>
                              </a:rPr>
                              <m:t>c</m:t>
                            </m:r>
                          </m:e>
                          <m:sub>
                            <m:r>
                              <a:rPr lang="en-US" b="0" i="0" dirty="0" smtClean="0">
                                <a:solidFill>
                                  <a:schemeClr val="tx1"/>
                                </a:solidFill>
                                <a:latin typeface="Cambria Math" panose="02040503050406030204" pitchFamily="18" charset="0"/>
                                <a:ea typeface="ＭＳ Ｐゴシック" charset="0"/>
                              </a:rPr>
                              <m:t>1</m:t>
                            </m:r>
                          </m:sub>
                        </m:sSub>
                        <m:r>
                          <a:rPr lang="en-US" b="0" i="0" dirty="0" smtClean="0">
                            <a:solidFill>
                              <a:schemeClr val="tx1"/>
                            </a:solidFill>
                            <a:latin typeface="Cambria Math" panose="02040503050406030204" pitchFamily="18" charset="0"/>
                            <a:ea typeface="ＭＳ Ｐゴシック" charset="0"/>
                          </a:rPr>
                          <m:t>,</m:t>
                        </m:r>
                        <m:sSub>
                          <m:sSubPr>
                            <m:ctrlPr>
                              <a:rPr lang="en-US" b="0" i="1" dirty="0" smtClean="0">
                                <a:solidFill>
                                  <a:schemeClr val="tx1"/>
                                </a:solidFill>
                                <a:latin typeface="Cambria Math" panose="02040503050406030204" pitchFamily="18" charset="0"/>
                                <a:ea typeface="ＭＳ Ｐゴシック" charset="0"/>
                              </a:rPr>
                            </m:ctrlPr>
                          </m:sSubPr>
                          <m:e>
                            <m:r>
                              <m:rPr>
                                <m:sty m:val="p"/>
                              </m:rPr>
                              <a:rPr lang="en-US" b="0" i="0" dirty="0" smtClean="0">
                                <a:solidFill>
                                  <a:schemeClr val="tx1"/>
                                </a:solidFill>
                                <a:latin typeface="Cambria Math" panose="02040503050406030204" pitchFamily="18" charset="0"/>
                                <a:ea typeface="ＭＳ Ｐゴシック" charset="0"/>
                              </a:rPr>
                              <m:t>c</m:t>
                            </m:r>
                          </m:e>
                          <m:sub>
                            <m:r>
                              <a:rPr lang="en-US" b="0" i="0" dirty="0" smtClean="0">
                                <a:solidFill>
                                  <a:schemeClr val="tx1"/>
                                </a:solidFill>
                                <a:latin typeface="Cambria Math" panose="02040503050406030204" pitchFamily="18" charset="0"/>
                                <a:ea typeface="ＭＳ Ｐゴシック" charset="0"/>
                              </a:rPr>
                              <m:t>2</m:t>
                            </m:r>
                          </m:sub>
                        </m:sSub>
                        <m:r>
                          <a:rPr lang="en-US" b="0" i="0" dirty="0" smtClean="0">
                            <a:solidFill>
                              <a:schemeClr val="tx1"/>
                            </a:solidFill>
                            <a:latin typeface="Cambria Math" panose="02040503050406030204" pitchFamily="18" charset="0"/>
                            <a:ea typeface="ＭＳ Ｐゴシック" charset="0"/>
                          </a:rPr>
                          <m:t>,…,</m:t>
                        </m:r>
                        <m:sSub>
                          <m:sSubPr>
                            <m:ctrlPr>
                              <a:rPr lang="en-US" b="0" i="1" dirty="0" smtClean="0">
                                <a:solidFill>
                                  <a:schemeClr val="tx1"/>
                                </a:solidFill>
                                <a:latin typeface="Cambria Math" panose="02040503050406030204" pitchFamily="18" charset="0"/>
                                <a:ea typeface="ＭＳ Ｐゴシック" charset="0"/>
                              </a:rPr>
                            </m:ctrlPr>
                          </m:sSubPr>
                          <m:e>
                            <m:r>
                              <m:rPr>
                                <m:sty m:val="p"/>
                              </m:rPr>
                              <a:rPr lang="en-US" b="0" i="0" dirty="0" smtClean="0">
                                <a:solidFill>
                                  <a:schemeClr val="tx1"/>
                                </a:solidFill>
                                <a:latin typeface="Cambria Math" panose="02040503050406030204" pitchFamily="18" charset="0"/>
                                <a:ea typeface="ＭＳ Ｐゴシック" charset="0"/>
                              </a:rPr>
                              <m:t>c</m:t>
                            </m:r>
                          </m:e>
                          <m:sub>
                            <m:r>
                              <m:rPr>
                                <m:sty m:val="p"/>
                              </m:rPr>
                              <a:rPr lang="en-US" b="0" i="0" dirty="0" smtClean="0">
                                <a:solidFill>
                                  <a:schemeClr val="tx1"/>
                                </a:solidFill>
                                <a:latin typeface="Cambria Math" panose="02040503050406030204" pitchFamily="18" charset="0"/>
                                <a:ea typeface="ＭＳ Ｐゴシック" charset="0"/>
                              </a:rPr>
                              <m:t>J</m:t>
                            </m:r>
                          </m:sub>
                        </m:sSub>
                      </m:e>
                    </m:d>
                  </m:oMath>
                </a14:m>
                <a:endParaRPr lang="en-US" sz="1800" dirty="0">
                  <a:solidFill>
                    <a:schemeClr val="tx1"/>
                  </a:solidFill>
                </a:endParaRPr>
              </a:p>
              <a:p>
                <a:pPr lvl="1">
                  <a:lnSpc>
                    <a:spcPct val="100000"/>
                  </a:lnSpc>
                </a:pPr>
                <a:r>
                  <a:rPr lang="en-US" dirty="0">
                    <a:solidFill>
                      <a:schemeClr val="tx1"/>
                    </a:solidFill>
                  </a:rPr>
                  <a:t>A training set of </a:t>
                </a:r>
                <a14:m>
                  <m:oMath xmlns:m="http://schemas.openxmlformats.org/officeDocument/2006/math">
                    <m:r>
                      <m:rPr>
                        <m:sty m:val="p"/>
                      </m:rPr>
                      <a:rPr lang="en-US" i="0" dirty="0" smtClean="0">
                        <a:solidFill>
                          <a:schemeClr val="tx1"/>
                        </a:solidFill>
                        <a:latin typeface="Cambria Math" panose="02040503050406030204" pitchFamily="18" charset="0"/>
                      </a:rPr>
                      <m:t>m</m:t>
                    </m:r>
                  </m:oMath>
                </a14:m>
                <a:r>
                  <a:rPr lang="en-US" dirty="0">
                    <a:solidFill>
                      <a:schemeClr val="tx1"/>
                    </a:solidFill>
                  </a:rPr>
                  <a:t> labeled documents </a:t>
                </a:r>
              </a:p>
              <a:p>
                <a:pPr marL="457189" lvl="1" indent="0">
                  <a:lnSpc>
                    <a:spcPct val="100000"/>
                  </a:lnSpc>
                  <a:buNone/>
                </a:pPr>
                <a14:m>
                  <m:oMathPara xmlns:m="http://schemas.openxmlformats.org/officeDocument/2006/math">
                    <m:oMathParaPr>
                      <m:jc m:val="centerGroup"/>
                    </m:oMathParaPr>
                    <m:oMath xmlns:m="http://schemas.openxmlformats.org/officeDocument/2006/math">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d</m:t>
                              </m:r>
                            </m:e>
                            <m:sub>
                              <m:r>
                                <a:rPr lang="en-US" b="0" i="0" smtClean="0">
                                  <a:solidFill>
                                    <a:schemeClr val="tx1"/>
                                  </a:solidFill>
                                  <a:latin typeface="Cambria Math" panose="02040503050406030204" pitchFamily="18" charset="0"/>
                                </a:rPr>
                                <m:t>1</m:t>
                              </m:r>
                            </m:sub>
                          </m:sSub>
                          <m:r>
                            <a:rPr lang="en-US" b="0" i="0"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c</m:t>
                              </m:r>
                            </m:e>
                            <m:sub>
                              <m:r>
                                <a:rPr lang="en-US" b="0" i="0" smtClean="0">
                                  <a:solidFill>
                                    <a:schemeClr val="tx1"/>
                                  </a:solidFill>
                                  <a:latin typeface="Cambria Math" panose="02040503050406030204" pitchFamily="18" charset="0"/>
                                </a:rPr>
                                <m:t>1</m:t>
                              </m:r>
                            </m:sub>
                          </m:sSub>
                          <m:r>
                            <a:rPr lang="en-US" b="0" i="0" smtClean="0">
                              <a:solidFill>
                                <a:schemeClr val="tx1"/>
                              </a:solidFill>
                              <a:latin typeface="Cambria Math" panose="02040503050406030204" pitchFamily="18" charset="0"/>
                            </a:rPr>
                            <m:t>,</m:t>
                          </m:r>
                        </m:e>
                      </m:d>
                      <m:r>
                        <a:rPr lang="en-US" b="0" i="0"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d</m:t>
                              </m:r>
                            </m:e>
                            <m:sub>
                              <m:r>
                                <a:rPr lang="en-US" b="0" i="0" smtClean="0">
                                  <a:solidFill>
                                    <a:schemeClr val="tx1"/>
                                  </a:solidFill>
                                  <a:latin typeface="Cambria Math" panose="02040503050406030204" pitchFamily="18" charset="0"/>
                                </a:rPr>
                                <m:t>2</m:t>
                              </m:r>
                            </m:sub>
                          </m:sSub>
                          <m:r>
                            <a:rPr lang="en-US" b="0" i="0"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c</m:t>
                              </m:r>
                            </m:e>
                            <m:sub>
                              <m:r>
                                <a:rPr lang="en-US" b="0" i="0" smtClean="0">
                                  <a:solidFill>
                                    <a:schemeClr val="tx1"/>
                                  </a:solidFill>
                                  <a:latin typeface="Cambria Math" panose="02040503050406030204" pitchFamily="18" charset="0"/>
                                </a:rPr>
                                <m:t>2</m:t>
                              </m:r>
                            </m:sub>
                          </m:sSub>
                        </m:e>
                      </m:d>
                      <m:r>
                        <a:rPr lang="en-US" b="0" i="0"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d</m:t>
                          </m:r>
                        </m:e>
                        <m:sub>
                          <m:r>
                            <m:rPr>
                              <m:sty m:val="p"/>
                            </m:rPr>
                            <a:rPr lang="en-US" b="0" i="0" smtClean="0">
                              <a:solidFill>
                                <a:schemeClr val="tx1"/>
                              </a:solidFill>
                              <a:latin typeface="Cambria Math" panose="02040503050406030204" pitchFamily="18" charset="0"/>
                            </a:rPr>
                            <m:t>m</m:t>
                          </m:r>
                        </m:sub>
                      </m:sSub>
                      <m:r>
                        <a:rPr lang="en-US" b="0" i="0"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c</m:t>
                          </m:r>
                        </m:e>
                        <m:sub>
                          <m:r>
                            <m:rPr>
                              <m:sty m:val="p"/>
                            </m:rPr>
                            <a:rPr lang="en-US" b="0" i="0" smtClean="0">
                              <a:solidFill>
                                <a:schemeClr val="tx1"/>
                              </a:solidFill>
                              <a:latin typeface="Cambria Math" panose="02040503050406030204" pitchFamily="18" charset="0"/>
                            </a:rPr>
                            <m:t>m</m:t>
                          </m:r>
                        </m:sub>
                      </m:sSub>
                      <m:r>
                        <a:rPr lang="en-US" b="0" i="0" smtClean="0">
                          <a:solidFill>
                            <a:schemeClr val="tx1"/>
                          </a:solidFill>
                          <a:latin typeface="Cambria Math" panose="02040503050406030204" pitchFamily="18" charset="0"/>
                        </a:rPr>
                        <m:t>)</m:t>
                      </m:r>
                    </m:oMath>
                  </m:oMathPara>
                </a14:m>
                <a:endParaRPr lang="en-US" dirty="0">
                  <a:solidFill>
                    <a:schemeClr val="tx1"/>
                  </a:solidFill>
                </a:endParaRPr>
              </a:p>
              <a:p>
                <a:pPr>
                  <a:lnSpc>
                    <a:spcPct val="100000"/>
                  </a:lnSpc>
                </a:pPr>
                <a:r>
                  <a:rPr lang="en-US" dirty="0">
                    <a:solidFill>
                      <a:schemeClr val="tx1"/>
                    </a:solidFill>
                  </a:rPr>
                  <a:t>Output</a:t>
                </a:r>
              </a:p>
              <a:p>
                <a:pPr lvl="1">
                  <a:lnSpc>
                    <a:spcPct val="100000"/>
                  </a:lnSpc>
                </a:pPr>
                <a:r>
                  <a:rPr lang="en-US" dirty="0">
                    <a:solidFill>
                      <a:schemeClr val="tx1"/>
                    </a:solidFill>
                  </a:rPr>
                  <a:t>A learned classifier </a:t>
                </a:r>
                <a14:m>
                  <m:oMath xmlns:m="http://schemas.openxmlformats.org/officeDocument/2006/math">
                    <m:r>
                      <m:rPr>
                        <m:sty m:val="p"/>
                      </m:rPr>
                      <a:rPr lang="en-US" i="0" dirty="0" smtClean="0">
                        <a:solidFill>
                          <a:schemeClr val="tx1"/>
                        </a:solidFill>
                        <a:latin typeface="Cambria Math" panose="02040503050406030204" pitchFamily="18" charset="0"/>
                      </a:rPr>
                      <m:t>γ</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d</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c</m:t>
                    </m:r>
                  </m:oMath>
                </a14:m>
                <a:endParaRPr lang="en-US" dirty="0">
                  <a:solidFill>
                    <a:schemeClr val="tx1"/>
                  </a:solidFill>
                </a:endParaRPr>
              </a:p>
            </p:txBody>
          </p:sp>
        </mc:Choice>
        <mc:Fallback xmlns="">
          <p:sp>
            <p:nvSpPr>
              <p:cNvPr id="5" name="Content Placeholder 2">
                <a:extLst>
                  <a:ext uri="{FF2B5EF4-FFF2-40B4-BE49-F238E27FC236}">
                    <a16:creationId xmlns:a16="http://schemas.microsoft.com/office/drawing/2014/main" id="{2F9ED1C0-AABA-6A48-9C7D-2FEBACAF9C57}"/>
                  </a:ext>
                </a:extLst>
              </p:cNvPr>
              <p:cNvSpPr txBox="1">
                <a:spLocks noRot="1" noChangeAspect="1" noMove="1" noResize="1" noEditPoints="1" noAdjustHandles="1" noChangeArrowheads="1" noChangeShapeType="1" noTextEdit="1"/>
              </p:cNvSpPr>
              <p:nvPr/>
            </p:nvSpPr>
            <p:spPr>
              <a:xfrm>
                <a:off x="479425" y="2030785"/>
                <a:ext cx="6237259" cy="3305985"/>
              </a:xfrm>
              <a:prstGeom prst="rect">
                <a:avLst/>
              </a:prstGeom>
              <a:blipFill>
                <a:blip r:embed="rId2"/>
                <a:stretch>
                  <a:fillRect l="-1623" t="-1908" b="-1145"/>
                </a:stretch>
              </a:blipFill>
              <a:ln>
                <a:solidFill>
                  <a:schemeClr val="tx1"/>
                </a:solidFill>
              </a:ln>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C5765DF-700E-BA47-A4AF-90AE6322481E}"/>
                  </a:ext>
                </a:extLst>
              </p:cNvPr>
              <p:cNvSpPr txBox="1"/>
              <p:nvPr/>
            </p:nvSpPr>
            <p:spPr>
              <a:xfrm>
                <a:off x="6979247" y="1860027"/>
                <a:ext cx="4733328" cy="3529749"/>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altLang="zh-CN" sz="2800" dirty="0"/>
                  <a:t>Popular</a:t>
                </a:r>
                <a:r>
                  <a:rPr lang="zh-CN" altLang="en-US" sz="2800" dirty="0"/>
                  <a:t> </a:t>
                </a:r>
                <a:r>
                  <a:rPr lang="en-US" sz="2800" dirty="0"/>
                  <a:t>classifier</a:t>
                </a:r>
                <a:r>
                  <a:rPr lang="en-US" altLang="zh-CN" sz="2800" dirty="0"/>
                  <a:t>s</a:t>
                </a:r>
                <a:endParaRPr lang="en-US" sz="2800" dirty="0"/>
              </a:p>
              <a:p>
                <a:pPr marL="914400" lvl="1" indent="-457200">
                  <a:lnSpc>
                    <a:spcPct val="150000"/>
                  </a:lnSpc>
                  <a:buFont typeface="Arial" panose="020B0604020202020204" pitchFamily="34" charset="0"/>
                  <a:buChar char="•"/>
                </a:pPr>
                <a:r>
                  <a:rPr lang="en-US" sz="2400" dirty="0"/>
                  <a:t>Naïve Bayes</a:t>
                </a:r>
              </a:p>
              <a:p>
                <a:pPr marL="914400" lvl="1" indent="-457200">
                  <a:lnSpc>
                    <a:spcPct val="150000"/>
                  </a:lnSpc>
                  <a:buFont typeface="Arial" panose="020B0604020202020204" pitchFamily="34" charset="0"/>
                  <a:buChar char="•"/>
                </a:pPr>
                <a:r>
                  <a:rPr lang="en-US" sz="2400" dirty="0"/>
                  <a:t>Logistic regression</a:t>
                </a:r>
              </a:p>
              <a:p>
                <a:pPr marL="914400" lvl="1" indent="-457200">
                  <a:lnSpc>
                    <a:spcPct val="150000"/>
                  </a:lnSpc>
                  <a:buFont typeface="Arial" panose="020B0604020202020204" pitchFamily="34" charset="0"/>
                  <a:buChar char="•"/>
                </a:pPr>
                <a:r>
                  <a:rPr lang="en-US" sz="2400" dirty="0"/>
                  <a:t>Support-vector machines</a:t>
                </a:r>
              </a:p>
              <a:p>
                <a:pPr marL="914400" lvl="1" indent="-457200">
                  <a:lnSpc>
                    <a:spcPct val="150000"/>
                  </a:lnSpc>
                  <a:buFont typeface="Arial" panose="020B0604020202020204" pitchFamily="34" charset="0"/>
                  <a:buChar char="•"/>
                </a:pPr>
                <a14:m>
                  <m:oMath xmlns:m="http://schemas.openxmlformats.org/officeDocument/2006/math">
                    <m:r>
                      <a:rPr lang="en-US" sz="2400" i="1" dirty="0" smtClean="0">
                        <a:latin typeface="Cambria Math" panose="02040503050406030204" pitchFamily="18" charset="0"/>
                      </a:rPr>
                      <m:t>𝑘</m:t>
                    </m:r>
                  </m:oMath>
                </a14:m>
                <a:r>
                  <a:rPr lang="en-US" sz="2400" dirty="0"/>
                  <a:t>-Nearest Neighbors</a:t>
                </a:r>
              </a:p>
              <a:p>
                <a:pPr marL="914400" lvl="1" indent="-457200">
                  <a:lnSpc>
                    <a:spcPct val="150000"/>
                  </a:lnSpc>
                  <a:buFont typeface="Arial" panose="020B0604020202020204" pitchFamily="34" charset="0"/>
                  <a:buChar char="•"/>
                </a:pPr>
                <a:r>
                  <a:rPr lang="en-US" sz="2800" dirty="0"/>
                  <a:t>…</a:t>
                </a:r>
                <a:endParaRPr lang="en-CN" dirty="0"/>
              </a:p>
            </p:txBody>
          </p:sp>
        </mc:Choice>
        <mc:Fallback xmlns="">
          <p:sp>
            <p:nvSpPr>
              <p:cNvPr id="6" name="TextBox 5">
                <a:extLst>
                  <a:ext uri="{FF2B5EF4-FFF2-40B4-BE49-F238E27FC236}">
                    <a16:creationId xmlns:a16="http://schemas.microsoft.com/office/drawing/2014/main" id="{7C5765DF-700E-BA47-A4AF-90AE6322481E}"/>
                  </a:ext>
                </a:extLst>
              </p:cNvPr>
              <p:cNvSpPr txBox="1">
                <a:spLocks noRot="1" noChangeAspect="1" noMove="1" noResize="1" noEditPoints="1" noAdjustHandles="1" noChangeArrowheads="1" noChangeShapeType="1" noTextEdit="1"/>
              </p:cNvSpPr>
              <p:nvPr/>
            </p:nvSpPr>
            <p:spPr>
              <a:xfrm>
                <a:off x="6979247" y="1860027"/>
                <a:ext cx="4733328" cy="3529749"/>
              </a:xfrm>
              <a:prstGeom prst="rect">
                <a:avLst/>
              </a:prstGeom>
              <a:blipFill>
                <a:blip r:embed="rId3"/>
                <a:stretch>
                  <a:fillRect l="-2406" b="-3584"/>
                </a:stretch>
              </a:blipFill>
            </p:spPr>
            <p:txBody>
              <a:bodyPr/>
              <a:lstStyle/>
              <a:p>
                <a:r>
                  <a:rPr lang="en-CN">
                    <a:noFill/>
                  </a:rPr>
                  <a:t> </a:t>
                </a:r>
              </a:p>
            </p:txBody>
          </p:sp>
        </mc:Fallback>
      </mc:AlternateContent>
    </p:spTree>
    <p:extLst>
      <p:ext uri="{BB962C8B-B14F-4D97-AF65-F5344CB8AC3E}">
        <p14:creationId xmlns:p14="http://schemas.microsoft.com/office/powerpoint/2010/main" val="2772732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6B3FC-64A0-F247-97D9-70CD5B4CD72D}"/>
              </a:ext>
            </a:extLst>
          </p:cNvPr>
          <p:cNvSpPr>
            <a:spLocks noGrp="1"/>
          </p:cNvSpPr>
          <p:nvPr>
            <p:ph type="title"/>
          </p:nvPr>
        </p:nvSpPr>
        <p:spPr/>
        <p:txBody>
          <a:bodyPr/>
          <a:lstStyle/>
          <a:p>
            <a:r>
              <a:rPr lang="en-US" sz="4000" b="1" dirty="0"/>
              <a:t>Outline</a:t>
            </a:r>
            <a:endParaRPr lang="en-CN" dirty="0"/>
          </a:p>
        </p:txBody>
      </p:sp>
      <p:sp>
        <p:nvSpPr>
          <p:cNvPr id="3" name="Content Placeholder 2">
            <a:extLst>
              <a:ext uri="{FF2B5EF4-FFF2-40B4-BE49-F238E27FC236}">
                <a16:creationId xmlns:a16="http://schemas.microsoft.com/office/drawing/2014/main" id="{E4C795B9-AD1A-E34E-A2A0-C304D3C4AA26}"/>
              </a:ext>
            </a:extLst>
          </p:cNvPr>
          <p:cNvSpPr>
            <a:spLocks noGrp="1"/>
          </p:cNvSpPr>
          <p:nvPr>
            <p:ph idx="1"/>
          </p:nvPr>
        </p:nvSpPr>
        <p:spPr/>
        <p:txBody>
          <a:bodyPr/>
          <a:lstStyle/>
          <a:p>
            <a:r>
              <a:rPr lang="en-US" dirty="0"/>
              <a:t> Task of Text Classification</a:t>
            </a:r>
          </a:p>
          <a:p>
            <a:r>
              <a:rPr lang="en-US" dirty="0">
                <a:solidFill>
                  <a:srgbClr val="FF0000"/>
                </a:solidFill>
              </a:rPr>
              <a:t> Naïve Bayes</a:t>
            </a:r>
            <a:endParaRPr lang="en-CN" dirty="0">
              <a:solidFill>
                <a:srgbClr val="FF0000"/>
              </a:solidFill>
            </a:endParaRPr>
          </a:p>
        </p:txBody>
      </p:sp>
      <p:sp>
        <p:nvSpPr>
          <p:cNvPr id="4" name="Slide Number Placeholder 3">
            <a:extLst>
              <a:ext uri="{FF2B5EF4-FFF2-40B4-BE49-F238E27FC236}">
                <a16:creationId xmlns:a16="http://schemas.microsoft.com/office/drawing/2014/main" id="{EA8B4E95-3F0C-8546-81B3-C23A086529AD}"/>
              </a:ext>
            </a:extLst>
          </p:cNvPr>
          <p:cNvSpPr>
            <a:spLocks noGrp="1"/>
          </p:cNvSpPr>
          <p:nvPr>
            <p:ph type="sldNum" sz="quarter" idx="12"/>
          </p:nvPr>
        </p:nvSpPr>
        <p:spPr/>
        <p:txBody>
          <a:bodyPr/>
          <a:lstStyle/>
          <a:p>
            <a:fld id="{DC8BB421-126E-41CB-B73A-69D52E98CAE3}" type="slidenum">
              <a:rPr lang="zh-CN" altLang="en-US" smtClean="0"/>
              <a:t>14</a:t>
            </a:fld>
            <a:endParaRPr lang="zh-CN" altLang="en-US" dirty="0"/>
          </a:p>
        </p:txBody>
      </p:sp>
    </p:spTree>
    <p:extLst>
      <p:ext uri="{BB962C8B-B14F-4D97-AF65-F5344CB8AC3E}">
        <p14:creationId xmlns:p14="http://schemas.microsoft.com/office/powerpoint/2010/main" val="1008464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242F2-57D6-3440-ACCC-B0158AF6FACE}"/>
              </a:ext>
            </a:extLst>
          </p:cNvPr>
          <p:cNvSpPr>
            <a:spLocks noGrp="1"/>
          </p:cNvSpPr>
          <p:nvPr>
            <p:ph type="title"/>
          </p:nvPr>
        </p:nvSpPr>
        <p:spPr/>
        <p:txBody>
          <a:bodyPr/>
          <a:lstStyle/>
          <a:p>
            <a:r>
              <a:rPr lang="en-US" b="1" dirty="0"/>
              <a:t>Naïve Bayes Intuition</a:t>
            </a:r>
            <a:endParaRPr lang="en-CN" dirty="0"/>
          </a:p>
        </p:txBody>
      </p:sp>
      <p:sp>
        <p:nvSpPr>
          <p:cNvPr id="3" name="Content Placeholder 2">
            <a:extLst>
              <a:ext uri="{FF2B5EF4-FFF2-40B4-BE49-F238E27FC236}">
                <a16:creationId xmlns:a16="http://schemas.microsoft.com/office/drawing/2014/main" id="{EC000325-32BE-9F4E-9E66-52873283E7DB}"/>
              </a:ext>
            </a:extLst>
          </p:cNvPr>
          <p:cNvSpPr>
            <a:spLocks noGrp="1"/>
          </p:cNvSpPr>
          <p:nvPr>
            <p:ph idx="1"/>
          </p:nvPr>
        </p:nvSpPr>
        <p:spPr/>
        <p:txBody>
          <a:bodyPr/>
          <a:lstStyle/>
          <a:p>
            <a:pPr>
              <a:lnSpc>
                <a:spcPct val="150000"/>
              </a:lnSpc>
            </a:pPr>
            <a:r>
              <a:rPr lang="en-US" dirty="0"/>
              <a:t>Simple (“</a:t>
            </a:r>
            <a:r>
              <a:rPr lang="en-US" altLang="zh-CN" dirty="0"/>
              <a:t>naïve</a:t>
            </a:r>
            <a:r>
              <a:rPr lang="en-US" dirty="0"/>
              <a:t>”) classification method based on Bayes rule</a:t>
            </a:r>
          </a:p>
          <a:p>
            <a:pPr>
              <a:lnSpc>
                <a:spcPct val="150000"/>
              </a:lnSpc>
            </a:pPr>
            <a:r>
              <a:rPr lang="en-US" dirty="0"/>
              <a:t>Relies on very simple representation of document</a:t>
            </a:r>
          </a:p>
          <a:p>
            <a:pPr lvl="1">
              <a:lnSpc>
                <a:spcPct val="150000"/>
              </a:lnSpc>
            </a:pPr>
            <a:r>
              <a:rPr lang="en-US" altLang="zh-CN" sz="2800" dirty="0"/>
              <a:t>But</a:t>
            </a:r>
            <a:r>
              <a:rPr lang="zh-CN" altLang="en-US" sz="2800" dirty="0"/>
              <a:t> </a:t>
            </a:r>
            <a:r>
              <a:rPr lang="en-US" altLang="zh-CN" sz="2800" dirty="0"/>
              <a:t>how</a:t>
            </a:r>
            <a:r>
              <a:rPr lang="zh-CN" altLang="en-US" sz="2800" dirty="0"/>
              <a:t> </a:t>
            </a:r>
            <a:r>
              <a:rPr lang="en-US" altLang="zh-CN" sz="2800" dirty="0"/>
              <a:t>to</a:t>
            </a:r>
            <a:r>
              <a:rPr lang="zh-CN" altLang="en-US" sz="2800" dirty="0"/>
              <a:t> </a:t>
            </a:r>
            <a:r>
              <a:rPr lang="en-US" altLang="zh-CN" sz="2800" dirty="0"/>
              <a:t>represent</a:t>
            </a:r>
            <a:r>
              <a:rPr lang="zh-CN" altLang="en-US" sz="2800" dirty="0"/>
              <a:t> </a:t>
            </a:r>
            <a:r>
              <a:rPr lang="en-US" altLang="zh-CN" sz="2800" dirty="0"/>
              <a:t>a</a:t>
            </a:r>
            <a:r>
              <a:rPr lang="zh-CN" altLang="en-US" sz="2800" dirty="0"/>
              <a:t> </a:t>
            </a:r>
            <a:r>
              <a:rPr lang="en-US" altLang="zh-CN" sz="2800" dirty="0"/>
              <a:t>document?</a:t>
            </a:r>
          </a:p>
          <a:p>
            <a:pPr lvl="1">
              <a:lnSpc>
                <a:spcPct val="150000"/>
              </a:lnSpc>
            </a:pPr>
            <a:r>
              <a:rPr lang="en-US" altLang="zh-CN" sz="2800" dirty="0"/>
              <a:t>Bag-of-words</a:t>
            </a:r>
            <a:endParaRPr lang="en-US" sz="2800" dirty="0"/>
          </a:p>
          <a:p>
            <a:endParaRPr lang="en-CN" dirty="0"/>
          </a:p>
        </p:txBody>
      </p:sp>
      <p:sp>
        <p:nvSpPr>
          <p:cNvPr id="4" name="Slide Number Placeholder 3">
            <a:extLst>
              <a:ext uri="{FF2B5EF4-FFF2-40B4-BE49-F238E27FC236}">
                <a16:creationId xmlns:a16="http://schemas.microsoft.com/office/drawing/2014/main" id="{8FFA2259-4555-BF48-99A0-02294B3837FD}"/>
              </a:ext>
            </a:extLst>
          </p:cNvPr>
          <p:cNvSpPr>
            <a:spLocks noGrp="1"/>
          </p:cNvSpPr>
          <p:nvPr>
            <p:ph type="sldNum" sz="quarter" idx="12"/>
          </p:nvPr>
        </p:nvSpPr>
        <p:spPr/>
        <p:txBody>
          <a:bodyPr/>
          <a:lstStyle/>
          <a:p>
            <a:fld id="{DC8BB421-126E-41CB-B73A-69D52E98CAE3}" type="slidenum">
              <a:rPr lang="zh-CN" altLang="en-US" smtClean="0"/>
              <a:t>15</a:t>
            </a:fld>
            <a:endParaRPr lang="zh-CN" altLang="en-US" dirty="0"/>
          </a:p>
        </p:txBody>
      </p:sp>
    </p:spTree>
    <p:extLst>
      <p:ext uri="{BB962C8B-B14F-4D97-AF65-F5344CB8AC3E}">
        <p14:creationId xmlns:p14="http://schemas.microsoft.com/office/powerpoint/2010/main" val="3603662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89D26-571C-AF4B-B8D2-32A372FC19FA}"/>
              </a:ext>
            </a:extLst>
          </p:cNvPr>
          <p:cNvSpPr>
            <a:spLocks noGrp="1"/>
          </p:cNvSpPr>
          <p:nvPr>
            <p:ph type="title"/>
          </p:nvPr>
        </p:nvSpPr>
        <p:spPr/>
        <p:txBody>
          <a:bodyPr/>
          <a:lstStyle/>
          <a:p>
            <a:r>
              <a:rPr lang="en-US" sz="4000" b="1" dirty="0"/>
              <a:t>The bag</a:t>
            </a:r>
            <a:r>
              <a:rPr lang="en-US" altLang="zh-CN" sz="4000" b="1" dirty="0"/>
              <a:t>-</a:t>
            </a:r>
            <a:r>
              <a:rPr lang="en-US" sz="4000" b="1" dirty="0"/>
              <a:t>of</a:t>
            </a:r>
            <a:r>
              <a:rPr lang="en-US" altLang="zh-CN" sz="4000" b="1" dirty="0"/>
              <a:t>-</a:t>
            </a:r>
            <a:r>
              <a:rPr lang="en-US" sz="4000" b="1" dirty="0"/>
              <a:t>words representation</a:t>
            </a:r>
            <a:endParaRPr lang="en-CN" dirty="0"/>
          </a:p>
        </p:txBody>
      </p:sp>
      <p:sp>
        <p:nvSpPr>
          <p:cNvPr id="4" name="Slide Number Placeholder 3">
            <a:extLst>
              <a:ext uri="{FF2B5EF4-FFF2-40B4-BE49-F238E27FC236}">
                <a16:creationId xmlns:a16="http://schemas.microsoft.com/office/drawing/2014/main" id="{AC3E00C0-A572-9944-A009-356ED0D7882E}"/>
              </a:ext>
            </a:extLst>
          </p:cNvPr>
          <p:cNvSpPr>
            <a:spLocks noGrp="1"/>
          </p:cNvSpPr>
          <p:nvPr>
            <p:ph type="sldNum" sz="quarter" idx="12"/>
          </p:nvPr>
        </p:nvSpPr>
        <p:spPr/>
        <p:txBody>
          <a:bodyPr/>
          <a:lstStyle/>
          <a:p>
            <a:fld id="{DC8BB421-126E-41CB-B73A-69D52E98CAE3}" type="slidenum">
              <a:rPr lang="zh-CN" altLang="en-US" smtClean="0"/>
              <a:t>16</a:t>
            </a:fld>
            <a:endParaRPr lang="zh-CN" altLang="en-US" dirty="0"/>
          </a:p>
        </p:txBody>
      </p:sp>
      <p:sp>
        <p:nvSpPr>
          <p:cNvPr id="5" name="Rectangle 4">
            <a:extLst>
              <a:ext uri="{FF2B5EF4-FFF2-40B4-BE49-F238E27FC236}">
                <a16:creationId xmlns:a16="http://schemas.microsoft.com/office/drawing/2014/main" id="{0B037538-EAFF-5340-857E-915D2068637D}"/>
              </a:ext>
            </a:extLst>
          </p:cNvPr>
          <p:cNvSpPr>
            <a:spLocks noChangeArrowheads="1"/>
          </p:cNvSpPr>
          <p:nvPr/>
        </p:nvSpPr>
        <p:spPr bwMode="auto">
          <a:xfrm>
            <a:off x="2549585" y="1504707"/>
            <a:ext cx="5612278" cy="3632685"/>
          </a:xfrm>
          <a:prstGeom prst="rect">
            <a:avLst/>
          </a:prstGeom>
          <a:solidFill>
            <a:schemeClr val="bg1"/>
          </a:solidFill>
          <a:ln w="28575">
            <a:solidFill>
              <a:schemeClr val="tx1"/>
            </a:solidFill>
            <a:miter lim="800000"/>
            <a:headEnd/>
            <a:tailEnd/>
          </a:ln>
        </p:spPr>
        <p:txBody>
          <a:bodyPr>
            <a:prstTxWarp prst="textNoShape">
              <a:avLst/>
            </a:prstTxWarp>
          </a:bodyPr>
          <a:lstStyle/>
          <a:p>
            <a:pPr algn="just">
              <a:lnSpc>
                <a:spcPct val="150000"/>
              </a:lnSpc>
              <a:spcBef>
                <a:spcPts val="600"/>
              </a:spcBef>
              <a:spcAft>
                <a:spcPts val="600"/>
              </a:spcAft>
            </a:pPr>
            <a:r>
              <a:rPr lang="en-US" sz="2000" dirty="0">
                <a:solidFill>
                  <a:srgbClr val="000000"/>
                </a:solidFill>
                <a:ea typeface="SimSun" panose="02010600030101010101" pitchFamily="2" charset="-122"/>
                <a:cs typeface="Courier"/>
              </a:rPr>
              <a:t>I love this movie! It's sweet, but with satirical humor. The dialogue is great and the adventure scenes are fun…  It manages to be whimsical and romantic while laughing at the conventions of the fairy tale genre. I would recommend it to just about anyone. I've seen it several times, and I'm always happy to see it again whenever I have a friend who hasn't seen it yet.</a:t>
            </a:r>
          </a:p>
        </p:txBody>
      </p:sp>
      <mc:AlternateContent xmlns:mc="http://schemas.openxmlformats.org/markup-compatibility/2006" xmlns:a14="http://schemas.microsoft.com/office/drawing/2010/main">
        <mc:Choice Requires="a14">
          <p:sp>
            <p:nvSpPr>
              <p:cNvPr id="6" name="Text Box 5">
                <a:extLst>
                  <a:ext uri="{FF2B5EF4-FFF2-40B4-BE49-F238E27FC236}">
                    <a16:creationId xmlns:a16="http://schemas.microsoft.com/office/drawing/2014/main" id="{9628C361-2B6E-2843-9477-35C61FF22FD3}"/>
                  </a:ext>
                </a:extLst>
              </p:cNvPr>
              <p:cNvSpPr txBox="1">
                <a:spLocks noChangeArrowheads="1"/>
              </p:cNvSpPr>
              <p:nvPr/>
            </p:nvSpPr>
            <p:spPr bwMode="auto">
              <a:xfrm>
                <a:off x="626377" y="2256840"/>
                <a:ext cx="2182534" cy="2046714"/>
              </a:xfrm>
              <a:prstGeom prst="rect">
                <a:avLst/>
              </a:prstGeom>
              <a:noFill/>
              <a:ln w="25400">
                <a:noFill/>
                <a:miter lim="800000"/>
                <a:headEnd/>
                <a:tailEnd/>
              </a:ln>
            </p:spPr>
            <p:txBody>
              <a:bodyPr wrap="square">
                <a:prstTxWarp prst="textNoShape">
                  <a:avLst/>
                </a:prstTxWarp>
                <a:spAutoFit/>
              </a:bodyPr>
              <a:lstStyle/>
              <a:p>
                <a14:m>
                  <m:oMath xmlns:m="http://schemas.openxmlformats.org/officeDocument/2006/math">
                    <m:r>
                      <a:rPr lang="en-US" sz="12700" i="1" dirty="0" smtClean="0">
                        <a:latin typeface="Cambria Math" panose="02040503050406030204" pitchFamily="18" charset="0"/>
                        <a:ea typeface="Lucida Grande"/>
                        <a:cs typeface="Lucida Grande"/>
                      </a:rPr>
                      <m:t>𝛾</m:t>
                    </m:r>
                  </m:oMath>
                </a14:m>
                <a:r>
                  <a:rPr lang="en-US" sz="12700" dirty="0"/>
                  <a:t>(</a:t>
                </a:r>
              </a:p>
            </p:txBody>
          </p:sp>
        </mc:Choice>
        <mc:Fallback xmlns="">
          <p:sp>
            <p:nvSpPr>
              <p:cNvPr id="6" name="Text Box 5">
                <a:extLst>
                  <a:ext uri="{FF2B5EF4-FFF2-40B4-BE49-F238E27FC236}">
                    <a16:creationId xmlns:a16="http://schemas.microsoft.com/office/drawing/2014/main" id="{9628C361-2B6E-2843-9477-35C61FF22FD3}"/>
                  </a:ext>
                </a:extLst>
              </p:cNvPr>
              <p:cNvSpPr txBox="1">
                <a:spLocks noRot="1" noChangeAspect="1" noMove="1" noResize="1" noEditPoints="1" noAdjustHandles="1" noChangeArrowheads="1" noChangeShapeType="1" noTextEdit="1"/>
              </p:cNvSpPr>
              <p:nvPr/>
            </p:nvSpPr>
            <p:spPr bwMode="auto">
              <a:xfrm>
                <a:off x="626377" y="2256840"/>
                <a:ext cx="2182534" cy="2046714"/>
              </a:xfrm>
              <a:prstGeom prst="rect">
                <a:avLst/>
              </a:prstGeom>
              <a:blipFill>
                <a:blip r:embed="rId2"/>
                <a:stretch>
                  <a:fillRect l="-20809" t="-21605" r="-17341" b="-43210"/>
                </a:stretch>
              </a:blipFill>
              <a:ln w="25400">
                <a:noFill/>
                <a:miter lim="800000"/>
                <a:headEnd/>
                <a:tailEnd/>
              </a:ln>
            </p:spPr>
            <p:txBody>
              <a:bodyPr/>
              <a:lstStyle/>
              <a:p>
                <a:r>
                  <a:rPr lang="en-CN">
                    <a:noFill/>
                  </a:rPr>
                  <a:t> </a:t>
                </a:r>
              </a:p>
            </p:txBody>
          </p:sp>
        </mc:Fallback>
      </mc:AlternateContent>
      <p:sp>
        <p:nvSpPr>
          <p:cNvPr id="7" name="Text Box 6">
            <a:extLst>
              <a:ext uri="{FF2B5EF4-FFF2-40B4-BE49-F238E27FC236}">
                <a16:creationId xmlns:a16="http://schemas.microsoft.com/office/drawing/2014/main" id="{95B40821-5112-9049-BCCB-E1DB01EFB7AB}"/>
              </a:ext>
            </a:extLst>
          </p:cNvPr>
          <p:cNvSpPr txBox="1">
            <a:spLocks noChangeArrowheads="1"/>
          </p:cNvSpPr>
          <p:nvPr/>
        </p:nvSpPr>
        <p:spPr bwMode="auto">
          <a:xfrm>
            <a:off x="8161863" y="2256840"/>
            <a:ext cx="2744662" cy="2046714"/>
          </a:xfrm>
          <a:prstGeom prst="rect">
            <a:avLst/>
          </a:prstGeom>
          <a:noFill/>
          <a:ln w="25400">
            <a:noFill/>
            <a:miter lim="800000"/>
            <a:headEnd/>
            <a:tailEnd/>
          </a:ln>
        </p:spPr>
        <p:txBody>
          <a:bodyPr wrap="none">
            <a:prstTxWarp prst="textNoShape">
              <a:avLst/>
            </a:prstTxWarp>
            <a:spAutoFit/>
          </a:bodyPr>
          <a:lstStyle/>
          <a:p>
            <a:r>
              <a:rPr lang="en-US" sz="12700" dirty="0"/>
              <a:t>)=c</a:t>
            </a:r>
          </a:p>
        </p:txBody>
      </p:sp>
      <p:pic>
        <p:nvPicPr>
          <p:cNvPr id="8" name="Picture 7" descr="Thumbs-down-icon.png">
            <a:extLst>
              <a:ext uri="{FF2B5EF4-FFF2-40B4-BE49-F238E27FC236}">
                <a16:creationId xmlns:a16="http://schemas.microsoft.com/office/drawing/2014/main" id="{23172E58-7714-E24C-8F92-11AA714EBC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5350" y="3613312"/>
            <a:ext cx="558800" cy="503632"/>
          </a:xfrm>
          <a:prstGeom prst="rect">
            <a:avLst/>
          </a:prstGeom>
        </p:spPr>
      </p:pic>
      <p:pic>
        <p:nvPicPr>
          <p:cNvPr id="9" name="Picture 8" descr="Thumbs-up-icon.png">
            <a:extLst>
              <a:ext uri="{FF2B5EF4-FFF2-40B4-BE49-F238E27FC236}">
                <a16:creationId xmlns:a16="http://schemas.microsoft.com/office/drawing/2014/main" id="{CF55E6CF-60C0-1A40-9C15-827816EA0D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06525" y="2694252"/>
            <a:ext cx="591828" cy="533399"/>
          </a:xfrm>
          <a:prstGeom prst="rect">
            <a:avLst/>
          </a:prstGeom>
        </p:spPr>
      </p:pic>
    </p:spTree>
    <p:extLst>
      <p:ext uri="{BB962C8B-B14F-4D97-AF65-F5344CB8AC3E}">
        <p14:creationId xmlns:p14="http://schemas.microsoft.com/office/powerpoint/2010/main" val="2748251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7423A-F2F6-2043-B135-97719EF511D4}"/>
              </a:ext>
            </a:extLst>
          </p:cNvPr>
          <p:cNvSpPr>
            <a:spLocks noGrp="1"/>
          </p:cNvSpPr>
          <p:nvPr>
            <p:ph type="title"/>
          </p:nvPr>
        </p:nvSpPr>
        <p:spPr/>
        <p:txBody>
          <a:bodyPr/>
          <a:lstStyle/>
          <a:p>
            <a:r>
              <a:rPr lang="en-US" dirty="0"/>
              <a:t>The bag</a:t>
            </a:r>
            <a:r>
              <a:rPr lang="en-US" altLang="zh-CN" dirty="0"/>
              <a:t>-</a:t>
            </a:r>
            <a:r>
              <a:rPr lang="en-US" dirty="0"/>
              <a:t>of</a:t>
            </a:r>
            <a:r>
              <a:rPr lang="en-US" altLang="zh-CN" dirty="0"/>
              <a:t>-</a:t>
            </a:r>
            <a:r>
              <a:rPr lang="en-US" dirty="0"/>
              <a:t>words </a:t>
            </a:r>
            <a:r>
              <a:rPr lang="en-US" sz="4000" b="1" dirty="0"/>
              <a:t>representation</a:t>
            </a:r>
            <a:endParaRPr lang="en-CN" dirty="0"/>
          </a:p>
        </p:txBody>
      </p:sp>
      <p:sp>
        <p:nvSpPr>
          <p:cNvPr id="4" name="Slide Number Placeholder 3">
            <a:extLst>
              <a:ext uri="{FF2B5EF4-FFF2-40B4-BE49-F238E27FC236}">
                <a16:creationId xmlns:a16="http://schemas.microsoft.com/office/drawing/2014/main" id="{536DCBBA-DCF1-474E-80B2-295C454D28D9}"/>
              </a:ext>
            </a:extLst>
          </p:cNvPr>
          <p:cNvSpPr>
            <a:spLocks noGrp="1"/>
          </p:cNvSpPr>
          <p:nvPr>
            <p:ph type="sldNum" sz="quarter" idx="12"/>
          </p:nvPr>
        </p:nvSpPr>
        <p:spPr/>
        <p:txBody>
          <a:bodyPr/>
          <a:lstStyle/>
          <a:p>
            <a:fld id="{DC8BB421-126E-41CB-B73A-69D52E98CAE3}" type="slidenum">
              <a:rPr lang="zh-CN" altLang="en-US" smtClean="0"/>
              <a:t>17</a:t>
            </a:fld>
            <a:endParaRPr lang="zh-CN" altLang="en-US" dirty="0"/>
          </a:p>
        </p:txBody>
      </p:sp>
      <p:sp>
        <p:nvSpPr>
          <p:cNvPr id="5" name="Rectangle 4">
            <a:extLst>
              <a:ext uri="{FF2B5EF4-FFF2-40B4-BE49-F238E27FC236}">
                <a16:creationId xmlns:a16="http://schemas.microsoft.com/office/drawing/2014/main" id="{F05178DC-46A5-9245-B6B5-A3818E2ADC5C}"/>
              </a:ext>
            </a:extLst>
          </p:cNvPr>
          <p:cNvSpPr>
            <a:spLocks noChangeArrowheads="1"/>
          </p:cNvSpPr>
          <p:nvPr/>
        </p:nvSpPr>
        <p:spPr bwMode="auto">
          <a:xfrm>
            <a:off x="2549585" y="1504707"/>
            <a:ext cx="5612278" cy="3632685"/>
          </a:xfrm>
          <a:prstGeom prst="rect">
            <a:avLst/>
          </a:prstGeom>
          <a:solidFill>
            <a:schemeClr val="bg1"/>
          </a:solidFill>
          <a:ln w="28575">
            <a:solidFill>
              <a:schemeClr val="tx1"/>
            </a:solidFill>
            <a:miter lim="800000"/>
            <a:headEnd/>
            <a:tailEnd/>
          </a:ln>
        </p:spPr>
        <p:txBody>
          <a:bodyPr>
            <a:prstTxWarp prst="textNoShape">
              <a:avLst/>
            </a:prstTxWarp>
          </a:bodyPr>
          <a:lstStyle/>
          <a:p>
            <a:pPr algn="just">
              <a:lnSpc>
                <a:spcPct val="150000"/>
              </a:lnSpc>
              <a:spcBef>
                <a:spcPts val="600"/>
              </a:spcBef>
              <a:spcAft>
                <a:spcPts val="600"/>
              </a:spcAft>
            </a:pPr>
            <a:r>
              <a:rPr lang="en-US" sz="2000" dirty="0">
                <a:solidFill>
                  <a:srgbClr val="000000"/>
                </a:solidFill>
                <a:ea typeface="SimSun" panose="02010600030101010101" pitchFamily="2" charset="-122"/>
                <a:cs typeface="Courier"/>
              </a:rPr>
              <a:t>I </a:t>
            </a:r>
            <a:r>
              <a:rPr lang="en-US" sz="2000" dirty="0">
                <a:solidFill>
                  <a:srgbClr val="FF0000"/>
                </a:solidFill>
                <a:ea typeface="SimSun" panose="02010600030101010101" pitchFamily="2" charset="-122"/>
                <a:cs typeface="Courier"/>
              </a:rPr>
              <a:t>love</a:t>
            </a:r>
            <a:r>
              <a:rPr lang="en-US" sz="2000" dirty="0">
                <a:solidFill>
                  <a:srgbClr val="000000"/>
                </a:solidFill>
                <a:ea typeface="SimSun" panose="02010600030101010101" pitchFamily="2" charset="-122"/>
                <a:cs typeface="Courier"/>
              </a:rPr>
              <a:t> this movie! It's </a:t>
            </a:r>
            <a:r>
              <a:rPr lang="en-US" sz="2000" dirty="0">
                <a:solidFill>
                  <a:srgbClr val="FF0000"/>
                </a:solidFill>
                <a:ea typeface="SimSun" panose="02010600030101010101" pitchFamily="2" charset="-122"/>
                <a:cs typeface="Courier"/>
              </a:rPr>
              <a:t>sweet</a:t>
            </a:r>
            <a:r>
              <a:rPr lang="en-US" sz="2000" dirty="0">
                <a:solidFill>
                  <a:srgbClr val="000000"/>
                </a:solidFill>
                <a:ea typeface="SimSun" panose="02010600030101010101" pitchFamily="2" charset="-122"/>
                <a:cs typeface="Courier"/>
              </a:rPr>
              <a:t>, but with </a:t>
            </a:r>
            <a:r>
              <a:rPr lang="en-US" sz="2000" dirty="0">
                <a:solidFill>
                  <a:srgbClr val="FF0000"/>
                </a:solidFill>
                <a:ea typeface="SimSun" panose="02010600030101010101" pitchFamily="2" charset="-122"/>
                <a:cs typeface="Courier"/>
              </a:rPr>
              <a:t>satirical</a:t>
            </a:r>
            <a:r>
              <a:rPr lang="en-US" sz="2000" dirty="0">
                <a:solidFill>
                  <a:srgbClr val="000000"/>
                </a:solidFill>
                <a:ea typeface="SimSun" panose="02010600030101010101" pitchFamily="2" charset="-122"/>
                <a:cs typeface="Courier"/>
              </a:rPr>
              <a:t> humor. The dialogue is </a:t>
            </a:r>
            <a:r>
              <a:rPr lang="en-US" sz="2000" dirty="0">
                <a:solidFill>
                  <a:srgbClr val="FF0000"/>
                </a:solidFill>
                <a:ea typeface="SimSun" panose="02010600030101010101" pitchFamily="2" charset="-122"/>
                <a:cs typeface="Courier"/>
              </a:rPr>
              <a:t>great</a:t>
            </a:r>
            <a:r>
              <a:rPr lang="en-US" sz="2000" dirty="0">
                <a:solidFill>
                  <a:srgbClr val="000000"/>
                </a:solidFill>
                <a:ea typeface="SimSun" panose="02010600030101010101" pitchFamily="2" charset="-122"/>
                <a:cs typeface="Courier"/>
              </a:rPr>
              <a:t> and the adventure scenes are fun…  It manages to be </a:t>
            </a:r>
            <a:r>
              <a:rPr lang="en-US" sz="2000" dirty="0">
                <a:solidFill>
                  <a:srgbClr val="FF0000"/>
                </a:solidFill>
                <a:ea typeface="SimSun" panose="02010600030101010101" pitchFamily="2" charset="-122"/>
                <a:cs typeface="Courier"/>
              </a:rPr>
              <a:t>whimsical</a:t>
            </a:r>
            <a:r>
              <a:rPr lang="en-US" sz="2000" dirty="0">
                <a:solidFill>
                  <a:srgbClr val="000000"/>
                </a:solidFill>
                <a:ea typeface="SimSun" panose="02010600030101010101" pitchFamily="2" charset="-122"/>
                <a:cs typeface="Courier"/>
              </a:rPr>
              <a:t> and </a:t>
            </a:r>
            <a:r>
              <a:rPr lang="en-US" sz="2000" dirty="0">
                <a:solidFill>
                  <a:srgbClr val="FF0000"/>
                </a:solidFill>
                <a:ea typeface="SimSun" panose="02010600030101010101" pitchFamily="2" charset="-122"/>
                <a:cs typeface="Courier"/>
              </a:rPr>
              <a:t>romantic</a:t>
            </a:r>
            <a:r>
              <a:rPr lang="en-US" sz="2000" dirty="0">
                <a:solidFill>
                  <a:srgbClr val="000000"/>
                </a:solidFill>
                <a:ea typeface="SimSun" panose="02010600030101010101" pitchFamily="2" charset="-122"/>
                <a:cs typeface="Courier"/>
              </a:rPr>
              <a:t> while </a:t>
            </a:r>
            <a:r>
              <a:rPr lang="en-US" sz="2000" dirty="0">
                <a:solidFill>
                  <a:srgbClr val="FF0000"/>
                </a:solidFill>
                <a:ea typeface="SimSun" panose="02010600030101010101" pitchFamily="2" charset="-122"/>
                <a:cs typeface="Courier"/>
              </a:rPr>
              <a:t>laughing</a:t>
            </a:r>
            <a:r>
              <a:rPr lang="en-US" sz="2000" dirty="0">
                <a:solidFill>
                  <a:srgbClr val="000000"/>
                </a:solidFill>
                <a:ea typeface="SimSun" panose="02010600030101010101" pitchFamily="2" charset="-122"/>
                <a:cs typeface="Courier"/>
              </a:rPr>
              <a:t> at the conventions of the fairy tale genre. I would </a:t>
            </a:r>
            <a:r>
              <a:rPr lang="en-US" sz="2000" dirty="0">
                <a:solidFill>
                  <a:srgbClr val="FF0000"/>
                </a:solidFill>
                <a:ea typeface="SimSun" panose="02010600030101010101" pitchFamily="2" charset="-122"/>
                <a:cs typeface="Courier"/>
              </a:rPr>
              <a:t>recommend</a:t>
            </a:r>
            <a:r>
              <a:rPr lang="en-US" sz="2000" dirty="0">
                <a:solidFill>
                  <a:srgbClr val="000000"/>
                </a:solidFill>
                <a:ea typeface="SimSun" panose="02010600030101010101" pitchFamily="2" charset="-122"/>
                <a:cs typeface="Courier"/>
              </a:rPr>
              <a:t> it to just about anyone. I've seen it several times, and I'm always </a:t>
            </a:r>
            <a:r>
              <a:rPr lang="en-US" sz="2000" dirty="0">
                <a:solidFill>
                  <a:srgbClr val="FF0000"/>
                </a:solidFill>
                <a:ea typeface="SimSun" panose="02010600030101010101" pitchFamily="2" charset="-122"/>
                <a:cs typeface="Courier"/>
              </a:rPr>
              <a:t>happy</a:t>
            </a:r>
            <a:r>
              <a:rPr lang="en-US" sz="2000" dirty="0">
                <a:solidFill>
                  <a:srgbClr val="000000"/>
                </a:solidFill>
                <a:ea typeface="SimSun" panose="02010600030101010101" pitchFamily="2" charset="-122"/>
                <a:cs typeface="Courier"/>
              </a:rPr>
              <a:t> to see it again whenever I have a friend who hasn't seen it yet.</a:t>
            </a:r>
          </a:p>
        </p:txBody>
      </p:sp>
      <mc:AlternateContent xmlns:mc="http://schemas.openxmlformats.org/markup-compatibility/2006" xmlns:a14="http://schemas.microsoft.com/office/drawing/2010/main">
        <mc:Choice Requires="a14">
          <p:sp>
            <p:nvSpPr>
              <p:cNvPr id="6" name="Text Box 5">
                <a:extLst>
                  <a:ext uri="{FF2B5EF4-FFF2-40B4-BE49-F238E27FC236}">
                    <a16:creationId xmlns:a16="http://schemas.microsoft.com/office/drawing/2014/main" id="{8CD23804-00E5-E243-9632-97F12138F2E2}"/>
                  </a:ext>
                </a:extLst>
              </p:cNvPr>
              <p:cNvSpPr txBox="1">
                <a:spLocks noChangeArrowheads="1"/>
              </p:cNvSpPr>
              <p:nvPr/>
            </p:nvSpPr>
            <p:spPr bwMode="auto">
              <a:xfrm>
                <a:off x="626377" y="2256840"/>
                <a:ext cx="2182534" cy="2046714"/>
              </a:xfrm>
              <a:prstGeom prst="rect">
                <a:avLst/>
              </a:prstGeom>
              <a:noFill/>
              <a:ln w="25400">
                <a:noFill/>
                <a:miter lim="800000"/>
                <a:headEnd/>
                <a:tailEnd/>
              </a:ln>
            </p:spPr>
            <p:txBody>
              <a:bodyPr wrap="square">
                <a:prstTxWarp prst="textNoShape">
                  <a:avLst/>
                </a:prstTxWarp>
                <a:spAutoFit/>
              </a:bodyPr>
              <a:lstStyle/>
              <a:p>
                <a14:m>
                  <m:oMath xmlns:m="http://schemas.openxmlformats.org/officeDocument/2006/math">
                    <m:r>
                      <a:rPr lang="en-US" sz="12700" i="1" dirty="0" smtClean="0">
                        <a:latin typeface="Cambria Math" panose="02040503050406030204" pitchFamily="18" charset="0"/>
                        <a:ea typeface="Lucida Grande"/>
                        <a:cs typeface="Lucida Grande"/>
                      </a:rPr>
                      <m:t>𝛾</m:t>
                    </m:r>
                  </m:oMath>
                </a14:m>
                <a:r>
                  <a:rPr lang="en-US" sz="12700" dirty="0"/>
                  <a:t>(</a:t>
                </a:r>
              </a:p>
            </p:txBody>
          </p:sp>
        </mc:Choice>
        <mc:Fallback xmlns="">
          <p:sp>
            <p:nvSpPr>
              <p:cNvPr id="6" name="Text Box 5">
                <a:extLst>
                  <a:ext uri="{FF2B5EF4-FFF2-40B4-BE49-F238E27FC236}">
                    <a16:creationId xmlns:a16="http://schemas.microsoft.com/office/drawing/2014/main" id="{8CD23804-00E5-E243-9632-97F12138F2E2}"/>
                  </a:ext>
                </a:extLst>
              </p:cNvPr>
              <p:cNvSpPr txBox="1">
                <a:spLocks noRot="1" noChangeAspect="1" noMove="1" noResize="1" noEditPoints="1" noAdjustHandles="1" noChangeArrowheads="1" noChangeShapeType="1" noTextEdit="1"/>
              </p:cNvSpPr>
              <p:nvPr/>
            </p:nvSpPr>
            <p:spPr bwMode="auto">
              <a:xfrm>
                <a:off x="626377" y="2256840"/>
                <a:ext cx="2182534" cy="2046714"/>
              </a:xfrm>
              <a:prstGeom prst="rect">
                <a:avLst/>
              </a:prstGeom>
              <a:blipFill>
                <a:blip r:embed="rId3"/>
                <a:stretch>
                  <a:fillRect l="-20809" t="-21605" r="-17341" b="-43210"/>
                </a:stretch>
              </a:blipFill>
              <a:ln w="25400">
                <a:noFill/>
                <a:miter lim="800000"/>
                <a:headEnd/>
                <a:tailEnd/>
              </a:ln>
            </p:spPr>
            <p:txBody>
              <a:bodyPr/>
              <a:lstStyle/>
              <a:p>
                <a:r>
                  <a:rPr lang="en-CN">
                    <a:noFill/>
                  </a:rPr>
                  <a:t> </a:t>
                </a:r>
              </a:p>
            </p:txBody>
          </p:sp>
        </mc:Fallback>
      </mc:AlternateContent>
      <p:sp>
        <p:nvSpPr>
          <p:cNvPr id="7" name="Text Box 6">
            <a:extLst>
              <a:ext uri="{FF2B5EF4-FFF2-40B4-BE49-F238E27FC236}">
                <a16:creationId xmlns:a16="http://schemas.microsoft.com/office/drawing/2014/main" id="{56984BB1-2127-F840-9B88-FCC0B12AF9C9}"/>
              </a:ext>
            </a:extLst>
          </p:cNvPr>
          <p:cNvSpPr txBox="1">
            <a:spLocks noChangeArrowheads="1"/>
          </p:cNvSpPr>
          <p:nvPr/>
        </p:nvSpPr>
        <p:spPr bwMode="auto">
          <a:xfrm>
            <a:off x="8161863" y="2256840"/>
            <a:ext cx="2744662" cy="2046714"/>
          </a:xfrm>
          <a:prstGeom prst="rect">
            <a:avLst/>
          </a:prstGeom>
          <a:noFill/>
          <a:ln w="25400">
            <a:noFill/>
            <a:miter lim="800000"/>
            <a:headEnd/>
            <a:tailEnd/>
          </a:ln>
        </p:spPr>
        <p:txBody>
          <a:bodyPr wrap="none">
            <a:prstTxWarp prst="textNoShape">
              <a:avLst/>
            </a:prstTxWarp>
            <a:spAutoFit/>
          </a:bodyPr>
          <a:lstStyle/>
          <a:p>
            <a:r>
              <a:rPr lang="en-US" sz="12700" dirty="0"/>
              <a:t>)=c</a:t>
            </a:r>
          </a:p>
        </p:txBody>
      </p:sp>
      <p:pic>
        <p:nvPicPr>
          <p:cNvPr id="8" name="Picture 7" descr="Thumbs-down-icon.png">
            <a:extLst>
              <a:ext uri="{FF2B5EF4-FFF2-40B4-BE49-F238E27FC236}">
                <a16:creationId xmlns:a16="http://schemas.microsoft.com/office/drawing/2014/main" id="{185E8ABC-A352-3748-9B00-8C85BBFE42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95350" y="3613312"/>
            <a:ext cx="558800" cy="503632"/>
          </a:xfrm>
          <a:prstGeom prst="rect">
            <a:avLst/>
          </a:prstGeom>
        </p:spPr>
      </p:pic>
      <p:pic>
        <p:nvPicPr>
          <p:cNvPr id="9" name="Picture 8" descr="Thumbs-up-icon.png">
            <a:extLst>
              <a:ext uri="{FF2B5EF4-FFF2-40B4-BE49-F238E27FC236}">
                <a16:creationId xmlns:a16="http://schemas.microsoft.com/office/drawing/2014/main" id="{A09FEB36-FCD0-1F43-BC39-0A4C1954C3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06525" y="2694252"/>
            <a:ext cx="591828" cy="533399"/>
          </a:xfrm>
          <a:prstGeom prst="rect">
            <a:avLst/>
          </a:prstGeom>
        </p:spPr>
      </p:pic>
      <p:sp>
        <p:nvSpPr>
          <p:cNvPr id="11" name="TextBox 10">
            <a:extLst>
              <a:ext uri="{FF2B5EF4-FFF2-40B4-BE49-F238E27FC236}">
                <a16:creationId xmlns:a16="http://schemas.microsoft.com/office/drawing/2014/main" id="{DE98FA1B-D9E0-1C4C-8188-F476E3B8C8D3}"/>
              </a:ext>
            </a:extLst>
          </p:cNvPr>
          <p:cNvSpPr txBox="1"/>
          <p:nvPr/>
        </p:nvSpPr>
        <p:spPr>
          <a:xfrm>
            <a:off x="2973243" y="5923967"/>
            <a:ext cx="5056851" cy="523220"/>
          </a:xfrm>
          <a:prstGeom prst="rect">
            <a:avLst/>
          </a:prstGeom>
          <a:noFill/>
        </p:spPr>
        <p:txBody>
          <a:bodyPr wrap="square">
            <a:spAutoFit/>
          </a:bodyPr>
          <a:lstStyle/>
          <a:p>
            <a:r>
              <a:rPr lang="en-US" sz="2800" dirty="0"/>
              <a:t>Using a subset of</a:t>
            </a:r>
            <a:r>
              <a:rPr lang="zh-CN" altLang="en-US" sz="2800" dirty="0"/>
              <a:t> </a:t>
            </a:r>
            <a:r>
              <a:rPr lang="en-US" altLang="zh-CN" sz="2800" dirty="0"/>
              <a:t>useful</a:t>
            </a:r>
            <a:r>
              <a:rPr lang="zh-CN" altLang="en-US" sz="2800" dirty="0"/>
              <a:t> </a:t>
            </a:r>
            <a:r>
              <a:rPr lang="en-US" sz="2800" dirty="0"/>
              <a:t>words</a:t>
            </a:r>
            <a:endParaRPr lang="en-CN" sz="2800" dirty="0"/>
          </a:p>
        </p:txBody>
      </p:sp>
    </p:spTree>
    <p:extLst>
      <p:ext uri="{BB962C8B-B14F-4D97-AF65-F5344CB8AC3E}">
        <p14:creationId xmlns:p14="http://schemas.microsoft.com/office/powerpoint/2010/main" val="3423804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7423A-F2F6-2043-B135-97719EF511D4}"/>
              </a:ext>
            </a:extLst>
          </p:cNvPr>
          <p:cNvSpPr>
            <a:spLocks noGrp="1"/>
          </p:cNvSpPr>
          <p:nvPr>
            <p:ph type="title"/>
          </p:nvPr>
        </p:nvSpPr>
        <p:spPr/>
        <p:txBody>
          <a:bodyPr/>
          <a:lstStyle/>
          <a:p>
            <a:r>
              <a:rPr lang="en-US" dirty="0"/>
              <a:t>The bag</a:t>
            </a:r>
            <a:r>
              <a:rPr lang="en-US" altLang="zh-CN" dirty="0"/>
              <a:t>-</a:t>
            </a:r>
            <a:r>
              <a:rPr lang="en-US" dirty="0"/>
              <a:t>of</a:t>
            </a:r>
            <a:r>
              <a:rPr lang="en-US" altLang="zh-CN" dirty="0"/>
              <a:t>-</a:t>
            </a:r>
            <a:r>
              <a:rPr lang="en-US" dirty="0"/>
              <a:t>words </a:t>
            </a:r>
            <a:r>
              <a:rPr lang="en-US" sz="4000" b="1" dirty="0"/>
              <a:t>representation</a:t>
            </a:r>
            <a:endParaRPr lang="en-CN" dirty="0"/>
          </a:p>
        </p:txBody>
      </p:sp>
      <p:sp>
        <p:nvSpPr>
          <p:cNvPr id="4" name="Slide Number Placeholder 3">
            <a:extLst>
              <a:ext uri="{FF2B5EF4-FFF2-40B4-BE49-F238E27FC236}">
                <a16:creationId xmlns:a16="http://schemas.microsoft.com/office/drawing/2014/main" id="{536DCBBA-DCF1-474E-80B2-295C454D28D9}"/>
              </a:ext>
            </a:extLst>
          </p:cNvPr>
          <p:cNvSpPr>
            <a:spLocks noGrp="1"/>
          </p:cNvSpPr>
          <p:nvPr>
            <p:ph type="sldNum" sz="quarter" idx="12"/>
          </p:nvPr>
        </p:nvSpPr>
        <p:spPr/>
        <p:txBody>
          <a:bodyPr/>
          <a:lstStyle/>
          <a:p>
            <a:fld id="{DC8BB421-126E-41CB-B73A-69D52E98CAE3}" type="slidenum">
              <a:rPr lang="zh-CN" altLang="en-US" smtClean="0"/>
              <a:t>18</a:t>
            </a:fld>
            <a:endParaRPr lang="zh-CN" altLang="en-US" dirty="0"/>
          </a:p>
        </p:txBody>
      </p:sp>
      <mc:AlternateContent xmlns:mc="http://schemas.openxmlformats.org/markup-compatibility/2006" xmlns:a14="http://schemas.microsoft.com/office/drawing/2010/main">
        <mc:Choice Requires="a14">
          <p:sp>
            <p:nvSpPr>
              <p:cNvPr id="6" name="Text Box 5">
                <a:extLst>
                  <a:ext uri="{FF2B5EF4-FFF2-40B4-BE49-F238E27FC236}">
                    <a16:creationId xmlns:a16="http://schemas.microsoft.com/office/drawing/2014/main" id="{8CD23804-00E5-E243-9632-97F12138F2E2}"/>
                  </a:ext>
                </a:extLst>
              </p:cNvPr>
              <p:cNvSpPr txBox="1">
                <a:spLocks noChangeArrowheads="1"/>
              </p:cNvSpPr>
              <p:nvPr/>
            </p:nvSpPr>
            <p:spPr bwMode="auto">
              <a:xfrm>
                <a:off x="626377" y="2256840"/>
                <a:ext cx="2182534" cy="2046714"/>
              </a:xfrm>
              <a:prstGeom prst="rect">
                <a:avLst/>
              </a:prstGeom>
              <a:noFill/>
              <a:ln w="25400">
                <a:noFill/>
                <a:miter lim="800000"/>
                <a:headEnd/>
                <a:tailEnd/>
              </a:ln>
            </p:spPr>
            <p:txBody>
              <a:bodyPr wrap="square">
                <a:prstTxWarp prst="textNoShape">
                  <a:avLst/>
                </a:prstTxWarp>
                <a:spAutoFit/>
              </a:bodyPr>
              <a:lstStyle/>
              <a:p>
                <a14:m>
                  <m:oMath xmlns:m="http://schemas.openxmlformats.org/officeDocument/2006/math">
                    <m:r>
                      <a:rPr lang="en-US" sz="12700" i="1" dirty="0" smtClean="0">
                        <a:latin typeface="Cambria Math" panose="02040503050406030204" pitchFamily="18" charset="0"/>
                        <a:ea typeface="Lucida Grande"/>
                        <a:cs typeface="Lucida Grande"/>
                      </a:rPr>
                      <m:t>𝛾</m:t>
                    </m:r>
                  </m:oMath>
                </a14:m>
                <a:r>
                  <a:rPr lang="en-US" sz="12700" dirty="0"/>
                  <a:t>(</a:t>
                </a:r>
              </a:p>
            </p:txBody>
          </p:sp>
        </mc:Choice>
        <mc:Fallback xmlns="">
          <p:sp>
            <p:nvSpPr>
              <p:cNvPr id="6" name="Text Box 5">
                <a:extLst>
                  <a:ext uri="{FF2B5EF4-FFF2-40B4-BE49-F238E27FC236}">
                    <a16:creationId xmlns:a16="http://schemas.microsoft.com/office/drawing/2014/main" id="{8CD23804-00E5-E243-9632-97F12138F2E2}"/>
                  </a:ext>
                </a:extLst>
              </p:cNvPr>
              <p:cNvSpPr txBox="1">
                <a:spLocks noRot="1" noChangeAspect="1" noMove="1" noResize="1" noEditPoints="1" noAdjustHandles="1" noChangeArrowheads="1" noChangeShapeType="1" noTextEdit="1"/>
              </p:cNvSpPr>
              <p:nvPr/>
            </p:nvSpPr>
            <p:spPr bwMode="auto">
              <a:xfrm>
                <a:off x="626377" y="2256840"/>
                <a:ext cx="2182534" cy="2046714"/>
              </a:xfrm>
              <a:prstGeom prst="rect">
                <a:avLst/>
              </a:prstGeom>
              <a:blipFill>
                <a:blip r:embed="rId3"/>
                <a:stretch>
                  <a:fillRect l="-20809" t="-21605" r="-17341" b="-43210"/>
                </a:stretch>
              </a:blipFill>
              <a:ln w="25400">
                <a:noFill/>
                <a:miter lim="800000"/>
                <a:headEnd/>
                <a:tailEnd/>
              </a:ln>
            </p:spPr>
            <p:txBody>
              <a:bodyPr/>
              <a:lstStyle/>
              <a:p>
                <a:r>
                  <a:rPr lang="en-CN">
                    <a:noFill/>
                  </a:rPr>
                  <a:t> </a:t>
                </a:r>
              </a:p>
            </p:txBody>
          </p:sp>
        </mc:Fallback>
      </mc:AlternateContent>
      <p:sp>
        <p:nvSpPr>
          <p:cNvPr id="7" name="Text Box 6">
            <a:extLst>
              <a:ext uri="{FF2B5EF4-FFF2-40B4-BE49-F238E27FC236}">
                <a16:creationId xmlns:a16="http://schemas.microsoft.com/office/drawing/2014/main" id="{56984BB1-2127-F840-9B88-FCC0B12AF9C9}"/>
              </a:ext>
            </a:extLst>
          </p:cNvPr>
          <p:cNvSpPr txBox="1">
            <a:spLocks noChangeArrowheads="1"/>
          </p:cNvSpPr>
          <p:nvPr/>
        </p:nvSpPr>
        <p:spPr bwMode="auto">
          <a:xfrm>
            <a:off x="8161863" y="2256840"/>
            <a:ext cx="2744662" cy="2046714"/>
          </a:xfrm>
          <a:prstGeom prst="rect">
            <a:avLst/>
          </a:prstGeom>
          <a:noFill/>
          <a:ln w="25400">
            <a:noFill/>
            <a:miter lim="800000"/>
            <a:headEnd/>
            <a:tailEnd/>
          </a:ln>
        </p:spPr>
        <p:txBody>
          <a:bodyPr wrap="none">
            <a:prstTxWarp prst="textNoShape">
              <a:avLst/>
            </a:prstTxWarp>
            <a:spAutoFit/>
          </a:bodyPr>
          <a:lstStyle/>
          <a:p>
            <a:r>
              <a:rPr lang="en-US" sz="12700" dirty="0"/>
              <a:t>)=c</a:t>
            </a:r>
          </a:p>
        </p:txBody>
      </p:sp>
      <p:pic>
        <p:nvPicPr>
          <p:cNvPr id="8" name="Picture 7" descr="Thumbs-down-icon.png">
            <a:extLst>
              <a:ext uri="{FF2B5EF4-FFF2-40B4-BE49-F238E27FC236}">
                <a16:creationId xmlns:a16="http://schemas.microsoft.com/office/drawing/2014/main" id="{185E8ABC-A352-3748-9B00-8C85BBFE42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95350" y="3613312"/>
            <a:ext cx="558800" cy="503632"/>
          </a:xfrm>
          <a:prstGeom prst="rect">
            <a:avLst/>
          </a:prstGeom>
        </p:spPr>
      </p:pic>
      <p:pic>
        <p:nvPicPr>
          <p:cNvPr id="9" name="Picture 8" descr="Thumbs-up-icon.png">
            <a:extLst>
              <a:ext uri="{FF2B5EF4-FFF2-40B4-BE49-F238E27FC236}">
                <a16:creationId xmlns:a16="http://schemas.microsoft.com/office/drawing/2014/main" id="{A09FEB36-FCD0-1F43-BC39-0A4C1954C3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06525" y="2694252"/>
            <a:ext cx="591828" cy="533399"/>
          </a:xfrm>
          <a:prstGeom prst="rect">
            <a:avLst/>
          </a:prstGeom>
        </p:spPr>
      </p:pic>
      <p:graphicFrame>
        <p:nvGraphicFramePr>
          <p:cNvPr id="10" name="Group 44">
            <a:extLst>
              <a:ext uri="{FF2B5EF4-FFF2-40B4-BE49-F238E27FC236}">
                <a16:creationId xmlns:a16="http://schemas.microsoft.com/office/drawing/2014/main" id="{F0FC930B-5BAF-C740-AB59-854BE2E0BB0A}"/>
              </a:ext>
            </a:extLst>
          </p:cNvPr>
          <p:cNvGraphicFramePr>
            <a:graphicFrameLocks noGrp="1"/>
          </p:cNvGraphicFramePr>
          <p:nvPr>
            <p:extLst>
              <p:ext uri="{D42A27DB-BD31-4B8C-83A1-F6EECF244321}">
                <p14:modId xmlns:p14="http://schemas.microsoft.com/office/powerpoint/2010/main" val="2505811497"/>
              </p:ext>
            </p:extLst>
          </p:nvPr>
        </p:nvGraphicFramePr>
        <p:xfrm>
          <a:off x="2770689" y="1828858"/>
          <a:ext cx="4876800" cy="3284222"/>
        </p:xfrm>
        <a:graphic>
          <a:graphicData uri="http://schemas.openxmlformats.org/drawingml/2006/table">
            <a:tbl>
              <a:tblPr/>
              <a:tblGrid>
                <a:gridCol w="3413980">
                  <a:extLst>
                    <a:ext uri="{9D8B030D-6E8A-4147-A177-3AD203B41FA5}">
                      <a16:colId xmlns:a16="http://schemas.microsoft.com/office/drawing/2014/main" val="20000"/>
                    </a:ext>
                  </a:extLst>
                </a:gridCol>
                <a:gridCol w="1462820">
                  <a:extLst>
                    <a:ext uri="{9D8B030D-6E8A-4147-A177-3AD203B41FA5}">
                      <a16:colId xmlns:a16="http://schemas.microsoft.com/office/drawing/2014/main" val="20001"/>
                    </a:ext>
                  </a:extLst>
                </a:gridCol>
              </a:tblGrid>
              <a:tr h="4267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mn-lt"/>
                          <a:ea typeface="Arial" charset="0"/>
                          <a:cs typeface="Courier"/>
                        </a:rPr>
                        <a:t>great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n-lt"/>
                          <a:ea typeface="Arial" charset="0"/>
                          <a:cs typeface="Courier"/>
                        </a:rPr>
                        <a:t>2</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2483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mn-lt"/>
                          <a:ea typeface="Arial" charset="0"/>
                          <a:cs typeface="Courier"/>
                        </a:rPr>
                        <a:t>love</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n-lt"/>
                          <a:ea typeface="Arial" charset="0"/>
                          <a:cs typeface="Courier"/>
                        </a:rPr>
                        <a:t>2</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019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mn-lt"/>
                          <a:ea typeface="Arial" charset="0"/>
                          <a:cs typeface="Courier"/>
                        </a:rPr>
                        <a:t>recommend</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n-lt"/>
                          <a:ea typeface="Arial" charset="0"/>
                          <a:cs typeface="Courier"/>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114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mn-lt"/>
                          <a:ea typeface="Arial" charset="0"/>
                          <a:cs typeface="Courier"/>
                        </a:rPr>
                        <a:t>laugh</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n-lt"/>
                          <a:ea typeface="Arial" charset="0"/>
                          <a:cs typeface="Courier"/>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56387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mn-lt"/>
                          <a:ea typeface="Arial" charset="0"/>
                          <a:cs typeface="Courier"/>
                        </a:rPr>
                        <a:t>happy</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n-lt"/>
                          <a:ea typeface="Arial" charset="0"/>
                          <a:cs typeface="Courier"/>
                        </a:rPr>
                        <a:t>1</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50292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mn-lt"/>
                          <a:ea typeface="Arial" charset="0"/>
                          <a:cs typeface="Courier"/>
                        </a:rPr>
                        <a: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mn-lt"/>
                          <a:ea typeface="Arial" charset="0"/>
                          <a:cs typeface="Courier"/>
                        </a:rPr>
                        <a:t>...</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14533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000AC-7877-634A-9AC7-A31CAA19095F}"/>
              </a:ext>
            </a:extLst>
          </p:cNvPr>
          <p:cNvSpPr>
            <a:spLocks noGrp="1"/>
          </p:cNvSpPr>
          <p:nvPr>
            <p:ph type="title"/>
          </p:nvPr>
        </p:nvSpPr>
        <p:spPr/>
        <p:txBody>
          <a:bodyPr/>
          <a:lstStyle/>
          <a:p>
            <a:r>
              <a:rPr lang="en-US" b="1" dirty="0"/>
              <a:t>Bag</a:t>
            </a:r>
            <a:r>
              <a:rPr lang="en-US" altLang="zh-CN" b="1" dirty="0"/>
              <a:t>-</a:t>
            </a:r>
            <a:r>
              <a:rPr lang="en-US" b="1" dirty="0"/>
              <a:t>of</a:t>
            </a:r>
            <a:r>
              <a:rPr lang="en-US" altLang="zh-CN" b="1" dirty="0"/>
              <a:t>-</a:t>
            </a:r>
            <a:r>
              <a:rPr lang="en-US" b="1" dirty="0"/>
              <a:t>words for document classification</a:t>
            </a:r>
            <a:endParaRPr lang="en-CN" dirty="0"/>
          </a:p>
        </p:txBody>
      </p:sp>
      <p:sp>
        <p:nvSpPr>
          <p:cNvPr id="4" name="Slide Number Placeholder 3">
            <a:extLst>
              <a:ext uri="{FF2B5EF4-FFF2-40B4-BE49-F238E27FC236}">
                <a16:creationId xmlns:a16="http://schemas.microsoft.com/office/drawing/2014/main" id="{1428BE75-876B-8F4D-B743-40FCCD09C5DD}"/>
              </a:ext>
            </a:extLst>
          </p:cNvPr>
          <p:cNvSpPr>
            <a:spLocks noGrp="1"/>
          </p:cNvSpPr>
          <p:nvPr>
            <p:ph type="sldNum" sz="quarter" idx="12"/>
          </p:nvPr>
        </p:nvSpPr>
        <p:spPr/>
        <p:txBody>
          <a:bodyPr/>
          <a:lstStyle/>
          <a:p>
            <a:fld id="{DC8BB421-126E-41CB-B73A-69D52E98CAE3}" type="slidenum">
              <a:rPr lang="zh-CN" altLang="en-US" smtClean="0"/>
              <a:t>19</a:t>
            </a:fld>
            <a:endParaRPr lang="zh-CN" altLang="en-US" dirty="0"/>
          </a:p>
        </p:txBody>
      </p:sp>
      <p:sp>
        <p:nvSpPr>
          <p:cNvPr id="5" name="Text Box 2">
            <a:extLst>
              <a:ext uri="{FF2B5EF4-FFF2-40B4-BE49-F238E27FC236}">
                <a16:creationId xmlns:a16="http://schemas.microsoft.com/office/drawing/2014/main" id="{658AEA07-EAF6-EB45-963B-0CF377348CED}"/>
              </a:ext>
            </a:extLst>
          </p:cNvPr>
          <p:cNvSpPr txBox="1">
            <a:spLocks noChangeArrowheads="1"/>
          </p:cNvSpPr>
          <p:nvPr/>
        </p:nvSpPr>
        <p:spPr bwMode="auto">
          <a:xfrm>
            <a:off x="9532528" y="2575586"/>
            <a:ext cx="1297149" cy="369332"/>
          </a:xfrm>
          <a:prstGeom prst="rect">
            <a:avLst/>
          </a:prstGeom>
          <a:solidFill>
            <a:schemeClr val="accent5">
              <a:lumMod val="20000"/>
              <a:lumOff val="80000"/>
            </a:schemeClr>
          </a:solidFill>
          <a:ln w="38100">
            <a:noFill/>
            <a:miter lim="800000"/>
            <a:headEnd/>
            <a:tailEnd/>
          </a:ln>
        </p:spPr>
        <p:txBody>
          <a:bodyPr wrap="square">
            <a:prstTxWarp prst="textNoShape">
              <a:avLst/>
            </a:prstTxWarp>
            <a:spAutoFit/>
          </a:bodyPr>
          <a:lstStyle/>
          <a:p>
            <a:pPr eaLnBrk="0" hangingPunct="0"/>
            <a:r>
              <a:rPr lang="en-US" dirty="0">
                <a:latin typeface="Palatino" charset="0"/>
              </a:rPr>
              <a:t>Planning</a:t>
            </a:r>
          </a:p>
        </p:txBody>
      </p:sp>
      <p:sp>
        <p:nvSpPr>
          <p:cNvPr id="6" name="Text Box 3">
            <a:extLst>
              <a:ext uri="{FF2B5EF4-FFF2-40B4-BE49-F238E27FC236}">
                <a16:creationId xmlns:a16="http://schemas.microsoft.com/office/drawing/2014/main" id="{B022CAAB-6345-B64A-9E69-BBFF3BE9309A}"/>
              </a:ext>
            </a:extLst>
          </p:cNvPr>
          <p:cNvSpPr txBox="1">
            <a:spLocks noChangeArrowheads="1"/>
          </p:cNvSpPr>
          <p:nvPr/>
        </p:nvSpPr>
        <p:spPr bwMode="auto">
          <a:xfrm>
            <a:off x="11041801" y="2575586"/>
            <a:ext cx="618153" cy="369332"/>
          </a:xfrm>
          <a:prstGeom prst="rect">
            <a:avLst/>
          </a:prstGeom>
          <a:solidFill>
            <a:schemeClr val="accent6">
              <a:lumMod val="20000"/>
              <a:lumOff val="80000"/>
            </a:schemeClr>
          </a:solidFill>
          <a:ln w="38100">
            <a:noFill/>
            <a:miter lim="800000"/>
            <a:headEnd/>
            <a:tailEnd/>
          </a:ln>
        </p:spPr>
        <p:txBody>
          <a:bodyPr wrap="none">
            <a:prstTxWarp prst="textNoShape">
              <a:avLst/>
            </a:prstTxWarp>
            <a:spAutoFit/>
          </a:bodyPr>
          <a:lstStyle/>
          <a:p>
            <a:pPr eaLnBrk="0" hangingPunct="0"/>
            <a:r>
              <a:rPr lang="en-US">
                <a:latin typeface="Palatino" charset="0"/>
              </a:rPr>
              <a:t>GUI</a:t>
            </a:r>
          </a:p>
        </p:txBody>
      </p:sp>
      <p:sp>
        <p:nvSpPr>
          <p:cNvPr id="7" name="Text Box 4">
            <a:extLst>
              <a:ext uri="{FF2B5EF4-FFF2-40B4-BE49-F238E27FC236}">
                <a16:creationId xmlns:a16="http://schemas.microsoft.com/office/drawing/2014/main" id="{8BA1C7AF-4478-3943-8F12-5ABF065FD26B}"/>
              </a:ext>
            </a:extLst>
          </p:cNvPr>
          <p:cNvSpPr txBox="1">
            <a:spLocks noChangeArrowheads="1"/>
          </p:cNvSpPr>
          <p:nvPr/>
        </p:nvSpPr>
        <p:spPr bwMode="auto">
          <a:xfrm>
            <a:off x="7334321" y="2575586"/>
            <a:ext cx="2146229" cy="369332"/>
          </a:xfrm>
          <a:prstGeom prst="rect">
            <a:avLst/>
          </a:prstGeom>
          <a:solidFill>
            <a:schemeClr val="accent4">
              <a:lumMod val="20000"/>
              <a:lumOff val="80000"/>
            </a:schemeClr>
          </a:solidFill>
          <a:ln w="38100">
            <a:noFill/>
            <a:miter lim="800000"/>
            <a:headEnd/>
            <a:tailEnd/>
          </a:ln>
        </p:spPr>
        <p:txBody>
          <a:bodyPr wrap="square">
            <a:prstTxWarp prst="textNoShape">
              <a:avLst/>
            </a:prstTxWarp>
            <a:spAutoFit/>
          </a:bodyPr>
          <a:lstStyle/>
          <a:p>
            <a:pPr eaLnBrk="0" hangingPunct="0"/>
            <a:r>
              <a:rPr lang="en-US" dirty="0">
                <a:latin typeface="Palatino" charset="0"/>
              </a:rPr>
              <a:t>Garbage Collection</a:t>
            </a:r>
          </a:p>
        </p:txBody>
      </p:sp>
      <p:sp>
        <p:nvSpPr>
          <p:cNvPr id="8" name="Text Box 6">
            <a:extLst>
              <a:ext uri="{FF2B5EF4-FFF2-40B4-BE49-F238E27FC236}">
                <a16:creationId xmlns:a16="http://schemas.microsoft.com/office/drawing/2014/main" id="{63A312CD-1974-7D4D-805D-45FC296B52EB}"/>
              </a:ext>
            </a:extLst>
          </p:cNvPr>
          <p:cNvSpPr txBox="1">
            <a:spLocks noChangeArrowheads="1"/>
          </p:cNvSpPr>
          <p:nvPr/>
        </p:nvSpPr>
        <p:spPr bwMode="auto">
          <a:xfrm>
            <a:off x="3659446" y="2581923"/>
            <a:ext cx="2208939" cy="369332"/>
          </a:xfrm>
          <a:prstGeom prst="rect">
            <a:avLst/>
          </a:prstGeom>
          <a:solidFill>
            <a:schemeClr val="accent2">
              <a:lumMod val="40000"/>
              <a:lumOff val="60000"/>
            </a:schemeClr>
          </a:solidFill>
          <a:ln w="38100">
            <a:noFill/>
            <a:miter lim="800000"/>
            <a:headEnd/>
            <a:tailEnd/>
          </a:ln>
        </p:spPr>
        <p:txBody>
          <a:bodyPr wrap="square">
            <a:prstTxWarp prst="textNoShape">
              <a:avLst/>
            </a:prstTxWarp>
            <a:spAutoFit/>
          </a:bodyPr>
          <a:lstStyle/>
          <a:p>
            <a:pPr eaLnBrk="0" hangingPunct="0"/>
            <a:r>
              <a:rPr lang="en-US" dirty="0">
                <a:latin typeface="Palatino" charset="0"/>
              </a:rPr>
              <a:t>Machine Learning</a:t>
            </a:r>
          </a:p>
        </p:txBody>
      </p:sp>
      <p:sp>
        <p:nvSpPr>
          <p:cNvPr id="9" name="Text Box 7">
            <a:extLst>
              <a:ext uri="{FF2B5EF4-FFF2-40B4-BE49-F238E27FC236}">
                <a16:creationId xmlns:a16="http://schemas.microsoft.com/office/drawing/2014/main" id="{5B3F9CC7-2EC1-054F-AAB0-10F4E7DFE3BA}"/>
              </a:ext>
            </a:extLst>
          </p:cNvPr>
          <p:cNvSpPr txBox="1">
            <a:spLocks noChangeArrowheads="1"/>
          </p:cNvSpPr>
          <p:nvPr/>
        </p:nvSpPr>
        <p:spPr bwMode="auto">
          <a:xfrm>
            <a:off x="5985192" y="2581923"/>
            <a:ext cx="1297150" cy="369332"/>
          </a:xfrm>
          <a:prstGeom prst="rect">
            <a:avLst/>
          </a:prstGeom>
          <a:solidFill>
            <a:schemeClr val="accent3">
              <a:lumMod val="20000"/>
              <a:lumOff val="80000"/>
            </a:schemeClr>
          </a:solidFill>
          <a:ln w="38100">
            <a:noFill/>
            <a:miter lim="800000"/>
            <a:headEnd/>
            <a:tailEnd/>
          </a:ln>
        </p:spPr>
        <p:txBody>
          <a:bodyPr wrap="square">
            <a:prstTxWarp prst="textNoShape">
              <a:avLst/>
            </a:prstTxWarp>
            <a:spAutoFit/>
          </a:bodyPr>
          <a:lstStyle/>
          <a:p>
            <a:pPr eaLnBrk="0" hangingPunct="0"/>
            <a:r>
              <a:rPr lang="en-US" dirty="0">
                <a:latin typeface="Palatino" charset="0"/>
              </a:rPr>
              <a:t>NLP</a:t>
            </a:r>
          </a:p>
        </p:txBody>
      </p:sp>
      <p:sp>
        <p:nvSpPr>
          <p:cNvPr id="10" name="Text Box 8">
            <a:extLst>
              <a:ext uri="{FF2B5EF4-FFF2-40B4-BE49-F238E27FC236}">
                <a16:creationId xmlns:a16="http://schemas.microsoft.com/office/drawing/2014/main" id="{F5860EFD-80EA-824E-8718-6E77F14105CE}"/>
              </a:ext>
            </a:extLst>
          </p:cNvPr>
          <p:cNvSpPr txBox="1">
            <a:spLocks noChangeArrowheads="1"/>
          </p:cNvSpPr>
          <p:nvPr/>
        </p:nvSpPr>
        <p:spPr bwMode="auto">
          <a:xfrm>
            <a:off x="5985192" y="3122096"/>
            <a:ext cx="1297150" cy="1477328"/>
          </a:xfrm>
          <a:prstGeom prst="rect">
            <a:avLst/>
          </a:prstGeom>
          <a:solidFill>
            <a:schemeClr val="accent3">
              <a:lumMod val="20000"/>
              <a:lumOff val="80000"/>
            </a:schemeClr>
          </a:solidFill>
          <a:ln w="9525">
            <a:noFill/>
            <a:miter lim="800000"/>
            <a:headEnd/>
            <a:tailEnd/>
          </a:ln>
        </p:spPr>
        <p:txBody>
          <a:bodyPr wrap="square">
            <a:prstTxWarp prst="textNoShape">
              <a:avLst/>
            </a:prstTxWarp>
            <a:spAutoFit/>
          </a:bodyPr>
          <a:lstStyle/>
          <a:p>
            <a:pPr eaLnBrk="0" hangingPunct="0"/>
            <a:r>
              <a:rPr lang="en-US" u="sng" dirty="0">
                <a:latin typeface="Palatino" charset="0"/>
              </a:rPr>
              <a:t>parser</a:t>
            </a:r>
            <a:endParaRPr lang="en-US" dirty="0">
              <a:latin typeface="Palatino" charset="0"/>
            </a:endParaRPr>
          </a:p>
          <a:p>
            <a:pPr eaLnBrk="0" hangingPunct="0"/>
            <a:r>
              <a:rPr lang="en-US" dirty="0">
                <a:latin typeface="Palatino" charset="0"/>
              </a:rPr>
              <a:t>tag</a:t>
            </a:r>
          </a:p>
          <a:p>
            <a:pPr eaLnBrk="0" hangingPunct="0"/>
            <a:r>
              <a:rPr lang="en-US" dirty="0">
                <a:latin typeface="Palatino" charset="0"/>
              </a:rPr>
              <a:t>training</a:t>
            </a:r>
          </a:p>
          <a:p>
            <a:pPr eaLnBrk="0" hangingPunct="0"/>
            <a:r>
              <a:rPr lang="en-US" u="sng" dirty="0">
                <a:latin typeface="Palatino" charset="0"/>
              </a:rPr>
              <a:t>translation</a:t>
            </a:r>
          </a:p>
          <a:p>
            <a:pPr eaLnBrk="0" hangingPunct="0"/>
            <a:r>
              <a:rPr lang="en-US" u="sng" dirty="0">
                <a:latin typeface="Palatino" charset="0"/>
              </a:rPr>
              <a:t>language</a:t>
            </a:r>
            <a:r>
              <a:rPr lang="en-US" dirty="0">
                <a:latin typeface="Palatino" charset="0"/>
              </a:rPr>
              <a:t>...</a:t>
            </a:r>
          </a:p>
        </p:txBody>
      </p:sp>
      <p:sp>
        <p:nvSpPr>
          <p:cNvPr id="11" name="Text Box 10">
            <a:extLst>
              <a:ext uri="{FF2B5EF4-FFF2-40B4-BE49-F238E27FC236}">
                <a16:creationId xmlns:a16="http://schemas.microsoft.com/office/drawing/2014/main" id="{496B4163-976A-8749-B911-BCF085A09FC6}"/>
              </a:ext>
            </a:extLst>
          </p:cNvPr>
          <p:cNvSpPr txBox="1">
            <a:spLocks noChangeArrowheads="1"/>
          </p:cNvSpPr>
          <p:nvPr/>
        </p:nvSpPr>
        <p:spPr bwMode="auto">
          <a:xfrm>
            <a:off x="3659446" y="3100914"/>
            <a:ext cx="2208939" cy="1477328"/>
          </a:xfrm>
          <a:prstGeom prst="rect">
            <a:avLst/>
          </a:prstGeom>
          <a:solidFill>
            <a:schemeClr val="accent2">
              <a:lumMod val="20000"/>
              <a:lumOff val="80000"/>
            </a:schemeClr>
          </a:solidFill>
          <a:ln w="9525">
            <a:noFill/>
            <a:miter lim="800000"/>
            <a:headEnd/>
            <a:tailEnd/>
          </a:ln>
        </p:spPr>
        <p:txBody>
          <a:bodyPr wrap="square">
            <a:prstTxWarp prst="textNoShape">
              <a:avLst/>
            </a:prstTxWarp>
            <a:spAutoFit/>
          </a:bodyPr>
          <a:lstStyle/>
          <a:p>
            <a:pPr eaLnBrk="0" hangingPunct="0"/>
            <a:r>
              <a:rPr lang="en-US" dirty="0">
                <a:latin typeface="Palatino" charset="0"/>
              </a:rPr>
              <a:t>learning</a:t>
            </a:r>
          </a:p>
          <a:p>
            <a:pPr eaLnBrk="0" hangingPunct="0"/>
            <a:r>
              <a:rPr lang="en-US" u="sng" dirty="0">
                <a:latin typeface="Palatino" charset="0"/>
              </a:rPr>
              <a:t>training</a:t>
            </a:r>
            <a:endParaRPr lang="en-US" dirty="0">
              <a:latin typeface="Palatino" charset="0"/>
            </a:endParaRPr>
          </a:p>
          <a:p>
            <a:pPr eaLnBrk="0" hangingPunct="0"/>
            <a:r>
              <a:rPr lang="en-US" dirty="0">
                <a:latin typeface="Palatino" charset="0"/>
              </a:rPr>
              <a:t>algorithm</a:t>
            </a:r>
          </a:p>
          <a:p>
            <a:pPr eaLnBrk="0" hangingPunct="0"/>
            <a:r>
              <a:rPr lang="en-US" dirty="0">
                <a:latin typeface="Palatino" charset="0"/>
              </a:rPr>
              <a:t>shrinkage</a:t>
            </a:r>
          </a:p>
          <a:p>
            <a:pPr eaLnBrk="0" hangingPunct="0"/>
            <a:r>
              <a:rPr lang="en-US" dirty="0">
                <a:latin typeface="Palatino" charset="0"/>
              </a:rPr>
              <a:t>network...</a:t>
            </a:r>
          </a:p>
        </p:txBody>
      </p:sp>
      <p:sp>
        <p:nvSpPr>
          <p:cNvPr id="12" name="Text Box 11">
            <a:extLst>
              <a:ext uri="{FF2B5EF4-FFF2-40B4-BE49-F238E27FC236}">
                <a16:creationId xmlns:a16="http://schemas.microsoft.com/office/drawing/2014/main" id="{1B9ED3F0-1E88-3C49-B45B-22A9DFC73AB1}"/>
              </a:ext>
            </a:extLst>
          </p:cNvPr>
          <p:cNvSpPr txBox="1">
            <a:spLocks noChangeArrowheads="1"/>
          </p:cNvSpPr>
          <p:nvPr/>
        </p:nvSpPr>
        <p:spPr bwMode="auto">
          <a:xfrm>
            <a:off x="7334321" y="3105926"/>
            <a:ext cx="2146229" cy="1477328"/>
          </a:xfrm>
          <a:prstGeom prst="rect">
            <a:avLst/>
          </a:prstGeom>
          <a:solidFill>
            <a:schemeClr val="accent4">
              <a:lumMod val="20000"/>
              <a:lumOff val="80000"/>
            </a:schemeClr>
          </a:solidFill>
          <a:ln w="9525">
            <a:noFill/>
            <a:miter lim="800000"/>
            <a:headEnd/>
            <a:tailEnd/>
          </a:ln>
        </p:spPr>
        <p:txBody>
          <a:bodyPr wrap="square">
            <a:prstTxWarp prst="textNoShape">
              <a:avLst/>
            </a:prstTxWarp>
            <a:spAutoFit/>
          </a:bodyPr>
          <a:lstStyle/>
          <a:p>
            <a:pPr eaLnBrk="0" hangingPunct="0"/>
            <a:r>
              <a:rPr lang="en-US" dirty="0">
                <a:latin typeface="Palatino" charset="0"/>
              </a:rPr>
              <a:t>garbage</a:t>
            </a:r>
          </a:p>
          <a:p>
            <a:pPr eaLnBrk="0" hangingPunct="0"/>
            <a:r>
              <a:rPr lang="en-US" dirty="0">
                <a:latin typeface="Palatino" charset="0"/>
              </a:rPr>
              <a:t>collection</a:t>
            </a:r>
          </a:p>
          <a:p>
            <a:pPr eaLnBrk="0" hangingPunct="0"/>
            <a:r>
              <a:rPr lang="en-US" dirty="0">
                <a:latin typeface="Palatino" charset="0"/>
              </a:rPr>
              <a:t>memory</a:t>
            </a:r>
          </a:p>
          <a:p>
            <a:pPr eaLnBrk="0" hangingPunct="0"/>
            <a:r>
              <a:rPr lang="en-US" dirty="0">
                <a:latin typeface="Palatino" charset="0"/>
              </a:rPr>
              <a:t>optimization</a:t>
            </a:r>
          </a:p>
          <a:p>
            <a:pPr eaLnBrk="0" hangingPunct="0"/>
            <a:r>
              <a:rPr lang="en-US" dirty="0">
                <a:latin typeface="Palatino" charset="0"/>
              </a:rPr>
              <a:t>region...</a:t>
            </a:r>
          </a:p>
        </p:txBody>
      </p:sp>
      <p:grpSp>
        <p:nvGrpSpPr>
          <p:cNvPr id="13" name="Group 12">
            <a:extLst>
              <a:ext uri="{FF2B5EF4-FFF2-40B4-BE49-F238E27FC236}">
                <a16:creationId xmlns:a16="http://schemas.microsoft.com/office/drawing/2014/main" id="{42310282-A24B-D34F-8771-CDDD630123EA}"/>
              </a:ext>
            </a:extLst>
          </p:cNvPr>
          <p:cNvGrpSpPr/>
          <p:nvPr/>
        </p:nvGrpSpPr>
        <p:grpSpPr>
          <a:xfrm>
            <a:off x="479425" y="2372365"/>
            <a:ext cx="2092574" cy="2599867"/>
            <a:chOff x="609600" y="2412541"/>
            <a:chExt cx="1031796" cy="1733316"/>
          </a:xfrm>
          <a:solidFill>
            <a:schemeClr val="accent5">
              <a:lumMod val="20000"/>
              <a:lumOff val="80000"/>
            </a:schemeClr>
          </a:solidFill>
        </p:grpSpPr>
        <p:sp>
          <p:nvSpPr>
            <p:cNvPr id="14" name="Text Box 13">
              <a:extLst>
                <a:ext uri="{FF2B5EF4-FFF2-40B4-BE49-F238E27FC236}">
                  <a16:creationId xmlns:a16="http://schemas.microsoft.com/office/drawing/2014/main" id="{38365B21-38FE-9346-8CB6-04270CB87B81}"/>
                </a:ext>
              </a:extLst>
            </p:cNvPr>
            <p:cNvSpPr txBox="1">
              <a:spLocks noChangeArrowheads="1"/>
            </p:cNvSpPr>
            <p:nvPr/>
          </p:nvSpPr>
          <p:spPr bwMode="auto">
            <a:xfrm>
              <a:off x="609600" y="2647950"/>
              <a:ext cx="1031796" cy="1497907"/>
            </a:xfrm>
            <a:prstGeom prst="rect">
              <a:avLst/>
            </a:prstGeom>
            <a:grpFill/>
            <a:ln w="9525">
              <a:noFill/>
              <a:miter lim="800000"/>
              <a:headEnd/>
              <a:tailEnd/>
            </a:ln>
          </p:spPr>
          <p:txBody>
            <a:bodyPr wrap="square">
              <a:prstTxWarp prst="textNoShape">
                <a:avLst/>
              </a:prstTxWarp>
              <a:spAutoFit/>
            </a:bodyPr>
            <a:lstStyle/>
            <a:p>
              <a:pPr eaLnBrk="0" hangingPunct="0"/>
              <a:r>
                <a:rPr lang="en-US" sz="2800" dirty="0">
                  <a:latin typeface="Palatino" charset="0"/>
                </a:rPr>
                <a:t>parser</a:t>
              </a:r>
            </a:p>
            <a:p>
              <a:pPr eaLnBrk="0" hangingPunct="0"/>
              <a:r>
                <a:rPr lang="en-US" sz="2800" dirty="0">
                  <a:latin typeface="Palatino" charset="0"/>
                </a:rPr>
                <a:t>language</a:t>
              </a:r>
            </a:p>
            <a:p>
              <a:pPr eaLnBrk="0" hangingPunct="0"/>
              <a:r>
                <a:rPr lang="en-US" sz="2800" dirty="0">
                  <a:latin typeface="Palatino" charset="0"/>
                </a:rPr>
                <a:t>label</a:t>
              </a:r>
            </a:p>
            <a:p>
              <a:pPr eaLnBrk="0" hangingPunct="0"/>
              <a:r>
                <a:rPr lang="en-US" sz="2800" dirty="0">
                  <a:latin typeface="Palatino" charset="0"/>
                </a:rPr>
                <a:t>translation</a:t>
              </a:r>
            </a:p>
            <a:p>
              <a:pPr eaLnBrk="0" hangingPunct="0"/>
              <a:r>
                <a:rPr lang="en-US" sz="2800" dirty="0">
                  <a:latin typeface="Palatino" charset="0"/>
                </a:rPr>
                <a:t>…</a:t>
              </a:r>
            </a:p>
          </p:txBody>
        </p:sp>
        <p:sp>
          <p:nvSpPr>
            <p:cNvPr id="15" name="AutoShape 12">
              <a:extLst>
                <a:ext uri="{FF2B5EF4-FFF2-40B4-BE49-F238E27FC236}">
                  <a16:creationId xmlns:a16="http://schemas.microsoft.com/office/drawing/2014/main" id="{CECA9C2E-43CB-664A-8B1C-4AEA8351895D}"/>
                </a:ext>
              </a:extLst>
            </p:cNvPr>
            <p:cNvSpPr>
              <a:spLocks noChangeArrowheads="1"/>
            </p:cNvSpPr>
            <p:nvPr/>
          </p:nvSpPr>
          <p:spPr bwMode="auto">
            <a:xfrm>
              <a:off x="609600" y="2412541"/>
              <a:ext cx="1031796" cy="348828"/>
            </a:xfrm>
            <a:prstGeom prst="foldedCorner">
              <a:avLst>
                <a:gd name="adj" fmla="val 28644"/>
              </a:avLst>
            </a:prstGeom>
            <a:solidFill>
              <a:schemeClr val="tx1">
                <a:lumMod val="50000"/>
                <a:lumOff val="50000"/>
              </a:schemeClr>
            </a:solidFill>
            <a:ln w="9525">
              <a:solidFill>
                <a:schemeClr val="tx1"/>
              </a:solidFill>
              <a:round/>
              <a:headEnd/>
              <a:tailEnd/>
            </a:ln>
          </p:spPr>
          <p:txBody>
            <a:bodyPr wrap="none" anchor="ctr">
              <a:prstTxWarp prst="textNoShape">
                <a:avLst/>
              </a:prstTxWarp>
            </a:bodyPr>
            <a:lstStyle/>
            <a:p>
              <a:endParaRPr lang="en-US" sz="2000" dirty="0"/>
            </a:p>
            <a:p>
              <a:endParaRPr lang="en-US" sz="2000" dirty="0"/>
            </a:p>
            <a:p>
              <a:r>
                <a:rPr lang="en-US" sz="2000" dirty="0"/>
                <a:t>Test document</a:t>
              </a:r>
            </a:p>
            <a:p>
              <a:endParaRPr lang="en-US" sz="3200" dirty="0"/>
            </a:p>
          </p:txBody>
        </p:sp>
      </p:grpSp>
      <p:sp>
        <p:nvSpPr>
          <p:cNvPr id="16" name="Text Box 32">
            <a:extLst>
              <a:ext uri="{FF2B5EF4-FFF2-40B4-BE49-F238E27FC236}">
                <a16:creationId xmlns:a16="http://schemas.microsoft.com/office/drawing/2014/main" id="{E07FD848-CEE1-2E4D-B418-848C25D87C41}"/>
              </a:ext>
            </a:extLst>
          </p:cNvPr>
          <p:cNvSpPr txBox="1">
            <a:spLocks noChangeArrowheads="1"/>
          </p:cNvSpPr>
          <p:nvPr/>
        </p:nvSpPr>
        <p:spPr bwMode="auto">
          <a:xfrm>
            <a:off x="11041801" y="3082289"/>
            <a:ext cx="357790" cy="369332"/>
          </a:xfrm>
          <a:prstGeom prst="rect">
            <a:avLst/>
          </a:prstGeom>
          <a:solidFill>
            <a:schemeClr val="accent6">
              <a:lumMod val="20000"/>
              <a:lumOff val="80000"/>
            </a:schemeClr>
          </a:solidFill>
          <a:ln w="9525">
            <a:noFill/>
            <a:miter lim="800000"/>
            <a:headEnd/>
            <a:tailEnd/>
          </a:ln>
        </p:spPr>
        <p:txBody>
          <a:bodyPr wrap="none">
            <a:prstTxWarp prst="textNoShape">
              <a:avLst/>
            </a:prstTxWarp>
            <a:spAutoFit/>
          </a:bodyPr>
          <a:lstStyle/>
          <a:p>
            <a:pPr eaLnBrk="0" hangingPunct="0"/>
            <a:r>
              <a:rPr lang="en-US">
                <a:latin typeface="Palatino" charset="0"/>
              </a:rPr>
              <a:t>...</a:t>
            </a:r>
          </a:p>
        </p:txBody>
      </p:sp>
      <p:sp>
        <p:nvSpPr>
          <p:cNvPr id="17" name="Text Box 8">
            <a:extLst>
              <a:ext uri="{FF2B5EF4-FFF2-40B4-BE49-F238E27FC236}">
                <a16:creationId xmlns:a16="http://schemas.microsoft.com/office/drawing/2014/main" id="{35F4426E-A0B8-4847-B2E2-B17A5F6081DA}"/>
              </a:ext>
            </a:extLst>
          </p:cNvPr>
          <p:cNvSpPr txBox="1">
            <a:spLocks noChangeArrowheads="1"/>
          </p:cNvSpPr>
          <p:nvPr/>
        </p:nvSpPr>
        <p:spPr bwMode="auto">
          <a:xfrm>
            <a:off x="9532529" y="3107348"/>
            <a:ext cx="1297150" cy="1477328"/>
          </a:xfrm>
          <a:prstGeom prst="rect">
            <a:avLst/>
          </a:prstGeom>
          <a:solidFill>
            <a:schemeClr val="accent5">
              <a:lumMod val="20000"/>
              <a:lumOff val="80000"/>
            </a:schemeClr>
          </a:solidFill>
          <a:ln w="9525">
            <a:noFill/>
            <a:miter lim="800000"/>
            <a:headEnd/>
            <a:tailEnd/>
          </a:ln>
        </p:spPr>
        <p:txBody>
          <a:bodyPr wrap="none">
            <a:prstTxWarp prst="textNoShape">
              <a:avLst/>
            </a:prstTxWarp>
            <a:spAutoFit/>
          </a:bodyPr>
          <a:lstStyle/>
          <a:p>
            <a:pPr eaLnBrk="0" hangingPunct="0"/>
            <a:r>
              <a:rPr lang="en-US" dirty="0">
                <a:latin typeface="Palatino" charset="0"/>
              </a:rPr>
              <a:t>planning</a:t>
            </a:r>
          </a:p>
          <a:p>
            <a:pPr eaLnBrk="0" hangingPunct="0"/>
            <a:r>
              <a:rPr lang="en-US" dirty="0">
                <a:latin typeface="Palatino" charset="0"/>
              </a:rPr>
              <a:t>temporal</a:t>
            </a:r>
          </a:p>
          <a:p>
            <a:pPr eaLnBrk="0" hangingPunct="0"/>
            <a:r>
              <a:rPr lang="en-US" dirty="0">
                <a:latin typeface="Palatino" charset="0"/>
              </a:rPr>
              <a:t>reasoning</a:t>
            </a:r>
          </a:p>
          <a:p>
            <a:pPr eaLnBrk="0" hangingPunct="0"/>
            <a:r>
              <a:rPr lang="en-US" dirty="0">
                <a:latin typeface="Palatino" charset="0"/>
              </a:rPr>
              <a:t>plan</a:t>
            </a:r>
          </a:p>
          <a:p>
            <a:pPr eaLnBrk="0" hangingPunct="0"/>
            <a:r>
              <a:rPr lang="en-US" u="sng" dirty="0">
                <a:latin typeface="Palatino" charset="0"/>
              </a:rPr>
              <a:t>language</a:t>
            </a:r>
            <a:r>
              <a:rPr lang="en-US" dirty="0">
                <a:latin typeface="Palatino" charset="0"/>
              </a:rPr>
              <a:t>...</a:t>
            </a:r>
          </a:p>
        </p:txBody>
      </p:sp>
      <p:sp>
        <p:nvSpPr>
          <p:cNvPr id="18" name="TextBox 17">
            <a:extLst>
              <a:ext uri="{FF2B5EF4-FFF2-40B4-BE49-F238E27FC236}">
                <a16:creationId xmlns:a16="http://schemas.microsoft.com/office/drawing/2014/main" id="{31E09174-34C0-D746-8BE8-AE84321F585B}"/>
              </a:ext>
            </a:extLst>
          </p:cNvPr>
          <p:cNvSpPr txBox="1"/>
          <p:nvPr/>
        </p:nvSpPr>
        <p:spPr>
          <a:xfrm>
            <a:off x="6028403" y="1597207"/>
            <a:ext cx="2962671" cy="523220"/>
          </a:xfrm>
          <a:prstGeom prst="rect">
            <a:avLst/>
          </a:prstGeom>
          <a:noFill/>
        </p:spPr>
        <p:txBody>
          <a:bodyPr wrap="none" rtlCol="0">
            <a:spAutoFit/>
          </a:bodyPr>
          <a:lstStyle/>
          <a:p>
            <a:r>
              <a:rPr lang="en-US" sz="2800" dirty="0"/>
              <a:t>Which category </a:t>
            </a:r>
            <a:r>
              <a:rPr lang="en-US" altLang="zh-CN" sz="2800" dirty="0"/>
              <a:t>?</a:t>
            </a:r>
            <a:endParaRPr lang="en-US" sz="2800" dirty="0"/>
          </a:p>
        </p:txBody>
      </p:sp>
      <p:sp>
        <p:nvSpPr>
          <p:cNvPr id="19" name="矩形 16">
            <a:extLst>
              <a:ext uri="{FF2B5EF4-FFF2-40B4-BE49-F238E27FC236}">
                <a16:creationId xmlns:a16="http://schemas.microsoft.com/office/drawing/2014/main" id="{E5BA3F28-D451-684A-867B-C47CB6746B05}"/>
              </a:ext>
            </a:extLst>
          </p:cNvPr>
          <p:cNvSpPr/>
          <p:nvPr/>
        </p:nvSpPr>
        <p:spPr>
          <a:xfrm>
            <a:off x="3574862" y="1435602"/>
            <a:ext cx="8257680" cy="3428776"/>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右 17">
            <a:extLst>
              <a:ext uri="{FF2B5EF4-FFF2-40B4-BE49-F238E27FC236}">
                <a16:creationId xmlns:a16="http://schemas.microsoft.com/office/drawing/2014/main" id="{F974CA88-C52C-CA4F-9BAB-8C4DC29328F7}"/>
              </a:ext>
            </a:extLst>
          </p:cNvPr>
          <p:cNvSpPr/>
          <p:nvPr/>
        </p:nvSpPr>
        <p:spPr>
          <a:xfrm>
            <a:off x="2688806" y="3078889"/>
            <a:ext cx="816731" cy="610387"/>
          </a:xfrm>
          <a:prstGeom prst="right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02154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08333E-6 3.33333E-6 C 0.03073 -0.00764 0.05951 -0.02801 0.08998 -0.04005 C 0.09779 -0.04352 0.10573 -0.04537 0.11393 -0.04723 C 0.12344 -0.05 0.14245 -0.0544 0.14245 -0.05417 C 0.17487 -0.05255 0.20586 -0.05093 0.23685 -0.03311 C 0.25 -0.0257 0.26146 -0.00857 0.27513 -0.00255 C 0.27865 -0.00093 0.28581 0.00208 0.28581 0.00231 C 0.29753 -0.00116 0.30755 -0.00371 0.32005 -0.00486 C 0.3319 -0.00348 0.34388 -0.00209 0.35573 3.33333E-6 C 0.36068 0.00069 0.36211 0.0081 0.36641 0.0118 C 0.38959 0.03032 0.39948 0.04745 0.41393 0.08703 C 0.4224 0.11064 0.42656 0.1368 0.43529 0.15995 C 0.43581 0.24467 0.43789 0.32916 0.43789 0.41412 " pathEditMode="relative" rAng="0" ptsTypes="AAAAAAAAAAAAA">
                                      <p:cBhvr>
                                        <p:cTn id="6" dur="2000" fill="hold"/>
                                        <p:tgtEl>
                                          <p:spTgt spid="13"/>
                                        </p:tgtEl>
                                        <p:attrNameLst>
                                          <p:attrName>ppt_x</p:attrName>
                                          <p:attrName>ppt_y</p:attrName>
                                        </p:attrNameLst>
                                      </p:cBhvr>
                                      <p:rCtr x="21888" y="1798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756181-AF40-45A2-AC81-8414CD45E47D}"/>
              </a:ext>
            </a:extLst>
          </p:cNvPr>
          <p:cNvSpPr>
            <a:spLocks noGrp="1"/>
          </p:cNvSpPr>
          <p:nvPr>
            <p:ph type="title"/>
          </p:nvPr>
        </p:nvSpPr>
        <p:spPr/>
        <p:txBody>
          <a:bodyPr/>
          <a:lstStyle/>
          <a:p>
            <a:r>
              <a:rPr lang="en-US" altLang="zh-CN" dirty="0"/>
              <a:t>Outline</a:t>
            </a:r>
            <a:endParaRPr lang="zh-CN" altLang="en-US" dirty="0"/>
          </a:p>
        </p:txBody>
      </p:sp>
      <p:sp>
        <p:nvSpPr>
          <p:cNvPr id="3" name="内容占位符 2">
            <a:extLst>
              <a:ext uri="{FF2B5EF4-FFF2-40B4-BE49-F238E27FC236}">
                <a16:creationId xmlns:a16="http://schemas.microsoft.com/office/drawing/2014/main" id="{A6D0613B-F2C2-45D6-8EAC-A0779B858EEC}"/>
              </a:ext>
            </a:extLst>
          </p:cNvPr>
          <p:cNvSpPr>
            <a:spLocks noGrp="1"/>
          </p:cNvSpPr>
          <p:nvPr>
            <p:ph idx="1"/>
          </p:nvPr>
        </p:nvSpPr>
        <p:spPr/>
        <p:txBody>
          <a:bodyPr/>
          <a:lstStyle/>
          <a:p>
            <a:r>
              <a:rPr lang="en-US" altLang="zh-CN" b="1" dirty="0">
                <a:solidFill>
                  <a:srgbClr val="FF0000"/>
                </a:solidFill>
              </a:rPr>
              <a:t>The Task of Text Classification</a:t>
            </a:r>
          </a:p>
        </p:txBody>
      </p:sp>
      <p:sp>
        <p:nvSpPr>
          <p:cNvPr id="4" name="灯片编号占位符 3">
            <a:extLst>
              <a:ext uri="{FF2B5EF4-FFF2-40B4-BE49-F238E27FC236}">
                <a16:creationId xmlns:a16="http://schemas.microsoft.com/office/drawing/2014/main" id="{26D94FB3-B3E3-416A-B823-5D46BCCF404A}"/>
              </a:ext>
            </a:extLst>
          </p:cNvPr>
          <p:cNvSpPr>
            <a:spLocks noGrp="1"/>
          </p:cNvSpPr>
          <p:nvPr>
            <p:ph type="sldNum" sz="quarter" idx="12"/>
          </p:nvPr>
        </p:nvSpPr>
        <p:spPr/>
        <p:txBody>
          <a:bodyPr/>
          <a:lstStyle/>
          <a:p>
            <a:fld id="{DC8BB421-126E-41CB-B73A-69D52E98CAE3}" type="slidenum">
              <a:rPr lang="zh-CN" altLang="en-US" smtClean="0"/>
              <a:t>2</a:t>
            </a:fld>
            <a:endParaRPr lang="zh-CN" altLang="en-US" dirty="0"/>
          </a:p>
        </p:txBody>
      </p:sp>
    </p:spTree>
    <p:extLst>
      <p:ext uri="{BB962C8B-B14F-4D97-AF65-F5344CB8AC3E}">
        <p14:creationId xmlns:p14="http://schemas.microsoft.com/office/powerpoint/2010/main" val="1402629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6B3FC-64A0-F247-97D9-70CD5B4CD72D}"/>
              </a:ext>
            </a:extLst>
          </p:cNvPr>
          <p:cNvSpPr>
            <a:spLocks noGrp="1"/>
          </p:cNvSpPr>
          <p:nvPr>
            <p:ph type="title"/>
          </p:nvPr>
        </p:nvSpPr>
        <p:spPr/>
        <p:txBody>
          <a:bodyPr/>
          <a:lstStyle/>
          <a:p>
            <a:r>
              <a:rPr lang="en-US" sz="4000" b="1" dirty="0"/>
              <a:t>Outline</a:t>
            </a:r>
            <a:endParaRPr lang="en-CN" dirty="0"/>
          </a:p>
        </p:txBody>
      </p:sp>
      <p:sp>
        <p:nvSpPr>
          <p:cNvPr id="3" name="Content Placeholder 2">
            <a:extLst>
              <a:ext uri="{FF2B5EF4-FFF2-40B4-BE49-F238E27FC236}">
                <a16:creationId xmlns:a16="http://schemas.microsoft.com/office/drawing/2014/main" id="{E4C795B9-AD1A-E34E-A2A0-C304D3C4AA26}"/>
              </a:ext>
            </a:extLst>
          </p:cNvPr>
          <p:cNvSpPr>
            <a:spLocks noGrp="1"/>
          </p:cNvSpPr>
          <p:nvPr>
            <p:ph idx="1"/>
          </p:nvPr>
        </p:nvSpPr>
        <p:spPr/>
        <p:txBody>
          <a:bodyPr/>
          <a:lstStyle/>
          <a:p>
            <a:r>
              <a:rPr lang="en-US" dirty="0"/>
              <a:t> Task of Text Classification</a:t>
            </a:r>
          </a:p>
          <a:p>
            <a:r>
              <a:rPr lang="en-US" dirty="0"/>
              <a:t> Naïve Bayes</a:t>
            </a:r>
          </a:p>
          <a:p>
            <a:r>
              <a:rPr lang="en-US" altLang="zh-CN" dirty="0">
                <a:solidFill>
                  <a:srgbClr val="FF0000"/>
                </a:solidFill>
                <a:ea typeface="ＭＳ Ｐゴシック" charset="0"/>
                <a:cs typeface="Calibri"/>
              </a:rPr>
              <a:t> Formalizing the Naïve Bayes Classifier</a:t>
            </a:r>
          </a:p>
        </p:txBody>
      </p:sp>
      <p:sp>
        <p:nvSpPr>
          <p:cNvPr id="4" name="Slide Number Placeholder 3">
            <a:extLst>
              <a:ext uri="{FF2B5EF4-FFF2-40B4-BE49-F238E27FC236}">
                <a16:creationId xmlns:a16="http://schemas.microsoft.com/office/drawing/2014/main" id="{EA8B4E95-3F0C-8546-81B3-C23A086529AD}"/>
              </a:ext>
            </a:extLst>
          </p:cNvPr>
          <p:cNvSpPr>
            <a:spLocks noGrp="1"/>
          </p:cNvSpPr>
          <p:nvPr>
            <p:ph type="sldNum" sz="quarter" idx="12"/>
          </p:nvPr>
        </p:nvSpPr>
        <p:spPr/>
        <p:txBody>
          <a:bodyPr/>
          <a:lstStyle/>
          <a:p>
            <a:fld id="{DC8BB421-126E-41CB-B73A-69D52E98CAE3}" type="slidenum">
              <a:rPr lang="zh-CN" altLang="en-US" smtClean="0"/>
              <a:t>20</a:t>
            </a:fld>
            <a:endParaRPr lang="zh-CN" altLang="en-US" dirty="0"/>
          </a:p>
        </p:txBody>
      </p:sp>
    </p:spTree>
    <p:extLst>
      <p:ext uri="{BB962C8B-B14F-4D97-AF65-F5344CB8AC3E}">
        <p14:creationId xmlns:p14="http://schemas.microsoft.com/office/powerpoint/2010/main" val="3400095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66B8A-661A-CD4D-8B3E-999CE28F0CE9}"/>
              </a:ext>
            </a:extLst>
          </p:cNvPr>
          <p:cNvSpPr>
            <a:spLocks noGrp="1"/>
          </p:cNvSpPr>
          <p:nvPr>
            <p:ph type="title"/>
          </p:nvPr>
        </p:nvSpPr>
        <p:spPr/>
        <p:txBody>
          <a:bodyPr/>
          <a:lstStyle/>
          <a:p>
            <a:r>
              <a:rPr lang="en-US" b="1" dirty="0"/>
              <a:t>Bayes’ Rule</a:t>
            </a:r>
            <a:r>
              <a:rPr lang="zh-CN" altLang="en-US" b="1" dirty="0"/>
              <a:t> </a:t>
            </a:r>
            <a:r>
              <a:rPr lang="en-US" altLang="zh-CN" b="1" dirty="0"/>
              <a:t>(BR)</a:t>
            </a:r>
            <a:endParaRPr lang="en-C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0FF2AD-24ED-434C-BAA4-78C19489C3F4}"/>
                  </a:ext>
                </a:extLst>
              </p:cNvPr>
              <p:cNvSpPr>
                <a:spLocks noGrp="1"/>
              </p:cNvSpPr>
              <p:nvPr>
                <p:ph idx="1"/>
              </p:nvPr>
            </p:nvSpPr>
            <p:spPr/>
            <p:txBody>
              <a:bodyPr>
                <a:normAutofit/>
              </a:bodyPr>
              <a:lstStyle/>
              <a:p>
                <a:r>
                  <a:rPr lang="en-US" altLang="zh-CN" sz="2800" dirty="0"/>
                  <a:t>Bayes' theorem is stated mathematically as the following equation</a:t>
                </a:r>
              </a:p>
              <a:p>
                <a:endParaRPr lang="en-US" altLang="zh-CN" dirty="0"/>
              </a:p>
              <a:p>
                <a:endParaRPr lang="en-US" altLang="zh-CN" sz="2800" dirty="0"/>
              </a:p>
              <a:p>
                <a:endParaRPr lang="en-US" altLang="zh-CN" dirty="0"/>
              </a:p>
              <a:p>
                <a:pPr marL="0" indent="0">
                  <a:buNone/>
                </a:pPr>
                <a:endParaRPr lang="en-US" altLang="zh-CN" dirty="0"/>
              </a:p>
              <a:p>
                <a:r>
                  <a:rPr lang="en-US" sz="2800" dirty="0"/>
                  <a:t>For a document </a:t>
                </a:r>
                <a14:m>
                  <m:oMath xmlns:m="http://schemas.openxmlformats.org/officeDocument/2006/math">
                    <m:r>
                      <a:rPr lang="en-US" sz="3200" i="1" dirty="0" smtClean="0">
                        <a:solidFill>
                          <a:srgbClr val="FF0000"/>
                        </a:solidFill>
                        <a:latin typeface="Cambria Math" panose="02040503050406030204" pitchFamily="18" charset="0"/>
                      </a:rPr>
                      <m:t>𝑑</m:t>
                    </m:r>
                  </m:oMath>
                </a14:m>
                <a:r>
                  <a:rPr lang="en-US" sz="3600" dirty="0"/>
                  <a:t> </a:t>
                </a:r>
                <a:r>
                  <a:rPr lang="en-US" sz="3200" dirty="0"/>
                  <a:t>and a class </a:t>
                </a:r>
                <a14:m>
                  <m:oMath xmlns:m="http://schemas.openxmlformats.org/officeDocument/2006/math">
                    <m:r>
                      <a:rPr lang="en-US" sz="3600" i="1" dirty="0" smtClean="0">
                        <a:solidFill>
                          <a:srgbClr val="FF0000"/>
                        </a:solidFill>
                        <a:latin typeface="Cambria Math" panose="02040503050406030204" pitchFamily="18" charset="0"/>
                      </a:rPr>
                      <m:t>𝑐</m:t>
                    </m:r>
                  </m:oMath>
                </a14:m>
                <a:endParaRPr lang="zh-CN" altLang="en-US" sz="2800" dirty="0"/>
              </a:p>
              <a:p>
                <a:endParaRPr lang="en-CN" dirty="0"/>
              </a:p>
            </p:txBody>
          </p:sp>
        </mc:Choice>
        <mc:Fallback xmlns="">
          <p:sp>
            <p:nvSpPr>
              <p:cNvPr id="3" name="Content Placeholder 2">
                <a:extLst>
                  <a:ext uri="{FF2B5EF4-FFF2-40B4-BE49-F238E27FC236}">
                    <a16:creationId xmlns:a16="http://schemas.microsoft.com/office/drawing/2014/main" id="{420FF2AD-24ED-434C-BAA4-78C19489C3F4}"/>
                  </a:ext>
                </a:extLst>
              </p:cNvPr>
              <p:cNvSpPr>
                <a:spLocks noGrp="1" noRot="1" noChangeAspect="1" noMove="1" noResize="1" noEditPoints="1" noAdjustHandles="1" noChangeArrowheads="1" noChangeShapeType="1" noTextEdit="1"/>
              </p:cNvSpPr>
              <p:nvPr>
                <p:ph idx="1"/>
              </p:nvPr>
            </p:nvSpPr>
            <p:spPr>
              <a:blipFill>
                <a:blip r:embed="rId3"/>
                <a:stretch>
                  <a:fillRect l="-916" t="-1152"/>
                </a:stretch>
              </a:blipFill>
            </p:spPr>
            <p:txBody>
              <a:bodyPr/>
              <a:lstStyle/>
              <a:p>
                <a:r>
                  <a:rPr lang="en-CN">
                    <a:noFill/>
                  </a:rPr>
                  <a:t> </a:t>
                </a:r>
              </a:p>
            </p:txBody>
          </p:sp>
        </mc:Fallback>
      </mc:AlternateContent>
      <p:sp>
        <p:nvSpPr>
          <p:cNvPr id="4" name="Slide Number Placeholder 3">
            <a:extLst>
              <a:ext uri="{FF2B5EF4-FFF2-40B4-BE49-F238E27FC236}">
                <a16:creationId xmlns:a16="http://schemas.microsoft.com/office/drawing/2014/main" id="{0BE7A329-AF0B-D247-A58E-508A99227FC5}"/>
              </a:ext>
            </a:extLst>
          </p:cNvPr>
          <p:cNvSpPr>
            <a:spLocks noGrp="1"/>
          </p:cNvSpPr>
          <p:nvPr>
            <p:ph type="sldNum" sz="quarter" idx="12"/>
          </p:nvPr>
        </p:nvSpPr>
        <p:spPr/>
        <p:txBody>
          <a:bodyPr/>
          <a:lstStyle/>
          <a:p>
            <a:fld id="{DC8BB421-126E-41CB-B73A-69D52E98CAE3}" type="slidenum">
              <a:rPr lang="zh-CN" altLang="en-US" smtClean="0"/>
              <a:t>21</a:t>
            </a:fld>
            <a:endParaRPr lang="zh-CN" altLang="en-US" dirty="0"/>
          </a:p>
        </p:txBody>
      </p:sp>
      <p:pic>
        <p:nvPicPr>
          <p:cNvPr id="5" name="Picture 68">
            <a:extLst>
              <a:ext uri="{FF2B5EF4-FFF2-40B4-BE49-F238E27FC236}">
                <a16:creationId xmlns:a16="http://schemas.microsoft.com/office/drawing/2014/main" id="{7AD71DF2-F12C-CE47-B921-40096A1DD49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3850" b="30775"/>
          <a:stretch/>
        </p:blipFill>
        <p:spPr bwMode="auto">
          <a:xfrm>
            <a:off x="861953" y="1811091"/>
            <a:ext cx="10376018" cy="301991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文本框 4">
                <a:extLst>
                  <a:ext uri="{FF2B5EF4-FFF2-40B4-BE49-F238E27FC236}">
                    <a16:creationId xmlns:a16="http://schemas.microsoft.com/office/drawing/2014/main" id="{3FCAFDAE-21B2-2C4F-9C3C-DA11238E58E5}"/>
                  </a:ext>
                </a:extLst>
              </p:cNvPr>
              <p:cNvSpPr txBox="1"/>
              <p:nvPr/>
            </p:nvSpPr>
            <p:spPr>
              <a:xfrm>
                <a:off x="4024106" y="5701435"/>
                <a:ext cx="3331233" cy="9126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i="1" smtClean="0">
                          <a:latin typeface="Cambria Math" panose="02040503050406030204" pitchFamily="18" charset="0"/>
                          <a:ea typeface="Cambria Math" panose="02040503050406030204" pitchFamily="18" charset="0"/>
                        </a:rPr>
                        <m:t>𝑃</m:t>
                      </m:r>
                      <m:d>
                        <m:dPr>
                          <m:ctrlPr>
                            <a:rPr lang="en-US" altLang="zh-CN" sz="2800" b="0" i="1" smtClean="0">
                              <a:latin typeface="Cambria Math" panose="02040503050406030204" pitchFamily="18" charset="0"/>
                              <a:ea typeface="Cambria Math" panose="02040503050406030204" pitchFamily="18" charset="0"/>
                            </a:rPr>
                          </m:ctrlPr>
                        </m:dPr>
                        <m:e>
                          <m:r>
                            <a:rPr lang="en-US" altLang="zh-CN" sz="2800" b="0" i="1" smtClean="0">
                              <a:latin typeface="Cambria Math" panose="02040503050406030204" pitchFamily="18" charset="0"/>
                              <a:ea typeface="Cambria Math" panose="02040503050406030204" pitchFamily="18" charset="0"/>
                            </a:rPr>
                            <m:t>𝑐</m:t>
                          </m:r>
                        </m:e>
                        <m:e>
                          <m:r>
                            <a:rPr lang="en-US" altLang="zh-CN" sz="2800" b="0" i="1" smtClean="0">
                              <a:latin typeface="Cambria Math" panose="02040503050406030204" pitchFamily="18" charset="0"/>
                              <a:ea typeface="Cambria Math" panose="02040503050406030204" pitchFamily="18" charset="0"/>
                            </a:rPr>
                            <m:t>𝑑</m:t>
                          </m:r>
                        </m:e>
                      </m:d>
                      <m:r>
                        <a:rPr lang="en-US" altLang="zh-CN" sz="2800" b="0" i="1" smtClean="0">
                          <a:latin typeface="Cambria Math" panose="02040503050406030204" pitchFamily="18" charset="0"/>
                          <a:ea typeface="Cambria Math" panose="02040503050406030204" pitchFamily="18" charset="0"/>
                        </a:rPr>
                        <m:t>=</m:t>
                      </m:r>
                      <m:f>
                        <m:fPr>
                          <m:ctrlPr>
                            <a:rPr lang="en-US" altLang="zh-CN" sz="2800" b="0" i="1" smtClean="0">
                              <a:latin typeface="Cambria Math" panose="02040503050406030204" pitchFamily="18" charset="0"/>
                              <a:ea typeface="Cambria Math" panose="02040503050406030204" pitchFamily="18" charset="0"/>
                            </a:rPr>
                          </m:ctrlPr>
                        </m:fPr>
                        <m:num>
                          <m:r>
                            <a:rPr lang="en-US" altLang="zh-CN" sz="2800" b="0" i="1" smtClean="0">
                              <a:latin typeface="Cambria Math" panose="02040503050406030204" pitchFamily="18" charset="0"/>
                              <a:ea typeface="Cambria Math" panose="02040503050406030204" pitchFamily="18" charset="0"/>
                            </a:rPr>
                            <m:t>𝑃</m:t>
                          </m:r>
                          <m:d>
                            <m:dPr>
                              <m:ctrlPr>
                                <a:rPr lang="en-US" altLang="zh-CN" sz="2800" b="0" i="1" smtClean="0">
                                  <a:latin typeface="Cambria Math" panose="02040503050406030204" pitchFamily="18" charset="0"/>
                                  <a:ea typeface="Cambria Math" panose="02040503050406030204" pitchFamily="18" charset="0"/>
                                </a:rPr>
                              </m:ctrlPr>
                            </m:dPr>
                            <m:e>
                              <m:r>
                                <a:rPr lang="en-US" altLang="zh-CN" sz="2800" b="0" i="1" smtClean="0">
                                  <a:latin typeface="Cambria Math" panose="02040503050406030204" pitchFamily="18" charset="0"/>
                                  <a:ea typeface="Cambria Math" panose="02040503050406030204" pitchFamily="18" charset="0"/>
                                </a:rPr>
                                <m:t>𝑑</m:t>
                              </m:r>
                            </m:e>
                            <m:e>
                              <m:r>
                                <a:rPr lang="en-US" altLang="zh-CN" sz="2800" b="0" i="1" smtClean="0">
                                  <a:latin typeface="Cambria Math" panose="02040503050406030204" pitchFamily="18" charset="0"/>
                                  <a:ea typeface="Cambria Math" panose="02040503050406030204" pitchFamily="18" charset="0"/>
                                </a:rPr>
                                <m:t>𝑐</m:t>
                              </m:r>
                            </m:e>
                          </m:d>
                          <m:r>
                            <a:rPr lang="en-US" altLang="zh-CN" sz="2800" b="0" i="1" smtClean="0">
                              <a:latin typeface="Cambria Math" panose="02040503050406030204" pitchFamily="18" charset="0"/>
                              <a:ea typeface="Cambria Math" panose="02040503050406030204" pitchFamily="18" charset="0"/>
                            </a:rPr>
                            <m:t>𝑃</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𝑐</m:t>
                          </m:r>
                          <m:r>
                            <a:rPr lang="en-US" altLang="zh-CN" sz="2800" b="0" i="1" smtClean="0">
                              <a:latin typeface="Cambria Math" panose="02040503050406030204" pitchFamily="18" charset="0"/>
                              <a:ea typeface="Cambria Math" panose="02040503050406030204" pitchFamily="18" charset="0"/>
                            </a:rPr>
                            <m:t>)</m:t>
                          </m:r>
                        </m:num>
                        <m:den>
                          <m:r>
                            <a:rPr lang="en-US" altLang="zh-CN" sz="2800" b="0" i="1" smtClean="0">
                              <a:latin typeface="Cambria Math" panose="02040503050406030204" pitchFamily="18" charset="0"/>
                              <a:ea typeface="Cambria Math" panose="02040503050406030204" pitchFamily="18" charset="0"/>
                            </a:rPr>
                            <m:t>𝑃</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𝑑</m:t>
                          </m:r>
                          <m:r>
                            <a:rPr lang="en-US" altLang="zh-CN" sz="2800" b="0" i="1" smtClean="0">
                              <a:latin typeface="Cambria Math" panose="02040503050406030204" pitchFamily="18" charset="0"/>
                              <a:ea typeface="Cambria Math" panose="02040503050406030204" pitchFamily="18" charset="0"/>
                            </a:rPr>
                            <m:t>)</m:t>
                          </m:r>
                        </m:den>
                      </m:f>
                    </m:oMath>
                  </m:oMathPara>
                </a14:m>
                <a:endParaRPr lang="zh-CN" altLang="en-US" sz="2800" i="1" dirty="0">
                  <a:latin typeface="Cambria Math" panose="02040503050406030204" pitchFamily="18" charset="0"/>
                </a:endParaRPr>
              </a:p>
            </p:txBody>
          </p:sp>
        </mc:Choice>
        <mc:Fallback xmlns="">
          <p:sp>
            <p:nvSpPr>
              <p:cNvPr id="6" name="文本框 4">
                <a:extLst>
                  <a:ext uri="{FF2B5EF4-FFF2-40B4-BE49-F238E27FC236}">
                    <a16:creationId xmlns:a16="http://schemas.microsoft.com/office/drawing/2014/main" id="{3FCAFDAE-21B2-2C4F-9C3C-DA11238E58E5}"/>
                  </a:ext>
                </a:extLst>
              </p:cNvPr>
              <p:cNvSpPr txBox="1">
                <a:spLocks noRot="1" noChangeAspect="1" noMove="1" noResize="1" noEditPoints="1" noAdjustHandles="1" noChangeArrowheads="1" noChangeShapeType="1" noTextEdit="1"/>
              </p:cNvSpPr>
              <p:nvPr/>
            </p:nvSpPr>
            <p:spPr>
              <a:xfrm>
                <a:off x="4024106" y="5701435"/>
                <a:ext cx="3331233" cy="912622"/>
              </a:xfrm>
              <a:prstGeom prst="rect">
                <a:avLst/>
              </a:prstGeom>
              <a:blipFill>
                <a:blip r:embed="rId5"/>
                <a:stretch>
                  <a:fillRect l="-1894" t="-2740" r="-3030" b="-16438"/>
                </a:stretch>
              </a:blipFill>
            </p:spPr>
            <p:txBody>
              <a:bodyPr/>
              <a:lstStyle/>
              <a:p>
                <a:r>
                  <a:rPr lang="en-CN">
                    <a:noFill/>
                  </a:rPr>
                  <a:t> </a:t>
                </a:r>
              </a:p>
            </p:txBody>
          </p:sp>
        </mc:Fallback>
      </mc:AlternateContent>
    </p:spTree>
    <p:extLst>
      <p:ext uri="{BB962C8B-B14F-4D97-AF65-F5344CB8AC3E}">
        <p14:creationId xmlns:p14="http://schemas.microsoft.com/office/powerpoint/2010/main" val="2679457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A8E14-70C5-6B4C-A4E0-6A2E8ADA7DDF}"/>
              </a:ext>
            </a:extLst>
          </p:cNvPr>
          <p:cNvSpPr>
            <a:spLocks noGrp="1"/>
          </p:cNvSpPr>
          <p:nvPr>
            <p:ph type="title"/>
          </p:nvPr>
        </p:nvSpPr>
        <p:spPr/>
        <p:txBody>
          <a:bodyPr/>
          <a:lstStyle/>
          <a:p>
            <a:r>
              <a:rPr lang="en-US" altLang="zh-CN" b="1" dirty="0"/>
              <a:t>BR</a:t>
            </a:r>
            <a:r>
              <a:rPr lang="en-US" b="1" dirty="0"/>
              <a:t> Applie</a:t>
            </a:r>
            <a:r>
              <a:rPr lang="en-US" altLang="zh-CN" b="1" dirty="0"/>
              <a:t>s</a:t>
            </a:r>
            <a:r>
              <a:rPr lang="en-US" b="1" dirty="0"/>
              <a:t> to Documents and Classes</a:t>
            </a:r>
            <a:endParaRPr lang="en-C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2BC597-EFDD-2848-A839-E86BA8476BFD}"/>
                  </a:ext>
                </a:extLst>
              </p:cNvPr>
              <p:cNvSpPr>
                <a:spLocks noGrp="1"/>
              </p:cNvSpPr>
              <p:nvPr>
                <p:ph idx="1"/>
              </p:nvPr>
            </p:nvSpPr>
            <p:spPr/>
            <p:txBody>
              <a:bodyPr/>
              <a:lstStyle/>
              <a:p>
                <a:r>
                  <a:rPr lang="en-US" sz="2800" dirty="0"/>
                  <a:t>For a document </a:t>
                </a:r>
                <a14:m>
                  <m:oMath xmlns:m="http://schemas.openxmlformats.org/officeDocument/2006/math">
                    <m:r>
                      <a:rPr lang="en-US" sz="3200" i="1" dirty="0" smtClean="0">
                        <a:solidFill>
                          <a:srgbClr val="FF0000"/>
                        </a:solidFill>
                        <a:latin typeface="Cambria Math" panose="02040503050406030204" pitchFamily="18" charset="0"/>
                      </a:rPr>
                      <m:t>𝑑</m:t>
                    </m:r>
                  </m:oMath>
                </a14:m>
                <a:r>
                  <a:rPr lang="en-US" sz="3600" dirty="0"/>
                  <a:t> </a:t>
                </a:r>
                <a:r>
                  <a:rPr lang="en-US" sz="3200" dirty="0"/>
                  <a:t>and a class </a:t>
                </a:r>
                <a14:m>
                  <m:oMath xmlns:m="http://schemas.openxmlformats.org/officeDocument/2006/math">
                    <m:r>
                      <a:rPr lang="en-US" sz="3600" i="1" dirty="0" smtClean="0">
                        <a:solidFill>
                          <a:srgbClr val="FF0000"/>
                        </a:solidFill>
                        <a:latin typeface="Cambria Math" panose="02040503050406030204" pitchFamily="18" charset="0"/>
                      </a:rPr>
                      <m:t>𝑐</m:t>
                    </m:r>
                  </m:oMath>
                </a14:m>
                <a:endParaRPr lang="en-US" sz="2800" i="1" dirty="0">
                  <a:solidFill>
                    <a:srgbClr val="FF0000"/>
                  </a:solidFill>
                </a:endParaRPr>
              </a:p>
              <a:p>
                <a:endParaRPr lang="en-CN" dirty="0"/>
              </a:p>
            </p:txBody>
          </p:sp>
        </mc:Choice>
        <mc:Fallback xmlns="">
          <p:sp>
            <p:nvSpPr>
              <p:cNvPr id="3" name="Content Placeholder 2">
                <a:extLst>
                  <a:ext uri="{FF2B5EF4-FFF2-40B4-BE49-F238E27FC236}">
                    <a16:creationId xmlns:a16="http://schemas.microsoft.com/office/drawing/2014/main" id="{B82BC597-EFDD-2848-A839-E86BA8476BFD}"/>
                  </a:ext>
                </a:extLst>
              </p:cNvPr>
              <p:cNvSpPr>
                <a:spLocks noGrp="1" noRot="1" noChangeAspect="1" noMove="1" noResize="1" noEditPoints="1" noAdjustHandles="1" noChangeArrowheads="1" noChangeShapeType="1" noTextEdit="1"/>
              </p:cNvSpPr>
              <p:nvPr>
                <p:ph idx="1"/>
              </p:nvPr>
            </p:nvSpPr>
            <p:spPr>
              <a:blipFill>
                <a:blip r:embed="rId3"/>
                <a:stretch>
                  <a:fillRect l="-916" t="-691"/>
                </a:stretch>
              </a:blipFill>
            </p:spPr>
            <p:txBody>
              <a:bodyPr/>
              <a:lstStyle/>
              <a:p>
                <a:r>
                  <a:rPr lang="en-CN">
                    <a:noFill/>
                  </a:rPr>
                  <a:t> </a:t>
                </a:r>
              </a:p>
            </p:txBody>
          </p:sp>
        </mc:Fallback>
      </mc:AlternateContent>
      <p:sp>
        <p:nvSpPr>
          <p:cNvPr id="4" name="Slide Number Placeholder 3">
            <a:extLst>
              <a:ext uri="{FF2B5EF4-FFF2-40B4-BE49-F238E27FC236}">
                <a16:creationId xmlns:a16="http://schemas.microsoft.com/office/drawing/2014/main" id="{DB10897E-1836-B643-A740-C663CF94680D}"/>
              </a:ext>
            </a:extLst>
          </p:cNvPr>
          <p:cNvSpPr>
            <a:spLocks noGrp="1"/>
          </p:cNvSpPr>
          <p:nvPr>
            <p:ph type="sldNum" sz="quarter" idx="12"/>
          </p:nvPr>
        </p:nvSpPr>
        <p:spPr/>
        <p:txBody>
          <a:bodyPr/>
          <a:lstStyle/>
          <a:p>
            <a:fld id="{DC8BB421-126E-41CB-B73A-69D52E98CAE3}" type="slidenum">
              <a:rPr lang="zh-CN" altLang="en-US" smtClean="0"/>
              <a:t>22</a:t>
            </a:fld>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5887742-CE2B-A244-A3DD-9B3403AB24E9}"/>
                  </a:ext>
                </a:extLst>
              </p:cNvPr>
              <p:cNvSpPr txBox="1"/>
              <p:nvPr/>
            </p:nvSpPr>
            <p:spPr>
              <a:xfrm>
                <a:off x="4425622" y="1935167"/>
                <a:ext cx="3331233" cy="9126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i="1" smtClean="0">
                          <a:latin typeface="Cambria Math" panose="02040503050406030204" pitchFamily="18" charset="0"/>
                          <a:ea typeface="Cambria Math" panose="02040503050406030204" pitchFamily="18" charset="0"/>
                        </a:rPr>
                        <m:t>𝑃</m:t>
                      </m:r>
                      <m:d>
                        <m:dPr>
                          <m:ctrlPr>
                            <a:rPr lang="en-US" altLang="zh-CN" sz="2800" b="0" i="1" smtClean="0">
                              <a:latin typeface="Cambria Math" panose="02040503050406030204" pitchFamily="18" charset="0"/>
                              <a:ea typeface="Cambria Math" panose="02040503050406030204" pitchFamily="18" charset="0"/>
                            </a:rPr>
                          </m:ctrlPr>
                        </m:dPr>
                        <m:e>
                          <m:r>
                            <a:rPr lang="en-US" altLang="zh-CN" sz="2800" b="0" i="1" smtClean="0">
                              <a:latin typeface="Cambria Math" panose="02040503050406030204" pitchFamily="18" charset="0"/>
                              <a:ea typeface="Cambria Math" panose="02040503050406030204" pitchFamily="18" charset="0"/>
                            </a:rPr>
                            <m:t>𝑐</m:t>
                          </m:r>
                        </m:e>
                        <m:e>
                          <m:r>
                            <a:rPr lang="en-US" altLang="zh-CN" sz="2800" b="0" i="1" smtClean="0">
                              <a:latin typeface="Cambria Math" panose="02040503050406030204" pitchFamily="18" charset="0"/>
                              <a:ea typeface="Cambria Math" panose="02040503050406030204" pitchFamily="18" charset="0"/>
                            </a:rPr>
                            <m:t>𝑑</m:t>
                          </m:r>
                        </m:e>
                      </m:d>
                      <m:r>
                        <a:rPr lang="en-US" altLang="zh-CN" sz="2800" b="0" i="1" smtClean="0">
                          <a:latin typeface="Cambria Math" panose="02040503050406030204" pitchFamily="18" charset="0"/>
                          <a:ea typeface="Cambria Math" panose="02040503050406030204" pitchFamily="18" charset="0"/>
                        </a:rPr>
                        <m:t>=</m:t>
                      </m:r>
                      <m:f>
                        <m:fPr>
                          <m:ctrlPr>
                            <a:rPr lang="en-US" altLang="zh-CN" sz="2800" b="0" i="1" smtClean="0">
                              <a:latin typeface="Cambria Math" panose="02040503050406030204" pitchFamily="18" charset="0"/>
                              <a:ea typeface="Cambria Math" panose="02040503050406030204" pitchFamily="18" charset="0"/>
                            </a:rPr>
                          </m:ctrlPr>
                        </m:fPr>
                        <m:num>
                          <m:r>
                            <a:rPr lang="en-US" altLang="zh-CN" sz="2800" b="0" i="1" smtClean="0">
                              <a:latin typeface="Cambria Math" panose="02040503050406030204" pitchFamily="18" charset="0"/>
                              <a:ea typeface="Cambria Math" panose="02040503050406030204" pitchFamily="18" charset="0"/>
                            </a:rPr>
                            <m:t>𝑃</m:t>
                          </m:r>
                          <m:d>
                            <m:dPr>
                              <m:ctrlPr>
                                <a:rPr lang="en-US" altLang="zh-CN" sz="2800" b="0" i="1" smtClean="0">
                                  <a:latin typeface="Cambria Math" panose="02040503050406030204" pitchFamily="18" charset="0"/>
                                  <a:ea typeface="Cambria Math" panose="02040503050406030204" pitchFamily="18" charset="0"/>
                                </a:rPr>
                              </m:ctrlPr>
                            </m:dPr>
                            <m:e>
                              <m:r>
                                <a:rPr lang="en-US" altLang="zh-CN" sz="2800" b="0" i="1" smtClean="0">
                                  <a:latin typeface="Cambria Math" panose="02040503050406030204" pitchFamily="18" charset="0"/>
                                  <a:ea typeface="Cambria Math" panose="02040503050406030204" pitchFamily="18" charset="0"/>
                                </a:rPr>
                                <m:t>𝑑</m:t>
                              </m:r>
                            </m:e>
                            <m:e>
                              <m:r>
                                <a:rPr lang="en-US" altLang="zh-CN" sz="2800" b="0" i="1" smtClean="0">
                                  <a:latin typeface="Cambria Math" panose="02040503050406030204" pitchFamily="18" charset="0"/>
                                  <a:ea typeface="Cambria Math" panose="02040503050406030204" pitchFamily="18" charset="0"/>
                                </a:rPr>
                                <m:t>𝑐</m:t>
                              </m:r>
                            </m:e>
                          </m:d>
                          <m:r>
                            <a:rPr lang="en-US" altLang="zh-CN" sz="2800" b="0" i="1" smtClean="0">
                              <a:latin typeface="Cambria Math" panose="02040503050406030204" pitchFamily="18" charset="0"/>
                              <a:ea typeface="Cambria Math" panose="02040503050406030204" pitchFamily="18" charset="0"/>
                            </a:rPr>
                            <m:t>𝑃</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𝑐</m:t>
                          </m:r>
                          <m:r>
                            <a:rPr lang="en-US" altLang="zh-CN" sz="2800" b="0" i="1" smtClean="0">
                              <a:latin typeface="Cambria Math" panose="02040503050406030204" pitchFamily="18" charset="0"/>
                              <a:ea typeface="Cambria Math" panose="02040503050406030204" pitchFamily="18" charset="0"/>
                            </a:rPr>
                            <m:t>)</m:t>
                          </m:r>
                        </m:num>
                        <m:den>
                          <m:r>
                            <a:rPr lang="en-US" altLang="zh-CN" sz="2800" b="0" i="1" smtClean="0">
                              <a:latin typeface="Cambria Math" panose="02040503050406030204" pitchFamily="18" charset="0"/>
                              <a:ea typeface="Cambria Math" panose="02040503050406030204" pitchFamily="18" charset="0"/>
                            </a:rPr>
                            <m:t>𝑃</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𝑑</m:t>
                          </m:r>
                          <m:r>
                            <a:rPr lang="en-US" altLang="zh-CN" sz="2800" b="0" i="1" smtClean="0">
                              <a:latin typeface="Cambria Math" panose="02040503050406030204" pitchFamily="18" charset="0"/>
                              <a:ea typeface="Cambria Math" panose="02040503050406030204" pitchFamily="18" charset="0"/>
                            </a:rPr>
                            <m:t>)</m:t>
                          </m:r>
                        </m:den>
                      </m:f>
                    </m:oMath>
                  </m:oMathPara>
                </a14:m>
                <a:endParaRPr lang="zh-CN" altLang="en-US" sz="2800" i="1" dirty="0">
                  <a:latin typeface="Cambria Math" panose="02040503050406030204" pitchFamily="18" charset="0"/>
                </a:endParaRPr>
              </a:p>
            </p:txBody>
          </p:sp>
        </mc:Choice>
        <mc:Fallback xmlns="">
          <p:sp>
            <p:nvSpPr>
              <p:cNvPr id="5" name="文本框 4">
                <a:extLst>
                  <a:ext uri="{FF2B5EF4-FFF2-40B4-BE49-F238E27FC236}">
                    <a16:creationId xmlns:a16="http://schemas.microsoft.com/office/drawing/2014/main" id="{A5887742-CE2B-A244-A3DD-9B3403AB24E9}"/>
                  </a:ext>
                </a:extLst>
              </p:cNvPr>
              <p:cNvSpPr txBox="1">
                <a:spLocks noRot="1" noChangeAspect="1" noMove="1" noResize="1" noEditPoints="1" noAdjustHandles="1" noChangeArrowheads="1" noChangeShapeType="1" noTextEdit="1"/>
              </p:cNvSpPr>
              <p:nvPr/>
            </p:nvSpPr>
            <p:spPr>
              <a:xfrm>
                <a:off x="4425622" y="1935167"/>
                <a:ext cx="3331233" cy="912622"/>
              </a:xfrm>
              <a:prstGeom prst="rect">
                <a:avLst/>
              </a:prstGeom>
              <a:blipFill>
                <a:blip r:embed="rId4"/>
                <a:stretch>
                  <a:fillRect l="-1901" t="-2740" r="-3422" b="-15068"/>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6" name="文本框 7">
                <a:extLst>
                  <a:ext uri="{FF2B5EF4-FFF2-40B4-BE49-F238E27FC236}">
                    <a16:creationId xmlns:a16="http://schemas.microsoft.com/office/drawing/2014/main" id="{36EA7620-4612-1847-B840-650CC8DF0F6A}"/>
                  </a:ext>
                </a:extLst>
              </p:cNvPr>
              <p:cNvSpPr txBox="1"/>
              <p:nvPr/>
            </p:nvSpPr>
            <p:spPr>
              <a:xfrm>
                <a:off x="1393214" y="3433668"/>
                <a:ext cx="7002878" cy="9473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800" i="1" smtClean="0">
                          <a:latin typeface="Cambria Math" panose="02040503050406030204" pitchFamily="18" charset="0"/>
                          <a:ea typeface="Cambria Math" panose="02040503050406030204" pitchFamily="18" charset="0"/>
                        </a:rPr>
                        <m:t>P</m:t>
                      </m:r>
                      <m:d>
                        <m:dPr>
                          <m:ctrlPr>
                            <a:rPr lang="en-US" altLang="zh-CN" sz="2800" b="0" i="1" smtClean="0">
                              <a:latin typeface="Cambria Math" panose="02040503050406030204" pitchFamily="18" charset="0"/>
                              <a:ea typeface="Cambria Math" panose="02040503050406030204" pitchFamily="18" charset="0"/>
                            </a:rPr>
                          </m:ctrlPr>
                        </m:dPr>
                        <m:e>
                          <m:r>
                            <a:rPr lang="zh-CN" altLang="en-US" sz="2800" i="1">
                              <a:latin typeface="Cambria Math" panose="02040503050406030204" pitchFamily="18" charset="0"/>
                              <a:ea typeface="Cambria Math" panose="02040503050406030204" pitchFamily="18" charset="0"/>
                            </a:rPr>
                            <m:t>类别</m:t>
                          </m:r>
                          <m:r>
                            <m:rPr>
                              <m:sty m:val="p"/>
                            </m:rPr>
                            <a:rPr lang="en-US" altLang="zh-CN" sz="2800" b="0" i="0" smtClean="0">
                              <a:latin typeface="Cambria Math" panose="02040503050406030204" pitchFamily="18" charset="0"/>
                              <a:ea typeface="Cambria Math" panose="02040503050406030204" pitchFamily="18" charset="0"/>
                            </a:rPr>
                            <m:t>c</m:t>
                          </m:r>
                        </m:e>
                        <m:e>
                          <m:r>
                            <a:rPr lang="zh-CN" altLang="en-US" sz="2800" i="1">
                              <a:latin typeface="Cambria Math" panose="02040503050406030204" pitchFamily="18" charset="0"/>
                              <a:ea typeface="Cambria Math" panose="02040503050406030204" pitchFamily="18" charset="0"/>
                            </a:rPr>
                            <m:t>文档</m:t>
                          </m:r>
                          <m:r>
                            <m:rPr>
                              <m:sty m:val="p"/>
                            </m:rPr>
                            <a:rPr lang="en-US" altLang="zh-CN" sz="2800" b="0" i="0" smtClean="0">
                              <a:latin typeface="Cambria Math" panose="02040503050406030204" pitchFamily="18" charset="0"/>
                              <a:ea typeface="Cambria Math" panose="02040503050406030204" pitchFamily="18" charset="0"/>
                            </a:rPr>
                            <m:t>d</m:t>
                          </m:r>
                        </m:e>
                      </m:d>
                      <m:r>
                        <a:rPr lang="en-US" altLang="zh-CN" sz="2800" b="0" i="0" smtClean="0">
                          <a:latin typeface="Cambria Math" panose="02040503050406030204" pitchFamily="18" charset="0"/>
                          <a:ea typeface="Cambria Math" panose="02040503050406030204" pitchFamily="18" charset="0"/>
                        </a:rPr>
                        <m:t>=</m:t>
                      </m:r>
                      <m:f>
                        <m:fPr>
                          <m:ctrlPr>
                            <a:rPr lang="en-US" altLang="zh-CN" sz="2800" b="0" i="1" smtClean="0">
                              <a:latin typeface="Cambria Math" panose="02040503050406030204" pitchFamily="18" charset="0"/>
                              <a:ea typeface="Cambria Math" panose="02040503050406030204" pitchFamily="18" charset="0"/>
                            </a:rPr>
                          </m:ctrlPr>
                        </m:fPr>
                        <m:num>
                          <m:r>
                            <m:rPr>
                              <m:sty m:val="p"/>
                            </m:rPr>
                            <a:rPr lang="en-US" altLang="zh-CN" sz="2800" b="0" i="0" smtClean="0">
                              <a:latin typeface="Cambria Math" panose="02040503050406030204" pitchFamily="18" charset="0"/>
                              <a:ea typeface="Cambria Math" panose="02040503050406030204" pitchFamily="18" charset="0"/>
                            </a:rPr>
                            <m:t>P</m:t>
                          </m:r>
                          <m:d>
                            <m:dPr>
                              <m:ctrlPr>
                                <a:rPr lang="en-US" altLang="zh-CN" sz="2800" b="0" i="1" smtClean="0">
                                  <a:latin typeface="Cambria Math" panose="02040503050406030204" pitchFamily="18" charset="0"/>
                                  <a:ea typeface="Cambria Math" panose="02040503050406030204" pitchFamily="18" charset="0"/>
                                </a:rPr>
                              </m:ctrlPr>
                            </m:dPr>
                            <m:e>
                              <m:r>
                                <a:rPr lang="zh-CN" altLang="en-US" sz="2800" i="1">
                                  <a:latin typeface="Cambria Math" panose="02040503050406030204" pitchFamily="18" charset="0"/>
                                  <a:ea typeface="Cambria Math" panose="02040503050406030204" pitchFamily="18" charset="0"/>
                                </a:rPr>
                                <m:t>文档</m:t>
                              </m:r>
                              <m:r>
                                <m:rPr>
                                  <m:sty m:val="p"/>
                                </m:rPr>
                                <a:rPr lang="en-US" altLang="zh-CN" sz="2800" b="0" i="0" smtClean="0">
                                  <a:latin typeface="Cambria Math" panose="02040503050406030204" pitchFamily="18" charset="0"/>
                                  <a:ea typeface="Cambria Math" panose="02040503050406030204" pitchFamily="18" charset="0"/>
                                </a:rPr>
                                <m:t>d</m:t>
                              </m:r>
                            </m:e>
                            <m:e>
                              <m:r>
                                <a:rPr lang="zh-CN" altLang="en-US" sz="2800" i="1">
                                  <a:latin typeface="Cambria Math" panose="02040503050406030204" pitchFamily="18" charset="0"/>
                                  <a:ea typeface="Cambria Math" panose="02040503050406030204" pitchFamily="18" charset="0"/>
                                </a:rPr>
                                <m:t>类别</m:t>
                              </m:r>
                              <m:r>
                                <m:rPr>
                                  <m:sty m:val="p"/>
                                </m:rPr>
                                <a:rPr lang="en-US" altLang="zh-CN" sz="2800" b="0" i="0" smtClean="0">
                                  <a:latin typeface="Cambria Math" panose="02040503050406030204" pitchFamily="18" charset="0"/>
                                  <a:ea typeface="Cambria Math" panose="02040503050406030204" pitchFamily="18" charset="0"/>
                                </a:rPr>
                                <m:t>c</m:t>
                              </m:r>
                            </m:e>
                          </m:d>
                          <m:r>
                            <a:rPr lang="en-US" altLang="zh-CN" sz="2800" b="0" i="1" smtClean="0">
                              <a:latin typeface="Cambria Math" panose="02040503050406030204" pitchFamily="18" charset="0"/>
                              <a:ea typeface="Cambria Math" panose="02040503050406030204" pitchFamily="18" charset="0"/>
                            </a:rPr>
                            <m:t>⋅</m:t>
                          </m:r>
                          <m:r>
                            <m:rPr>
                              <m:sty m:val="p"/>
                            </m:rPr>
                            <a:rPr lang="en-US" altLang="zh-CN" sz="2800" b="0" i="0" smtClean="0">
                              <a:latin typeface="Cambria Math" panose="02040503050406030204" pitchFamily="18" charset="0"/>
                              <a:ea typeface="Cambria Math" panose="02040503050406030204" pitchFamily="18" charset="0"/>
                            </a:rPr>
                            <m:t>P</m:t>
                          </m:r>
                          <m:r>
                            <a:rPr lang="en-US" altLang="zh-CN" sz="2800" b="0" i="0" smtClean="0">
                              <a:latin typeface="Cambria Math" panose="02040503050406030204" pitchFamily="18" charset="0"/>
                              <a:ea typeface="Cambria Math" panose="02040503050406030204" pitchFamily="18" charset="0"/>
                            </a:rPr>
                            <m:t>(</m:t>
                          </m:r>
                          <m:r>
                            <a:rPr lang="zh-CN" altLang="en-US" sz="2800" i="1">
                              <a:latin typeface="Cambria Math" panose="02040503050406030204" pitchFamily="18" charset="0"/>
                              <a:ea typeface="Cambria Math" panose="02040503050406030204" pitchFamily="18" charset="0"/>
                            </a:rPr>
                            <m:t>类别</m:t>
                          </m:r>
                          <m:r>
                            <m:rPr>
                              <m:sty m:val="p"/>
                            </m:rPr>
                            <a:rPr lang="en-US" altLang="zh-CN" sz="2800" b="0" i="0" smtClean="0">
                              <a:latin typeface="Cambria Math" panose="02040503050406030204" pitchFamily="18" charset="0"/>
                              <a:ea typeface="Cambria Math" panose="02040503050406030204" pitchFamily="18" charset="0"/>
                            </a:rPr>
                            <m:t>c</m:t>
                          </m:r>
                          <m:r>
                            <a:rPr lang="en-US" altLang="zh-CN" sz="2800" b="0" i="0" smtClean="0">
                              <a:latin typeface="Cambria Math" panose="02040503050406030204" pitchFamily="18" charset="0"/>
                              <a:ea typeface="Cambria Math" panose="02040503050406030204" pitchFamily="18" charset="0"/>
                            </a:rPr>
                            <m:t>)</m:t>
                          </m:r>
                        </m:num>
                        <m:den>
                          <m:r>
                            <a:rPr lang="en-US" altLang="zh-CN" sz="2800" b="0" i="1" smtClean="0">
                              <a:latin typeface="Cambria Math" panose="02040503050406030204" pitchFamily="18" charset="0"/>
                              <a:ea typeface="Cambria Math" panose="02040503050406030204" pitchFamily="18" charset="0"/>
                            </a:rPr>
                            <m:t>𝑃</m:t>
                          </m:r>
                          <m:r>
                            <a:rPr lang="en-US" altLang="zh-CN" sz="2800" b="0" i="1" smtClean="0">
                              <a:latin typeface="Cambria Math" panose="02040503050406030204" pitchFamily="18" charset="0"/>
                              <a:ea typeface="Cambria Math" panose="02040503050406030204" pitchFamily="18" charset="0"/>
                            </a:rPr>
                            <m:t>(文档</m:t>
                          </m:r>
                          <m:r>
                            <a:rPr lang="en-US" altLang="zh-CN" sz="2800" b="0" i="1" smtClean="0">
                              <a:latin typeface="Cambria Math" panose="02040503050406030204" pitchFamily="18" charset="0"/>
                              <a:ea typeface="Cambria Math" panose="02040503050406030204" pitchFamily="18" charset="0"/>
                            </a:rPr>
                            <m:t>𝑑</m:t>
                          </m:r>
                          <m:r>
                            <a:rPr lang="en-US" altLang="zh-CN" sz="2800" b="0" i="1" smtClean="0">
                              <a:latin typeface="Cambria Math" panose="02040503050406030204" pitchFamily="18" charset="0"/>
                              <a:ea typeface="Cambria Math" panose="02040503050406030204" pitchFamily="18" charset="0"/>
                            </a:rPr>
                            <m:t>)</m:t>
                          </m:r>
                        </m:den>
                      </m:f>
                    </m:oMath>
                  </m:oMathPara>
                </a14:m>
                <a:endParaRPr lang="zh-CN" altLang="en-US" sz="2800" dirty="0">
                  <a:latin typeface="Cambria Math" panose="02040503050406030204" pitchFamily="18" charset="0"/>
                </a:endParaRPr>
              </a:p>
            </p:txBody>
          </p:sp>
        </mc:Choice>
        <mc:Fallback xmlns="">
          <p:sp>
            <p:nvSpPr>
              <p:cNvPr id="6" name="文本框 7">
                <a:extLst>
                  <a:ext uri="{FF2B5EF4-FFF2-40B4-BE49-F238E27FC236}">
                    <a16:creationId xmlns:a16="http://schemas.microsoft.com/office/drawing/2014/main" id="{36EA7620-4612-1847-B840-650CC8DF0F6A}"/>
                  </a:ext>
                </a:extLst>
              </p:cNvPr>
              <p:cNvSpPr txBox="1">
                <a:spLocks noRot="1" noChangeAspect="1" noMove="1" noResize="1" noEditPoints="1" noAdjustHandles="1" noChangeArrowheads="1" noChangeShapeType="1" noTextEdit="1"/>
              </p:cNvSpPr>
              <p:nvPr/>
            </p:nvSpPr>
            <p:spPr>
              <a:xfrm>
                <a:off x="1393214" y="3433668"/>
                <a:ext cx="7002878" cy="947375"/>
              </a:xfrm>
              <a:prstGeom prst="rect">
                <a:avLst/>
              </a:prstGeom>
              <a:blipFill>
                <a:blip r:embed="rId5"/>
                <a:stretch>
                  <a:fillRect l="-725" t="-3947" r="-1449" b="-1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10">
                <a:extLst>
                  <a:ext uri="{FF2B5EF4-FFF2-40B4-BE49-F238E27FC236}">
                    <a16:creationId xmlns:a16="http://schemas.microsoft.com/office/drawing/2014/main" id="{485EBC84-D1EF-034B-9F04-2A6BBE7F4C98}"/>
                  </a:ext>
                </a:extLst>
              </p:cNvPr>
              <p:cNvSpPr txBox="1"/>
              <p:nvPr/>
            </p:nvSpPr>
            <p:spPr>
              <a:xfrm>
                <a:off x="2351088" y="4843550"/>
                <a:ext cx="4756109" cy="9060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800" i="1" smtClean="0">
                          <a:latin typeface="Cambria Math" panose="02040503050406030204" pitchFamily="18" charset="0"/>
                          <a:ea typeface="Cambria Math" panose="02040503050406030204" pitchFamily="18" charset="0"/>
                        </a:rPr>
                        <m:t>后验概率</m:t>
                      </m:r>
                      <m:r>
                        <a:rPr lang="en-US" altLang="zh-CN" sz="2800" b="0" i="0" smtClean="0">
                          <a:latin typeface="Cambria Math" panose="02040503050406030204" pitchFamily="18" charset="0"/>
                          <a:ea typeface="Cambria Math" panose="02040503050406030204" pitchFamily="18" charset="0"/>
                        </a:rPr>
                        <m:t>=</m:t>
                      </m:r>
                      <m:f>
                        <m:fPr>
                          <m:ctrlPr>
                            <a:rPr lang="en-US" altLang="zh-CN" sz="2800" b="0" i="1" smtClean="0">
                              <a:latin typeface="Cambria Math" panose="02040503050406030204" pitchFamily="18" charset="0"/>
                              <a:ea typeface="Cambria Math" panose="02040503050406030204" pitchFamily="18" charset="0"/>
                            </a:rPr>
                          </m:ctrlPr>
                        </m:fPr>
                        <m:num>
                          <m:r>
                            <a:rPr lang="zh-CN" altLang="en-US" sz="2800" i="1">
                              <a:latin typeface="Cambria Math" panose="02040503050406030204" pitchFamily="18" charset="0"/>
                              <a:ea typeface="Cambria Math" panose="02040503050406030204" pitchFamily="18" charset="0"/>
                            </a:rPr>
                            <m:t>似然性</m:t>
                          </m:r>
                          <m:r>
                            <a:rPr lang="en-US" altLang="zh-CN" sz="2800" b="0" i="1" smtClean="0">
                              <a:latin typeface="Cambria Math" panose="02040503050406030204" pitchFamily="18" charset="0"/>
                              <a:ea typeface="Cambria Math" panose="02040503050406030204" pitchFamily="18" charset="0"/>
                            </a:rPr>
                            <m:t>⋅</m:t>
                          </m:r>
                          <m:r>
                            <a:rPr lang="zh-CN" altLang="en-US" sz="2800" i="1">
                              <a:latin typeface="Cambria Math" panose="02040503050406030204" pitchFamily="18" charset="0"/>
                              <a:ea typeface="Cambria Math" panose="02040503050406030204" pitchFamily="18" charset="0"/>
                            </a:rPr>
                            <m:t>先验概率</m:t>
                          </m:r>
                        </m:num>
                        <m:den>
                          <m:r>
                            <a:rPr lang="zh-CN" altLang="en-US" sz="2800" i="1">
                              <a:latin typeface="Cambria Math" panose="02040503050406030204" pitchFamily="18" charset="0"/>
                              <a:ea typeface="Cambria Math" panose="02040503050406030204" pitchFamily="18" charset="0"/>
                            </a:rPr>
                            <m:t>标准化</m:t>
                          </m:r>
                          <m:r>
                            <a:rPr lang="zh-CN" altLang="en-US" sz="2800" i="1" smtClean="0">
                              <a:latin typeface="Cambria Math" panose="02040503050406030204" pitchFamily="18" charset="0"/>
                              <a:ea typeface="Cambria Math" panose="02040503050406030204" pitchFamily="18" charset="0"/>
                            </a:rPr>
                            <m:t>常量</m:t>
                          </m:r>
                        </m:den>
                      </m:f>
                    </m:oMath>
                  </m:oMathPara>
                </a14:m>
                <a:endParaRPr lang="zh-CN" altLang="en-US" sz="2800" dirty="0">
                  <a:latin typeface="Cambria Math" panose="02040503050406030204" pitchFamily="18" charset="0"/>
                </a:endParaRPr>
              </a:p>
            </p:txBody>
          </p:sp>
        </mc:Choice>
        <mc:Fallback xmlns="">
          <p:sp>
            <p:nvSpPr>
              <p:cNvPr id="7" name="文本框 10">
                <a:extLst>
                  <a:ext uri="{FF2B5EF4-FFF2-40B4-BE49-F238E27FC236}">
                    <a16:creationId xmlns:a16="http://schemas.microsoft.com/office/drawing/2014/main" id="{485EBC84-D1EF-034B-9F04-2A6BBE7F4C98}"/>
                  </a:ext>
                </a:extLst>
              </p:cNvPr>
              <p:cNvSpPr txBox="1">
                <a:spLocks noRot="1" noChangeAspect="1" noMove="1" noResize="1" noEditPoints="1" noAdjustHandles="1" noChangeArrowheads="1" noChangeShapeType="1" noTextEdit="1"/>
              </p:cNvSpPr>
              <p:nvPr/>
            </p:nvSpPr>
            <p:spPr>
              <a:xfrm>
                <a:off x="2351088" y="4843550"/>
                <a:ext cx="4756109" cy="906017"/>
              </a:xfrm>
              <a:prstGeom prst="rect">
                <a:avLst/>
              </a:prstGeom>
              <a:blipFill>
                <a:blip r:embed="rId6"/>
                <a:stretch>
                  <a:fillRect l="-2400" t="-4167" r="-2133" b="-18056"/>
                </a:stretch>
              </a:blipFill>
            </p:spPr>
            <p:txBody>
              <a:bodyPr/>
              <a:lstStyle/>
              <a:p>
                <a:r>
                  <a:rPr lang="en-CN">
                    <a:noFill/>
                  </a:rPr>
                  <a:t> </a:t>
                </a:r>
              </a:p>
            </p:txBody>
          </p:sp>
        </mc:Fallback>
      </mc:AlternateContent>
    </p:spTree>
    <p:extLst>
      <p:ext uri="{BB962C8B-B14F-4D97-AF65-F5344CB8AC3E}">
        <p14:creationId xmlns:p14="http://schemas.microsoft.com/office/powerpoint/2010/main" val="3087691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42D69-A958-074D-A6C7-2515E300813A}"/>
              </a:ext>
            </a:extLst>
          </p:cNvPr>
          <p:cNvSpPr>
            <a:spLocks noGrp="1"/>
          </p:cNvSpPr>
          <p:nvPr>
            <p:ph type="title"/>
          </p:nvPr>
        </p:nvSpPr>
        <p:spPr/>
        <p:txBody>
          <a:bodyPr/>
          <a:lstStyle/>
          <a:p>
            <a:r>
              <a:rPr lang="en-US" altLang="zh-CN" b="1" dirty="0"/>
              <a:t>Naïve </a:t>
            </a:r>
            <a:r>
              <a:rPr lang="en-US" b="1" dirty="0"/>
              <a:t>Bayes Classifier</a:t>
            </a:r>
            <a:endParaRPr lang="en-C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4A74510-205E-3A4A-B6E3-9597618DB716}"/>
                  </a:ext>
                </a:extLst>
              </p:cNvPr>
              <p:cNvSpPr>
                <a:spLocks noGrp="1"/>
              </p:cNvSpPr>
              <p:nvPr>
                <p:ph idx="1"/>
              </p:nvPr>
            </p:nvSpPr>
            <p:spPr>
              <a:xfrm>
                <a:off x="517525" y="1108433"/>
                <a:ext cx="7728699" cy="5384441"/>
              </a:xfrm>
            </p:spPr>
            <p:txBody>
              <a:bodyPr>
                <a:noAutofit/>
              </a:bodyPr>
              <a:lstStyle/>
              <a:p>
                <a:r>
                  <a:rPr lang="en-US" altLang="zh-CN" sz="2800" dirty="0"/>
                  <a:t>The text classification problem can be transformed into an optimization problem</a:t>
                </a:r>
              </a:p>
              <a:p>
                <a:r>
                  <a:rPr lang="en-US" altLang="zh-TW" sz="2800" dirty="0"/>
                  <a:t>MAP is “maximum a posteriori”</a:t>
                </a:r>
                <a:endParaRPr lang="en-US" altLang="zh-TW" dirty="0"/>
              </a:p>
              <a:p>
                <a14:m>
                  <m:oMath xmlns:m="http://schemas.openxmlformats.org/officeDocument/2006/math">
                    <m:sSub>
                      <m:sSubPr>
                        <m:ctrlPr>
                          <a:rPr lang="en-US" altLang="zh-CN" sz="3200" b="0" i="1" dirty="0" smtClean="0">
                            <a:latin typeface="Cambria Math" panose="02040503050406030204" pitchFamily="18" charset="0"/>
                          </a:rPr>
                        </m:ctrlPr>
                      </m:sSubPr>
                      <m:e>
                        <m:r>
                          <m:rPr>
                            <m:sty m:val="p"/>
                          </m:rPr>
                          <a:rPr lang="en-US" altLang="zh-CN" sz="3200" i="1" dirty="0" smtClean="0">
                            <a:latin typeface="Cambria Math" panose="02040503050406030204" pitchFamily="18" charset="0"/>
                          </a:rPr>
                          <m:t>C</m:t>
                        </m:r>
                      </m:e>
                      <m:sub>
                        <m:r>
                          <a:rPr lang="en-US" altLang="zh-CN" sz="3200" b="0" i="1" dirty="0" smtClean="0">
                            <a:latin typeface="Cambria Math" panose="02040503050406030204" pitchFamily="18" charset="0"/>
                          </a:rPr>
                          <m:t>𝑀𝐴𝑃</m:t>
                        </m:r>
                      </m:sub>
                    </m:sSub>
                    <m:r>
                      <a:rPr lang="en-US" altLang="zh-CN" sz="3200" b="0" i="1" dirty="0" smtClean="0">
                        <a:latin typeface="Cambria Math" panose="02040503050406030204" pitchFamily="18" charset="0"/>
                      </a:rPr>
                      <m:t>=</m:t>
                    </m:r>
                    <m:func>
                      <m:funcPr>
                        <m:ctrlPr>
                          <a:rPr lang="zh-CN" altLang="en-US" sz="3200" i="1" dirty="0">
                            <a:latin typeface="Cambria Math" panose="02040503050406030204" pitchFamily="18" charset="0"/>
                          </a:rPr>
                        </m:ctrlPr>
                      </m:funcPr>
                      <m:fName>
                        <m:r>
                          <m:rPr>
                            <m:sty m:val="p"/>
                          </m:rPr>
                          <a:rPr lang="en-US" altLang="zh-CN" sz="3200" dirty="0">
                            <a:latin typeface="Cambria Math" panose="02040503050406030204" pitchFamily="18" charset="0"/>
                          </a:rPr>
                          <m:t>arg</m:t>
                        </m:r>
                      </m:fName>
                      <m:e>
                        <m:func>
                          <m:funcPr>
                            <m:ctrlPr>
                              <a:rPr lang="en-US" altLang="zh-CN" sz="3200" i="1" dirty="0">
                                <a:latin typeface="Cambria Math" panose="02040503050406030204" pitchFamily="18" charset="0"/>
                              </a:rPr>
                            </m:ctrlPr>
                          </m:funcPr>
                          <m:fName>
                            <m:limLow>
                              <m:limLowPr>
                                <m:ctrlPr>
                                  <a:rPr lang="en-US" altLang="zh-CN" sz="3200" i="1" dirty="0">
                                    <a:latin typeface="Cambria Math" panose="02040503050406030204" pitchFamily="18" charset="0"/>
                                  </a:rPr>
                                </m:ctrlPr>
                              </m:limLowPr>
                              <m:e>
                                <m:r>
                                  <m:rPr>
                                    <m:sty m:val="p"/>
                                  </m:rPr>
                                  <a:rPr lang="en-US" altLang="zh-CN" sz="3200" dirty="0">
                                    <a:latin typeface="Cambria Math" panose="02040503050406030204" pitchFamily="18" charset="0"/>
                                  </a:rPr>
                                  <m:t>max</m:t>
                                </m:r>
                              </m:e>
                              <m:lim>
                                <m:r>
                                  <a:rPr lang="en-US" altLang="zh-CN" sz="3200" i="1" dirty="0">
                                    <a:latin typeface="Cambria Math" panose="02040503050406030204" pitchFamily="18" charset="0"/>
                                  </a:rPr>
                                  <m:t>𝑐</m:t>
                                </m:r>
                                <m:r>
                                  <a:rPr lang="en-US" altLang="zh-CN" sz="3200" i="1" dirty="0">
                                    <a:latin typeface="Cambria Math" panose="02040503050406030204" pitchFamily="18" charset="0"/>
                                  </a:rPr>
                                  <m:t>∈</m:t>
                                </m:r>
                                <m:r>
                                  <a:rPr lang="en-US" altLang="zh-CN" sz="3200" i="1" dirty="0">
                                    <a:latin typeface="Cambria Math" panose="02040503050406030204" pitchFamily="18" charset="0"/>
                                  </a:rPr>
                                  <m:t>𝐶</m:t>
                                </m:r>
                              </m:lim>
                            </m:limLow>
                          </m:fName>
                          <m:e>
                            <m:r>
                              <a:rPr lang="en-US" altLang="zh-CN" sz="3200" i="1" dirty="0">
                                <a:latin typeface="Cambria Math" panose="02040503050406030204" pitchFamily="18" charset="0"/>
                              </a:rPr>
                              <m:t>𝑃</m:t>
                            </m:r>
                            <m:d>
                              <m:dPr>
                                <m:ctrlPr>
                                  <a:rPr lang="en-US" altLang="zh-CN" sz="3200" i="1" dirty="0">
                                    <a:latin typeface="Cambria Math" panose="02040503050406030204" pitchFamily="18" charset="0"/>
                                  </a:rPr>
                                </m:ctrlPr>
                              </m:dPr>
                              <m:e>
                                <m:r>
                                  <a:rPr lang="en-US" altLang="zh-CN" sz="3200" i="1" dirty="0">
                                    <a:latin typeface="Cambria Math" panose="02040503050406030204" pitchFamily="18" charset="0"/>
                                  </a:rPr>
                                  <m:t>𝑐</m:t>
                                </m:r>
                                <m:r>
                                  <a:rPr lang="en-US" altLang="zh-CN" sz="3200" i="1" dirty="0">
                                    <a:latin typeface="Cambria Math" panose="02040503050406030204" pitchFamily="18" charset="0"/>
                                  </a:rPr>
                                  <m:t>|</m:t>
                                </m:r>
                                <m:r>
                                  <a:rPr lang="en-US" altLang="zh-CN" sz="3200" i="1" dirty="0">
                                    <a:latin typeface="Cambria Math" panose="02040503050406030204" pitchFamily="18" charset="0"/>
                                  </a:rPr>
                                  <m:t>𝑑</m:t>
                                </m:r>
                              </m:e>
                            </m:d>
                          </m:e>
                        </m:func>
                      </m:e>
                    </m:func>
                  </m:oMath>
                </a14:m>
                <a:endParaRPr lang="en-US" altLang="zh-CN" sz="3200" b="0" i="1" dirty="0"/>
              </a:p>
              <a:p>
                <a:pPr marL="914400" lvl="2" indent="0">
                  <a:buNone/>
                </a:pPr>
                <a14:m>
                  <m:oMathPara xmlns:m="http://schemas.openxmlformats.org/officeDocument/2006/math">
                    <m:oMathParaPr>
                      <m:jc m:val="centerGroup"/>
                    </m:oMathParaPr>
                    <m:oMath xmlns:m="http://schemas.openxmlformats.org/officeDocument/2006/math">
                      <m:r>
                        <a:rPr lang="en-US" altLang="zh-CN" sz="3200" b="0" i="1" dirty="0" smtClean="0">
                          <a:latin typeface="Cambria Math" panose="02040503050406030204" pitchFamily="18" charset="0"/>
                        </a:rPr>
                        <m:t>=</m:t>
                      </m:r>
                      <m:func>
                        <m:funcPr>
                          <m:ctrlPr>
                            <a:rPr lang="zh-CN" altLang="en-US" sz="3200" i="1" dirty="0">
                              <a:latin typeface="Cambria Math" panose="02040503050406030204" pitchFamily="18" charset="0"/>
                            </a:rPr>
                          </m:ctrlPr>
                        </m:funcPr>
                        <m:fName>
                          <m:r>
                            <m:rPr>
                              <m:sty m:val="p"/>
                            </m:rPr>
                            <a:rPr lang="en-US" altLang="zh-CN" sz="3200" dirty="0">
                              <a:latin typeface="Cambria Math" panose="02040503050406030204" pitchFamily="18" charset="0"/>
                            </a:rPr>
                            <m:t>arg</m:t>
                          </m:r>
                        </m:fName>
                        <m:e>
                          <m:func>
                            <m:funcPr>
                              <m:ctrlPr>
                                <a:rPr lang="en-US" altLang="zh-CN" sz="3200" i="1" dirty="0">
                                  <a:latin typeface="Cambria Math" panose="02040503050406030204" pitchFamily="18" charset="0"/>
                                </a:rPr>
                              </m:ctrlPr>
                            </m:funcPr>
                            <m:fName>
                              <m:limLow>
                                <m:limLowPr>
                                  <m:ctrlPr>
                                    <a:rPr lang="en-US" altLang="zh-CN" sz="3200" i="1" dirty="0">
                                      <a:latin typeface="Cambria Math" panose="02040503050406030204" pitchFamily="18" charset="0"/>
                                    </a:rPr>
                                  </m:ctrlPr>
                                </m:limLowPr>
                                <m:e>
                                  <m:r>
                                    <m:rPr>
                                      <m:sty m:val="p"/>
                                    </m:rPr>
                                    <a:rPr lang="en-US" altLang="zh-CN" sz="3200" dirty="0">
                                      <a:latin typeface="Cambria Math" panose="02040503050406030204" pitchFamily="18" charset="0"/>
                                    </a:rPr>
                                    <m:t>max</m:t>
                                  </m:r>
                                </m:e>
                                <m:lim>
                                  <m:r>
                                    <a:rPr lang="en-US" altLang="zh-CN" sz="3200" i="1" dirty="0">
                                      <a:latin typeface="Cambria Math" panose="02040503050406030204" pitchFamily="18" charset="0"/>
                                    </a:rPr>
                                    <m:t>𝑐</m:t>
                                  </m:r>
                                  <m:r>
                                    <a:rPr lang="en-US" altLang="zh-CN" sz="3200" i="1" dirty="0">
                                      <a:latin typeface="Cambria Math" panose="02040503050406030204" pitchFamily="18" charset="0"/>
                                    </a:rPr>
                                    <m:t>∈</m:t>
                                  </m:r>
                                  <m:r>
                                    <a:rPr lang="en-US" altLang="zh-CN" sz="3200" i="1" dirty="0">
                                      <a:latin typeface="Cambria Math" panose="02040503050406030204" pitchFamily="18" charset="0"/>
                                    </a:rPr>
                                    <m:t>𝐶</m:t>
                                  </m:r>
                                </m:lim>
                              </m:limLow>
                            </m:fName>
                            <m:e>
                              <m:f>
                                <m:fPr>
                                  <m:ctrlPr>
                                    <a:rPr lang="en-US" altLang="zh-CN" sz="3200" b="0" i="1" dirty="0" smtClean="0">
                                      <a:latin typeface="Cambria Math" panose="02040503050406030204" pitchFamily="18" charset="0"/>
                                    </a:rPr>
                                  </m:ctrlPr>
                                </m:fPr>
                                <m:num>
                                  <m:r>
                                    <a:rPr lang="en-US" altLang="zh-CN" sz="3200" i="1" dirty="0">
                                      <a:latin typeface="Cambria Math" panose="02040503050406030204" pitchFamily="18" charset="0"/>
                                    </a:rPr>
                                    <m:t>𝑃</m:t>
                                  </m:r>
                                  <m:d>
                                    <m:dPr>
                                      <m:ctrlPr>
                                        <a:rPr lang="en-US" altLang="zh-CN" sz="3200" i="1" dirty="0">
                                          <a:latin typeface="Cambria Math" panose="02040503050406030204" pitchFamily="18" charset="0"/>
                                        </a:rPr>
                                      </m:ctrlPr>
                                    </m:dPr>
                                    <m:e>
                                      <m:r>
                                        <a:rPr lang="en-US" altLang="zh-CN" sz="3200" b="0" i="1" dirty="0" smtClean="0">
                                          <a:latin typeface="Cambria Math" panose="02040503050406030204" pitchFamily="18" charset="0"/>
                                        </a:rPr>
                                        <m:t>𝑑</m:t>
                                      </m:r>
                                      <m:r>
                                        <a:rPr lang="en-US" altLang="zh-CN" sz="3200" i="1" dirty="0">
                                          <a:latin typeface="Cambria Math" panose="02040503050406030204" pitchFamily="18" charset="0"/>
                                        </a:rPr>
                                        <m:t>|</m:t>
                                      </m:r>
                                      <m:r>
                                        <a:rPr lang="en-US" altLang="zh-CN" sz="3200" b="0" i="1" dirty="0" smtClean="0">
                                          <a:latin typeface="Cambria Math" panose="02040503050406030204" pitchFamily="18" charset="0"/>
                                        </a:rPr>
                                        <m:t>𝑐</m:t>
                                      </m:r>
                                    </m:e>
                                  </m:d>
                                  <m:r>
                                    <a:rPr lang="en-US" altLang="zh-CN" sz="3200" b="0" i="1" dirty="0" smtClean="0">
                                      <a:latin typeface="Cambria Math" panose="02040503050406030204" pitchFamily="18" charset="0"/>
                                    </a:rPr>
                                    <m:t>⋅</m:t>
                                  </m:r>
                                  <m:r>
                                    <a:rPr lang="en-US" altLang="zh-CN" sz="3200" b="0" i="1" dirty="0" smtClean="0">
                                      <a:latin typeface="Cambria Math" panose="02040503050406030204" pitchFamily="18" charset="0"/>
                                    </a:rPr>
                                    <m:t>𝑃</m:t>
                                  </m:r>
                                  <m:d>
                                    <m:dPr>
                                      <m:ctrlPr>
                                        <a:rPr lang="en-US" altLang="zh-CN" sz="3200" b="0" i="1" dirty="0" smtClean="0">
                                          <a:latin typeface="Cambria Math" panose="02040503050406030204" pitchFamily="18" charset="0"/>
                                        </a:rPr>
                                      </m:ctrlPr>
                                    </m:dPr>
                                    <m:e>
                                      <m:r>
                                        <a:rPr lang="en-US" altLang="zh-CN" sz="3200" b="0" i="1" dirty="0" smtClean="0">
                                          <a:latin typeface="Cambria Math" panose="02040503050406030204" pitchFamily="18" charset="0"/>
                                        </a:rPr>
                                        <m:t>𝑐</m:t>
                                      </m:r>
                                    </m:e>
                                  </m:d>
                                </m:num>
                                <m:den>
                                  <m:r>
                                    <a:rPr lang="en-US" altLang="zh-CN" sz="3200" b="0" i="1" dirty="0" smtClean="0">
                                      <a:latin typeface="Cambria Math" panose="02040503050406030204" pitchFamily="18" charset="0"/>
                                    </a:rPr>
                                    <m:t>𝑃</m:t>
                                  </m:r>
                                  <m:d>
                                    <m:dPr>
                                      <m:ctrlPr>
                                        <a:rPr lang="en-US" altLang="zh-CN" sz="3200" b="0" i="1" dirty="0" smtClean="0">
                                          <a:latin typeface="Cambria Math" panose="02040503050406030204" pitchFamily="18" charset="0"/>
                                        </a:rPr>
                                      </m:ctrlPr>
                                    </m:dPr>
                                    <m:e>
                                      <m:r>
                                        <a:rPr lang="en-US" altLang="zh-CN" sz="3200" b="0" i="1" dirty="0" smtClean="0">
                                          <a:latin typeface="Cambria Math" panose="02040503050406030204" pitchFamily="18" charset="0"/>
                                        </a:rPr>
                                        <m:t>𝑑</m:t>
                                      </m:r>
                                    </m:e>
                                  </m:d>
                                </m:den>
                              </m:f>
                            </m:e>
                          </m:func>
                        </m:e>
                      </m:func>
                    </m:oMath>
                  </m:oMathPara>
                </a14:m>
                <a:endParaRPr lang="en-US" altLang="zh-CN" sz="3200" dirty="0"/>
              </a:p>
              <a:p>
                <a:pPr marL="914400" lvl="2" indent="0">
                  <a:buNone/>
                </a:pPr>
                <a14:m>
                  <m:oMathPara xmlns:m="http://schemas.openxmlformats.org/officeDocument/2006/math">
                    <m:oMathParaPr>
                      <m:jc m:val="centerGroup"/>
                    </m:oMathParaPr>
                    <m:oMath xmlns:m="http://schemas.openxmlformats.org/officeDocument/2006/math">
                      <m:r>
                        <a:rPr lang="en-US" altLang="zh-CN" sz="3200" b="0" i="1" dirty="0" smtClean="0">
                          <a:latin typeface="Cambria Math" panose="02040503050406030204" pitchFamily="18" charset="0"/>
                        </a:rPr>
                        <m:t>=</m:t>
                      </m:r>
                      <m:func>
                        <m:funcPr>
                          <m:ctrlPr>
                            <a:rPr lang="zh-CN" altLang="en-US" sz="3200" i="1" dirty="0">
                              <a:latin typeface="Cambria Math" panose="02040503050406030204" pitchFamily="18" charset="0"/>
                            </a:rPr>
                          </m:ctrlPr>
                        </m:funcPr>
                        <m:fName>
                          <m:r>
                            <m:rPr>
                              <m:sty m:val="p"/>
                            </m:rPr>
                            <a:rPr lang="en-US" altLang="zh-CN" sz="3200" dirty="0">
                              <a:latin typeface="Cambria Math" panose="02040503050406030204" pitchFamily="18" charset="0"/>
                            </a:rPr>
                            <m:t>arg</m:t>
                          </m:r>
                        </m:fName>
                        <m:e>
                          <m:func>
                            <m:funcPr>
                              <m:ctrlPr>
                                <a:rPr lang="en-US" altLang="zh-CN" sz="3200" i="1" dirty="0">
                                  <a:latin typeface="Cambria Math" panose="02040503050406030204" pitchFamily="18" charset="0"/>
                                </a:rPr>
                              </m:ctrlPr>
                            </m:funcPr>
                            <m:fName>
                              <m:limLow>
                                <m:limLowPr>
                                  <m:ctrlPr>
                                    <a:rPr lang="en-US" altLang="zh-CN" sz="3200" i="1" dirty="0">
                                      <a:latin typeface="Cambria Math" panose="02040503050406030204" pitchFamily="18" charset="0"/>
                                    </a:rPr>
                                  </m:ctrlPr>
                                </m:limLowPr>
                                <m:e>
                                  <m:r>
                                    <m:rPr>
                                      <m:sty m:val="p"/>
                                    </m:rPr>
                                    <a:rPr lang="en-US" altLang="zh-CN" sz="3200" dirty="0">
                                      <a:latin typeface="Cambria Math" panose="02040503050406030204" pitchFamily="18" charset="0"/>
                                    </a:rPr>
                                    <m:t>max</m:t>
                                  </m:r>
                                </m:e>
                                <m:lim>
                                  <m:r>
                                    <a:rPr lang="en-US" altLang="zh-CN" sz="3200" i="1" dirty="0">
                                      <a:latin typeface="Cambria Math" panose="02040503050406030204" pitchFamily="18" charset="0"/>
                                    </a:rPr>
                                    <m:t>𝑐</m:t>
                                  </m:r>
                                  <m:r>
                                    <a:rPr lang="en-US" altLang="zh-CN" sz="3200" i="1" dirty="0">
                                      <a:latin typeface="Cambria Math" panose="02040503050406030204" pitchFamily="18" charset="0"/>
                                    </a:rPr>
                                    <m:t>∈</m:t>
                                  </m:r>
                                  <m:r>
                                    <a:rPr lang="en-US" altLang="zh-CN" sz="3200" i="1" dirty="0">
                                      <a:latin typeface="Cambria Math" panose="02040503050406030204" pitchFamily="18" charset="0"/>
                                    </a:rPr>
                                    <m:t>𝐶</m:t>
                                  </m:r>
                                </m:lim>
                              </m:limLow>
                            </m:fName>
                            <m:e>
                              <m:r>
                                <a:rPr lang="en-US" altLang="zh-CN" sz="3200" i="1" dirty="0">
                                  <a:latin typeface="Cambria Math" panose="02040503050406030204" pitchFamily="18" charset="0"/>
                                </a:rPr>
                                <m:t>𝑃</m:t>
                              </m:r>
                              <m:d>
                                <m:dPr>
                                  <m:ctrlPr>
                                    <a:rPr lang="en-US" altLang="zh-CN" sz="3200" i="1" dirty="0">
                                      <a:latin typeface="Cambria Math" panose="02040503050406030204" pitchFamily="18" charset="0"/>
                                    </a:rPr>
                                  </m:ctrlPr>
                                </m:dPr>
                                <m:e>
                                  <m:r>
                                    <a:rPr lang="en-US" altLang="zh-CN" sz="3200" i="1" dirty="0">
                                      <a:latin typeface="Cambria Math" panose="02040503050406030204" pitchFamily="18" charset="0"/>
                                    </a:rPr>
                                    <m:t>𝑑</m:t>
                                  </m:r>
                                  <m:r>
                                    <a:rPr lang="en-US" altLang="zh-CN" sz="3200" i="1" dirty="0">
                                      <a:latin typeface="Cambria Math" panose="02040503050406030204" pitchFamily="18" charset="0"/>
                                    </a:rPr>
                                    <m:t>|</m:t>
                                  </m:r>
                                  <m:r>
                                    <a:rPr lang="en-US" altLang="zh-CN" sz="3200" i="1" dirty="0">
                                      <a:latin typeface="Cambria Math" panose="02040503050406030204" pitchFamily="18" charset="0"/>
                                    </a:rPr>
                                    <m:t>𝑐</m:t>
                                  </m:r>
                                </m:e>
                              </m:d>
                              <m:r>
                                <a:rPr lang="en-US" altLang="zh-CN" sz="3200" i="1" dirty="0">
                                  <a:latin typeface="Cambria Math" panose="02040503050406030204" pitchFamily="18" charset="0"/>
                                </a:rPr>
                                <m:t>⋅</m:t>
                              </m:r>
                              <m:r>
                                <a:rPr lang="en-US" altLang="zh-CN" sz="3200" i="1" dirty="0">
                                  <a:latin typeface="Cambria Math" panose="02040503050406030204" pitchFamily="18" charset="0"/>
                                </a:rPr>
                                <m:t>𝑃</m:t>
                              </m:r>
                              <m:d>
                                <m:dPr>
                                  <m:ctrlPr>
                                    <a:rPr lang="en-US" altLang="zh-CN" sz="3200" i="1" dirty="0">
                                      <a:latin typeface="Cambria Math" panose="02040503050406030204" pitchFamily="18" charset="0"/>
                                    </a:rPr>
                                  </m:ctrlPr>
                                </m:dPr>
                                <m:e>
                                  <m:r>
                                    <a:rPr lang="en-US" altLang="zh-CN" sz="3200" i="1" dirty="0">
                                      <a:latin typeface="Cambria Math" panose="02040503050406030204" pitchFamily="18" charset="0"/>
                                    </a:rPr>
                                    <m:t>𝑐</m:t>
                                  </m:r>
                                </m:e>
                              </m:d>
                            </m:e>
                          </m:func>
                        </m:e>
                      </m:func>
                    </m:oMath>
                  </m:oMathPara>
                </a14:m>
                <a:endParaRPr lang="zh-CN" altLang="en-US" dirty="0"/>
              </a:p>
              <a:p>
                <a:endParaRPr lang="en-CN" dirty="0"/>
              </a:p>
            </p:txBody>
          </p:sp>
        </mc:Choice>
        <mc:Fallback xmlns="">
          <p:sp>
            <p:nvSpPr>
              <p:cNvPr id="3" name="Content Placeholder 2">
                <a:extLst>
                  <a:ext uri="{FF2B5EF4-FFF2-40B4-BE49-F238E27FC236}">
                    <a16:creationId xmlns:a16="http://schemas.microsoft.com/office/drawing/2014/main" id="{C4A74510-205E-3A4A-B6E3-9597618DB716}"/>
                  </a:ext>
                </a:extLst>
              </p:cNvPr>
              <p:cNvSpPr>
                <a:spLocks noGrp="1" noRot="1" noChangeAspect="1" noMove="1" noResize="1" noEditPoints="1" noAdjustHandles="1" noChangeArrowheads="1" noChangeShapeType="1" noTextEdit="1"/>
              </p:cNvSpPr>
              <p:nvPr>
                <p:ph idx="1"/>
              </p:nvPr>
            </p:nvSpPr>
            <p:spPr>
              <a:xfrm>
                <a:off x="517525" y="1108433"/>
                <a:ext cx="7728699" cy="5384441"/>
              </a:xfrm>
              <a:blipFill>
                <a:blip r:embed="rId3"/>
                <a:stretch>
                  <a:fillRect l="-1803" t="-1176"/>
                </a:stretch>
              </a:blipFill>
            </p:spPr>
            <p:txBody>
              <a:bodyPr/>
              <a:lstStyle/>
              <a:p>
                <a:r>
                  <a:rPr lang="en-CN">
                    <a:noFill/>
                  </a:rPr>
                  <a:t> </a:t>
                </a:r>
              </a:p>
            </p:txBody>
          </p:sp>
        </mc:Fallback>
      </mc:AlternateContent>
      <p:sp>
        <p:nvSpPr>
          <p:cNvPr id="4" name="Slide Number Placeholder 3">
            <a:extLst>
              <a:ext uri="{FF2B5EF4-FFF2-40B4-BE49-F238E27FC236}">
                <a16:creationId xmlns:a16="http://schemas.microsoft.com/office/drawing/2014/main" id="{75E6074E-C552-E847-B873-0071B74B8BBA}"/>
              </a:ext>
            </a:extLst>
          </p:cNvPr>
          <p:cNvSpPr>
            <a:spLocks noGrp="1"/>
          </p:cNvSpPr>
          <p:nvPr>
            <p:ph type="sldNum" sz="quarter" idx="12"/>
          </p:nvPr>
        </p:nvSpPr>
        <p:spPr/>
        <p:txBody>
          <a:bodyPr/>
          <a:lstStyle/>
          <a:p>
            <a:fld id="{DC8BB421-126E-41CB-B73A-69D52E98CAE3}" type="slidenum">
              <a:rPr lang="zh-CN" altLang="en-US" smtClean="0"/>
              <a:t>23</a:t>
            </a:fld>
            <a:endParaRPr lang="zh-CN" altLang="en-US" dirty="0"/>
          </a:p>
        </p:txBody>
      </p:sp>
      <p:sp>
        <p:nvSpPr>
          <p:cNvPr id="8" name="TextBox 7">
            <a:extLst>
              <a:ext uri="{FF2B5EF4-FFF2-40B4-BE49-F238E27FC236}">
                <a16:creationId xmlns:a16="http://schemas.microsoft.com/office/drawing/2014/main" id="{00274513-268D-994E-ADBE-80FA23627C64}"/>
              </a:ext>
            </a:extLst>
          </p:cNvPr>
          <p:cNvSpPr txBox="1"/>
          <p:nvPr/>
        </p:nvSpPr>
        <p:spPr>
          <a:xfrm>
            <a:off x="7678189" y="4200291"/>
            <a:ext cx="2518756" cy="523220"/>
          </a:xfrm>
          <a:prstGeom prst="rect">
            <a:avLst/>
          </a:prstGeom>
          <a:noFill/>
        </p:spPr>
        <p:txBody>
          <a:bodyPr wrap="square">
            <a:spAutoFit/>
          </a:bodyPr>
          <a:lstStyle/>
          <a:p>
            <a:pPr>
              <a:defRPr/>
            </a:pPr>
            <a:r>
              <a:rPr lang="en-US" altLang="zh-TW" sz="2800" dirty="0">
                <a:solidFill>
                  <a:schemeClr val="accent1"/>
                </a:solidFill>
              </a:rPr>
              <a:t>Bayes Rule</a:t>
            </a:r>
          </a:p>
        </p:txBody>
      </p:sp>
      <p:sp>
        <p:nvSpPr>
          <p:cNvPr id="10" name="TextBox 9">
            <a:extLst>
              <a:ext uri="{FF2B5EF4-FFF2-40B4-BE49-F238E27FC236}">
                <a16:creationId xmlns:a16="http://schemas.microsoft.com/office/drawing/2014/main" id="{6883C78B-1DDD-6043-BAC7-880F04D024BC}"/>
              </a:ext>
            </a:extLst>
          </p:cNvPr>
          <p:cNvSpPr txBox="1"/>
          <p:nvPr/>
        </p:nvSpPr>
        <p:spPr>
          <a:xfrm>
            <a:off x="7678189" y="5263830"/>
            <a:ext cx="4513811" cy="523220"/>
          </a:xfrm>
          <a:prstGeom prst="rect">
            <a:avLst/>
          </a:prstGeom>
          <a:noFill/>
        </p:spPr>
        <p:txBody>
          <a:bodyPr wrap="square">
            <a:spAutoFit/>
          </a:bodyPr>
          <a:lstStyle/>
          <a:p>
            <a:pPr>
              <a:defRPr/>
            </a:pPr>
            <a:r>
              <a:rPr lang="en-US" altLang="zh-TW" sz="2800" dirty="0">
                <a:solidFill>
                  <a:schemeClr val="accent1"/>
                </a:solidFill>
              </a:rPr>
              <a:t>Dropping the denominator</a:t>
            </a:r>
          </a:p>
        </p:txBody>
      </p:sp>
      <p:sp>
        <p:nvSpPr>
          <p:cNvPr id="12" name="TextBox 11">
            <a:extLst>
              <a:ext uri="{FF2B5EF4-FFF2-40B4-BE49-F238E27FC236}">
                <a16:creationId xmlns:a16="http://schemas.microsoft.com/office/drawing/2014/main" id="{4332B945-13DE-1B4F-AF43-F5C95F91CA70}"/>
              </a:ext>
            </a:extLst>
          </p:cNvPr>
          <p:cNvSpPr txBox="1"/>
          <p:nvPr/>
        </p:nvSpPr>
        <p:spPr>
          <a:xfrm>
            <a:off x="7678189" y="3069925"/>
            <a:ext cx="3956859" cy="523220"/>
          </a:xfrm>
          <a:prstGeom prst="rect">
            <a:avLst/>
          </a:prstGeom>
          <a:noFill/>
        </p:spPr>
        <p:txBody>
          <a:bodyPr wrap="square">
            <a:spAutoFit/>
          </a:bodyPr>
          <a:lstStyle/>
          <a:p>
            <a:pPr>
              <a:defRPr/>
            </a:pPr>
            <a:r>
              <a:rPr lang="en-US" altLang="zh-TW" sz="2800" dirty="0">
                <a:solidFill>
                  <a:schemeClr val="accent1"/>
                </a:solidFill>
              </a:rPr>
              <a:t>MAP = most likely class</a:t>
            </a:r>
          </a:p>
        </p:txBody>
      </p:sp>
      <p:sp>
        <p:nvSpPr>
          <p:cNvPr id="13" name="Down Arrow 12">
            <a:extLst>
              <a:ext uri="{FF2B5EF4-FFF2-40B4-BE49-F238E27FC236}">
                <a16:creationId xmlns:a16="http://schemas.microsoft.com/office/drawing/2014/main" id="{78E795E2-1786-1443-B15E-6F7E0C55D79E}"/>
              </a:ext>
            </a:extLst>
          </p:cNvPr>
          <p:cNvSpPr/>
          <p:nvPr/>
        </p:nvSpPr>
        <p:spPr>
          <a:xfrm rot="16200000">
            <a:off x="6527304" y="2801253"/>
            <a:ext cx="620684" cy="1027314"/>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solidFill>
                <a:schemeClr val="accent1"/>
              </a:solidFill>
            </a:endParaRPr>
          </a:p>
        </p:txBody>
      </p:sp>
      <p:sp>
        <p:nvSpPr>
          <p:cNvPr id="14" name="Down Arrow 13">
            <a:extLst>
              <a:ext uri="{FF2B5EF4-FFF2-40B4-BE49-F238E27FC236}">
                <a16:creationId xmlns:a16="http://schemas.microsoft.com/office/drawing/2014/main" id="{32C6F35C-F5E3-B246-815E-85F0E7ECC640}"/>
              </a:ext>
            </a:extLst>
          </p:cNvPr>
          <p:cNvSpPr/>
          <p:nvPr/>
        </p:nvSpPr>
        <p:spPr>
          <a:xfrm rot="16200000">
            <a:off x="6527304" y="3980351"/>
            <a:ext cx="620684" cy="1027314"/>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solidFill>
                <a:schemeClr val="accent1"/>
              </a:solidFill>
            </a:endParaRPr>
          </a:p>
        </p:txBody>
      </p:sp>
      <p:sp>
        <p:nvSpPr>
          <p:cNvPr id="15" name="Down Arrow 14">
            <a:extLst>
              <a:ext uri="{FF2B5EF4-FFF2-40B4-BE49-F238E27FC236}">
                <a16:creationId xmlns:a16="http://schemas.microsoft.com/office/drawing/2014/main" id="{6741AD66-789B-3A45-B95E-B147C0A8D644}"/>
              </a:ext>
            </a:extLst>
          </p:cNvPr>
          <p:cNvSpPr/>
          <p:nvPr/>
        </p:nvSpPr>
        <p:spPr>
          <a:xfrm rot="16200000">
            <a:off x="6527304" y="4995158"/>
            <a:ext cx="620684" cy="1027314"/>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solidFill>
                <a:schemeClr val="accent1"/>
              </a:solidFill>
            </a:endParaRPr>
          </a:p>
        </p:txBody>
      </p:sp>
    </p:spTree>
    <p:extLst>
      <p:ext uri="{BB962C8B-B14F-4D97-AF65-F5344CB8AC3E}">
        <p14:creationId xmlns:p14="http://schemas.microsoft.com/office/powerpoint/2010/main" val="237510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3" grpId="0" animBg="1"/>
      <p:bldP spid="14"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0BF98-AF0F-ED48-8E68-E19CDC342D0C}"/>
              </a:ext>
            </a:extLst>
          </p:cNvPr>
          <p:cNvSpPr>
            <a:spLocks noGrp="1"/>
          </p:cNvSpPr>
          <p:nvPr>
            <p:ph type="title"/>
          </p:nvPr>
        </p:nvSpPr>
        <p:spPr/>
        <p:txBody>
          <a:bodyPr/>
          <a:lstStyle/>
          <a:p>
            <a:r>
              <a:rPr lang="en-US" altLang="zh-CN" b="1" dirty="0"/>
              <a:t>Naïve </a:t>
            </a:r>
            <a:r>
              <a:rPr lang="en-US" b="1" dirty="0"/>
              <a:t>Bayes Classifier</a:t>
            </a:r>
            <a:endParaRPr lang="en-C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12900E-45A7-8F44-893F-F39AB8342243}"/>
                  </a:ext>
                </a:extLst>
              </p:cNvPr>
              <p:cNvSpPr>
                <a:spLocks noGrp="1"/>
              </p:cNvSpPr>
              <p:nvPr>
                <p:ph idx="1"/>
              </p:nvPr>
            </p:nvSpPr>
            <p:spPr>
              <a:xfrm>
                <a:off x="517525" y="1108433"/>
                <a:ext cx="11553826" cy="5508000"/>
              </a:xfrm>
            </p:spPr>
            <p:txBody>
              <a:bodyPr>
                <a:noAutofit/>
              </a:bodyPr>
              <a:lstStyle/>
              <a:p>
                <a:r>
                  <a:rPr lang="en-US" altLang="zh-CN" sz="2800" dirty="0"/>
                  <a:t>The text classification is transformed into an optimization problem.</a:t>
                </a:r>
                <a:endParaRPr lang="en-US" altLang="zh-CN" dirty="0"/>
              </a:p>
              <a:p>
                <a:pPr marL="0" indent="0">
                  <a:buNone/>
                </a:pPr>
                <a:r>
                  <a:rPr lang="en-US" altLang="zh-CN" sz="3200" b="0" dirty="0"/>
                  <a:t>		</a:t>
                </a:r>
                <a14:m>
                  <m:oMath xmlns:m="http://schemas.openxmlformats.org/officeDocument/2006/math">
                    <m:sSub>
                      <m:sSubPr>
                        <m:ctrlPr>
                          <a:rPr lang="en-US" altLang="zh-CN" sz="3200" b="0" i="1" dirty="0" smtClean="0">
                            <a:latin typeface="Cambria Math" panose="02040503050406030204" pitchFamily="18" charset="0"/>
                          </a:rPr>
                        </m:ctrlPr>
                      </m:sSubPr>
                      <m:e>
                        <m:r>
                          <a:rPr lang="en-US" altLang="zh-CN" sz="3200" b="0" i="1" dirty="0" smtClean="0">
                            <a:latin typeface="Cambria Math" panose="02040503050406030204" pitchFamily="18" charset="0"/>
                          </a:rPr>
                          <m:t>𝑐</m:t>
                        </m:r>
                      </m:e>
                      <m:sub>
                        <m:r>
                          <a:rPr lang="en-US" altLang="zh-CN" sz="3200" b="0" i="1" dirty="0" smtClean="0">
                            <a:latin typeface="Cambria Math" panose="02040503050406030204" pitchFamily="18" charset="0"/>
                          </a:rPr>
                          <m:t>𝑀𝐴𝑃</m:t>
                        </m:r>
                      </m:sub>
                    </m:sSub>
                    <m:r>
                      <a:rPr lang="en-US" altLang="zh-CN" sz="3200" b="0" i="1" dirty="0" smtClean="0">
                        <a:latin typeface="Cambria Math" panose="02040503050406030204" pitchFamily="18" charset="0"/>
                      </a:rPr>
                      <m:t>=</m:t>
                    </m:r>
                    <m:func>
                      <m:funcPr>
                        <m:ctrlPr>
                          <a:rPr lang="zh-CN" altLang="en-US" sz="3200" i="1" dirty="0">
                            <a:latin typeface="Cambria Math" panose="02040503050406030204" pitchFamily="18" charset="0"/>
                          </a:rPr>
                        </m:ctrlPr>
                      </m:funcPr>
                      <m:fName>
                        <m:r>
                          <m:rPr>
                            <m:sty m:val="p"/>
                          </m:rPr>
                          <a:rPr lang="en-US" altLang="zh-CN" sz="3200" dirty="0">
                            <a:latin typeface="Cambria Math" panose="02040503050406030204" pitchFamily="18" charset="0"/>
                          </a:rPr>
                          <m:t>arg</m:t>
                        </m:r>
                      </m:fName>
                      <m:e>
                        <m:func>
                          <m:funcPr>
                            <m:ctrlPr>
                              <a:rPr lang="en-US" altLang="zh-CN" sz="3200" i="1" dirty="0">
                                <a:latin typeface="Cambria Math" panose="02040503050406030204" pitchFamily="18" charset="0"/>
                              </a:rPr>
                            </m:ctrlPr>
                          </m:funcPr>
                          <m:fName>
                            <m:limLow>
                              <m:limLowPr>
                                <m:ctrlPr>
                                  <a:rPr lang="en-US" altLang="zh-CN" sz="3200" i="1" dirty="0">
                                    <a:latin typeface="Cambria Math" panose="02040503050406030204" pitchFamily="18" charset="0"/>
                                  </a:rPr>
                                </m:ctrlPr>
                              </m:limLowPr>
                              <m:e>
                                <m:r>
                                  <m:rPr>
                                    <m:sty m:val="p"/>
                                  </m:rPr>
                                  <a:rPr lang="en-US" altLang="zh-CN" sz="3200" dirty="0">
                                    <a:latin typeface="Cambria Math" panose="02040503050406030204" pitchFamily="18" charset="0"/>
                                  </a:rPr>
                                  <m:t>max</m:t>
                                </m:r>
                              </m:e>
                              <m:lim>
                                <m:r>
                                  <a:rPr lang="en-US" altLang="zh-CN" sz="3200" i="1" dirty="0">
                                    <a:latin typeface="Cambria Math" panose="02040503050406030204" pitchFamily="18" charset="0"/>
                                  </a:rPr>
                                  <m:t>𝑐</m:t>
                                </m:r>
                                <m:r>
                                  <a:rPr lang="en-US" altLang="zh-CN" sz="3200" i="1" dirty="0">
                                    <a:latin typeface="Cambria Math" panose="02040503050406030204" pitchFamily="18" charset="0"/>
                                  </a:rPr>
                                  <m:t>∈</m:t>
                                </m:r>
                                <m:r>
                                  <a:rPr lang="en-US" altLang="zh-CN" sz="3200" i="1" dirty="0">
                                    <a:latin typeface="Cambria Math" panose="02040503050406030204" pitchFamily="18" charset="0"/>
                                  </a:rPr>
                                  <m:t>𝐶</m:t>
                                </m:r>
                              </m:lim>
                            </m:limLow>
                          </m:fName>
                          <m:e>
                            <m:r>
                              <a:rPr lang="en-US" altLang="zh-CN" sz="3200" i="1" dirty="0">
                                <a:latin typeface="Cambria Math" panose="02040503050406030204" pitchFamily="18" charset="0"/>
                              </a:rPr>
                              <m:t>𝑃</m:t>
                            </m:r>
                            <m:d>
                              <m:dPr>
                                <m:ctrlPr>
                                  <a:rPr lang="en-US" altLang="zh-CN" sz="3200" i="1" dirty="0">
                                    <a:latin typeface="Cambria Math" panose="02040503050406030204" pitchFamily="18" charset="0"/>
                                  </a:rPr>
                                </m:ctrlPr>
                              </m:dPr>
                              <m:e>
                                <m:r>
                                  <a:rPr lang="en-US" altLang="zh-CN" sz="3200" i="1" dirty="0">
                                    <a:latin typeface="Cambria Math" panose="02040503050406030204" pitchFamily="18" charset="0"/>
                                  </a:rPr>
                                  <m:t>𝑐</m:t>
                                </m:r>
                                <m:r>
                                  <a:rPr lang="en-US" altLang="zh-CN" sz="3200" i="1" dirty="0">
                                    <a:latin typeface="Cambria Math" panose="02040503050406030204" pitchFamily="18" charset="0"/>
                                  </a:rPr>
                                  <m:t>|</m:t>
                                </m:r>
                                <m:r>
                                  <a:rPr lang="en-US" altLang="zh-CN" sz="3200" i="1" dirty="0">
                                    <a:latin typeface="Cambria Math" panose="02040503050406030204" pitchFamily="18" charset="0"/>
                                  </a:rPr>
                                  <m:t>𝑑</m:t>
                                </m:r>
                              </m:e>
                            </m:d>
                          </m:e>
                        </m:func>
                      </m:e>
                    </m:func>
                  </m:oMath>
                </a14:m>
                <a:endParaRPr lang="en-US" altLang="zh-CN" sz="3200" i="1" dirty="0">
                  <a:latin typeface="Cambria Math" panose="02040503050406030204" pitchFamily="18" charset="0"/>
                </a:endParaRPr>
              </a:p>
              <a:p>
                <a:pPr marL="0" indent="0">
                  <a:buNone/>
                </a:pPr>
                <a:r>
                  <a:rPr lang="en-US" altLang="zh-CN" sz="2800" b="0" dirty="0"/>
                  <a:t>			</a:t>
                </a:r>
                <a14:m>
                  <m:oMath xmlns:m="http://schemas.openxmlformats.org/officeDocument/2006/math">
                    <m:r>
                      <a:rPr lang="en-US" altLang="zh-CN" sz="3200" b="0" i="1" dirty="0" smtClean="0">
                        <a:latin typeface="Cambria Math" panose="02040503050406030204" pitchFamily="18" charset="0"/>
                      </a:rPr>
                      <m:t>=</m:t>
                    </m:r>
                    <m:func>
                      <m:funcPr>
                        <m:ctrlPr>
                          <a:rPr lang="zh-CN" altLang="en-US" sz="3200" i="1" dirty="0">
                            <a:latin typeface="Cambria Math" panose="02040503050406030204" pitchFamily="18" charset="0"/>
                          </a:rPr>
                        </m:ctrlPr>
                      </m:funcPr>
                      <m:fName>
                        <m:r>
                          <m:rPr>
                            <m:sty m:val="p"/>
                          </m:rPr>
                          <a:rPr lang="en-US" altLang="zh-CN" sz="3200" dirty="0">
                            <a:latin typeface="Cambria Math" panose="02040503050406030204" pitchFamily="18" charset="0"/>
                          </a:rPr>
                          <m:t>arg</m:t>
                        </m:r>
                      </m:fName>
                      <m:e>
                        <m:func>
                          <m:funcPr>
                            <m:ctrlPr>
                              <a:rPr lang="en-US" altLang="zh-CN" sz="3200" i="1" dirty="0">
                                <a:latin typeface="Cambria Math" panose="02040503050406030204" pitchFamily="18" charset="0"/>
                              </a:rPr>
                            </m:ctrlPr>
                          </m:funcPr>
                          <m:fName>
                            <m:limLow>
                              <m:limLowPr>
                                <m:ctrlPr>
                                  <a:rPr lang="en-US" altLang="zh-CN" sz="3200" i="1" dirty="0">
                                    <a:latin typeface="Cambria Math" panose="02040503050406030204" pitchFamily="18" charset="0"/>
                                  </a:rPr>
                                </m:ctrlPr>
                              </m:limLowPr>
                              <m:e>
                                <m:r>
                                  <m:rPr>
                                    <m:sty m:val="p"/>
                                  </m:rPr>
                                  <a:rPr lang="en-US" altLang="zh-CN" sz="3200" dirty="0">
                                    <a:latin typeface="Cambria Math" panose="02040503050406030204" pitchFamily="18" charset="0"/>
                                  </a:rPr>
                                  <m:t>max</m:t>
                                </m:r>
                              </m:e>
                              <m:lim>
                                <m:r>
                                  <a:rPr lang="en-US" altLang="zh-CN" sz="3200" i="1" dirty="0">
                                    <a:latin typeface="Cambria Math" panose="02040503050406030204" pitchFamily="18" charset="0"/>
                                  </a:rPr>
                                  <m:t>𝑐</m:t>
                                </m:r>
                                <m:r>
                                  <a:rPr lang="en-US" altLang="zh-CN" sz="3200" i="1" dirty="0">
                                    <a:latin typeface="Cambria Math" panose="02040503050406030204" pitchFamily="18" charset="0"/>
                                  </a:rPr>
                                  <m:t>∈</m:t>
                                </m:r>
                                <m:r>
                                  <a:rPr lang="en-US" altLang="zh-CN" sz="3200" i="1" dirty="0">
                                    <a:latin typeface="Cambria Math" panose="02040503050406030204" pitchFamily="18" charset="0"/>
                                  </a:rPr>
                                  <m:t>𝐶</m:t>
                                </m:r>
                              </m:lim>
                            </m:limLow>
                          </m:fName>
                          <m:e>
                            <m:f>
                              <m:fPr>
                                <m:ctrlPr>
                                  <a:rPr lang="en-US" altLang="zh-CN" sz="3200" b="0" i="1" dirty="0" smtClean="0">
                                    <a:latin typeface="Cambria Math" panose="02040503050406030204" pitchFamily="18" charset="0"/>
                                  </a:rPr>
                                </m:ctrlPr>
                              </m:fPr>
                              <m:num>
                                <m:r>
                                  <a:rPr lang="en-US" altLang="zh-CN" sz="3200" i="1" dirty="0">
                                    <a:latin typeface="Cambria Math" panose="02040503050406030204" pitchFamily="18" charset="0"/>
                                  </a:rPr>
                                  <m:t>𝑃</m:t>
                                </m:r>
                                <m:d>
                                  <m:dPr>
                                    <m:ctrlPr>
                                      <a:rPr lang="en-US" altLang="zh-CN" sz="3200" i="1" dirty="0">
                                        <a:latin typeface="Cambria Math" panose="02040503050406030204" pitchFamily="18" charset="0"/>
                                      </a:rPr>
                                    </m:ctrlPr>
                                  </m:dPr>
                                  <m:e>
                                    <m:r>
                                      <a:rPr lang="en-US" altLang="zh-CN" sz="3200" b="0" i="1" dirty="0" smtClean="0">
                                        <a:latin typeface="Cambria Math" panose="02040503050406030204" pitchFamily="18" charset="0"/>
                                      </a:rPr>
                                      <m:t>𝑑</m:t>
                                    </m:r>
                                    <m:r>
                                      <a:rPr lang="en-US" altLang="zh-CN" sz="3200" i="1" dirty="0">
                                        <a:latin typeface="Cambria Math" panose="02040503050406030204" pitchFamily="18" charset="0"/>
                                      </a:rPr>
                                      <m:t>|</m:t>
                                    </m:r>
                                    <m:r>
                                      <a:rPr lang="en-US" altLang="zh-CN" sz="3200" b="0" i="1" dirty="0" smtClean="0">
                                        <a:latin typeface="Cambria Math" panose="02040503050406030204" pitchFamily="18" charset="0"/>
                                      </a:rPr>
                                      <m:t>𝑐</m:t>
                                    </m:r>
                                  </m:e>
                                </m:d>
                                <m:r>
                                  <a:rPr lang="en-US" altLang="zh-CN" sz="3200" b="0" i="1" dirty="0" smtClean="0">
                                    <a:latin typeface="Cambria Math" panose="02040503050406030204" pitchFamily="18" charset="0"/>
                                  </a:rPr>
                                  <m:t>⋅</m:t>
                                </m:r>
                                <m:r>
                                  <a:rPr lang="en-US" altLang="zh-CN" sz="3200" b="0" i="1" dirty="0" smtClean="0">
                                    <a:latin typeface="Cambria Math" panose="02040503050406030204" pitchFamily="18" charset="0"/>
                                  </a:rPr>
                                  <m:t>𝑃</m:t>
                                </m:r>
                                <m:d>
                                  <m:dPr>
                                    <m:ctrlPr>
                                      <a:rPr lang="en-US" altLang="zh-CN" sz="3200" b="0" i="1" dirty="0" smtClean="0">
                                        <a:latin typeface="Cambria Math" panose="02040503050406030204" pitchFamily="18" charset="0"/>
                                      </a:rPr>
                                    </m:ctrlPr>
                                  </m:dPr>
                                  <m:e>
                                    <m:r>
                                      <a:rPr lang="en-US" altLang="zh-CN" sz="3200" b="0" i="1" dirty="0" smtClean="0">
                                        <a:latin typeface="Cambria Math" panose="02040503050406030204" pitchFamily="18" charset="0"/>
                                      </a:rPr>
                                      <m:t>𝑐</m:t>
                                    </m:r>
                                  </m:e>
                                </m:d>
                              </m:num>
                              <m:den>
                                <m:r>
                                  <a:rPr lang="en-US" altLang="zh-CN" sz="3200" b="0" i="1" dirty="0" smtClean="0">
                                    <a:latin typeface="Cambria Math" panose="02040503050406030204" pitchFamily="18" charset="0"/>
                                  </a:rPr>
                                  <m:t>𝑃</m:t>
                                </m:r>
                                <m:d>
                                  <m:dPr>
                                    <m:ctrlPr>
                                      <a:rPr lang="en-US" altLang="zh-CN" sz="3200" b="0" i="1" dirty="0" smtClean="0">
                                        <a:latin typeface="Cambria Math" panose="02040503050406030204" pitchFamily="18" charset="0"/>
                                      </a:rPr>
                                    </m:ctrlPr>
                                  </m:dPr>
                                  <m:e>
                                    <m:r>
                                      <a:rPr lang="en-US" altLang="zh-CN" sz="3200" b="0" i="1" dirty="0" smtClean="0">
                                        <a:latin typeface="Cambria Math" panose="02040503050406030204" pitchFamily="18" charset="0"/>
                                      </a:rPr>
                                      <m:t>𝑑</m:t>
                                    </m:r>
                                  </m:e>
                                </m:d>
                              </m:den>
                            </m:f>
                          </m:e>
                        </m:func>
                      </m:e>
                    </m:func>
                  </m:oMath>
                </a14:m>
                <a:endParaRPr lang="en-US" altLang="zh-CN" sz="3200" b="0" i="1" dirty="0">
                  <a:latin typeface="Cambria Math" panose="02040503050406030204" pitchFamily="18" charset="0"/>
                </a:endParaRPr>
              </a:p>
              <a:p>
                <a:pPr marL="0" indent="0">
                  <a:buNone/>
                </a:pPr>
                <a:r>
                  <a:rPr lang="en-US" altLang="zh-CN" sz="3200" b="0" dirty="0"/>
                  <a:t>			</a:t>
                </a:r>
                <a14:m>
                  <m:oMath xmlns:m="http://schemas.openxmlformats.org/officeDocument/2006/math">
                    <m:r>
                      <a:rPr lang="en-US" altLang="zh-CN" sz="3200" b="0" i="1" dirty="0" smtClean="0">
                        <a:latin typeface="Cambria Math" panose="02040503050406030204" pitchFamily="18" charset="0"/>
                      </a:rPr>
                      <m:t>=</m:t>
                    </m:r>
                    <m:func>
                      <m:funcPr>
                        <m:ctrlPr>
                          <a:rPr lang="zh-CN" altLang="en-US" sz="3200" i="1" dirty="0">
                            <a:latin typeface="Cambria Math" panose="02040503050406030204" pitchFamily="18" charset="0"/>
                          </a:rPr>
                        </m:ctrlPr>
                      </m:funcPr>
                      <m:fName>
                        <m:r>
                          <m:rPr>
                            <m:sty m:val="p"/>
                          </m:rPr>
                          <a:rPr lang="en-US" altLang="zh-CN" sz="3200" dirty="0">
                            <a:latin typeface="Cambria Math" panose="02040503050406030204" pitchFamily="18" charset="0"/>
                          </a:rPr>
                          <m:t>arg</m:t>
                        </m:r>
                      </m:fName>
                      <m:e>
                        <m:func>
                          <m:funcPr>
                            <m:ctrlPr>
                              <a:rPr lang="en-US" altLang="zh-CN" sz="3200" i="1" dirty="0">
                                <a:latin typeface="Cambria Math" panose="02040503050406030204" pitchFamily="18" charset="0"/>
                              </a:rPr>
                            </m:ctrlPr>
                          </m:funcPr>
                          <m:fName>
                            <m:limLow>
                              <m:limLowPr>
                                <m:ctrlPr>
                                  <a:rPr lang="en-US" altLang="zh-CN" sz="3200" i="1" dirty="0">
                                    <a:latin typeface="Cambria Math" panose="02040503050406030204" pitchFamily="18" charset="0"/>
                                  </a:rPr>
                                </m:ctrlPr>
                              </m:limLowPr>
                              <m:e>
                                <m:r>
                                  <m:rPr>
                                    <m:sty m:val="p"/>
                                  </m:rPr>
                                  <a:rPr lang="en-US" altLang="zh-CN" sz="3200" dirty="0">
                                    <a:latin typeface="Cambria Math" panose="02040503050406030204" pitchFamily="18" charset="0"/>
                                  </a:rPr>
                                  <m:t>max</m:t>
                                </m:r>
                              </m:e>
                              <m:lim>
                                <m:r>
                                  <a:rPr lang="en-US" altLang="zh-CN" sz="3200" i="1" dirty="0">
                                    <a:latin typeface="Cambria Math" panose="02040503050406030204" pitchFamily="18" charset="0"/>
                                  </a:rPr>
                                  <m:t>𝑐</m:t>
                                </m:r>
                                <m:r>
                                  <a:rPr lang="en-US" altLang="zh-CN" sz="3200" i="1" dirty="0">
                                    <a:latin typeface="Cambria Math" panose="02040503050406030204" pitchFamily="18" charset="0"/>
                                  </a:rPr>
                                  <m:t>∈</m:t>
                                </m:r>
                                <m:r>
                                  <a:rPr lang="en-US" altLang="zh-CN" sz="3200" i="1" dirty="0">
                                    <a:latin typeface="Cambria Math" panose="02040503050406030204" pitchFamily="18" charset="0"/>
                                  </a:rPr>
                                  <m:t>𝐶</m:t>
                                </m:r>
                              </m:lim>
                            </m:limLow>
                          </m:fName>
                          <m:e>
                            <m:r>
                              <a:rPr lang="en-US" altLang="zh-CN" sz="3200" i="1" dirty="0">
                                <a:latin typeface="Cambria Math" panose="02040503050406030204" pitchFamily="18" charset="0"/>
                              </a:rPr>
                              <m:t>𝑃</m:t>
                            </m:r>
                            <m:d>
                              <m:dPr>
                                <m:ctrlPr>
                                  <a:rPr lang="en-US" altLang="zh-CN" sz="3200" i="1" dirty="0">
                                    <a:latin typeface="Cambria Math" panose="02040503050406030204" pitchFamily="18" charset="0"/>
                                  </a:rPr>
                                </m:ctrlPr>
                              </m:dPr>
                              <m:e>
                                <m:r>
                                  <a:rPr lang="en-US" altLang="zh-CN" sz="3200" i="1" dirty="0">
                                    <a:latin typeface="Cambria Math" panose="02040503050406030204" pitchFamily="18" charset="0"/>
                                  </a:rPr>
                                  <m:t>𝑑</m:t>
                                </m:r>
                                <m:r>
                                  <a:rPr lang="en-US" altLang="zh-CN" sz="3200" i="1" dirty="0">
                                    <a:latin typeface="Cambria Math" panose="02040503050406030204" pitchFamily="18" charset="0"/>
                                  </a:rPr>
                                  <m:t>|</m:t>
                                </m:r>
                                <m:r>
                                  <a:rPr lang="en-US" altLang="zh-CN" sz="3200" i="1" dirty="0">
                                    <a:latin typeface="Cambria Math" panose="02040503050406030204" pitchFamily="18" charset="0"/>
                                  </a:rPr>
                                  <m:t>𝑐</m:t>
                                </m:r>
                              </m:e>
                            </m:d>
                            <m:r>
                              <a:rPr lang="en-US" altLang="zh-CN" sz="3200" i="1" dirty="0">
                                <a:latin typeface="Cambria Math" panose="02040503050406030204" pitchFamily="18" charset="0"/>
                              </a:rPr>
                              <m:t>⋅</m:t>
                            </m:r>
                            <m:r>
                              <a:rPr lang="en-US" altLang="zh-CN" sz="3200" i="1" dirty="0">
                                <a:latin typeface="Cambria Math" panose="02040503050406030204" pitchFamily="18" charset="0"/>
                              </a:rPr>
                              <m:t>𝑃</m:t>
                            </m:r>
                            <m:d>
                              <m:dPr>
                                <m:ctrlPr>
                                  <a:rPr lang="en-US" altLang="zh-CN" sz="3200" i="1" dirty="0">
                                    <a:latin typeface="Cambria Math" panose="02040503050406030204" pitchFamily="18" charset="0"/>
                                  </a:rPr>
                                </m:ctrlPr>
                              </m:dPr>
                              <m:e>
                                <m:r>
                                  <a:rPr lang="en-US" altLang="zh-CN" sz="3200" i="1" dirty="0">
                                    <a:latin typeface="Cambria Math" panose="02040503050406030204" pitchFamily="18" charset="0"/>
                                  </a:rPr>
                                  <m:t>𝑐</m:t>
                                </m:r>
                              </m:e>
                            </m:d>
                          </m:e>
                        </m:func>
                      </m:e>
                    </m:func>
                  </m:oMath>
                </a14:m>
                <a:endParaRPr lang="en-US" altLang="zh-CN" sz="3200" dirty="0"/>
              </a:p>
              <a:p>
                <a:pPr marL="914400" lvl="2" indent="0">
                  <a:buNone/>
                </a:pPr>
                <a:r>
                  <a:rPr lang="en-US" altLang="zh-CN" sz="3200" b="0" dirty="0"/>
                  <a:t>		</a:t>
                </a:r>
                <a14:m>
                  <m:oMath xmlns:m="http://schemas.openxmlformats.org/officeDocument/2006/math">
                    <m:r>
                      <a:rPr lang="en-US" altLang="zh-CN" sz="3200" b="0" i="1" dirty="0" smtClean="0">
                        <a:solidFill>
                          <a:schemeClr val="accent1"/>
                        </a:solidFill>
                        <a:latin typeface="Cambria Math" panose="02040503050406030204" pitchFamily="18" charset="0"/>
                      </a:rPr>
                      <m:t>=</m:t>
                    </m:r>
                    <m:func>
                      <m:funcPr>
                        <m:ctrlPr>
                          <a:rPr lang="zh-CN" altLang="en-US" sz="3200" i="1" dirty="0">
                            <a:solidFill>
                              <a:schemeClr val="accent1"/>
                            </a:solidFill>
                            <a:latin typeface="Cambria Math" panose="02040503050406030204" pitchFamily="18" charset="0"/>
                          </a:rPr>
                        </m:ctrlPr>
                      </m:funcPr>
                      <m:fName>
                        <m:r>
                          <m:rPr>
                            <m:sty m:val="p"/>
                          </m:rPr>
                          <a:rPr lang="en-US" altLang="zh-CN" sz="3200" dirty="0">
                            <a:solidFill>
                              <a:schemeClr val="accent1"/>
                            </a:solidFill>
                            <a:latin typeface="Cambria Math" panose="02040503050406030204" pitchFamily="18" charset="0"/>
                          </a:rPr>
                          <m:t>arg</m:t>
                        </m:r>
                      </m:fName>
                      <m:e>
                        <m:func>
                          <m:funcPr>
                            <m:ctrlPr>
                              <a:rPr lang="en-US" altLang="zh-CN" sz="3200" i="1" dirty="0">
                                <a:solidFill>
                                  <a:schemeClr val="accent1"/>
                                </a:solidFill>
                                <a:latin typeface="Cambria Math" panose="02040503050406030204" pitchFamily="18" charset="0"/>
                              </a:rPr>
                            </m:ctrlPr>
                          </m:funcPr>
                          <m:fName>
                            <m:limLow>
                              <m:limLowPr>
                                <m:ctrlPr>
                                  <a:rPr lang="en-US" altLang="zh-CN" sz="3200" i="1" dirty="0">
                                    <a:solidFill>
                                      <a:schemeClr val="accent1"/>
                                    </a:solidFill>
                                    <a:latin typeface="Cambria Math" panose="02040503050406030204" pitchFamily="18" charset="0"/>
                                  </a:rPr>
                                </m:ctrlPr>
                              </m:limLowPr>
                              <m:e>
                                <m:r>
                                  <m:rPr>
                                    <m:sty m:val="p"/>
                                  </m:rPr>
                                  <a:rPr lang="en-US" altLang="zh-CN" sz="3200" dirty="0">
                                    <a:solidFill>
                                      <a:schemeClr val="accent1"/>
                                    </a:solidFill>
                                    <a:latin typeface="Cambria Math" panose="02040503050406030204" pitchFamily="18" charset="0"/>
                                  </a:rPr>
                                  <m:t>max</m:t>
                                </m:r>
                              </m:e>
                              <m:lim>
                                <m:r>
                                  <a:rPr lang="en-US" altLang="zh-CN" sz="3200" i="1" dirty="0">
                                    <a:solidFill>
                                      <a:schemeClr val="accent1"/>
                                    </a:solidFill>
                                    <a:latin typeface="Cambria Math" panose="02040503050406030204" pitchFamily="18" charset="0"/>
                                  </a:rPr>
                                  <m:t>𝑐</m:t>
                                </m:r>
                                <m:r>
                                  <a:rPr lang="en-US" altLang="zh-CN" sz="3200" i="1" dirty="0">
                                    <a:solidFill>
                                      <a:schemeClr val="accent1"/>
                                    </a:solidFill>
                                    <a:latin typeface="Cambria Math" panose="02040503050406030204" pitchFamily="18" charset="0"/>
                                  </a:rPr>
                                  <m:t>∈</m:t>
                                </m:r>
                                <m:r>
                                  <a:rPr lang="en-US" altLang="zh-CN" sz="3200" i="1" dirty="0">
                                    <a:solidFill>
                                      <a:schemeClr val="accent1"/>
                                    </a:solidFill>
                                    <a:latin typeface="Cambria Math" panose="02040503050406030204" pitchFamily="18" charset="0"/>
                                  </a:rPr>
                                  <m:t>𝐶</m:t>
                                </m:r>
                              </m:lim>
                            </m:limLow>
                          </m:fName>
                          <m:e>
                            <m:r>
                              <a:rPr lang="en-US" altLang="zh-CN" sz="3200" i="1" dirty="0">
                                <a:solidFill>
                                  <a:schemeClr val="accent1"/>
                                </a:solidFill>
                                <a:latin typeface="Cambria Math" panose="02040503050406030204" pitchFamily="18" charset="0"/>
                              </a:rPr>
                              <m:t>𝑃</m:t>
                            </m:r>
                            <m:d>
                              <m:dPr>
                                <m:ctrlPr>
                                  <a:rPr lang="en-US" altLang="zh-CN" sz="3200" i="1" dirty="0">
                                    <a:solidFill>
                                      <a:schemeClr val="accent1"/>
                                    </a:solidFill>
                                    <a:latin typeface="Cambria Math" panose="02040503050406030204" pitchFamily="18" charset="0"/>
                                  </a:rPr>
                                </m:ctrlPr>
                              </m:dPr>
                              <m:e>
                                <m:sSub>
                                  <m:sSubPr>
                                    <m:ctrlPr>
                                      <a:rPr lang="en-US" altLang="zh-CN" sz="3200" i="1" dirty="0">
                                        <a:solidFill>
                                          <a:schemeClr val="accent1"/>
                                        </a:solidFill>
                                        <a:latin typeface="Cambria Math" panose="02040503050406030204" pitchFamily="18" charset="0"/>
                                      </a:rPr>
                                    </m:ctrlPr>
                                  </m:sSubPr>
                                  <m:e>
                                    <m:r>
                                      <a:rPr lang="en-US" altLang="zh-CN" sz="3200" i="1" dirty="0">
                                        <a:solidFill>
                                          <a:schemeClr val="accent1"/>
                                        </a:solidFill>
                                        <a:latin typeface="Cambria Math" panose="02040503050406030204" pitchFamily="18" charset="0"/>
                                      </a:rPr>
                                      <m:t>𝑥</m:t>
                                    </m:r>
                                  </m:e>
                                  <m:sub>
                                    <m:r>
                                      <a:rPr lang="en-US" altLang="zh-CN" sz="3200" i="1" dirty="0">
                                        <a:solidFill>
                                          <a:schemeClr val="accent1"/>
                                        </a:solidFill>
                                        <a:latin typeface="Cambria Math" panose="02040503050406030204" pitchFamily="18" charset="0"/>
                                      </a:rPr>
                                      <m:t>1</m:t>
                                    </m:r>
                                  </m:sub>
                                </m:sSub>
                                <m:r>
                                  <a:rPr lang="en-US" altLang="zh-CN" sz="3200" i="1" dirty="0">
                                    <a:solidFill>
                                      <a:schemeClr val="accent1"/>
                                    </a:solidFill>
                                    <a:latin typeface="Cambria Math" panose="02040503050406030204" pitchFamily="18" charset="0"/>
                                  </a:rPr>
                                  <m:t>,</m:t>
                                </m:r>
                                <m:sSub>
                                  <m:sSubPr>
                                    <m:ctrlPr>
                                      <a:rPr lang="en-US" altLang="zh-CN" sz="3200" i="1" dirty="0">
                                        <a:solidFill>
                                          <a:schemeClr val="accent1"/>
                                        </a:solidFill>
                                        <a:latin typeface="Cambria Math" panose="02040503050406030204" pitchFamily="18" charset="0"/>
                                      </a:rPr>
                                    </m:ctrlPr>
                                  </m:sSubPr>
                                  <m:e>
                                    <m:r>
                                      <a:rPr lang="en-US" altLang="zh-CN" sz="3200" i="1" dirty="0">
                                        <a:solidFill>
                                          <a:schemeClr val="accent1"/>
                                        </a:solidFill>
                                        <a:latin typeface="Cambria Math" panose="02040503050406030204" pitchFamily="18" charset="0"/>
                                      </a:rPr>
                                      <m:t>𝑥</m:t>
                                    </m:r>
                                  </m:e>
                                  <m:sub>
                                    <m:r>
                                      <a:rPr lang="en-US" altLang="zh-CN" sz="3200" i="1" dirty="0">
                                        <a:solidFill>
                                          <a:schemeClr val="accent1"/>
                                        </a:solidFill>
                                        <a:latin typeface="Cambria Math" panose="02040503050406030204" pitchFamily="18" charset="0"/>
                                      </a:rPr>
                                      <m:t>2</m:t>
                                    </m:r>
                                  </m:sub>
                                </m:sSub>
                                <m:r>
                                  <a:rPr lang="en-US" altLang="zh-CN" sz="3200" i="1" dirty="0">
                                    <a:solidFill>
                                      <a:schemeClr val="accent1"/>
                                    </a:solidFill>
                                    <a:latin typeface="Cambria Math" panose="02040503050406030204" pitchFamily="18" charset="0"/>
                                  </a:rPr>
                                  <m:t>,…,</m:t>
                                </m:r>
                                <m:r>
                                  <a:rPr lang="zh-CN" altLang="en-US" sz="3200" i="1" dirty="0">
                                    <a:solidFill>
                                      <a:schemeClr val="accent1"/>
                                    </a:solidFill>
                                    <a:latin typeface="Cambria Math" panose="02040503050406030204" pitchFamily="18" charset="0"/>
                                  </a:rPr>
                                  <m:t> </m:t>
                                </m:r>
                                <m:sSub>
                                  <m:sSubPr>
                                    <m:ctrlPr>
                                      <a:rPr lang="en-US" altLang="zh-CN" sz="3200" i="1" dirty="0">
                                        <a:solidFill>
                                          <a:schemeClr val="accent1"/>
                                        </a:solidFill>
                                        <a:latin typeface="Cambria Math" panose="02040503050406030204" pitchFamily="18" charset="0"/>
                                      </a:rPr>
                                    </m:ctrlPr>
                                  </m:sSubPr>
                                  <m:e>
                                    <m:r>
                                      <a:rPr lang="en-US" altLang="zh-CN" sz="3200" i="1" dirty="0">
                                        <a:solidFill>
                                          <a:schemeClr val="accent1"/>
                                        </a:solidFill>
                                        <a:latin typeface="Cambria Math" panose="02040503050406030204" pitchFamily="18" charset="0"/>
                                      </a:rPr>
                                      <m:t>𝑥</m:t>
                                    </m:r>
                                  </m:e>
                                  <m:sub>
                                    <m:r>
                                      <a:rPr lang="en-US" altLang="zh-CN" sz="3200" i="1" dirty="0">
                                        <a:solidFill>
                                          <a:schemeClr val="accent1"/>
                                        </a:solidFill>
                                        <a:latin typeface="Cambria Math" panose="02040503050406030204" pitchFamily="18" charset="0"/>
                                      </a:rPr>
                                      <m:t>𝑛</m:t>
                                    </m:r>
                                  </m:sub>
                                </m:sSub>
                                <m:r>
                                  <a:rPr lang="en-US" altLang="zh-CN" sz="3200" i="1" dirty="0">
                                    <a:solidFill>
                                      <a:schemeClr val="accent1"/>
                                    </a:solidFill>
                                    <a:latin typeface="Cambria Math" panose="02040503050406030204" pitchFamily="18" charset="0"/>
                                  </a:rPr>
                                  <m:t>|</m:t>
                                </m:r>
                                <m:r>
                                  <a:rPr lang="en-US" altLang="zh-CN" sz="3200" i="1" dirty="0">
                                    <a:solidFill>
                                      <a:schemeClr val="accent1"/>
                                    </a:solidFill>
                                    <a:latin typeface="Cambria Math" panose="02040503050406030204" pitchFamily="18" charset="0"/>
                                  </a:rPr>
                                  <m:t>𝑐</m:t>
                                </m:r>
                              </m:e>
                            </m:d>
                            <m:r>
                              <a:rPr lang="en-US" altLang="zh-CN" sz="3200" i="1" dirty="0">
                                <a:solidFill>
                                  <a:schemeClr val="accent1"/>
                                </a:solidFill>
                                <a:latin typeface="Cambria Math" panose="02040503050406030204" pitchFamily="18" charset="0"/>
                              </a:rPr>
                              <m:t>⋅</m:t>
                            </m:r>
                            <m:r>
                              <a:rPr lang="en-US" altLang="zh-CN" sz="3200" i="1" dirty="0">
                                <a:solidFill>
                                  <a:schemeClr val="accent1"/>
                                </a:solidFill>
                                <a:latin typeface="Cambria Math" panose="02040503050406030204" pitchFamily="18" charset="0"/>
                              </a:rPr>
                              <m:t>𝑃</m:t>
                            </m:r>
                            <m:d>
                              <m:dPr>
                                <m:ctrlPr>
                                  <a:rPr lang="en-US" altLang="zh-CN" sz="3200" i="1" dirty="0">
                                    <a:solidFill>
                                      <a:schemeClr val="accent1"/>
                                    </a:solidFill>
                                    <a:latin typeface="Cambria Math" panose="02040503050406030204" pitchFamily="18" charset="0"/>
                                  </a:rPr>
                                </m:ctrlPr>
                              </m:dPr>
                              <m:e>
                                <m:r>
                                  <a:rPr lang="en-US" altLang="zh-CN" sz="3200" i="1" dirty="0">
                                    <a:solidFill>
                                      <a:schemeClr val="accent1"/>
                                    </a:solidFill>
                                    <a:latin typeface="Cambria Math" panose="02040503050406030204" pitchFamily="18" charset="0"/>
                                  </a:rPr>
                                  <m:t>𝑐</m:t>
                                </m:r>
                              </m:e>
                            </m:d>
                          </m:e>
                        </m:func>
                      </m:e>
                    </m:func>
                  </m:oMath>
                </a14:m>
                <a:endParaRPr lang="zh-CN" altLang="en-US" dirty="0"/>
              </a:p>
              <a:p>
                <a:r>
                  <a:rPr lang="en-US" altLang="zh-TW" sz="2800" dirty="0">
                    <a:solidFill>
                      <a:schemeClr val="accent1"/>
                    </a:solidFill>
                  </a:rPr>
                  <a:t>Document </a:t>
                </a:r>
                <a14:m>
                  <m:oMath xmlns:m="http://schemas.openxmlformats.org/officeDocument/2006/math">
                    <m:r>
                      <a:rPr lang="en-US" altLang="zh-TW" sz="2800" i="1" dirty="0" smtClean="0">
                        <a:solidFill>
                          <a:schemeClr val="accent1"/>
                        </a:solidFill>
                        <a:latin typeface="Cambria Math" panose="02040503050406030204" pitchFamily="18" charset="0"/>
                      </a:rPr>
                      <m:t>𝑑</m:t>
                    </m:r>
                  </m:oMath>
                </a14:m>
                <a:r>
                  <a:rPr lang="en-US" altLang="zh-TW" sz="2800" dirty="0">
                    <a:solidFill>
                      <a:schemeClr val="accent1"/>
                    </a:solidFill>
                  </a:rPr>
                  <a:t> represented as features </a:t>
                </a:r>
                <a14:m>
                  <m:oMath xmlns:m="http://schemas.openxmlformats.org/officeDocument/2006/math">
                    <m:sSub>
                      <m:sSubPr>
                        <m:ctrlPr>
                          <a:rPr lang="en-US" altLang="zh-TW" sz="2800" b="0" i="1" dirty="0" smtClean="0">
                            <a:solidFill>
                              <a:schemeClr val="accent1"/>
                            </a:solidFill>
                            <a:latin typeface="Cambria Math" panose="02040503050406030204" pitchFamily="18" charset="0"/>
                          </a:rPr>
                        </m:ctrlPr>
                      </m:sSubPr>
                      <m:e>
                        <m:r>
                          <a:rPr lang="en-US" altLang="zh-TW" sz="2800" i="1" dirty="0" smtClean="0">
                            <a:solidFill>
                              <a:schemeClr val="accent1"/>
                            </a:solidFill>
                            <a:latin typeface="Cambria Math" panose="02040503050406030204" pitchFamily="18" charset="0"/>
                          </a:rPr>
                          <m:t>𝑥</m:t>
                        </m:r>
                      </m:e>
                      <m:sub>
                        <m:r>
                          <a:rPr lang="en-US" altLang="zh-TW" sz="2800" i="1" dirty="0" smtClean="0">
                            <a:solidFill>
                              <a:schemeClr val="accent1"/>
                            </a:solidFill>
                            <a:latin typeface="Cambria Math" panose="02040503050406030204" pitchFamily="18" charset="0"/>
                          </a:rPr>
                          <m:t>1</m:t>
                        </m:r>
                      </m:sub>
                    </m:sSub>
                    <m:r>
                      <a:rPr lang="en-US" altLang="zh-TW" sz="2800" b="0" i="1" dirty="0" smtClean="0">
                        <a:solidFill>
                          <a:schemeClr val="accent1"/>
                        </a:solidFill>
                        <a:latin typeface="Cambria Math" panose="02040503050406030204" pitchFamily="18" charset="0"/>
                      </a:rPr>
                      <m:t>,…,</m:t>
                    </m:r>
                    <m:sSub>
                      <m:sSubPr>
                        <m:ctrlPr>
                          <a:rPr lang="en-US" altLang="zh-TW" sz="2800" b="0" i="1" dirty="0" smtClean="0">
                            <a:solidFill>
                              <a:schemeClr val="accent1"/>
                            </a:solidFill>
                            <a:latin typeface="Cambria Math" panose="02040503050406030204" pitchFamily="18" charset="0"/>
                          </a:rPr>
                        </m:ctrlPr>
                      </m:sSubPr>
                      <m:e>
                        <m:r>
                          <a:rPr lang="en-US" altLang="zh-TW" sz="2800" b="0" i="1" dirty="0" smtClean="0">
                            <a:solidFill>
                              <a:schemeClr val="accent1"/>
                            </a:solidFill>
                            <a:latin typeface="Cambria Math" panose="02040503050406030204" pitchFamily="18" charset="0"/>
                          </a:rPr>
                          <m:t>𝑥</m:t>
                        </m:r>
                      </m:e>
                      <m:sub>
                        <m:r>
                          <a:rPr lang="en-US" altLang="zh-TW" sz="2800" b="0" i="1" dirty="0" smtClean="0">
                            <a:solidFill>
                              <a:schemeClr val="accent1"/>
                            </a:solidFill>
                            <a:latin typeface="Cambria Math" panose="02040503050406030204" pitchFamily="18" charset="0"/>
                          </a:rPr>
                          <m:t>𝑛</m:t>
                        </m:r>
                      </m:sub>
                    </m:sSub>
                  </m:oMath>
                </a14:m>
                <a:r>
                  <a:rPr lang="zh-CN" altLang="en-US" sz="2800" dirty="0">
                    <a:solidFill>
                      <a:schemeClr val="accent1"/>
                    </a:solidFill>
                  </a:rPr>
                  <a:t> </a:t>
                </a:r>
                <a:r>
                  <a:rPr lang="en-US" altLang="zh-CN" sz="2800" dirty="0">
                    <a:solidFill>
                      <a:schemeClr val="accent1"/>
                    </a:solidFill>
                  </a:rPr>
                  <a:t>by</a:t>
                </a:r>
                <a:r>
                  <a:rPr lang="zh-CN" altLang="en-US" sz="2800" dirty="0">
                    <a:solidFill>
                      <a:schemeClr val="accent1"/>
                    </a:solidFill>
                  </a:rPr>
                  <a:t> </a:t>
                </a:r>
                <a:r>
                  <a:rPr lang="en-US" altLang="zh-CN" sz="2800" dirty="0">
                    <a:solidFill>
                      <a:schemeClr val="accent1"/>
                    </a:solidFill>
                  </a:rPr>
                  <a:t>bay-of-words</a:t>
                </a:r>
                <a:endParaRPr lang="en-US" altLang="zh-TW" sz="2800" dirty="0"/>
              </a:p>
            </p:txBody>
          </p:sp>
        </mc:Choice>
        <mc:Fallback xmlns="">
          <p:sp>
            <p:nvSpPr>
              <p:cNvPr id="3" name="Content Placeholder 2">
                <a:extLst>
                  <a:ext uri="{FF2B5EF4-FFF2-40B4-BE49-F238E27FC236}">
                    <a16:creationId xmlns:a16="http://schemas.microsoft.com/office/drawing/2014/main" id="{0712900E-45A7-8F44-893F-F39AB8342243}"/>
                  </a:ext>
                </a:extLst>
              </p:cNvPr>
              <p:cNvSpPr>
                <a:spLocks noGrp="1" noRot="1" noChangeAspect="1" noMove="1" noResize="1" noEditPoints="1" noAdjustHandles="1" noChangeArrowheads="1" noChangeShapeType="1" noTextEdit="1"/>
              </p:cNvSpPr>
              <p:nvPr>
                <p:ph idx="1"/>
              </p:nvPr>
            </p:nvSpPr>
            <p:spPr>
              <a:xfrm>
                <a:off x="517525" y="1108433"/>
                <a:ext cx="11553826" cy="5508000"/>
              </a:xfrm>
              <a:blipFill>
                <a:blip r:embed="rId3"/>
                <a:stretch>
                  <a:fillRect l="-878" t="-1152" b="-461"/>
                </a:stretch>
              </a:blipFill>
            </p:spPr>
            <p:txBody>
              <a:bodyPr/>
              <a:lstStyle/>
              <a:p>
                <a:r>
                  <a:rPr lang="en-CN">
                    <a:noFill/>
                  </a:rPr>
                  <a:t> </a:t>
                </a:r>
              </a:p>
            </p:txBody>
          </p:sp>
        </mc:Fallback>
      </mc:AlternateContent>
      <p:sp>
        <p:nvSpPr>
          <p:cNvPr id="4" name="Slide Number Placeholder 3">
            <a:extLst>
              <a:ext uri="{FF2B5EF4-FFF2-40B4-BE49-F238E27FC236}">
                <a16:creationId xmlns:a16="http://schemas.microsoft.com/office/drawing/2014/main" id="{E9484595-A993-7745-83AA-F4004F2DF909}"/>
              </a:ext>
            </a:extLst>
          </p:cNvPr>
          <p:cNvSpPr>
            <a:spLocks noGrp="1"/>
          </p:cNvSpPr>
          <p:nvPr>
            <p:ph type="sldNum" sz="quarter" idx="12"/>
          </p:nvPr>
        </p:nvSpPr>
        <p:spPr/>
        <p:txBody>
          <a:bodyPr/>
          <a:lstStyle/>
          <a:p>
            <a:fld id="{DC8BB421-126E-41CB-B73A-69D52E98CAE3}" type="slidenum">
              <a:rPr lang="zh-CN" altLang="en-US" smtClean="0"/>
              <a:t>24</a:t>
            </a:fld>
            <a:endParaRPr lang="zh-CN" altLang="en-US" dirty="0"/>
          </a:p>
        </p:txBody>
      </p:sp>
    </p:spTree>
    <p:extLst>
      <p:ext uri="{BB962C8B-B14F-4D97-AF65-F5344CB8AC3E}">
        <p14:creationId xmlns:p14="http://schemas.microsoft.com/office/powerpoint/2010/main" val="2288206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0660D-1269-1440-AED7-2BED459B28BC}"/>
              </a:ext>
            </a:extLst>
          </p:cNvPr>
          <p:cNvSpPr>
            <a:spLocks noGrp="1"/>
          </p:cNvSpPr>
          <p:nvPr>
            <p:ph type="title"/>
          </p:nvPr>
        </p:nvSpPr>
        <p:spPr/>
        <p:txBody>
          <a:bodyPr/>
          <a:lstStyle/>
          <a:p>
            <a:r>
              <a:rPr lang="en-US" altLang="zh-CN" b="1" dirty="0"/>
              <a:t>Naïve </a:t>
            </a:r>
            <a:r>
              <a:rPr lang="en-US" b="1" dirty="0"/>
              <a:t>Bayes Classifier</a:t>
            </a:r>
            <a:endParaRPr lang="en-C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F4E2A3-4FD7-9645-AFD0-9602257412F3}"/>
                  </a:ext>
                </a:extLst>
              </p:cNvPr>
              <p:cNvSpPr>
                <a:spLocks noGrp="1"/>
              </p:cNvSpPr>
              <p:nvPr>
                <p:ph idx="1"/>
              </p:nvPr>
            </p:nvSpPr>
            <p:spPr>
              <a:xfrm>
                <a:off x="479425" y="1107124"/>
                <a:ext cx="7146810" cy="953123"/>
              </a:xfrm>
            </p:spPr>
            <p:txBody>
              <a:bodyPr>
                <a:normAutofit fontScale="92500"/>
              </a:bodyPr>
              <a:lstStyle/>
              <a:p>
                <a:pPr marL="0" indent="0">
                  <a:buNone/>
                </a:pPr>
                <a14:m>
                  <m:oMathPara xmlns:m="http://schemas.openxmlformats.org/officeDocument/2006/math">
                    <m:oMathParaPr>
                      <m:jc m:val="centerGroup"/>
                    </m:oMathParaPr>
                    <m:oMath xmlns:m="http://schemas.openxmlformats.org/officeDocument/2006/math">
                      <m:sSub>
                        <m:sSubPr>
                          <m:ctrlPr>
                            <a:rPr lang="en-US" altLang="zh-CN" sz="3200" b="0" i="1" dirty="0" smtClean="0">
                              <a:solidFill>
                                <a:schemeClr val="accent1"/>
                              </a:solidFill>
                              <a:latin typeface="Cambria Math" panose="02040503050406030204" pitchFamily="18" charset="0"/>
                            </a:rPr>
                          </m:ctrlPr>
                        </m:sSubPr>
                        <m:e>
                          <m:r>
                            <a:rPr lang="en-US" altLang="zh-CN" sz="3200" b="0" i="1" dirty="0" smtClean="0">
                              <a:solidFill>
                                <a:schemeClr val="accent1"/>
                              </a:solidFill>
                              <a:latin typeface="Cambria Math" panose="02040503050406030204" pitchFamily="18" charset="0"/>
                            </a:rPr>
                            <m:t>𝑐</m:t>
                          </m:r>
                        </m:e>
                        <m:sub>
                          <m:r>
                            <a:rPr lang="en-US" altLang="zh-CN" sz="3200" b="0" i="1" dirty="0" smtClean="0">
                              <a:solidFill>
                                <a:schemeClr val="accent1"/>
                              </a:solidFill>
                              <a:latin typeface="Cambria Math" panose="02040503050406030204" pitchFamily="18" charset="0"/>
                            </a:rPr>
                            <m:t>𝑀𝐴𝑃</m:t>
                          </m:r>
                        </m:sub>
                      </m:sSub>
                      <m:r>
                        <a:rPr lang="en-US" altLang="zh-CN" sz="3200" b="0" i="1" dirty="0" smtClean="0">
                          <a:solidFill>
                            <a:schemeClr val="accent1"/>
                          </a:solidFill>
                          <a:latin typeface="Cambria Math" panose="02040503050406030204" pitchFamily="18" charset="0"/>
                        </a:rPr>
                        <m:t>=</m:t>
                      </m:r>
                      <m:func>
                        <m:funcPr>
                          <m:ctrlPr>
                            <a:rPr lang="zh-CN" altLang="en-US" sz="3200" i="1" dirty="0">
                              <a:solidFill>
                                <a:schemeClr val="accent1"/>
                              </a:solidFill>
                              <a:latin typeface="Cambria Math" panose="02040503050406030204" pitchFamily="18" charset="0"/>
                            </a:rPr>
                          </m:ctrlPr>
                        </m:funcPr>
                        <m:fName>
                          <m:r>
                            <m:rPr>
                              <m:sty m:val="p"/>
                            </m:rPr>
                            <a:rPr lang="en-US" altLang="zh-CN" sz="3200" dirty="0">
                              <a:solidFill>
                                <a:schemeClr val="accent1"/>
                              </a:solidFill>
                              <a:latin typeface="Cambria Math" panose="02040503050406030204" pitchFamily="18" charset="0"/>
                            </a:rPr>
                            <m:t>arg</m:t>
                          </m:r>
                        </m:fName>
                        <m:e>
                          <m:func>
                            <m:funcPr>
                              <m:ctrlPr>
                                <a:rPr lang="en-US" altLang="zh-CN" sz="3200" i="1" dirty="0">
                                  <a:solidFill>
                                    <a:schemeClr val="accent1"/>
                                  </a:solidFill>
                                  <a:latin typeface="Cambria Math" panose="02040503050406030204" pitchFamily="18" charset="0"/>
                                </a:rPr>
                              </m:ctrlPr>
                            </m:funcPr>
                            <m:fName>
                              <m:limLow>
                                <m:limLowPr>
                                  <m:ctrlPr>
                                    <a:rPr lang="en-US" altLang="zh-CN" sz="3200" i="1" dirty="0">
                                      <a:solidFill>
                                        <a:schemeClr val="accent1"/>
                                      </a:solidFill>
                                      <a:latin typeface="Cambria Math" panose="02040503050406030204" pitchFamily="18" charset="0"/>
                                    </a:rPr>
                                  </m:ctrlPr>
                                </m:limLowPr>
                                <m:e>
                                  <m:r>
                                    <m:rPr>
                                      <m:sty m:val="p"/>
                                    </m:rPr>
                                    <a:rPr lang="en-US" altLang="zh-CN" sz="3200" dirty="0">
                                      <a:solidFill>
                                        <a:schemeClr val="accent1"/>
                                      </a:solidFill>
                                      <a:latin typeface="Cambria Math" panose="02040503050406030204" pitchFamily="18" charset="0"/>
                                    </a:rPr>
                                    <m:t>max</m:t>
                                  </m:r>
                                </m:e>
                                <m:lim>
                                  <m:r>
                                    <a:rPr lang="en-US" altLang="zh-CN" sz="3200" i="1" dirty="0">
                                      <a:solidFill>
                                        <a:schemeClr val="accent1"/>
                                      </a:solidFill>
                                      <a:latin typeface="Cambria Math" panose="02040503050406030204" pitchFamily="18" charset="0"/>
                                    </a:rPr>
                                    <m:t>𝑐</m:t>
                                  </m:r>
                                  <m:r>
                                    <a:rPr lang="en-US" altLang="zh-CN" sz="3200" i="1" dirty="0">
                                      <a:solidFill>
                                        <a:schemeClr val="accent1"/>
                                      </a:solidFill>
                                      <a:latin typeface="Cambria Math" panose="02040503050406030204" pitchFamily="18" charset="0"/>
                                    </a:rPr>
                                    <m:t>∈</m:t>
                                  </m:r>
                                  <m:r>
                                    <a:rPr lang="en-US" altLang="zh-CN" sz="3200" i="1" dirty="0">
                                      <a:solidFill>
                                        <a:schemeClr val="accent1"/>
                                      </a:solidFill>
                                      <a:latin typeface="Cambria Math" panose="02040503050406030204" pitchFamily="18" charset="0"/>
                                    </a:rPr>
                                    <m:t>𝐶</m:t>
                                  </m:r>
                                </m:lim>
                              </m:limLow>
                            </m:fName>
                            <m:e>
                              <m:r>
                                <a:rPr lang="en-US" altLang="zh-CN" sz="3200" i="1" dirty="0">
                                  <a:solidFill>
                                    <a:schemeClr val="accent1"/>
                                  </a:solidFill>
                                  <a:latin typeface="Cambria Math" panose="02040503050406030204" pitchFamily="18" charset="0"/>
                                </a:rPr>
                                <m:t>𝑃</m:t>
                              </m:r>
                              <m:d>
                                <m:dPr>
                                  <m:ctrlPr>
                                    <a:rPr lang="en-US" altLang="zh-CN" sz="3200" i="1" dirty="0">
                                      <a:solidFill>
                                        <a:schemeClr val="accent1"/>
                                      </a:solidFill>
                                      <a:latin typeface="Cambria Math" panose="02040503050406030204" pitchFamily="18" charset="0"/>
                                    </a:rPr>
                                  </m:ctrlPr>
                                </m:dPr>
                                <m:e>
                                  <m:sSub>
                                    <m:sSubPr>
                                      <m:ctrlPr>
                                        <a:rPr lang="en-US" altLang="zh-CN" sz="3200" i="1" dirty="0">
                                          <a:solidFill>
                                            <a:schemeClr val="accent1"/>
                                          </a:solidFill>
                                          <a:latin typeface="Cambria Math" panose="02040503050406030204" pitchFamily="18" charset="0"/>
                                        </a:rPr>
                                      </m:ctrlPr>
                                    </m:sSubPr>
                                    <m:e>
                                      <m:r>
                                        <a:rPr lang="en-US" altLang="zh-CN" sz="3200" i="1" dirty="0">
                                          <a:solidFill>
                                            <a:schemeClr val="accent1"/>
                                          </a:solidFill>
                                          <a:latin typeface="Cambria Math" panose="02040503050406030204" pitchFamily="18" charset="0"/>
                                        </a:rPr>
                                        <m:t>𝑥</m:t>
                                      </m:r>
                                    </m:e>
                                    <m:sub>
                                      <m:r>
                                        <a:rPr lang="en-US" altLang="zh-CN" sz="3200" i="1" dirty="0">
                                          <a:solidFill>
                                            <a:schemeClr val="accent1"/>
                                          </a:solidFill>
                                          <a:latin typeface="Cambria Math" panose="02040503050406030204" pitchFamily="18" charset="0"/>
                                        </a:rPr>
                                        <m:t>1</m:t>
                                      </m:r>
                                    </m:sub>
                                  </m:sSub>
                                  <m:r>
                                    <a:rPr lang="en-US" altLang="zh-CN" sz="3200" i="1" dirty="0">
                                      <a:solidFill>
                                        <a:schemeClr val="accent1"/>
                                      </a:solidFill>
                                      <a:latin typeface="Cambria Math" panose="02040503050406030204" pitchFamily="18" charset="0"/>
                                    </a:rPr>
                                    <m:t>,</m:t>
                                  </m:r>
                                  <m:sSub>
                                    <m:sSubPr>
                                      <m:ctrlPr>
                                        <a:rPr lang="en-US" altLang="zh-CN" sz="3200" i="1" dirty="0">
                                          <a:solidFill>
                                            <a:schemeClr val="accent1"/>
                                          </a:solidFill>
                                          <a:latin typeface="Cambria Math" panose="02040503050406030204" pitchFamily="18" charset="0"/>
                                        </a:rPr>
                                      </m:ctrlPr>
                                    </m:sSubPr>
                                    <m:e>
                                      <m:r>
                                        <a:rPr lang="en-US" altLang="zh-CN" sz="3200" i="1" dirty="0">
                                          <a:solidFill>
                                            <a:schemeClr val="accent1"/>
                                          </a:solidFill>
                                          <a:latin typeface="Cambria Math" panose="02040503050406030204" pitchFamily="18" charset="0"/>
                                        </a:rPr>
                                        <m:t>𝑥</m:t>
                                      </m:r>
                                    </m:e>
                                    <m:sub>
                                      <m:r>
                                        <a:rPr lang="en-US" altLang="zh-CN" sz="3200" i="1" dirty="0">
                                          <a:solidFill>
                                            <a:schemeClr val="accent1"/>
                                          </a:solidFill>
                                          <a:latin typeface="Cambria Math" panose="02040503050406030204" pitchFamily="18" charset="0"/>
                                        </a:rPr>
                                        <m:t>2</m:t>
                                      </m:r>
                                    </m:sub>
                                  </m:sSub>
                                  <m:r>
                                    <a:rPr lang="en-US" altLang="zh-CN" sz="3200" i="1" dirty="0">
                                      <a:solidFill>
                                        <a:schemeClr val="accent1"/>
                                      </a:solidFill>
                                      <a:latin typeface="Cambria Math" panose="02040503050406030204" pitchFamily="18" charset="0"/>
                                    </a:rPr>
                                    <m:t>,…,</m:t>
                                  </m:r>
                                  <m:r>
                                    <a:rPr lang="zh-CN" altLang="en-US" sz="3200" i="1" dirty="0">
                                      <a:solidFill>
                                        <a:schemeClr val="accent1"/>
                                      </a:solidFill>
                                      <a:latin typeface="Cambria Math" panose="02040503050406030204" pitchFamily="18" charset="0"/>
                                    </a:rPr>
                                    <m:t> </m:t>
                                  </m:r>
                                  <m:sSub>
                                    <m:sSubPr>
                                      <m:ctrlPr>
                                        <a:rPr lang="en-US" altLang="zh-CN" sz="3200" i="1" dirty="0">
                                          <a:solidFill>
                                            <a:schemeClr val="accent1"/>
                                          </a:solidFill>
                                          <a:latin typeface="Cambria Math" panose="02040503050406030204" pitchFamily="18" charset="0"/>
                                        </a:rPr>
                                      </m:ctrlPr>
                                    </m:sSubPr>
                                    <m:e>
                                      <m:r>
                                        <a:rPr lang="en-US" altLang="zh-CN" sz="3200" i="1" dirty="0">
                                          <a:solidFill>
                                            <a:schemeClr val="accent1"/>
                                          </a:solidFill>
                                          <a:latin typeface="Cambria Math" panose="02040503050406030204" pitchFamily="18" charset="0"/>
                                        </a:rPr>
                                        <m:t>𝑥</m:t>
                                      </m:r>
                                    </m:e>
                                    <m:sub>
                                      <m:r>
                                        <a:rPr lang="en-US" altLang="zh-CN" sz="3200" i="1" dirty="0">
                                          <a:solidFill>
                                            <a:schemeClr val="accent1"/>
                                          </a:solidFill>
                                          <a:latin typeface="Cambria Math" panose="02040503050406030204" pitchFamily="18" charset="0"/>
                                        </a:rPr>
                                        <m:t>𝑛</m:t>
                                      </m:r>
                                    </m:sub>
                                  </m:sSub>
                                  <m:r>
                                    <a:rPr lang="en-US" altLang="zh-CN" sz="3200" i="1" dirty="0">
                                      <a:solidFill>
                                        <a:schemeClr val="accent1"/>
                                      </a:solidFill>
                                      <a:latin typeface="Cambria Math" panose="02040503050406030204" pitchFamily="18" charset="0"/>
                                    </a:rPr>
                                    <m:t>|</m:t>
                                  </m:r>
                                  <m:r>
                                    <a:rPr lang="en-US" altLang="zh-CN" sz="3200" i="1" dirty="0">
                                      <a:solidFill>
                                        <a:schemeClr val="accent1"/>
                                      </a:solidFill>
                                      <a:latin typeface="Cambria Math" panose="02040503050406030204" pitchFamily="18" charset="0"/>
                                    </a:rPr>
                                    <m:t>𝑐</m:t>
                                  </m:r>
                                </m:e>
                              </m:d>
                              <m:r>
                                <a:rPr lang="en-US" altLang="zh-CN" sz="3200" i="1" dirty="0">
                                  <a:solidFill>
                                    <a:schemeClr val="accent1"/>
                                  </a:solidFill>
                                  <a:latin typeface="Cambria Math" panose="02040503050406030204" pitchFamily="18" charset="0"/>
                                </a:rPr>
                                <m:t>⋅</m:t>
                              </m:r>
                              <m:r>
                                <a:rPr lang="en-US" altLang="zh-CN" sz="3200" i="1" dirty="0">
                                  <a:solidFill>
                                    <a:schemeClr val="accent1"/>
                                  </a:solidFill>
                                  <a:latin typeface="Cambria Math" panose="02040503050406030204" pitchFamily="18" charset="0"/>
                                </a:rPr>
                                <m:t>𝑃</m:t>
                              </m:r>
                              <m:d>
                                <m:dPr>
                                  <m:ctrlPr>
                                    <a:rPr lang="en-US" altLang="zh-CN" sz="3200" i="1" dirty="0">
                                      <a:solidFill>
                                        <a:schemeClr val="accent1"/>
                                      </a:solidFill>
                                      <a:latin typeface="Cambria Math" panose="02040503050406030204" pitchFamily="18" charset="0"/>
                                    </a:rPr>
                                  </m:ctrlPr>
                                </m:dPr>
                                <m:e>
                                  <m:r>
                                    <a:rPr lang="en-US" altLang="zh-CN" sz="3200" i="1" dirty="0">
                                      <a:solidFill>
                                        <a:schemeClr val="accent1"/>
                                      </a:solidFill>
                                      <a:latin typeface="Cambria Math" panose="02040503050406030204" pitchFamily="18" charset="0"/>
                                    </a:rPr>
                                    <m:t>𝑐</m:t>
                                  </m:r>
                                </m:e>
                              </m:d>
                            </m:e>
                          </m:func>
                        </m:e>
                      </m:func>
                    </m:oMath>
                  </m:oMathPara>
                </a14:m>
                <a:endParaRPr lang="en-CN" sz="3200" dirty="0"/>
              </a:p>
            </p:txBody>
          </p:sp>
        </mc:Choice>
        <mc:Fallback xmlns="">
          <p:sp>
            <p:nvSpPr>
              <p:cNvPr id="3" name="Content Placeholder 2">
                <a:extLst>
                  <a:ext uri="{FF2B5EF4-FFF2-40B4-BE49-F238E27FC236}">
                    <a16:creationId xmlns:a16="http://schemas.microsoft.com/office/drawing/2014/main" id="{E4F4E2A3-4FD7-9645-AFD0-9602257412F3}"/>
                  </a:ext>
                </a:extLst>
              </p:cNvPr>
              <p:cNvSpPr>
                <a:spLocks noGrp="1" noRot="1" noChangeAspect="1" noMove="1" noResize="1" noEditPoints="1" noAdjustHandles="1" noChangeArrowheads="1" noChangeShapeType="1" noTextEdit="1"/>
              </p:cNvSpPr>
              <p:nvPr>
                <p:ph idx="1"/>
              </p:nvPr>
            </p:nvSpPr>
            <p:spPr>
              <a:xfrm>
                <a:off x="479425" y="1107124"/>
                <a:ext cx="7146810" cy="953123"/>
              </a:xfrm>
              <a:blipFill>
                <a:blip r:embed="rId2"/>
                <a:stretch>
                  <a:fillRect/>
                </a:stretch>
              </a:blipFill>
            </p:spPr>
            <p:txBody>
              <a:bodyPr/>
              <a:lstStyle/>
              <a:p>
                <a:r>
                  <a:rPr lang="en-CN">
                    <a:noFill/>
                  </a:rPr>
                  <a:t> </a:t>
                </a:r>
              </a:p>
            </p:txBody>
          </p:sp>
        </mc:Fallback>
      </mc:AlternateContent>
      <p:sp>
        <p:nvSpPr>
          <p:cNvPr id="4" name="Slide Number Placeholder 3">
            <a:extLst>
              <a:ext uri="{FF2B5EF4-FFF2-40B4-BE49-F238E27FC236}">
                <a16:creationId xmlns:a16="http://schemas.microsoft.com/office/drawing/2014/main" id="{11F88AD3-A773-904C-A517-31C7418CEECC}"/>
              </a:ext>
            </a:extLst>
          </p:cNvPr>
          <p:cNvSpPr>
            <a:spLocks noGrp="1"/>
          </p:cNvSpPr>
          <p:nvPr>
            <p:ph type="sldNum" sz="quarter" idx="12"/>
          </p:nvPr>
        </p:nvSpPr>
        <p:spPr/>
        <p:txBody>
          <a:bodyPr/>
          <a:lstStyle/>
          <a:p>
            <a:fld id="{DC8BB421-126E-41CB-B73A-69D52E98CAE3}" type="slidenum">
              <a:rPr lang="zh-CN" altLang="en-US" smtClean="0"/>
              <a:t>25</a:t>
            </a:fld>
            <a:endParaRPr lang="zh-CN" altLang="en-US" dirty="0"/>
          </a:p>
        </p:txBody>
      </p:sp>
      <p:sp>
        <p:nvSpPr>
          <p:cNvPr id="5" name="Text Box 16">
            <a:extLst>
              <a:ext uri="{FF2B5EF4-FFF2-40B4-BE49-F238E27FC236}">
                <a16:creationId xmlns:a16="http://schemas.microsoft.com/office/drawing/2014/main" id="{A1B573EC-EFC6-4A4D-B9A0-24890C2F9BA5}"/>
              </a:ext>
            </a:extLst>
          </p:cNvPr>
          <p:cNvSpPr txBox="1">
            <a:spLocks noChangeArrowheads="1"/>
          </p:cNvSpPr>
          <p:nvPr/>
        </p:nvSpPr>
        <p:spPr bwMode="auto">
          <a:xfrm>
            <a:off x="479425" y="2126404"/>
            <a:ext cx="7800051" cy="523220"/>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square">
            <a:prstTxWarp prst="textNoShape">
              <a:avLst/>
            </a:prstTxWarp>
            <a:spAutoFit/>
          </a:bodyPr>
          <a:lstStyle/>
          <a:p>
            <a:pPr marL="457200" indent="-457200">
              <a:buFont typeface="Arial" panose="020B0604020202020204" pitchFamily="34" charset="0"/>
              <a:buChar char="•"/>
              <a:defRPr/>
            </a:pPr>
            <a:r>
              <a:rPr lang="en-US" altLang="zh-TW" sz="2800" dirty="0"/>
              <a:t>How often does this class occur?</a:t>
            </a:r>
          </a:p>
        </p:txBody>
      </p:sp>
      <mc:AlternateContent xmlns:mc="http://schemas.openxmlformats.org/markup-compatibility/2006" xmlns:a14="http://schemas.microsoft.com/office/drawing/2010/main">
        <mc:Choice Requires="a14">
          <p:sp>
            <p:nvSpPr>
              <p:cNvPr id="6" name="Text Box 16">
                <a:extLst>
                  <a:ext uri="{FF2B5EF4-FFF2-40B4-BE49-F238E27FC236}">
                    <a16:creationId xmlns:a16="http://schemas.microsoft.com/office/drawing/2014/main" id="{3181821D-87B9-F14B-9D8D-C65959A7284F}"/>
                  </a:ext>
                </a:extLst>
              </p:cNvPr>
              <p:cNvSpPr txBox="1">
                <a:spLocks noChangeArrowheads="1"/>
              </p:cNvSpPr>
              <p:nvPr/>
            </p:nvSpPr>
            <p:spPr bwMode="auto">
              <a:xfrm>
                <a:off x="1010813" y="2902031"/>
                <a:ext cx="8199690" cy="523220"/>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square">
                <a:prstTxWarp prst="textNoShape">
                  <a:avLst/>
                </a:prstTxWarp>
                <a:spAutoFit/>
              </a:bodyPr>
              <a:lstStyle/>
              <a:p>
                <a:pPr lvl="1" eaLnBrk="1" hangingPunct="1"/>
                <a14:m>
                  <m:oMath xmlns:m="http://schemas.openxmlformats.org/officeDocument/2006/math">
                    <m:r>
                      <a:rPr lang="en-US" sz="2800" b="0" i="1" smtClean="0">
                        <a:latin typeface="Cambria Math" panose="02040503050406030204" pitchFamily="18" charset="0"/>
                        <a:cs typeface="Arial" charset="0"/>
                      </a:rPr>
                      <m:t>𝑂</m:t>
                    </m:r>
                    <m:d>
                      <m:dPr>
                        <m:ctrlPr>
                          <a:rPr lang="en-US" sz="2800" b="0" i="1" smtClean="0">
                            <a:latin typeface="Cambria Math" panose="02040503050406030204" pitchFamily="18" charset="0"/>
                            <a:cs typeface="Arial" charset="0"/>
                          </a:rPr>
                        </m:ctrlPr>
                      </m:dPr>
                      <m:e>
                        <m:sSup>
                          <m:sSupPr>
                            <m:ctrlPr>
                              <a:rPr lang="en-US" sz="2800" b="0" i="1" smtClean="0">
                                <a:latin typeface="Cambria Math" panose="02040503050406030204" pitchFamily="18" charset="0"/>
                                <a:cs typeface="Arial" charset="0"/>
                              </a:rPr>
                            </m:ctrlPr>
                          </m:sSupPr>
                          <m:e>
                            <m:d>
                              <m:dPr>
                                <m:begChr m:val="|"/>
                                <m:endChr m:val="|"/>
                                <m:ctrlPr>
                                  <a:rPr lang="en-US" sz="2800" b="0" i="1" smtClean="0">
                                    <a:latin typeface="Cambria Math" panose="02040503050406030204" pitchFamily="18" charset="0"/>
                                    <a:cs typeface="Arial" charset="0"/>
                                  </a:rPr>
                                </m:ctrlPr>
                              </m:dPr>
                              <m:e>
                                <m:r>
                                  <a:rPr lang="en-US" sz="2800" b="0" i="1" smtClean="0">
                                    <a:latin typeface="Cambria Math" panose="02040503050406030204" pitchFamily="18" charset="0"/>
                                    <a:cs typeface="Arial" charset="0"/>
                                  </a:rPr>
                                  <m:t>𝑋</m:t>
                                </m:r>
                              </m:e>
                            </m:d>
                          </m:e>
                          <m:sup>
                            <m:r>
                              <a:rPr lang="en-US" sz="2800" b="0" i="1" smtClean="0">
                                <a:latin typeface="Cambria Math" panose="02040503050406030204" pitchFamily="18" charset="0"/>
                                <a:cs typeface="Arial" charset="0"/>
                              </a:rPr>
                              <m:t>𝑛</m:t>
                            </m:r>
                          </m:sup>
                        </m:sSup>
                        <m:r>
                          <a:rPr lang="en-US" sz="2800" b="0" i="1" smtClean="0">
                            <a:latin typeface="Cambria Math" panose="02040503050406030204" pitchFamily="18" charset="0"/>
                            <a:cs typeface="Arial" charset="0"/>
                          </a:rPr>
                          <m:t>⋅</m:t>
                        </m:r>
                        <m:d>
                          <m:dPr>
                            <m:begChr m:val="|"/>
                            <m:endChr m:val="|"/>
                            <m:ctrlPr>
                              <a:rPr lang="en-US" sz="2800" b="0" i="1" smtClean="0">
                                <a:latin typeface="Cambria Math" panose="02040503050406030204" pitchFamily="18" charset="0"/>
                                <a:cs typeface="Arial" charset="0"/>
                              </a:rPr>
                            </m:ctrlPr>
                          </m:dPr>
                          <m:e>
                            <m:r>
                              <a:rPr lang="en-US" sz="2800" b="0" i="1" smtClean="0">
                                <a:latin typeface="Cambria Math" panose="02040503050406030204" pitchFamily="18" charset="0"/>
                                <a:cs typeface="Arial" charset="0"/>
                              </a:rPr>
                              <m:t>𝐶</m:t>
                            </m:r>
                          </m:e>
                        </m:d>
                      </m:e>
                    </m:d>
                  </m:oMath>
                </a14:m>
                <a:r>
                  <a:rPr lang="en-US" sz="2800" dirty="0">
                    <a:cs typeface="Arial" charset="0"/>
                  </a:rPr>
                  <a:t> ,where </a:t>
                </a:r>
                <a14:m>
                  <m:oMath xmlns:m="http://schemas.openxmlformats.org/officeDocument/2006/math">
                    <m:r>
                      <a:rPr lang="en-US" sz="2800" b="0" i="1" smtClean="0">
                        <a:latin typeface="Cambria Math" panose="02040503050406030204" pitchFamily="18" charset="0"/>
                        <a:cs typeface="Arial" charset="0"/>
                      </a:rPr>
                      <m:t>|</m:t>
                    </m:r>
                    <m:r>
                      <a:rPr lang="en-US" sz="2800" b="0" i="1" smtClean="0">
                        <a:latin typeface="Cambria Math" panose="02040503050406030204" pitchFamily="18" charset="0"/>
                        <a:cs typeface="Arial" charset="0"/>
                      </a:rPr>
                      <m:t>𝑋</m:t>
                    </m:r>
                    <m:r>
                      <a:rPr lang="en-US" sz="2800" b="0" i="1" smtClean="0">
                        <a:latin typeface="Cambria Math" panose="02040503050406030204" pitchFamily="18" charset="0"/>
                        <a:cs typeface="Arial" charset="0"/>
                      </a:rPr>
                      <m:t>|</m:t>
                    </m:r>
                  </m:oMath>
                </a14:m>
                <a:r>
                  <a:rPr lang="en-US" sz="2800" dirty="0">
                    <a:cs typeface="Arial" charset="0"/>
                  </a:rPr>
                  <a:t> is the vocabulary size.</a:t>
                </a:r>
              </a:p>
            </p:txBody>
          </p:sp>
        </mc:Choice>
        <mc:Fallback xmlns="">
          <p:sp>
            <p:nvSpPr>
              <p:cNvPr id="6" name="Text Box 16">
                <a:extLst>
                  <a:ext uri="{FF2B5EF4-FFF2-40B4-BE49-F238E27FC236}">
                    <a16:creationId xmlns:a16="http://schemas.microsoft.com/office/drawing/2014/main" id="{3181821D-87B9-F14B-9D8D-C65959A7284F}"/>
                  </a:ext>
                </a:extLst>
              </p:cNvPr>
              <p:cNvSpPr txBox="1">
                <a:spLocks noRot="1" noChangeAspect="1" noMove="1" noResize="1" noEditPoints="1" noAdjustHandles="1" noChangeArrowheads="1" noChangeShapeType="1" noTextEdit="1"/>
              </p:cNvSpPr>
              <p:nvPr/>
            </p:nvSpPr>
            <p:spPr bwMode="auto">
              <a:xfrm>
                <a:off x="1010813" y="2902031"/>
                <a:ext cx="8199690" cy="523220"/>
              </a:xfrm>
              <a:prstGeom prst="rect">
                <a:avLst/>
              </a:prstGeom>
              <a:blipFill>
                <a:blip r:embed="rId3"/>
                <a:stretch>
                  <a:fillRect t="-14286" b="-30952"/>
                </a:stretch>
              </a:blipFill>
              <a:ln>
                <a:noFill/>
                <a:headEnd/>
                <a:tailEnd/>
              </a:ln>
            </p:spPr>
            <p:txBody>
              <a:bodyPr/>
              <a:lstStyle/>
              <a:p>
                <a:r>
                  <a:rPr lang="en-CN">
                    <a:noFill/>
                  </a:rPr>
                  <a:t> </a:t>
                </a:r>
              </a:p>
            </p:txBody>
          </p:sp>
        </mc:Fallback>
      </mc:AlternateContent>
      <p:sp>
        <p:nvSpPr>
          <p:cNvPr id="7" name="Text Box 16">
            <a:extLst>
              <a:ext uri="{FF2B5EF4-FFF2-40B4-BE49-F238E27FC236}">
                <a16:creationId xmlns:a16="http://schemas.microsoft.com/office/drawing/2014/main" id="{6514350E-E34E-9647-823F-40A35C8F8B97}"/>
              </a:ext>
            </a:extLst>
          </p:cNvPr>
          <p:cNvSpPr txBox="1">
            <a:spLocks noChangeArrowheads="1"/>
          </p:cNvSpPr>
          <p:nvPr/>
        </p:nvSpPr>
        <p:spPr bwMode="auto">
          <a:xfrm>
            <a:off x="1506722" y="4905596"/>
            <a:ext cx="9698835" cy="523220"/>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square">
            <a:prstTxWarp prst="textNoShape">
              <a:avLst/>
            </a:prstTxWarp>
            <a:spAutoFit/>
          </a:bodyPr>
          <a:lstStyle/>
          <a:p>
            <a:pPr>
              <a:defRPr/>
            </a:pPr>
            <a:r>
              <a:rPr lang="en-US" altLang="zh-TW" sz="2800" dirty="0"/>
              <a:t>We can just count the relative frequencies in a corpus</a:t>
            </a:r>
            <a:r>
              <a:rPr lang="en-US" altLang="zh-CN" sz="2800" dirty="0"/>
              <a:t>.</a:t>
            </a:r>
            <a:endParaRPr lang="en-US" altLang="zh-TW" sz="2800" dirty="0"/>
          </a:p>
        </p:txBody>
      </p:sp>
      <p:sp>
        <p:nvSpPr>
          <p:cNvPr id="8" name="文本框 11">
            <a:extLst>
              <a:ext uri="{FF2B5EF4-FFF2-40B4-BE49-F238E27FC236}">
                <a16:creationId xmlns:a16="http://schemas.microsoft.com/office/drawing/2014/main" id="{AA3545A3-1CCB-4B4F-AE25-6FF058861A02}"/>
              </a:ext>
            </a:extLst>
          </p:cNvPr>
          <p:cNvSpPr txBox="1"/>
          <p:nvPr/>
        </p:nvSpPr>
        <p:spPr>
          <a:xfrm>
            <a:off x="595175" y="3819175"/>
            <a:ext cx="8199689" cy="954107"/>
          </a:xfrm>
          <a:prstGeom prst="rect">
            <a:avLst/>
          </a:prstGeom>
          <a:noFill/>
        </p:spPr>
        <p:txBody>
          <a:bodyPr wrap="square">
            <a:spAutoFit/>
          </a:bodyPr>
          <a:lstStyle/>
          <a:p>
            <a:pPr marL="457200" indent="-457200">
              <a:buFont typeface="Arial" panose="020B0604020202020204" pitchFamily="34" charset="0"/>
              <a:buChar char="•"/>
            </a:pPr>
            <a:r>
              <a:rPr lang="en-US" altLang="zh-CN" sz="2800" dirty="0"/>
              <a:t>Could only be estimated if a very, very large number of training examples was available.</a:t>
            </a:r>
          </a:p>
        </p:txBody>
      </p:sp>
    </p:spTree>
    <p:extLst>
      <p:ext uri="{BB962C8B-B14F-4D97-AF65-F5344CB8AC3E}">
        <p14:creationId xmlns:p14="http://schemas.microsoft.com/office/powerpoint/2010/main" val="4056622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3D593-5E4D-3D4A-AD3D-4289ABF06352}"/>
              </a:ext>
            </a:extLst>
          </p:cNvPr>
          <p:cNvSpPr>
            <a:spLocks noGrp="1"/>
          </p:cNvSpPr>
          <p:nvPr>
            <p:ph type="title"/>
          </p:nvPr>
        </p:nvSpPr>
        <p:spPr/>
        <p:txBody>
          <a:bodyPr/>
          <a:lstStyle/>
          <a:p>
            <a:r>
              <a:rPr lang="en-US" b="1" dirty="0"/>
              <a:t>Multinomial NB</a:t>
            </a:r>
            <a:r>
              <a:rPr lang="zh-CN" altLang="en-US" b="1" dirty="0"/>
              <a:t> </a:t>
            </a:r>
            <a:r>
              <a:rPr lang="en-US" b="1" dirty="0"/>
              <a:t>Independence Assumptions</a:t>
            </a:r>
            <a:endParaRPr lang="en-C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B7CC5E-595A-DC40-831D-88B2C0FF65E0}"/>
                  </a:ext>
                </a:extLst>
              </p:cNvPr>
              <p:cNvSpPr>
                <a:spLocks noGrp="1"/>
              </p:cNvSpPr>
              <p:nvPr>
                <p:ph idx="1"/>
              </p:nvPr>
            </p:nvSpPr>
            <p:spPr>
              <a:xfrm>
                <a:off x="517525" y="1108434"/>
                <a:ext cx="10771159" cy="3380440"/>
              </a:xfrm>
            </p:spPr>
            <p:txBody>
              <a:bodyPr>
                <a:normAutofit lnSpcReduction="10000"/>
              </a:bodyPr>
              <a:lstStyle/>
              <a:p>
                <a14:m>
                  <m:oMath xmlns:m="http://schemas.openxmlformats.org/officeDocument/2006/math">
                    <m:r>
                      <a:rPr lang="en-US" altLang="zh-CN" sz="3200" i="1" dirty="0" smtClean="0">
                        <a:solidFill>
                          <a:schemeClr val="accent1"/>
                        </a:solidFill>
                        <a:latin typeface="Cambria Math" panose="02040503050406030204" pitchFamily="18" charset="0"/>
                      </a:rPr>
                      <m:t>𝑃</m:t>
                    </m:r>
                    <m:d>
                      <m:dPr>
                        <m:ctrlPr>
                          <a:rPr lang="en-US" altLang="zh-CN" sz="3200" i="1" dirty="0">
                            <a:solidFill>
                              <a:schemeClr val="accent1"/>
                            </a:solidFill>
                            <a:latin typeface="Cambria Math" panose="02040503050406030204" pitchFamily="18" charset="0"/>
                          </a:rPr>
                        </m:ctrlPr>
                      </m:dPr>
                      <m:e>
                        <m:sSub>
                          <m:sSubPr>
                            <m:ctrlPr>
                              <a:rPr lang="en-US" altLang="zh-CN" sz="3200" i="1" dirty="0">
                                <a:solidFill>
                                  <a:schemeClr val="accent1"/>
                                </a:solidFill>
                                <a:latin typeface="Cambria Math" panose="02040503050406030204" pitchFamily="18" charset="0"/>
                              </a:rPr>
                            </m:ctrlPr>
                          </m:sSubPr>
                          <m:e>
                            <m:r>
                              <a:rPr lang="en-US" altLang="zh-CN" sz="3200" i="1" dirty="0">
                                <a:solidFill>
                                  <a:schemeClr val="accent1"/>
                                </a:solidFill>
                                <a:latin typeface="Cambria Math" panose="02040503050406030204" pitchFamily="18" charset="0"/>
                              </a:rPr>
                              <m:t>𝑥</m:t>
                            </m:r>
                          </m:e>
                          <m:sub>
                            <m:r>
                              <a:rPr lang="en-US" altLang="zh-CN" sz="3200" i="1" dirty="0">
                                <a:solidFill>
                                  <a:schemeClr val="accent1"/>
                                </a:solidFill>
                                <a:latin typeface="Cambria Math" panose="02040503050406030204" pitchFamily="18" charset="0"/>
                              </a:rPr>
                              <m:t>1</m:t>
                            </m:r>
                          </m:sub>
                        </m:sSub>
                        <m:r>
                          <a:rPr lang="en-US" altLang="zh-CN" sz="3200" i="1" dirty="0">
                            <a:solidFill>
                              <a:schemeClr val="accent1"/>
                            </a:solidFill>
                            <a:latin typeface="Cambria Math" panose="02040503050406030204" pitchFamily="18" charset="0"/>
                          </a:rPr>
                          <m:t>,</m:t>
                        </m:r>
                        <m:sSub>
                          <m:sSubPr>
                            <m:ctrlPr>
                              <a:rPr lang="en-US" altLang="zh-CN" sz="3200" i="1" dirty="0">
                                <a:solidFill>
                                  <a:schemeClr val="accent1"/>
                                </a:solidFill>
                                <a:latin typeface="Cambria Math" panose="02040503050406030204" pitchFamily="18" charset="0"/>
                              </a:rPr>
                            </m:ctrlPr>
                          </m:sSubPr>
                          <m:e>
                            <m:r>
                              <a:rPr lang="en-US" altLang="zh-CN" sz="3200" i="1" dirty="0">
                                <a:solidFill>
                                  <a:schemeClr val="accent1"/>
                                </a:solidFill>
                                <a:latin typeface="Cambria Math" panose="02040503050406030204" pitchFamily="18" charset="0"/>
                              </a:rPr>
                              <m:t>𝑥</m:t>
                            </m:r>
                          </m:e>
                          <m:sub>
                            <m:r>
                              <a:rPr lang="en-US" altLang="zh-CN" sz="3200" i="1" dirty="0">
                                <a:solidFill>
                                  <a:schemeClr val="accent1"/>
                                </a:solidFill>
                                <a:latin typeface="Cambria Math" panose="02040503050406030204" pitchFamily="18" charset="0"/>
                              </a:rPr>
                              <m:t>2</m:t>
                            </m:r>
                          </m:sub>
                        </m:sSub>
                        <m:r>
                          <a:rPr lang="en-US" altLang="zh-CN" sz="3200" i="1" dirty="0">
                            <a:solidFill>
                              <a:schemeClr val="accent1"/>
                            </a:solidFill>
                            <a:latin typeface="Cambria Math" panose="02040503050406030204" pitchFamily="18" charset="0"/>
                          </a:rPr>
                          <m:t>,…,</m:t>
                        </m:r>
                        <m:r>
                          <a:rPr lang="zh-CN" altLang="en-US" sz="3200" i="1" dirty="0">
                            <a:solidFill>
                              <a:schemeClr val="accent1"/>
                            </a:solidFill>
                            <a:latin typeface="Cambria Math" panose="02040503050406030204" pitchFamily="18" charset="0"/>
                          </a:rPr>
                          <m:t> </m:t>
                        </m:r>
                        <m:sSub>
                          <m:sSubPr>
                            <m:ctrlPr>
                              <a:rPr lang="en-US" altLang="zh-CN" sz="3200" i="1" dirty="0">
                                <a:solidFill>
                                  <a:schemeClr val="accent1"/>
                                </a:solidFill>
                                <a:latin typeface="Cambria Math" panose="02040503050406030204" pitchFamily="18" charset="0"/>
                              </a:rPr>
                            </m:ctrlPr>
                          </m:sSubPr>
                          <m:e>
                            <m:r>
                              <a:rPr lang="en-US" altLang="zh-CN" sz="3200" i="1" dirty="0">
                                <a:solidFill>
                                  <a:schemeClr val="accent1"/>
                                </a:solidFill>
                                <a:latin typeface="Cambria Math" panose="02040503050406030204" pitchFamily="18" charset="0"/>
                              </a:rPr>
                              <m:t>𝑥</m:t>
                            </m:r>
                          </m:e>
                          <m:sub>
                            <m:r>
                              <a:rPr lang="en-US" altLang="zh-CN" sz="3200" i="1" dirty="0">
                                <a:solidFill>
                                  <a:schemeClr val="accent1"/>
                                </a:solidFill>
                                <a:latin typeface="Cambria Math" panose="02040503050406030204" pitchFamily="18" charset="0"/>
                              </a:rPr>
                              <m:t>𝑛</m:t>
                            </m:r>
                          </m:sub>
                        </m:sSub>
                        <m:r>
                          <a:rPr lang="en-US" altLang="zh-CN" sz="3200" i="1" dirty="0">
                            <a:solidFill>
                              <a:schemeClr val="accent1"/>
                            </a:solidFill>
                            <a:latin typeface="Cambria Math" panose="02040503050406030204" pitchFamily="18" charset="0"/>
                          </a:rPr>
                          <m:t>|</m:t>
                        </m:r>
                        <m:r>
                          <a:rPr lang="en-US" altLang="zh-CN" sz="3200" i="1" dirty="0">
                            <a:solidFill>
                              <a:schemeClr val="accent1"/>
                            </a:solidFill>
                            <a:latin typeface="Cambria Math" panose="02040503050406030204" pitchFamily="18" charset="0"/>
                          </a:rPr>
                          <m:t>𝑐</m:t>
                        </m:r>
                      </m:e>
                    </m:d>
                  </m:oMath>
                </a14:m>
                <a:endParaRPr lang="en-CN" dirty="0"/>
              </a:p>
              <a:p>
                <a:pPr>
                  <a:lnSpc>
                    <a:spcPct val="150000"/>
                  </a:lnSpc>
                </a:pPr>
                <a:r>
                  <a:rPr lang="en-US" b="1" dirty="0">
                    <a:sym typeface="Symbol" charset="2"/>
                  </a:rPr>
                  <a:t>Bag</a:t>
                </a:r>
                <a:r>
                  <a:rPr lang="en-US" altLang="zh-CN" b="1" dirty="0">
                    <a:sym typeface="Symbol" charset="2"/>
                  </a:rPr>
                  <a:t>-</a:t>
                </a:r>
                <a:r>
                  <a:rPr lang="en-US" b="1" dirty="0">
                    <a:sym typeface="Symbol" charset="2"/>
                  </a:rPr>
                  <a:t>of</a:t>
                </a:r>
                <a:r>
                  <a:rPr lang="en-US" altLang="zh-CN" b="1" dirty="0">
                    <a:sym typeface="Symbol" charset="2"/>
                  </a:rPr>
                  <a:t>-</a:t>
                </a:r>
                <a:r>
                  <a:rPr lang="en-US" b="1" dirty="0">
                    <a:sym typeface="Symbol" charset="2"/>
                  </a:rPr>
                  <a:t>Words assumption</a:t>
                </a:r>
                <a:r>
                  <a:rPr lang="en-US" dirty="0">
                    <a:sym typeface="Symbol" charset="2"/>
                  </a:rPr>
                  <a:t>: Assume position doesn’t matter</a:t>
                </a:r>
              </a:p>
              <a:p>
                <a:pPr>
                  <a:lnSpc>
                    <a:spcPct val="150000"/>
                  </a:lnSpc>
                </a:pPr>
                <a:r>
                  <a:rPr lang="en-US" b="1" dirty="0">
                    <a:sym typeface="Symbol" charset="2"/>
                  </a:rPr>
                  <a:t>Conditional Independence</a:t>
                </a:r>
                <a:r>
                  <a:rPr lang="en-US" dirty="0">
                    <a:sym typeface="Symbol" charset="2"/>
                  </a:rPr>
                  <a:t>: Assume the feature probabilities </a:t>
                </a:r>
                <a14:m>
                  <m:oMath xmlns:m="http://schemas.openxmlformats.org/officeDocument/2006/math">
                    <m:r>
                      <a:rPr lang="en-US" b="0" i="1" smtClean="0">
                        <a:latin typeface="Cambria Math" panose="02040503050406030204" pitchFamily="18" charset="0"/>
                        <a:sym typeface="Symbol" charset="2"/>
                      </a:rPr>
                      <m:t>𝑃</m:t>
                    </m:r>
                    <m:r>
                      <a:rPr lang="en-US" b="0" i="1" smtClean="0">
                        <a:latin typeface="Cambria Math" panose="02040503050406030204" pitchFamily="18" charset="0"/>
                        <a:sym typeface="Symbol" charset="2"/>
                      </a:rPr>
                      <m:t>(</m:t>
                    </m:r>
                    <m:sSub>
                      <m:sSubPr>
                        <m:ctrlPr>
                          <a:rPr lang="en-US" b="0" i="1" smtClean="0">
                            <a:latin typeface="Cambria Math" panose="02040503050406030204" pitchFamily="18" charset="0"/>
                            <a:sym typeface="Symbol" charset="2"/>
                          </a:rPr>
                        </m:ctrlPr>
                      </m:sSubPr>
                      <m:e>
                        <m:r>
                          <a:rPr lang="en-US" b="0" i="1" smtClean="0">
                            <a:latin typeface="Cambria Math" panose="02040503050406030204" pitchFamily="18" charset="0"/>
                            <a:sym typeface="Symbol" charset="2"/>
                          </a:rPr>
                          <m:t>𝑥</m:t>
                        </m:r>
                      </m:e>
                      <m:sub>
                        <m:r>
                          <a:rPr lang="en-US" b="0" i="1" smtClean="0">
                            <a:latin typeface="Cambria Math" panose="02040503050406030204" pitchFamily="18" charset="0"/>
                            <a:sym typeface="Symbol" charset="2"/>
                          </a:rPr>
                          <m:t>𝑖</m:t>
                        </m:r>
                      </m:sub>
                    </m:sSub>
                    <m:r>
                      <a:rPr lang="en-US" b="0" i="1" smtClean="0">
                        <a:latin typeface="Cambria Math" panose="02040503050406030204" pitchFamily="18" charset="0"/>
                        <a:sym typeface="Symbol" charset="2"/>
                      </a:rPr>
                      <m:t>|</m:t>
                    </m:r>
                    <m:r>
                      <a:rPr lang="en-US" b="0" i="1" smtClean="0">
                        <a:latin typeface="Cambria Math" panose="02040503050406030204" pitchFamily="18" charset="0"/>
                        <a:sym typeface="Symbol" charset="2"/>
                      </a:rPr>
                      <m:t>𝑐</m:t>
                    </m:r>
                    <m:r>
                      <a:rPr lang="en-US" b="0" i="1" smtClean="0">
                        <a:latin typeface="Cambria Math" panose="02040503050406030204" pitchFamily="18" charset="0"/>
                        <a:sym typeface="Symbol" charset="2"/>
                      </a:rPr>
                      <m:t>)</m:t>
                    </m:r>
                  </m:oMath>
                </a14:m>
                <a:r>
                  <a:rPr lang="en-US" i="1" dirty="0">
                    <a:sym typeface="Symbol" charset="2"/>
                  </a:rPr>
                  <a:t> </a:t>
                </a:r>
                <a:r>
                  <a:rPr lang="en-US" dirty="0">
                    <a:sym typeface="Symbol" charset="2"/>
                  </a:rPr>
                  <a:t>are independent given the class </a:t>
                </a:r>
                <a14:m>
                  <m:oMath xmlns:m="http://schemas.openxmlformats.org/officeDocument/2006/math">
                    <m:r>
                      <a:rPr lang="en-US" b="0" i="1" smtClean="0">
                        <a:latin typeface="Cambria Math" panose="02040503050406030204" pitchFamily="18" charset="0"/>
                        <a:sym typeface="Symbol" charset="2"/>
                      </a:rPr>
                      <m:t>𝑐</m:t>
                    </m:r>
                  </m:oMath>
                </a14:m>
                <a:r>
                  <a:rPr lang="en-US" i="1" dirty="0">
                    <a:sym typeface="Symbol" charset="2"/>
                  </a:rPr>
                  <a:t>.</a:t>
                </a:r>
                <a:endParaRPr lang="en-US" i="1" dirty="0"/>
              </a:p>
              <a:p>
                <a:endParaRPr lang="en-CN" dirty="0"/>
              </a:p>
            </p:txBody>
          </p:sp>
        </mc:Choice>
        <mc:Fallback xmlns="">
          <p:sp>
            <p:nvSpPr>
              <p:cNvPr id="3" name="Content Placeholder 2">
                <a:extLst>
                  <a:ext uri="{FF2B5EF4-FFF2-40B4-BE49-F238E27FC236}">
                    <a16:creationId xmlns:a16="http://schemas.microsoft.com/office/drawing/2014/main" id="{ABB7CC5E-595A-DC40-831D-88B2C0FF65E0}"/>
                  </a:ext>
                </a:extLst>
              </p:cNvPr>
              <p:cNvSpPr>
                <a:spLocks noGrp="1" noRot="1" noChangeAspect="1" noMove="1" noResize="1" noEditPoints="1" noAdjustHandles="1" noChangeArrowheads="1" noChangeShapeType="1" noTextEdit="1"/>
              </p:cNvSpPr>
              <p:nvPr>
                <p:ph idx="1"/>
              </p:nvPr>
            </p:nvSpPr>
            <p:spPr>
              <a:xfrm>
                <a:off x="517525" y="1108434"/>
                <a:ext cx="10771159" cy="3380440"/>
              </a:xfrm>
              <a:blipFill>
                <a:blip r:embed="rId3"/>
                <a:stretch>
                  <a:fillRect l="-1296" t="-1498"/>
                </a:stretch>
              </a:blipFill>
            </p:spPr>
            <p:txBody>
              <a:bodyPr/>
              <a:lstStyle/>
              <a:p>
                <a:r>
                  <a:rPr lang="en-CN">
                    <a:noFill/>
                  </a:rPr>
                  <a:t> </a:t>
                </a:r>
              </a:p>
            </p:txBody>
          </p:sp>
        </mc:Fallback>
      </mc:AlternateContent>
      <p:sp>
        <p:nvSpPr>
          <p:cNvPr id="4" name="Slide Number Placeholder 3">
            <a:extLst>
              <a:ext uri="{FF2B5EF4-FFF2-40B4-BE49-F238E27FC236}">
                <a16:creationId xmlns:a16="http://schemas.microsoft.com/office/drawing/2014/main" id="{237BF256-6C4A-C344-B719-8D31D0EA777D}"/>
              </a:ext>
            </a:extLst>
          </p:cNvPr>
          <p:cNvSpPr>
            <a:spLocks noGrp="1"/>
          </p:cNvSpPr>
          <p:nvPr>
            <p:ph type="sldNum" sz="quarter" idx="12"/>
          </p:nvPr>
        </p:nvSpPr>
        <p:spPr/>
        <p:txBody>
          <a:bodyPr/>
          <a:lstStyle/>
          <a:p>
            <a:fld id="{DC8BB421-126E-41CB-B73A-69D52E98CAE3}" type="slidenum">
              <a:rPr lang="zh-CN" altLang="en-US" smtClean="0"/>
              <a:t>26</a:t>
            </a:fld>
            <a:endParaRPr lang="zh-CN" alt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9810333-7993-C04C-A473-955F8D1F4EC5}"/>
                  </a:ext>
                </a:extLst>
              </p:cNvPr>
              <p:cNvSpPr txBox="1"/>
              <p:nvPr/>
            </p:nvSpPr>
            <p:spPr>
              <a:xfrm>
                <a:off x="1277071" y="4262171"/>
                <a:ext cx="9252065" cy="1487395"/>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sz="3200" i="1" dirty="0" smtClean="0">
                          <a:solidFill>
                            <a:schemeClr val="tx1"/>
                          </a:solidFill>
                          <a:latin typeface="Cambria Math" panose="02040503050406030204" pitchFamily="18" charset="0"/>
                        </a:rPr>
                        <m:t>𝑃</m:t>
                      </m:r>
                      <m:d>
                        <m:dPr>
                          <m:ctrlPr>
                            <a:rPr lang="en-US" altLang="zh-CN" sz="3200" i="1" dirty="0">
                              <a:solidFill>
                                <a:schemeClr val="tx1"/>
                              </a:solidFill>
                              <a:latin typeface="Cambria Math" panose="02040503050406030204" pitchFamily="18" charset="0"/>
                            </a:rPr>
                          </m:ctrlPr>
                        </m:dPr>
                        <m:e>
                          <m:sSub>
                            <m:sSubPr>
                              <m:ctrlPr>
                                <a:rPr lang="en-US" altLang="zh-CN" sz="3200" i="1" dirty="0">
                                  <a:solidFill>
                                    <a:schemeClr val="tx1"/>
                                  </a:solidFill>
                                  <a:latin typeface="Cambria Math" panose="02040503050406030204" pitchFamily="18" charset="0"/>
                                </a:rPr>
                              </m:ctrlPr>
                            </m:sSubPr>
                            <m:e>
                              <m:r>
                                <a:rPr lang="en-US" altLang="zh-CN" sz="3200" i="1" dirty="0">
                                  <a:solidFill>
                                    <a:schemeClr val="tx1"/>
                                  </a:solidFill>
                                  <a:latin typeface="Cambria Math" panose="02040503050406030204" pitchFamily="18" charset="0"/>
                                </a:rPr>
                                <m:t>𝑥</m:t>
                              </m:r>
                            </m:e>
                            <m:sub>
                              <m:r>
                                <a:rPr lang="en-US" altLang="zh-CN" sz="3200" i="1" dirty="0">
                                  <a:solidFill>
                                    <a:schemeClr val="tx1"/>
                                  </a:solidFill>
                                  <a:latin typeface="Cambria Math" panose="02040503050406030204" pitchFamily="18" charset="0"/>
                                </a:rPr>
                                <m:t>1</m:t>
                              </m:r>
                            </m:sub>
                          </m:sSub>
                          <m:r>
                            <a:rPr lang="en-US" altLang="zh-CN" sz="3200" i="1" dirty="0">
                              <a:solidFill>
                                <a:schemeClr val="tx1"/>
                              </a:solidFill>
                              <a:latin typeface="Cambria Math" panose="02040503050406030204" pitchFamily="18" charset="0"/>
                            </a:rPr>
                            <m:t>,</m:t>
                          </m:r>
                          <m:sSub>
                            <m:sSubPr>
                              <m:ctrlPr>
                                <a:rPr lang="en-US" altLang="zh-CN" sz="3200" i="1" dirty="0">
                                  <a:solidFill>
                                    <a:schemeClr val="tx1"/>
                                  </a:solidFill>
                                  <a:latin typeface="Cambria Math" panose="02040503050406030204" pitchFamily="18" charset="0"/>
                                </a:rPr>
                              </m:ctrlPr>
                            </m:sSubPr>
                            <m:e>
                              <m:r>
                                <a:rPr lang="en-US" altLang="zh-CN" sz="3200" i="1" dirty="0">
                                  <a:solidFill>
                                    <a:schemeClr val="tx1"/>
                                  </a:solidFill>
                                  <a:latin typeface="Cambria Math" panose="02040503050406030204" pitchFamily="18" charset="0"/>
                                </a:rPr>
                                <m:t>𝑥</m:t>
                              </m:r>
                            </m:e>
                            <m:sub>
                              <m:r>
                                <a:rPr lang="en-US" altLang="zh-CN" sz="3200" i="1" dirty="0">
                                  <a:solidFill>
                                    <a:schemeClr val="tx1"/>
                                  </a:solidFill>
                                  <a:latin typeface="Cambria Math" panose="02040503050406030204" pitchFamily="18" charset="0"/>
                                </a:rPr>
                                <m:t>2</m:t>
                              </m:r>
                            </m:sub>
                          </m:sSub>
                          <m:r>
                            <a:rPr lang="en-US" altLang="zh-CN" sz="3200" i="1" dirty="0">
                              <a:solidFill>
                                <a:schemeClr val="tx1"/>
                              </a:solidFill>
                              <a:latin typeface="Cambria Math" panose="02040503050406030204" pitchFamily="18" charset="0"/>
                            </a:rPr>
                            <m:t>,…,</m:t>
                          </m:r>
                          <m:r>
                            <a:rPr lang="zh-CN" altLang="en-US" sz="3200" i="1" dirty="0">
                              <a:solidFill>
                                <a:schemeClr val="tx1"/>
                              </a:solidFill>
                              <a:latin typeface="Cambria Math" panose="02040503050406030204" pitchFamily="18" charset="0"/>
                            </a:rPr>
                            <m:t> </m:t>
                          </m:r>
                          <m:sSub>
                            <m:sSubPr>
                              <m:ctrlPr>
                                <a:rPr lang="en-US" altLang="zh-CN" sz="3200" i="1" dirty="0">
                                  <a:solidFill>
                                    <a:schemeClr val="tx1"/>
                                  </a:solidFill>
                                  <a:latin typeface="Cambria Math" panose="02040503050406030204" pitchFamily="18" charset="0"/>
                                </a:rPr>
                              </m:ctrlPr>
                            </m:sSubPr>
                            <m:e>
                              <m:r>
                                <a:rPr lang="en-US" altLang="zh-CN" sz="3200" i="1" dirty="0">
                                  <a:solidFill>
                                    <a:schemeClr val="tx1"/>
                                  </a:solidFill>
                                  <a:latin typeface="Cambria Math" panose="02040503050406030204" pitchFamily="18" charset="0"/>
                                </a:rPr>
                                <m:t>𝑥</m:t>
                              </m:r>
                            </m:e>
                            <m:sub>
                              <m:r>
                                <a:rPr lang="en-US" altLang="zh-CN" sz="3200" i="1" dirty="0">
                                  <a:solidFill>
                                    <a:schemeClr val="tx1"/>
                                  </a:solidFill>
                                  <a:latin typeface="Cambria Math" panose="02040503050406030204" pitchFamily="18" charset="0"/>
                                </a:rPr>
                                <m:t>𝑛</m:t>
                              </m:r>
                            </m:sub>
                          </m:sSub>
                          <m:r>
                            <a:rPr lang="en-US" altLang="zh-CN" sz="3200" i="1" dirty="0">
                              <a:solidFill>
                                <a:schemeClr val="tx1"/>
                              </a:solidFill>
                              <a:latin typeface="Cambria Math" panose="02040503050406030204" pitchFamily="18" charset="0"/>
                            </a:rPr>
                            <m:t>|</m:t>
                          </m:r>
                          <m:r>
                            <a:rPr lang="en-US" altLang="zh-CN" sz="3200" i="1" dirty="0">
                              <a:solidFill>
                                <a:schemeClr val="tx1"/>
                              </a:solidFill>
                              <a:latin typeface="Cambria Math" panose="02040503050406030204" pitchFamily="18" charset="0"/>
                            </a:rPr>
                            <m:t>𝑐</m:t>
                          </m:r>
                        </m:e>
                      </m:d>
                      <m:r>
                        <a:rPr lang="en-US" altLang="zh-CN" sz="3200" b="0" i="1" dirty="0" smtClean="0">
                          <a:solidFill>
                            <a:schemeClr val="tx1"/>
                          </a:solidFill>
                          <a:latin typeface="Cambria Math" panose="02040503050406030204" pitchFamily="18" charset="0"/>
                        </a:rPr>
                        <m:t>=</m:t>
                      </m:r>
                      <m:r>
                        <a:rPr lang="en-US" altLang="zh-CN" sz="3200" b="0" i="1" dirty="0" smtClean="0">
                          <a:solidFill>
                            <a:schemeClr val="tx1"/>
                          </a:solidFill>
                          <a:latin typeface="Cambria Math" panose="02040503050406030204" pitchFamily="18" charset="0"/>
                        </a:rPr>
                        <m:t>𝑃</m:t>
                      </m:r>
                      <m:d>
                        <m:dPr>
                          <m:ctrlPr>
                            <a:rPr lang="en-US" altLang="zh-CN" sz="3200" b="0" i="1" dirty="0" smtClean="0">
                              <a:solidFill>
                                <a:schemeClr val="tx1"/>
                              </a:solidFill>
                              <a:latin typeface="Cambria Math" panose="02040503050406030204" pitchFamily="18" charset="0"/>
                            </a:rPr>
                          </m:ctrlPr>
                        </m:dPr>
                        <m:e>
                          <m:sSub>
                            <m:sSubPr>
                              <m:ctrlPr>
                                <a:rPr lang="en-US" altLang="zh-CN" sz="3200" b="0" i="1" dirty="0" smtClean="0">
                                  <a:solidFill>
                                    <a:schemeClr val="tx1"/>
                                  </a:solidFill>
                                  <a:latin typeface="Cambria Math" panose="02040503050406030204" pitchFamily="18" charset="0"/>
                                </a:rPr>
                              </m:ctrlPr>
                            </m:sSubPr>
                            <m:e>
                              <m:r>
                                <a:rPr lang="en-US" altLang="zh-CN" sz="3200" b="0" i="1" dirty="0" smtClean="0">
                                  <a:solidFill>
                                    <a:schemeClr val="tx1"/>
                                  </a:solidFill>
                                  <a:latin typeface="Cambria Math" panose="02040503050406030204" pitchFamily="18" charset="0"/>
                                </a:rPr>
                                <m:t>𝑥</m:t>
                              </m:r>
                            </m:e>
                            <m:sub>
                              <m:r>
                                <a:rPr lang="en-US" altLang="zh-CN" sz="3200" b="0" i="1" dirty="0" smtClean="0">
                                  <a:solidFill>
                                    <a:schemeClr val="tx1"/>
                                  </a:solidFill>
                                  <a:latin typeface="Cambria Math" panose="02040503050406030204" pitchFamily="18" charset="0"/>
                                </a:rPr>
                                <m:t>1</m:t>
                              </m:r>
                            </m:sub>
                          </m:sSub>
                        </m:e>
                        <m:e>
                          <m:r>
                            <a:rPr lang="en-US" altLang="zh-CN" sz="3200" b="0" i="1" dirty="0" smtClean="0">
                              <a:solidFill>
                                <a:schemeClr val="tx1"/>
                              </a:solidFill>
                              <a:latin typeface="Cambria Math" panose="02040503050406030204" pitchFamily="18" charset="0"/>
                            </a:rPr>
                            <m:t>𝑐</m:t>
                          </m:r>
                        </m:e>
                      </m:d>
                      <m:r>
                        <a:rPr lang="en-US" altLang="zh-CN" sz="3200" b="0" i="1" dirty="0" smtClean="0">
                          <a:solidFill>
                            <a:schemeClr val="tx1"/>
                          </a:solidFill>
                          <a:latin typeface="Cambria Math" panose="02040503050406030204" pitchFamily="18" charset="0"/>
                        </a:rPr>
                        <m:t>𝑃</m:t>
                      </m:r>
                      <m:d>
                        <m:dPr>
                          <m:ctrlPr>
                            <a:rPr lang="en-US" altLang="zh-CN" sz="3200" b="0" i="1" dirty="0" smtClean="0">
                              <a:solidFill>
                                <a:schemeClr val="tx1"/>
                              </a:solidFill>
                              <a:latin typeface="Cambria Math" panose="02040503050406030204" pitchFamily="18" charset="0"/>
                            </a:rPr>
                          </m:ctrlPr>
                        </m:dPr>
                        <m:e>
                          <m:sSub>
                            <m:sSubPr>
                              <m:ctrlPr>
                                <a:rPr lang="en-US" altLang="zh-CN" sz="3200" b="0" i="1" dirty="0" smtClean="0">
                                  <a:solidFill>
                                    <a:schemeClr val="tx1"/>
                                  </a:solidFill>
                                  <a:latin typeface="Cambria Math" panose="02040503050406030204" pitchFamily="18" charset="0"/>
                                </a:rPr>
                              </m:ctrlPr>
                            </m:sSubPr>
                            <m:e>
                              <m:r>
                                <a:rPr lang="en-US" altLang="zh-CN" sz="3200" b="0" i="1" dirty="0" smtClean="0">
                                  <a:solidFill>
                                    <a:schemeClr val="tx1"/>
                                  </a:solidFill>
                                  <a:latin typeface="Cambria Math" panose="02040503050406030204" pitchFamily="18" charset="0"/>
                                </a:rPr>
                                <m:t>𝑥</m:t>
                              </m:r>
                            </m:e>
                            <m:sub>
                              <m:r>
                                <a:rPr lang="en-US" altLang="zh-CN" sz="3200" b="0" i="1" dirty="0" smtClean="0">
                                  <a:solidFill>
                                    <a:schemeClr val="tx1"/>
                                  </a:solidFill>
                                  <a:latin typeface="Cambria Math" panose="02040503050406030204" pitchFamily="18" charset="0"/>
                                </a:rPr>
                                <m:t>2</m:t>
                              </m:r>
                            </m:sub>
                          </m:sSub>
                        </m:e>
                        <m:e>
                          <m:r>
                            <a:rPr lang="en-US" altLang="zh-CN" sz="3200" b="0" i="1" dirty="0" smtClean="0">
                              <a:solidFill>
                                <a:schemeClr val="tx1"/>
                              </a:solidFill>
                              <a:latin typeface="Cambria Math" panose="02040503050406030204" pitchFamily="18" charset="0"/>
                            </a:rPr>
                            <m:t>𝑐</m:t>
                          </m:r>
                        </m:e>
                      </m:d>
                      <m:r>
                        <a:rPr lang="en-US" altLang="zh-CN" sz="3200" b="0" i="1" dirty="0" smtClean="0">
                          <a:solidFill>
                            <a:schemeClr val="tx1"/>
                          </a:solidFill>
                          <a:latin typeface="Cambria Math" panose="02040503050406030204" pitchFamily="18" charset="0"/>
                        </a:rPr>
                        <m:t>⋯</m:t>
                      </m:r>
                      <m:r>
                        <a:rPr lang="en-US" altLang="zh-CN" sz="3200" b="0" i="1" dirty="0" smtClean="0">
                          <a:solidFill>
                            <a:schemeClr val="tx1"/>
                          </a:solidFill>
                          <a:latin typeface="Cambria Math" panose="02040503050406030204" pitchFamily="18" charset="0"/>
                        </a:rPr>
                        <m:t>𝑃</m:t>
                      </m:r>
                      <m:r>
                        <a:rPr lang="en-US" altLang="zh-CN" sz="3200" b="0" i="1" dirty="0" smtClean="0">
                          <a:solidFill>
                            <a:schemeClr val="tx1"/>
                          </a:solidFill>
                          <a:latin typeface="Cambria Math" panose="02040503050406030204" pitchFamily="18" charset="0"/>
                        </a:rPr>
                        <m:t>(</m:t>
                      </m:r>
                      <m:sSub>
                        <m:sSubPr>
                          <m:ctrlPr>
                            <a:rPr lang="en-US" altLang="zh-CN" sz="3200" b="0" i="1" dirty="0" smtClean="0">
                              <a:solidFill>
                                <a:schemeClr val="tx1"/>
                              </a:solidFill>
                              <a:latin typeface="Cambria Math" panose="02040503050406030204" pitchFamily="18" charset="0"/>
                            </a:rPr>
                          </m:ctrlPr>
                        </m:sSubPr>
                        <m:e>
                          <m:r>
                            <a:rPr lang="en-US" altLang="zh-CN" sz="3200" b="0" i="1" dirty="0" smtClean="0">
                              <a:solidFill>
                                <a:schemeClr val="tx1"/>
                              </a:solidFill>
                              <a:latin typeface="Cambria Math" panose="02040503050406030204" pitchFamily="18" charset="0"/>
                            </a:rPr>
                            <m:t>𝑥</m:t>
                          </m:r>
                        </m:e>
                        <m:sub>
                          <m:r>
                            <a:rPr lang="en-US" altLang="zh-CN" sz="3200" b="0" i="1" dirty="0" smtClean="0">
                              <a:solidFill>
                                <a:schemeClr val="tx1"/>
                              </a:solidFill>
                              <a:latin typeface="Cambria Math" panose="02040503050406030204" pitchFamily="18" charset="0"/>
                            </a:rPr>
                            <m:t>𝑛</m:t>
                          </m:r>
                        </m:sub>
                      </m:sSub>
                      <m:r>
                        <a:rPr lang="en-US" altLang="zh-CN" sz="3200" b="0" i="1" dirty="0" smtClean="0">
                          <a:solidFill>
                            <a:schemeClr val="tx1"/>
                          </a:solidFill>
                          <a:latin typeface="Cambria Math" panose="02040503050406030204" pitchFamily="18" charset="0"/>
                        </a:rPr>
                        <m:t>|</m:t>
                      </m:r>
                      <m:r>
                        <a:rPr lang="en-US" altLang="zh-CN" sz="3200" b="0" i="1" dirty="0" smtClean="0">
                          <a:solidFill>
                            <a:schemeClr val="tx1"/>
                          </a:solidFill>
                          <a:latin typeface="Cambria Math" panose="02040503050406030204" pitchFamily="18" charset="0"/>
                        </a:rPr>
                        <m:t>𝑐</m:t>
                      </m:r>
                      <m:r>
                        <a:rPr lang="en-US" altLang="zh-CN" sz="3200" b="0" i="1" dirty="0" smtClean="0">
                          <a:solidFill>
                            <a:schemeClr val="tx1"/>
                          </a:solidFill>
                          <a:latin typeface="Cambria Math" panose="02040503050406030204" pitchFamily="18" charset="0"/>
                        </a:rPr>
                        <m:t>)</m:t>
                      </m:r>
                    </m:oMath>
                  </m:oMathPara>
                </a14:m>
                <a:endParaRPr lang="en-CN" sz="3200" dirty="0">
                  <a:solidFill>
                    <a:schemeClr val="tx1"/>
                  </a:solidFill>
                </a:endParaRPr>
              </a:p>
              <a:p>
                <a:pPr>
                  <a:lnSpc>
                    <a:spcPct val="150000"/>
                  </a:lnSpc>
                </a:pPr>
                <a:r>
                  <a:rPr lang="en-US" altLang="zh-CN" sz="3200" b="0" dirty="0">
                    <a:solidFill>
                      <a:schemeClr val="tx1"/>
                    </a:solidFill>
                  </a:rPr>
                  <a:t>				</a:t>
                </a:r>
                <a14:m>
                  <m:oMath xmlns:m="http://schemas.openxmlformats.org/officeDocument/2006/math">
                    <m:r>
                      <a:rPr lang="en-US" altLang="zh-CN" sz="3200" b="0" i="1" dirty="0" smtClean="0">
                        <a:solidFill>
                          <a:schemeClr val="tx1"/>
                        </a:solidFill>
                        <a:latin typeface="Cambria Math" panose="02040503050406030204" pitchFamily="18" charset="0"/>
                      </a:rPr>
                      <m:t>=</m:t>
                    </m:r>
                    <m:nary>
                      <m:naryPr>
                        <m:chr m:val="∏"/>
                        <m:ctrlPr>
                          <a:rPr lang="en-US" altLang="zh-CN" sz="3200" b="0" i="1" dirty="0" smtClean="0">
                            <a:solidFill>
                              <a:schemeClr val="tx1"/>
                            </a:solidFill>
                            <a:latin typeface="Cambria Math" panose="02040503050406030204" pitchFamily="18" charset="0"/>
                          </a:rPr>
                        </m:ctrlPr>
                      </m:naryPr>
                      <m:sub>
                        <m:r>
                          <m:rPr>
                            <m:brk m:alnAt="23"/>
                          </m:rPr>
                          <a:rPr lang="en-US" altLang="zh-CN" sz="3200" b="0" i="1" dirty="0" smtClean="0">
                            <a:solidFill>
                              <a:schemeClr val="tx1"/>
                            </a:solidFill>
                            <a:latin typeface="Cambria Math" panose="02040503050406030204" pitchFamily="18" charset="0"/>
                          </a:rPr>
                          <m:t>𝑖</m:t>
                        </m:r>
                        <m:r>
                          <a:rPr lang="en-US" altLang="zh-CN" sz="3200" b="0" i="1" dirty="0" smtClean="0">
                            <a:solidFill>
                              <a:schemeClr val="tx1"/>
                            </a:solidFill>
                            <a:latin typeface="Cambria Math" panose="02040503050406030204" pitchFamily="18" charset="0"/>
                          </a:rPr>
                          <m:t>=1</m:t>
                        </m:r>
                      </m:sub>
                      <m:sup>
                        <m:r>
                          <a:rPr lang="en-US" altLang="zh-CN" sz="3200" b="0" i="1" dirty="0" smtClean="0">
                            <a:solidFill>
                              <a:schemeClr val="tx1"/>
                            </a:solidFill>
                            <a:latin typeface="Cambria Math" panose="02040503050406030204" pitchFamily="18" charset="0"/>
                          </a:rPr>
                          <m:t>𝑛</m:t>
                        </m:r>
                      </m:sup>
                      <m:e>
                        <m:r>
                          <a:rPr lang="en-US" altLang="zh-CN" sz="3200" i="1" dirty="0">
                            <a:latin typeface="Cambria Math" panose="02040503050406030204" pitchFamily="18" charset="0"/>
                          </a:rPr>
                          <m:t>𝑃</m:t>
                        </m:r>
                        <m:d>
                          <m:dPr>
                            <m:ctrlPr>
                              <a:rPr lang="en-US" altLang="zh-CN" sz="3200" i="1" dirty="0">
                                <a:latin typeface="Cambria Math" panose="02040503050406030204" pitchFamily="18" charset="0"/>
                              </a:rPr>
                            </m:ctrlPr>
                          </m:dPr>
                          <m:e>
                            <m:sSub>
                              <m:sSubPr>
                                <m:ctrlPr>
                                  <a:rPr lang="en-US" altLang="zh-CN" sz="3200" i="1" dirty="0">
                                    <a:latin typeface="Cambria Math" panose="02040503050406030204" pitchFamily="18" charset="0"/>
                                  </a:rPr>
                                </m:ctrlPr>
                              </m:sSubPr>
                              <m:e>
                                <m:r>
                                  <a:rPr lang="en-US" altLang="zh-CN" sz="3200" i="1" dirty="0">
                                    <a:latin typeface="Cambria Math" panose="02040503050406030204" pitchFamily="18" charset="0"/>
                                  </a:rPr>
                                  <m:t>𝑥</m:t>
                                </m:r>
                              </m:e>
                              <m:sub>
                                <m:r>
                                  <a:rPr lang="en-US" altLang="zh-CN" sz="3200" b="0" i="1" dirty="0" smtClean="0">
                                    <a:latin typeface="Cambria Math" panose="02040503050406030204" pitchFamily="18" charset="0"/>
                                  </a:rPr>
                                  <m:t>𝑖</m:t>
                                </m:r>
                              </m:sub>
                            </m:sSub>
                          </m:e>
                          <m:e>
                            <m:r>
                              <a:rPr lang="en-US" altLang="zh-CN" sz="3200" i="1" dirty="0">
                                <a:latin typeface="Cambria Math" panose="02040503050406030204" pitchFamily="18" charset="0"/>
                              </a:rPr>
                              <m:t>𝑐</m:t>
                            </m:r>
                          </m:e>
                        </m:d>
                      </m:e>
                    </m:nary>
                  </m:oMath>
                </a14:m>
                <a:endParaRPr lang="en-CN" sz="3200" dirty="0">
                  <a:solidFill>
                    <a:schemeClr val="tx1"/>
                  </a:solidFill>
                </a:endParaRPr>
              </a:p>
            </p:txBody>
          </p:sp>
        </mc:Choice>
        <mc:Fallback xmlns="">
          <p:sp>
            <p:nvSpPr>
              <p:cNvPr id="6" name="TextBox 5">
                <a:extLst>
                  <a:ext uri="{FF2B5EF4-FFF2-40B4-BE49-F238E27FC236}">
                    <a16:creationId xmlns:a16="http://schemas.microsoft.com/office/drawing/2014/main" id="{29810333-7993-C04C-A473-955F8D1F4EC5}"/>
                  </a:ext>
                </a:extLst>
              </p:cNvPr>
              <p:cNvSpPr txBox="1">
                <a:spLocks noRot="1" noChangeAspect="1" noMove="1" noResize="1" noEditPoints="1" noAdjustHandles="1" noChangeArrowheads="1" noChangeShapeType="1" noTextEdit="1"/>
              </p:cNvSpPr>
              <p:nvPr/>
            </p:nvSpPr>
            <p:spPr>
              <a:xfrm>
                <a:off x="1277071" y="4262171"/>
                <a:ext cx="9252065" cy="1487395"/>
              </a:xfrm>
              <a:prstGeom prst="rect">
                <a:avLst/>
              </a:prstGeom>
              <a:blipFill>
                <a:blip r:embed="rId4"/>
                <a:stretch>
                  <a:fillRect b="-81356"/>
                </a:stretch>
              </a:blipFill>
            </p:spPr>
            <p:txBody>
              <a:bodyPr/>
              <a:lstStyle/>
              <a:p>
                <a:r>
                  <a:rPr lang="en-CN">
                    <a:noFill/>
                  </a:rPr>
                  <a:t> </a:t>
                </a:r>
              </a:p>
            </p:txBody>
          </p:sp>
        </mc:Fallback>
      </mc:AlternateContent>
    </p:spTree>
    <p:extLst>
      <p:ext uri="{BB962C8B-B14F-4D97-AF65-F5344CB8AC3E}">
        <p14:creationId xmlns:p14="http://schemas.microsoft.com/office/powerpoint/2010/main" val="1680306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4800F-E995-E04D-A895-1398A88824E4}"/>
              </a:ext>
            </a:extLst>
          </p:cNvPr>
          <p:cNvSpPr>
            <a:spLocks noGrp="1"/>
          </p:cNvSpPr>
          <p:nvPr>
            <p:ph type="title"/>
          </p:nvPr>
        </p:nvSpPr>
        <p:spPr/>
        <p:txBody>
          <a:bodyPr/>
          <a:lstStyle/>
          <a:p>
            <a:r>
              <a:rPr lang="en-US" b="1" dirty="0"/>
              <a:t>Multinomial Naïve Bayes Classifier</a:t>
            </a:r>
            <a:endParaRPr lang="en-C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173943-119E-2341-A382-8D869CE7F636}"/>
                  </a:ext>
                </a:extLst>
              </p:cNvPr>
              <p:cNvSpPr>
                <a:spLocks noGrp="1"/>
              </p:cNvSpPr>
              <p:nvPr>
                <p:ph idx="1"/>
              </p:nvPr>
            </p:nvSpPr>
            <p:spPr>
              <a:xfrm>
                <a:off x="484275" y="1108434"/>
                <a:ext cx="11064875" cy="5508000"/>
              </a:xfrm>
            </p:spPr>
            <p:txBody>
              <a:bodyPr>
                <a:noAutofit/>
              </a:bodyPr>
              <a:lstStyle/>
              <a:p>
                <a:r>
                  <a:rPr lang="en-US" altLang="zh-TW" sz="2800" dirty="0"/>
                  <a:t>From </a:t>
                </a:r>
                <a:r>
                  <a:rPr lang="en-US" altLang="zh-TW" sz="2800" b="1" dirty="0">
                    <a:solidFill>
                      <a:srgbClr val="FF0000"/>
                    </a:solidFill>
                  </a:rPr>
                  <a:t>maximum a posteriori (MAP)</a:t>
                </a:r>
                <a:endParaRPr lang="en-US" altLang="zh-CN" sz="2800" b="1" dirty="0"/>
              </a:p>
              <a:p>
                <a:pPr marL="0" indent="0">
                  <a:spcAft>
                    <a:spcPts val="1200"/>
                  </a:spcAft>
                  <a:buNone/>
                </a:pPr>
                <a14:m>
                  <m:oMathPara xmlns:m="http://schemas.openxmlformats.org/officeDocument/2006/math">
                    <m:oMathParaPr>
                      <m:jc m:val="center"/>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𝑐</m:t>
                          </m:r>
                        </m:e>
                        <m:sub>
                          <m:r>
                            <a:rPr lang="en-US" altLang="zh-CN" b="0" i="1" dirty="0" smtClean="0">
                              <a:latin typeface="Cambria Math" panose="02040503050406030204" pitchFamily="18" charset="0"/>
                            </a:rPr>
                            <m:t>𝑀𝐴𝑃</m:t>
                          </m:r>
                        </m:sub>
                      </m:sSub>
                      <m:r>
                        <a:rPr lang="en-US" altLang="zh-CN" b="0" i="1" dirty="0" smtClean="0">
                          <a:solidFill>
                            <a:schemeClr val="accent1"/>
                          </a:solidFill>
                          <a:latin typeface="Cambria Math" panose="02040503050406030204" pitchFamily="18" charset="0"/>
                        </a:rPr>
                        <m:t>=</m:t>
                      </m:r>
                      <m:func>
                        <m:funcPr>
                          <m:ctrlPr>
                            <a:rPr lang="zh-CN" altLang="en-US" i="1" dirty="0">
                              <a:solidFill>
                                <a:schemeClr val="accent1"/>
                              </a:solidFill>
                              <a:latin typeface="Cambria Math" panose="02040503050406030204" pitchFamily="18" charset="0"/>
                            </a:rPr>
                          </m:ctrlPr>
                        </m:funcPr>
                        <m:fName>
                          <m:r>
                            <m:rPr>
                              <m:sty m:val="p"/>
                            </m:rPr>
                            <a:rPr lang="en-US" altLang="zh-CN" dirty="0">
                              <a:solidFill>
                                <a:schemeClr val="accent1"/>
                              </a:solidFill>
                              <a:latin typeface="Cambria Math" panose="02040503050406030204" pitchFamily="18" charset="0"/>
                            </a:rPr>
                            <m:t>arg</m:t>
                          </m:r>
                        </m:fName>
                        <m:e>
                          <m:func>
                            <m:funcPr>
                              <m:ctrlPr>
                                <a:rPr lang="en-US" altLang="zh-CN" i="1" dirty="0">
                                  <a:solidFill>
                                    <a:schemeClr val="accent1"/>
                                  </a:solidFill>
                                  <a:latin typeface="Cambria Math" panose="02040503050406030204" pitchFamily="18" charset="0"/>
                                </a:rPr>
                              </m:ctrlPr>
                            </m:funcPr>
                            <m:fName>
                              <m:limLow>
                                <m:limLowPr>
                                  <m:ctrlPr>
                                    <a:rPr lang="en-US" altLang="zh-CN" i="1" dirty="0">
                                      <a:solidFill>
                                        <a:schemeClr val="accent1"/>
                                      </a:solidFill>
                                      <a:latin typeface="Cambria Math" panose="02040503050406030204" pitchFamily="18" charset="0"/>
                                    </a:rPr>
                                  </m:ctrlPr>
                                </m:limLowPr>
                                <m:e>
                                  <m:r>
                                    <m:rPr>
                                      <m:sty m:val="p"/>
                                    </m:rPr>
                                    <a:rPr lang="en-US" altLang="zh-CN" dirty="0">
                                      <a:solidFill>
                                        <a:schemeClr val="accent1"/>
                                      </a:solidFill>
                                      <a:latin typeface="Cambria Math" panose="02040503050406030204" pitchFamily="18" charset="0"/>
                                    </a:rPr>
                                    <m:t>max</m:t>
                                  </m:r>
                                </m:e>
                                <m:lim>
                                  <m:r>
                                    <a:rPr lang="en-US" altLang="zh-CN" i="1" dirty="0">
                                      <a:solidFill>
                                        <a:schemeClr val="accent1"/>
                                      </a:solidFill>
                                      <a:latin typeface="Cambria Math" panose="02040503050406030204" pitchFamily="18" charset="0"/>
                                    </a:rPr>
                                    <m:t>𝑐</m:t>
                                  </m:r>
                                  <m:r>
                                    <a:rPr lang="en-US" altLang="zh-CN" i="1" dirty="0">
                                      <a:solidFill>
                                        <a:schemeClr val="accent1"/>
                                      </a:solidFill>
                                      <a:latin typeface="Cambria Math" panose="02040503050406030204" pitchFamily="18" charset="0"/>
                                    </a:rPr>
                                    <m:t>∈</m:t>
                                  </m:r>
                                  <m:r>
                                    <a:rPr lang="en-US" altLang="zh-CN" i="1" dirty="0">
                                      <a:solidFill>
                                        <a:schemeClr val="accent1"/>
                                      </a:solidFill>
                                      <a:latin typeface="Cambria Math" panose="02040503050406030204" pitchFamily="18" charset="0"/>
                                    </a:rPr>
                                    <m:t>𝐶</m:t>
                                  </m:r>
                                </m:lim>
                              </m:limLow>
                            </m:fName>
                            <m:e>
                              <m:r>
                                <a:rPr lang="en-US" altLang="zh-CN" i="1" dirty="0">
                                  <a:solidFill>
                                    <a:schemeClr val="accent1"/>
                                  </a:solidFill>
                                  <a:latin typeface="Cambria Math" panose="02040503050406030204" pitchFamily="18" charset="0"/>
                                </a:rPr>
                                <m:t>𝑃</m:t>
                              </m:r>
                              <m:d>
                                <m:dPr>
                                  <m:ctrlPr>
                                    <a:rPr lang="en-US" altLang="zh-CN" i="1" dirty="0">
                                      <a:solidFill>
                                        <a:schemeClr val="accent1"/>
                                      </a:solidFill>
                                      <a:latin typeface="Cambria Math" panose="02040503050406030204" pitchFamily="18" charset="0"/>
                                    </a:rPr>
                                  </m:ctrlPr>
                                </m:dPr>
                                <m:e>
                                  <m:sSub>
                                    <m:sSubPr>
                                      <m:ctrlPr>
                                        <a:rPr lang="en-US" altLang="zh-CN" i="1" dirty="0">
                                          <a:solidFill>
                                            <a:schemeClr val="accent1"/>
                                          </a:solidFill>
                                          <a:latin typeface="Cambria Math" panose="02040503050406030204" pitchFamily="18" charset="0"/>
                                        </a:rPr>
                                      </m:ctrlPr>
                                    </m:sSubPr>
                                    <m:e>
                                      <m:r>
                                        <a:rPr lang="en-US" altLang="zh-CN" i="1" dirty="0">
                                          <a:solidFill>
                                            <a:schemeClr val="accent1"/>
                                          </a:solidFill>
                                          <a:latin typeface="Cambria Math" panose="02040503050406030204" pitchFamily="18" charset="0"/>
                                        </a:rPr>
                                        <m:t>𝑥</m:t>
                                      </m:r>
                                    </m:e>
                                    <m:sub>
                                      <m:r>
                                        <a:rPr lang="en-US" altLang="zh-CN" i="1" dirty="0">
                                          <a:solidFill>
                                            <a:schemeClr val="accent1"/>
                                          </a:solidFill>
                                          <a:latin typeface="Cambria Math" panose="02040503050406030204" pitchFamily="18" charset="0"/>
                                        </a:rPr>
                                        <m:t>1</m:t>
                                      </m:r>
                                    </m:sub>
                                  </m:sSub>
                                  <m:r>
                                    <a:rPr lang="en-US" altLang="zh-CN" i="1" dirty="0">
                                      <a:solidFill>
                                        <a:schemeClr val="accent1"/>
                                      </a:solidFill>
                                      <a:latin typeface="Cambria Math" panose="02040503050406030204" pitchFamily="18" charset="0"/>
                                    </a:rPr>
                                    <m:t>,</m:t>
                                  </m:r>
                                  <m:sSub>
                                    <m:sSubPr>
                                      <m:ctrlPr>
                                        <a:rPr lang="en-US" altLang="zh-CN" i="1" dirty="0">
                                          <a:solidFill>
                                            <a:schemeClr val="accent1"/>
                                          </a:solidFill>
                                          <a:latin typeface="Cambria Math" panose="02040503050406030204" pitchFamily="18" charset="0"/>
                                        </a:rPr>
                                      </m:ctrlPr>
                                    </m:sSubPr>
                                    <m:e>
                                      <m:r>
                                        <a:rPr lang="en-US" altLang="zh-CN" i="1" dirty="0">
                                          <a:solidFill>
                                            <a:schemeClr val="accent1"/>
                                          </a:solidFill>
                                          <a:latin typeface="Cambria Math" panose="02040503050406030204" pitchFamily="18" charset="0"/>
                                        </a:rPr>
                                        <m:t>𝑥</m:t>
                                      </m:r>
                                    </m:e>
                                    <m:sub>
                                      <m:r>
                                        <a:rPr lang="en-US" altLang="zh-CN" i="1" dirty="0">
                                          <a:solidFill>
                                            <a:schemeClr val="accent1"/>
                                          </a:solidFill>
                                          <a:latin typeface="Cambria Math" panose="02040503050406030204" pitchFamily="18" charset="0"/>
                                        </a:rPr>
                                        <m:t>2</m:t>
                                      </m:r>
                                    </m:sub>
                                  </m:sSub>
                                  <m:r>
                                    <a:rPr lang="en-US" altLang="zh-CN" i="1" dirty="0">
                                      <a:solidFill>
                                        <a:schemeClr val="accent1"/>
                                      </a:solidFill>
                                      <a:latin typeface="Cambria Math" panose="02040503050406030204" pitchFamily="18" charset="0"/>
                                    </a:rPr>
                                    <m:t>,…,</m:t>
                                  </m:r>
                                  <m:r>
                                    <a:rPr lang="zh-CN" altLang="en-US" i="1" dirty="0">
                                      <a:solidFill>
                                        <a:schemeClr val="accent1"/>
                                      </a:solidFill>
                                      <a:latin typeface="Cambria Math" panose="02040503050406030204" pitchFamily="18" charset="0"/>
                                    </a:rPr>
                                    <m:t> </m:t>
                                  </m:r>
                                  <m:sSub>
                                    <m:sSubPr>
                                      <m:ctrlPr>
                                        <a:rPr lang="en-US" altLang="zh-CN" i="1" dirty="0">
                                          <a:solidFill>
                                            <a:schemeClr val="accent1"/>
                                          </a:solidFill>
                                          <a:latin typeface="Cambria Math" panose="02040503050406030204" pitchFamily="18" charset="0"/>
                                        </a:rPr>
                                      </m:ctrlPr>
                                    </m:sSubPr>
                                    <m:e>
                                      <m:r>
                                        <a:rPr lang="en-US" altLang="zh-CN" i="1" dirty="0">
                                          <a:solidFill>
                                            <a:schemeClr val="accent1"/>
                                          </a:solidFill>
                                          <a:latin typeface="Cambria Math" panose="02040503050406030204" pitchFamily="18" charset="0"/>
                                        </a:rPr>
                                        <m:t>𝑥</m:t>
                                      </m:r>
                                    </m:e>
                                    <m:sub>
                                      <m:r>
                                        <a:rPr lang="en-US" altLang="zh-CN" i="1" dirty="0">
                                          <a:solidFill>
                                            <a:schemeClr val="accent1"/>
                                          </a:solidFill>
                                          <a:latin typeface="Cambria Math" panose="02040503050406030204" pitchFamily="18" charset="0"/>
                                        </a:rPr>
                                        <m:t>𝑛</m:t>
                                      </m:r>
                                    </m:sub>
                                  </m:sSub>
                                  <m:r>
                                    <a:rPr lang="en-US" altLang="zh-CN" i="1" dirty="0">
                                      <a:solidFill>
                                        <a:schemeClr val="accent1"/>
                                      </a:solidFill>
                                      <a:latin typeface="Cambria Math" panose="02040503050406030204" pitchFamily="18" charset="0"/>
                                    </a:rPr>
                                    <m:t>|</m:t>
                                  </m:r>
                                  <m:r>
                                    <a:rPr lang="en-US" altLang="zh-CN" i="1" dirty="0">
                                      <a:solidFill>
                                        <a:schemeClr val="accent1"/>
                                      </a:solidFill>
                                      <a:latin typeface="Cambria Math" panose="02040503050406030204" pitchFamily="18" charset="0"/>
                                    </a:rPr>
                                    <m:t>𝑐</m:t>
                                  </m:r>
                                </m:e>
                              </m:d>
                              <m:r>
                                <a:rPr lang="en-US" altLang="zh-CN" i="1" dirty="0">
                                  <a:solidFill>
                                    <a:schemeClr val="accent1"/>
                                  </a:solidFill>
                                  <a:latin typeface="Cambria Math" panose="02040503050406030204" pitchFamily="18" charset="0"/>
                                </a:rPr>
                                <m:t>⋅</m:t>
                              </m:r>
                              <m:r>
                                <a:rPr lang="en-US" altLang="zh-CN" i="1" dirty="0">
                                  <a:solidFill>
                                    <a:schemeClr val="accent1"/>
                                  </a:solidFill>
                                  <a:latin typeface="Cambria Math" panose="02040503050406030204" pitchFamily="18" charset="0"/>
                                </a:rPr>
                                <m:t>𝑃</m:t>
                              </m:r>
                              <m:d>
                                <m:dPr>
                                  <m:ctrlPr>
                                    <a:rPr lang="en-US" altLang="zh-CN" i="1" dirty="0">
                                      <a:solidFill>
                                        <a:schemeClr val="accent1"/>
                                      </a:solidFill>
                                      <a:latin typeface="Cambria Math" panose="02040503050406030204" pitchFamily="18" charset="0"/>
                                    </a:rPr>
                                  </m:ctrlPr>
                                </m:dPr>
                                <m:e>
                                  <m:r>
                                    <a:rPr lang="en-US" altLang="zh-CN" i="1" dirty="0">
                                      <a:solidFill>
                                        <a:schemeClr val="accent1"/>
                                      </a:solidFill>
                                      <a:latin typeface="Cambria Math" panose="02040503050406030204" pitchFamily="18" charset="0"/>
                                    </a:rPr>
                                    <m:t>𝑐</m:t>
                                  </m:r>
                                </m:e>
                              </m:d>
                            </m:e>
                          </m:func>
                        </m:e>
                      </m:func>
                    </m:oMath>
                  </m:oMathPara>
                </a14:m>
                <a:endParaRPr lang="en-US" altLang="zh-CN" sz="2800" dirty="0"/>
              </a:p>
              <a:p>
                <a:r>
                  <a:rPr lang="en-US" altLang="zh-CN" dirty="0"/>
                  <a:t>T</a:t>
                </a:r>
                <a:r>
                  <a:rPr lang="en-US" altLang="zh-CN" sz="2800" dirty="0"/>
                  <a:t>o </a:t>
                </a:r>
                <a:r>
                  <a:rPr lang="en-US" altLang="zh-CN" sz="2800" b="1" dirty="0">
                    <a:solidFill>
                      <a:srgbClr val="FF0000"/>
                    </a:solidFill>
                  </a:rPr>
                  <a:t>Naïve Bayes (NB)</a:t>
                </a:r>
              </a:p>
              <a:p>
                <a:pPr marL="0" indent="0">
                  <a:spcBef>
                    <a:spcPts val="400"/>
                  </a:spcBef>
                  <a:spcAft>
                    <a:spcPts val="600"/>
                  </a:spcAft>
                  <a:buNone/>
                </a:pP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𝑐</m:t>
                          </m:r>
                        </m:e>
                        <m:sub>
                          <m:r>
                            <a:rPr lang="en-US" altLang="zh-CN" b="0" i="1" dirty="0" smtClean="0">
                              <a:latin typeface="Cambria Math" panose="02040503050406030204" pitchFamily="18" charset="0"/>
                            </a:rPr>
                            <m:t>𝑁𝐵</m:t>
                          </m:r>
                        </m:sub>
                      </m:sSub>
                      <m:r>
                        <a:rPr lang="en-US" altLang="zh-CN" b="0" i="1" dirty="0" smtClean="0">
                          <a:solidFill>
                            <a:schemeClr val="accent1"/>
                          </a:solidFill>
                          <a:latin typeface="Cambria Math" panose="02040503050406030204" pitchFamily="18" charset="0"/>
                        </a:rPr>
                        <m:t>=</m:t>
                      </m:r>
                      <m:func>
                        <m:funcPr>
                          <m:ctrlPr>
                            <a:rPr lang="zh-CN" altLang="en-US" i="1" dirty="0">
                              <a:solidFill>
                                <a:schemeClr val="accent1"/>
                              </a:solidFill>
                              <a:latin typeface="Cambria Math" panose="02040503050406030204" pitchFamily="18" charset="0"/>
                            </a:rPr>
                          </m:ctrlPr>
                        </m:funcPr>
                        <m:fName>
                          <m:r>
                            <m:rPr>
                              <m:sty m:val="p"/>
                            </m:rPr>
                            <a:rPr lang="en-US" altLang="zh-CN" dirty="0">
                              <a:solidFill>
                                <a:schemeClr val="accent1"/>
                              </a:solidFill>
                              <a:latin typeface="Cambria Math" panose="02040503050406030204" pitchFamily="18" charset="0"/>
                            </a:rPr>
                            <m:t>arg</m:t>
                          </m:r>
                        </m:fName>
                        <m:e>
                          <m:func>
                            <m:funcPr>
                              <m:ctrlPr>
                                <a:rPr lang="en-US" altLang="zh-CN" i="1" dirty="0">
                                  <a:solidFill>
                                    <a:schemeClr val="accent1"/>
                                  </a:solidFill>
                                  <a:latin typeface="Cambria Math" panose="02040503050406030204" pitchFamily="18" charset="0"/>
                                </a:rPr>
                              </m:ctrlPr>
                            </m:funcPr>
                            <m:fName>
                              <m:limLow>
                                <m:limLowPr>
                                  <m:ctrlPr>
                                    <a:rPr lang="en-US" altLang="zh-CN" i="1" dirty="0">
                                      <a:solidFill>
                                        <a:schemeClr val="accent1"/>
                                      </a:solidFill>
                                      <a:latin typeface="Cambria Math" panose="02040503050406030204" pitchFamily="18" charset="0"/>
                                    </a:rPr>
                                  </m:ctrlPr>
                                </m:limLowPr>
                                <m:e>
                                  <m:r>
                                    <m:rPr>
                                      <m:sty m:val="p"/>
                                    </m:rPr>
                                    <a:rPr lang="en-US" altLang="zh-CN" dirty="0">
                                      <a:solidFill>
                                        <a:schemeClr val="accent1"/>
                                      </a:solidFill>
                                      <a:latin typeface="Cambria Math" panose="02040503050406030204" pitchFamily="18" charset="0"/>
                                    </a:rPr>
                                    <m:t>max</m:t>
                                  </m:r>
                                </m:e>
                                <m:lim>
                                  <m:r>
                                    <a:rPr lang="en-US" altLang="zh-CN" i="1" dirty="0" smtClean="0">
                                      <a:solidFill>
                                        <a:srgbClr val="00B050"/>
                                      </a:solidFill>
                                      <a:latin typeface="Cambria Math" panose="02040503050406030204" pitchFamily="18" charset="0"/>
                                    </a:rPr>
                                    <m:t>𝑐</m:t>
                                  </m:r>
                                  <m:r>
                                    <a:rPr lang="en-US" altLang="zh-CN" i="1" dirty="0">
                                      <a:solidFill>
                                        <a:schemeClr val="accent1"/>
                                      </a:solidFill>
                                      <a:latin typeface="Cambria Math" panose="02040503050406030204" pitchFamily="18" charset="0"/>
                                    </a:rPr>
                                    <m:t>∈</m:t>
                                  </m:r>
                                  <m:r>
                                    <a:rPr lang="en-US" altLang="zh-CN" i="1" dirty="0">
                                      <a:solidFill>
                                        <a:schemeClr val="accent1"/>
                                      </a:solidFill>
                                      <a:latin typeface="Cambria Math" panose="02040503050406030204" pitchFamily="18" charset="0"/>
                                    </a:rPr>
                                    <m:t>𝐶</m:t>
                                  </m:r>
                                </m:lim>
                              </m:limLow>
                            </m:fName>
                            <m:e>
                              <m:nary>
                                <m:naryPr>
                                  <m:chr m:val="∏"/>
                                  <m:ctrlPr>
                                    <a:rPr lang="en-US" altLang="zh-CN" i="1" dirty="0" smtClean="0">
                                      <a:solidFill>
                                        <a:srgbClr val="0068B7"/>
                                      </a:solidFill>
                                      <a:latin typeface="Cambria Math" panose="02040503050406030204" pitchFamily="18" charset="0"/>
                                    </a:rPr>
                                  </m:ctrlPr>
                                </m:naryPr>
                                <m:sub>
                                  <m:r>
                                    <m:rPr>
                                      <m:brk m:alnAt="23"/>
                                    </m:rPr>
                                    <a:rPr lang="en-US" altLang="zh-CN" i="1" dirty="0">
                                      <a:solidFill>
                                        <a:srgbClr val="0068B7"/>
                                      </a:solidFill>
                                      <a:latin typeface="Cambria Math" panose="02040503050406030204" pitchFamily="18" charset="0"/>
                                    </a:rPr>
                                    <m:t>𝑖</m:t>
                                  </m:r>
                                  <m:r>
                                    <a:rPr lang="en-US" altLang="zh-CN" i="1" dirty="0">
                                      <a:solidFill>
                                        <a:srgbClr val="0068B7"/>
                                      </a:solidFill>
                                      <a:latin typeface="Cambria Math" panose="02040503050406030204" pitchFamily="18" charset="0"/>
                                    </a:rPr>
                                    <m:t>=1</m:t>
                                  </m:r>
                                </m:sub>
                                <m:sup>
                                  <m:r>
                                    <a:rPr lang="en-US" altLang="zh-CN" i="1" dirty="0">
                                      <a:solidFill>
                                        <a:srgbClr val="0068B7"/>
                                      </a:solidFill>
                                      <a:latin typeface="Cambria Math" panose="02040503050406030204" pitchFamily="18" charset="0"/>
                                    </a:rPr>
                                    <m:t>𝑛</m:t>
                                  </m:r>
                                </m:sup>
                                <m:e>
                                  <m:r>
                                    <a:rPr lang="en-US" altLang="zh-CN" i="1" dirty="0">
                                      <a:solidFill>
                                        <a:srgbClr val="0068B7"/>
                                      </a:solidFill>
                                      <a:latin typeface="Cambria Math" panose="02040503050406030204" pitchFamily="18" charset="0"/>
                                    </a:rPr>
                                    <m:t>𝑃</m:t>
                                  </m:r>
                                  <m:d>
                                    <m:dPr>
                                      <m:ctrlPr>
                                        <a:rPr lang="en-US" altLang="zh-CN" i="1" dirty="0">
                                          <a:solidFill>
                                            <a:srgbClr val="0068B7"/>
                                          </a:solidFill>
                                          <a:latin typeface="Cambria Math" panose="02040503050406030204" pitchFamily="18" charset="0"/>
                                        </a:rPr>
                                      </m:ctrlPr>
                                    </m:dPr>
                                    <m:e>
                                      <m:sSub>
                                        <m:sSubPr>
                                          <m:ctrlPr>
                                            <a:rPr lang="en-US" altLang="zh-CN" i="1" dirty="0">
                                              <a:solidFill>
                                                <a:srgbClr val="0068B7"/>
                                              </a:solidFill>
                                              <a:latin typeface="Cambria Math" panose="02040503050406030204" pitchFamily="18" charset="0"/>
                                            </a:rPr>
                                          </m:ctrlPr>
                                        </m:sSubPr>
                                        <m:e>
                                          <m:r>
                                            <a:rPr lang="en-US" altLang="zh-CN" i="1" dirty="0">
                                              <a:solidFill>
                                                <a:srgbClr val="0068B7"/>
                                              </a:solidFill>
                                              <a:latin typeface="Cambria Math" panose="02040503050406030204" pitchFamily="18" charset="0"/>
                                            </a:rPr>
                                            <m:t>𝑥</m:t>
                                          </m:r>
                                        </m:e>
                                        <m:sub>
                                          <m:r>
                                            <a:rPr lang="en-US" altLang="zh-CN" i="1" dirty="0">
                                              <a:solidFill>
                                                <a:srgbClr val="0068B7"/>
                                              </a:solidFill>
                                              <a:latin typeface="Cambria Math" panose="02040503050406030204" pitchFamily="18" charset="0"/>
                                            </a:rPr>
                                            <m:t>𝑖</m:t>
                                          </m:r>
                                        </m:sub>
                                      </m:sSub>
                                    </m:e>
                                    <m:e>
                                      <m:r>
                                        <a:rPr lang="en-US" altLang="zh-CN" i="1" dirty="0" smtClean="0">
                                          <a:solidFill>
                                            <a:srgbClr val="00B050"/>
                                          </a:solidFill>
                                          <a:latin typeface="Cambria Math" panose="02040503050406030204" pitchFamily="18" charset="0"/>
                                        </a:rPr>
                                        <m:t>𝑐</m:t>
                                      </m:r>
                                    </m:e>
                                  </m:d>
                                </m:e>
                              </m:nary>
                              <m:r>
                                <a:rPr lang="en-US" altLang="zh-CN" b="0" i="1" dirty="0" smtClean="0">
                                  <a:solidFill>
                                    <a:srgbClr val="00B050"/>
                                  </a:solidFill>
                                  <a:latin typeface="Cambria Math" panose="02040503050406030204" pitchFamily="18" charset="0"/>
                                </a:rPr>
                                <m:t>⋅</m:t>
                              </m:r>
                              <m:r>
                                <a:rPr lang="en-US" altLang="zh-CN" i="1" dirty="0">
                                  <a:solidFill>
                                    <a:schemeClr val="accent1"/>
                                  </a:solidFill>
                                  <a:latin typeface="Cambria Math" panose="02040503050406030204" pitchFamily="18" charset="0"/>
                                </a:rPr>
                                <m:t>𝑃</m:t>
                              </m:r>
                              <m:d>
                                <m:dPr>
                                  <m:ctrlPr>
                                    <a:rPr lang="en-US" altLang="zh-CN" i="1" dirty="0">
                                      <a:solidFill>
                                        <a:schemeClr val="accent1"/>
                                      </a:solidFill>
                                      <a:latin typeface="Cambria Math" panose="02040503050406030204" pitchFamily="18" charset="0"/>
                                    </a:rPr>
                                  </m:ctrlPr>
                                </m:dPr>
                                <m:e>
                                  <m:r>
                                    <a:rPr lang="en-US" altLang="zh-CN" i="1" dirty="0">
                                      <a:solidFill>
                                        <a:srgbClr val="00B050"/>
                                      </a:solidFill>
                                      <a:latin typeface="Cambria Math" panose="02040503050406030204" pitchFamily="18" charset="0"/>
                                    </a:rPr>
                                    <m:t>𝑐</m:t>
                                  </m:r>
                                </m:e>
                              </m:d>
                            </m:e>
                          </m:func>
                        </m:e>
                      </m:func>
                    </m:oMath>
                  </m:oMathPara>
                </a14:m>
                <a:endParaRPr lang="en-US" altLang="zh-CN" sz="2800" dirty="0"/>
              </a:p>
              <a:p>
                <a:r>
                  <a:rPr lang="en-US" altLang="zh-CN" sz="2800" dirty="0"/>
                  <a:t>For</a:t>
                </a:r>
                <a:r>
                  <a:rPr lang="zh-CN" altLang="en-US" sz="2800" dirty="0"/>
                  <a:t> </a:t>
                </a:r>
                <a:r>
                  <a:rPr lang="en-US" altLang="zh-CN" sz="2800" dirty="0"/>
                  <a:t>test</a:t>
                </a:r>
                <a:r>
                  <a:rPr lang="zh-CN" altLang="en-US" sz="2800" dirty="0"/>
                  <a:t> </a:t>
                </a:r>
                <a:r>
                  <a:rPr lang="en-US" altLang="zh-CN" dirty="0"/>
                  <a:t>document,</a:t>
                </a:r>
                <a:r>
                  <a:rPr lang="zh-CN" altLang="en-US" dirty="0"/>
                  <a:t> </a:t>
                </a:r>
                <a:r>
                  <a:rPr lang="en-US" altLang="zh-CN" sz="2800" dirty="0">
                    <a:sym typeface="Symbol" charset="0"/>
                  </a:rPr>
                  <a:t>get</a:t>
                </a:r>
                <a:r>
                  <a:rPr lang="zh-CN" altLang="en-US" sz="2800" dirty="0">
                    <a:sym typeface="Symbol" charset="0"/>
                  </a:rPr>
                  <a:t> </a:t>
                </a:r>
                <a:r>
                  <a:rPr lang="en-US" sz="2800" dirty="0">
                    <a:solidFill>
                      <a:srgbClr val="7030A0"/>
                    </a:solidFill>
                  </a:rPr>
                  <a:t>positions</a:t>
                </a:r>
                <a:r>
                  <a:rPr lang="zh-CN" altLang="en-US" sz="2800" dirty="0"/>
                  <a:t> </a:t>
                </a:r>
                <a:r>
                  <a:rPr lang="en-US" altLang="zh-CN" sz="2800" dirty="0"/>
                  <a:t>of</a:t>
                </a:r>
                <a:r>
                  <a:rPr lang="zh-CN" altLang="en-US" sz="2800" dirty="0"/>
                  <a:t> </a:t>
                </a:r>
                <a:r>
                  <a:rPr lang="en-US" altLang="zh-CN" dirty="0"/>
                  <a:t>all</a:t>
                </a:r>
                <a:r>
                  <a:rPr lang="zh-CN" altLang="en-US" dirty="0"/>
                  <a:t> </a:t>
                </a:r>
                <a:r>
                  <a:rPr lang="en-US" altLang="zh-CN" dirty="0"/>
                  <a:t>words</a:t>
                </a:r>
              </a:p>
              <a:p>
                <a:pPr marL="0" indent="0">
                  <a:spcBef>
                    <a:spcPts val="400"/>
                  </a:spcBef>
                  <a:spcAft>
                    <a:spcPts val="600"/>
                  </a:spcAft>
                  <a:buNone/>
                </a:pP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𝑐</m:t>
                          </m:r>
                        </m:e>
                        <m:sub>
                          <m:r>
                            <a:rPr lang="en-US" altLang="zh-CN" b="0" i="1" dirty="0" smtClean="0">
                              <a:latin typeface="Cambria Math" panose="02040503050406030204" pitchFamily="18" charset="0"/>
                            </a:rPr>
                            <m:t>𝑁𝐵</m:t>
                          </m:r>
                        </m:sub>
                      </m:sSub>
                      <m:r>
                        <a:rPr lang="en-US" altLang="zh-CN" b="0" i="1" dirty="0" smtClean="0">
                          <a:solidFill>
                            <a:schemeClr val="accent1"/>
                          </a:solidFill>
                          <a:latin typeface="Cambria Math" panose="02040503050406030204" pitchFamily="18" charset="0"/>
                        </a:rPr>
                        <m:t>=</m:t>
                      </m:r>
                      <m:func>
                        <m:funcPr>
                          <m:ctrlPr>
                            <a:rPr lang="zh-CN" altLang="en-US" i="1" dirty="0">
                              <a:solidFill>
                                <a:schemeClr val="accent1"/>
                              </a:solidFill>
                              <a:latin typeface="Cambria Math" panose="02040503050406030204" pitchFamily="18" charset="0"/>
                            </a:rPr>
                          </m:ctrlPr>
                        </m:funcPr>
                        <m:fName>
                          <m:r>
                            <m:rPr>
                              <m:sty m:val="p"/>
                            </m:rPr>
                            <a:rPr lang="en-US" altLang="zh-CN" dirty="0">
                              <a:solidFill>
                                <a:schemeClr val="accent1"/>
                              </a:solidFill>
                              <a:latin typeface="Cambria Math" panose="02040503050406030204" pitchFamily="18" charset="0"/>
                            </a:rPr>
                            <m:t>arg</m:t>
                          </m:r>
                        </m:fName>
                        <m:e>
                          <m:func>
                            <m:funcPr>
                              <m:ctrlPr>
                                <a:rPr lang="en-US" altLang="zh-CN" i="1" dirty="0">
                                  <a:solidFill>
                                    <a:schemeClr val="accent1"/>
                                  </a:solidFill>
                                  <a:latin typeface="Cambria Math" panose="02040503050406030204" pitchFamily="18" charset="0"/>
                                </a:rPr>
                              </m:ctrlPr>
                            </m:funcPr>
                            <m:fName>
                              <m:limLow>
                                <m:limLowPr>
                                  <m:ctrlPr>
                                    <a:rPr lang="en-US" altLang="zh-CN" i="1" dirty="0">
                                      <a:solidFill>
                                        <a:schemeClr val="accent1"/>
                                      </a:solidFill>
                                      <a:latin typeface="Cambria Math" panose="02040503050406030204" pitchFamily="18" charset="0"/>
                                    </a:rPr>
                                  </m:ctrlPr>
                                </m:limLowPr>
                                <m:e>
                                  <m:r>
                                    <m:rPr>
                                      <m:sty m:val="p"/>
                                    </m:rPr>
                                    <a:rPr lang="en-US" altLang="zh-CN" dirty="0">
                                      <a:solidFill>
                                        <a:schemeClr val="accent1"/>
                                      </a:solidFill>
                                      <a:latin typeface="Cambria Math" panose="02040503050406030204" pitchFamily="18" charset="0"/>
                                    </a:rPr>
                                    <m:t>max</m:t>
                                  </m:r>
                                </m:e>
                                <m:lim>
                                  <m:r>
                                    <a:rPr lang="en-US" altLang="zh-CN" i="1" dirty="0" smtClean="0">
                                      <a:solidFill>
                                        <a:srgbClr val="00B050"/>
                                      </a:solidFill>
                                      <a:latin typeface="Cambria Math" panose="02040503050406030204" pitchFamily="18" charset="0"/>
                                    </a:rPr>
                                    <m:t>𝑐</m:t>
                                  </m:r>
                                  <m:r>
                                    <a:rPr lang="en-US" altLang="zh-CN" i="1" dirty="0">
                                      <a:solidFill>
                                        <a:schemeClr val="accent1"/>
                                      </a:solidFill>
                                      <a:latin typeface="Cambria Math" panose="02040503050406030204" pitchFamily="18" charset="0"/>
                                    </a:rPr>
                                    <m:t>∈</m:t>
                                  </m:r>
                                  <m:r>
                                    <a:rPr lang="en-US" altLang="zh-CN" i="1" dirty="0">
                                      <a:solidFill>
                                        <a:schemeClr val="accent1"/>
                                      </a:solidFill>
                                      <a:latin typeface="Cambria Math" panose="02040503050406030204" pitchFamily="18" charset="0"/>
                                    </a:rPr>
                                    <m:t>𝐶</m:t>
                                  </m:r>
                                </m:lim>
                              </m:limLow>
                            </m:fName>
                            <m:e>
                              <m:nary>
                                <m:naryPr>
                                  <m:chr m:val="∏"/>
                                  <m:supHide m:val="on"/>
                                  <m:ctrlPr>
                                    <a:rPr lang="en-US" altLang="zh-CN" b="0" i="1" dirty="0" smtClean="0">
                                      <a:solidFill>
                                        <a:schemeClr val="accent1"/>
                                      </a:solidFill>
                                      <a:latin typeface="Cambria Math" panose="02040503050406030204" pitchFamily="18" charset="0"/>
                                    </a:rPr>
                                  </m:ctrlPr>
                                </m:naryPr>
                                <m:sub>
                                  <m:r>
                                    <m:rPr>
                                      <m:brk m:alnAt="7"/>
                                    </m:rPr>
                                    <a:rPr lang="en-US" altLang="zh-CN" b="0" i="1" dirty="0" smtClean="0">
                                      <a:solidFill>
                                        <a:schemeClr val="accent1"/>
                                      </a:solidFill>
                                      <a:latin typeface="Cambria Math" panose="02040503050406030204" pitchFamily="18" charset="0"/>
                                    </a:rPr>
                                    <m:t>𝑖</m:t>
                                  </m:r>
                                  <m:r>
                                    <a:rPr lang="en-US" altLang="zh-CN" b="0" i="1" dirty="0" smtClean="0">
                                      <a:solidFill>
                                        <a:schemeClr val="accent1"/>
                                      </a:solidFill>
                                      <a:latin typeface="Cambria Math" panose="02040503050406030204" pitchFamily="18" charset="0"/>
                                    </a:rPr>
                                    <m:t>∈</m:t>
                                  </m:r>
                                  <m:r>
                                    <a:rPr lang="en-US" altLang="zh-CN" b="0" i="1" dirty="0" smtClean="0">
                                      <a:solidFill>
                                        <a:srgbClr val="7030A0"/>
                                      </a:solidFill>
                                      <a:latin typeface="Cambria Math" panose="02040503050406030204" pitchFamily="18" charset="0"/>
                                    </a:rPr>
                                    <m:t>𝑝𝑜𝑠𝑖𝑡𝑖𝑜𝑛𝑠</m:t>
                                  </m:r>
                                </m:sub>
                                <m:sup/>
                                <m:e>
                                  <m:r>
                                    <a:rPr lang="en-US" altLang="zh-CN" i="1" dirty="0">
                                      <a:solidFill>
                                        <a:srgbClr val="0068B7"/>
                                      </a:solidFill>
                                      <a:latin typeface="Cambria Math" panose="02040503050406030204" pitchFamily="18" charset="0"/>
                                    </a:rPr>
                                    <m:t>𝑃</m:t>
                                  </m:r>
                                  <m:d>
                                    <m:dPr>
                                      <m:ctrlPr>
                                        <a:rPr lang="en-US" altLang="zh-CN" i="1" dirty="0">
                                          <a:solidFill>
                                            <a:srgbClr val="0068B7"/>
                                          </a:solidFill>
                                          <a:latin typeface="Cambria Math" panose="02040503050406030204" pitchFamily="18" charset="0"/>
                                        </a:rPr>
                                      </m:ctrlPr>
                                    </m:dPr>
                                    <m:e>
                                      <m:sSub>
                                        <m:sSubPr>
                                          <m:ctrlPr>
                                            <a:rPr lang="en-US" altLang="zh-CN" i="1" dirty="0" smtClean="0">
                                              <a:solidFill>
                                                <a:srgbClr val="7030A0"/>
                                              </a:solidFill>
                                              <a:latin typeface="Cambria Math" panose="02040503050406030204" pitchFamily="18" charset="0"/>
                                            </a:rPr>
                                          </m:ctrlPr>
                                        </m:sSubPr>
                                        <m:e>
                                          <m:r>
                                            <a:rPr lang="en-US" altLang="zh-CN" b="0" i="1" dirty="0" smtClean="0">
                                              <a:solidFill>
                                                <a:srgbClr val="7030A0"/>
                                              </a:solidFill>
                                              <a:latin typeface="Cambria Math" panose="02040503050406030204" pitchFamily="18" charset="0"/>
                                            </a:rPr>
                                            <m:t>𝑤</m:t>
                                          </m:r>
                                        </m:e>
                                        <m:sub>
                                          <m:r>
                                            <a:rPr lang="en-US" altLang="zh-CN" i="1" dirty="0">
                                              <a:solidFill>
                                                <a:srgbClr val="7030A0"/>
                                              </a:solidFill>
                                              <a:latin typeface="Cambria Math" panose="02040503050406030204" pitchFamily="18" charset="0"/>
                                            </a:rPr>
                                            <m:t>𝑖</m:t>
                                          </m:r>
                                        </m:sub>
                                      </m:sSub>
                                    </m:e>
                                    <m:e>
                                      <m:r>
                                        <a:rPr lang="en-US" altLang="zh-CN" i="1" dirty="0">
                                          <a:solidFill>
                                            <a:srgbClr val="00B050"/>
                                          </a:solidFill>
                                          <a:latin typeface="Cambria Math" panose="02040503050406030204" pitchFamily="18" charset="0"/>
                                        </a:rPr>
                                        <m:t>𝑐</m:t>
                                      </m:r>
                                    </m:e>
                                  </m:d>
                                </m:e>
                              </m:nary>
                              <m:r>
                                <a:rPr lang="en-US" altLang="zh-CN" b="0" i="1" dirty="0" smtClean="0">
                                  <a:solidFill>
                                    <a:srgbClr val="00B050"/>
                                  </a:solidFill>
                                  <a:latin typeface="Cambria Math" panose="02040503050406030204" pitchFamily="18" charset="0"/>
                                </a:rPr>
                                <m:t>⋅</m:t>
                              </m:r>
                              <m:r>
                                <a:rPr lang="en-US" altLang="zh-CN" i="1" dirty="0">
                                  <a:solidFill>
                                    <a:schemeClr val="accent1"/>
                                  </a:solidFill>
                                  <a:latin typeface="Cambria Math" panose="02040503050406030204" pitchFamily="18" charset="0"/>
                                </a:rPr>
                                <m:t>𝑃</m:t>
                              </m:r>
                              <m:d>
                                <m:dPr>
                                  <m:ctrlPr>
                                    <a:rPr lang="en-US" altLang="zh-CN" i="1" dirty="0">
                                      <a:solidFill>
                                        <a:schemeClr val="accent1"/>
                                      </a:solidFill>
                                      <a:latin typeface="Cambria Math" panose="02040503050406030204" pitchFamily="18" charset="0"/>
                                    </a:rPr>
                                  </m:ctrlPr>
                                </m:dPr>
                                <m:e>
                                  <m:r>
                                    <a:rPr lang="en-US" altLang="zh-CN" i="1" dirty="0">
                                      <a:solidFill>
                                        <a:srgbClr val="00B050"/>
                                      </a:solidFill>
                                      <a:latin typeface="Cambria Math" panose="02040503050406030204" pitchFamily="18" charset="0"/>
                                    </a:rPr>
                                    <m:t>𝑐</m:t>
                                  </m:r>
                                </m:e>
                              </m:d>
                            </m:e>
                          </m:func>
                        </m:e>
                      </m:func>
                    </m:oMath>
                  </m:oMathPara>
                </a14:m>
                <a:endParaRPr lang="en-US" sz="2800" i="1" dirty="0"/>
              </a:p>
              <a:p>
                <a:pPr marL="0" indent="0">
                  <a:buNone/>
                </a:pPr>
                <a:endParaRPr lang="en-US" altLang="zh-CN" sz="2800" dirty="0"/>
              </a:p>
            </p:txBody>
          </p:sp>
        </mc:Choice>
        <mc:Fallback xmlns="">
          <p:sp>
            <p:nvSpPr>
              <p:cNvPr id="3" name="Content Placeholder 2">
                <a:extLst>
                  <a:ext uri="{FF2B5EF4-FFF2-40B4-BE49-F238E27FC236}">
                    <a16:creationId xmlns:a16="http://schemas.microsoft.com/office/drawing/2014/main" id="{B9173943-119E-2341-A382-8D869CE7F636}"/>
                  </a:ext>
                </a:extLst>
              </p:cNvPr>
              <p:cNvSpPr>
                <a:spLocks noGrp="1" noRot="1" noChangeAspect="1" noMove="1" noResize="1" noEditPoints="1" noAdjustHandles="1" noChangeArrowheads="1" noChangeShapeType="1" noTextEdit="1"/>
              </p:cNvSpPr>
              <p:nvPr>
                <p:ph idx="1"/>
              </p:nvPr>
            </p:nvSpPr>
            <p:spPr>
              <a:xfrm>
                <a:off x="484275" y="1108434"/>
                <a:ext cx="11064875" cy="5508000"/>
              </a:xfrm>
              <a:blipFill>
                <a:blip r:embed="rId3"/>
                <a:stretch>
                  <a:fillRect l="-916" t="-1152" b="-34332"/>
                </a:stretch>
              </a:blipFill>
            </p:spPr>
            <p:txBody>
              <a:bodyPr/>
              <a:lstStyle/>
              <a:p>
                <a:r>
                  <a:rPr lang="en-CN">
                    <a:noFill/>
                  </a:rPr>
                  <a:t> </a:t>
                </a:r>
              </a:p>
            </p:txBody>
          </p:sp>
        </mc:Fallback>
      </mc:AlternateContent>
      <p:sp>
        <p:nvSpPr>
          <p:cNvPr id="4" name="Slide Number Placeholder 3">
            <a:extLst>
              <a:ext uri="{FF2B5EF4-FFF2-40B4-BE49-F238E27FC236}">
                <a16:creationId xmlns:a16="http://schemas.microsoft.com/office/drawing/2014/main" id="{4E4AD1A2-4746-4D4F-B8EC-F6C0B9341B33}"/>
              </a:ext>
            </a:extLst>
          </p:cNvPr>
          <p:cNvSpPr>
            <a:spLocks noGrp="1"/>
          </p:cNvSpPr>
          <p:nvPr>
            <p:ph type="sldNum" sz="quarter" idx="12"/>
          </p:nvPr>
        </p:nvSpPr>
        <p:spPr/>
        <p:txBody>
          <a:bodyPr/>
          <a:lstStyle/>
          <a:p>
            <a:fld id="{DC8BB421-126E-41CB-B73A-69D52E98CAE3}" type="slidenum">
              <a:rPr lang="zh-CN" altLang="en-US" smtClean="0"/>
              <a:t>27</a:t>
            </a:fld>
            <a:endParaRPr lang="zh-CN" altLang="en-US" dirty="0"/>
          </a:p>
        </p:txBody>
      </p:sp>
    </p:spTree>
    <p:extLst>
      <p:ext uri="{BB962C8B-B14F-4D97-AF65-F5344CB8AC3E}">
        <p14:creationId xmlns:p14="http://schemas.microsoft.com/office/powerpoint/2010/main" val="722850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6B3FC-64A0-F247-97D9-70CD5B4CD72D}"/>
              </a:ext>
            </a:extLst>
          </p:cNvPr>
          <p:cNvSpPr>
            <a:spLocks noGrp="1"/>
          </p:cNvSpPr>
          <p:nvPr>
            <p:ph type="title"/>
          </p:nvPr>
        </p:nvSpPr>
        <p:spPr/>
        <p:txBody>
          <a:bodyPr/>
          <a:lstStyle/>
          <a:p>
            <a:r>
              <a:rPr lang="en-US" sz="4000" b="1" dirty="0"/>
              <a:t>Outline</a:t>
            </a:r>
            <a:endParaRPr lang="en-CN" dirty="0"/>
          </a:p>
        </p:txBody>
      </p:sp>
      <p:sp>
        <p:nvSpPr>
          <p:cNvPr id="3" name="Content Placeholder 2">
            <a:extLst>
              <a:ext uri="{FF2B5EF4-FFF2-40B4-BE49-F238E27FC236}">
                <a16:creationId xmlns:a16="http://schemas.microsoft.com/office/drawing/2014/main" id="{E4C795B9-AD1A-E34E-A2A0-C304D3C4AA26}"/>
              </a:ext>
            </a:extLst>
          </p:cNvPr>
          <p:cNvSpPr>
            <a:spLocks noGrp="1"/>
          </p:cNvSpPr>
          <p:nvPr>
            <p:ph idx="1"/>
          </p:nvPr>
        </p:nvSpPr>
        <p:spPr/>
        <p:txBody>
          <a:bodyPr/>
          <a:lstStyle/>
          <a:p>
            <a:r>
              <a:rPr lang="en-US" dirty="0"/>
              <a:t> Task of Text Classification</a:t>
            </a:r>
          </a:p>
          <a:p>
            <a:r>
              <a:rPr lang="en-US" dirty="0"/>
              <a:t> Naïve Bayes</a:t>
            </a:r>
          </a:p>
          <a:p>
            <a:r>
              <a:rPr lang="en-US" altLang="zh-CN" dirty="0">
                <a:ea typeface="ＭＳ Ｐゴシック" charset="0"/>
                <a:cs typeface="Calibri"/>
              </a:rPr>
              <a:t> Formalizing the Naïve Bayes Classifier</a:t>
            </a:r>
          </a:p>
          <a:p>
            <a:r>
              <a:rPr lang="en-US" altLang="zh-CN" dirty="0">
                <a:solidFill>
                  <a:srgbClr val="FF0000"/>
                </a:solidFill>
                <a:ea typeface="ＭＳ Ｐゴシック" charset="0"/>
                <a:cs typeface="Calibri"/>
              </a:rPr>
              <a:t> Naïve Bayes: Learning</a:t>
            </a:r>
          </a:p>
        </p:txBody>
      </p:sp>
      <p:sp>
        <p:nvSpPr>
          <p:cNvPr id="4" name="Slide Number Placeholder 3">
            <a:extLst>
              <a:ext uri="{FF2B5EF4-FFF2-40B4-BE49-F238E27FC236}">
                <a16:creationId xmlns:a16="http://schemas.microsoft.com/office/drawing/2014/main" id="{EA8B4E95-3F0C-8546-81B3-C23A086529AD}"/>
              </a:ext>
            </a:extLst>
          </p:cNvPr>
          <p:cNvSpPr>
            <a:spLocks noGrp="1"/>
          </p:cNvSpPr>
          <p:nvPr>
            <p:ph type="sldNum" sz="quarter" idx="12"/>
          </p:nvPr>
        </p:nvSpPr>
        <p:spPr/>
        <p:txBody>
          <a:bodyPr/>
          <a:lstStyle/>
          <a:p>
            <a:fld id="{DC8BB421-126E-41CB-B73A-69D52E98CAE3}" type="slidenum">
              <a:rPr lang="zh-CN" altLang="en-US" smtClean="0"/>
              <a:t>28</a:t>
            </a:fld>
            <a:endParaRPr lang="zh-CN" altLang="en-US" dirty="0"/>
          </a:p>
        </p:txBody>
      </p:sp>
    </p:spTree>
    <p:extLst>
      <p:ext uri="{BB962C8B-B14F-4D97-AF65-F5344CB8AC3E}">
        <p14:creationId xmlns:p14="http://schemas.microsoft.com/office/powerpoint/2010/main" val="6119129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D1598-0AF3-4947-B1B0-607E31E00CB1}"/>
              </a:ext>
            </a:extLst>
          </p:cNvPr>
          <p:cNvSpPr>
            <a:spLocks noGrp="1"/>
          </p:cNvSpPr>
          <p:nvPr>
            <p:ph type="title"/>
          </p:nvPr>
        </p:nvSpPr>
        <p:spPr/>
        <p:txBody>
          <a:bodyPr/>
          <a:lstStyle/>
          <a:p>
            <a:r>
              <a:rPr lang="en-US" dirty="0"/>
              <a:t>Learning</a:t>
            </a:r>
            <a:r>
              <a:rPr lang="en-US" b="1" dirty="0">
                <a:latin typeface="Calibri" charset="0"/>
                <a:ea typeface="ＭＳ Ｐゴシック" charset="0"/>
                <a:cs typeface="ＭＳ Ｐゴシック" charset="0"/>
              </a:rPr>
              <a:t> </a:t>
            </a:r>
            <a:r>
              <a:rPr lang="en-US" dirty="0"/>
              <a:t>the Multinomial Naïve Bayes Model</a:t>
            </a:r>
            <a:endParaRPr lang="en-C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FFA734-E146-7C4E-8403-57652A42B49B}"/>
                  </a:ext>
                </a:extLst>
              </p:cNvPr>
              <p:cNvSpPr>
                <a:spLocks noGrp="1"/>
              </p:cNvSpPr>
              <p:nvPr>
                <p:ph idx="1"/>
              </p:nvPr>
            </p:nvSpPr>
            <p:spPr>
              <a:xfrm>
                <a:off x="500900" y="1108433"/>
                <a:ext cx="11553826" cy="5508233"/>
              </a:xfrm>
            </p:spPr>
            <p:txBody>
              <a:bodyPr/>
              <a:lstStyle/>
              <a:p>
                <a:r>
                  <a:rPr lang="en-US" dirty="0">
                    <a:ea typeface="ＭＳ Ｐゴシック" charset="0"/>
                    <a:cs typeface="ＭＳ Ｐゴシック" charset="0"/>
                  </a:rPr>
                  <a:t>First attempt: maximum likelihood estimates</a:t>
                </a:r>
              </a:p>
              <a:p>
                <a:pPr lvl="1"/>
                <a:r>
                  <a:rPr lang="en-US" dirty="0">
                    <a:ea typeface="ＭＳ Ｐゴシック" charset="0"/>
                  </a:rPr>
                  <a:t>simply use the frequencies in the </a:t>
                </a:r>
                <a:r>
                  <a:rPr lang="en-US" altLang="zh-CN" dirty="0">
                    <a:ea typeface="ＭＳ Ｐゴシック" charset="0"/>
                  </a:rPr>
                  <a:t>training</a:t>
                </a:r>
                <a:r>
                  <a:rPr lang="zh-CN" altLang="en-US" dirty="0">
                    <a:ea typeface="ＭＳ Ｐゴシック" charset="0"/>
                  </a:rPr>
                  <a:t> </a:t>
                </a:r>
                <a:r>
                  <a:rPr lang="en-US" dirty="0">
                    <a:ea typeface="ＭＳ Ｐゴシック" charset="0"/>
                  </a:rPr>
                  <a:t>data</a:t>
                </a:r>
                <a:r>
                  <a:rPr lang="en-US" altLang="zh-CN" dirty="0">
                    <a:ea typeface="ＭＳ Ｐゴシック" charset="0"/>
                  </a:rPr>
                  <a:t>set</a:t>
                </a:r>
                <a:endParaRPr lang="en-US" dirty="0">
                  <a:ea typeface="ＭＳ Ｐゴシック" charset="0"/>
                </a:endParaRP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𝑑𝑜𝑐</m:t>
                        </m:r>
                      </m:sub>
                    </m:sSub>
                  </m:oMath>
                </a14:m>
                <a:r>
                  <a:rPr lang="en-US" altLang="zh-CN" dirty="0">
                    <a:ea typeface="ＭＳ Ｐゴシック" charset="0"/>
                  </a:rPr>
                  <a:t>:</a:t>
                </a:r>
                <a:r>
                  <a:rPr lang="zh-CN" altLang="en-US" dirty="0">
                    <a:ea typeface="ＭＳ Ｐゴシック" charset="0"/>
                  </a:rPr>
                  <a:t> </a:t>
                </a:r>
                <a:r>
                  <a:rPr lang="en-US" altLang="zh-CN" dirty="0">
                    <a:ea typeface="ＭＳ Ｐゴシック" charset="0"/>
                  </a:rPr>
                  <a:t>total</a:t>
                </a:r>
                <a:r>
                  <a:rPr lang="zh-CN" altLang="en-US" dirty="0">
                    <a:ea typeface="ＭＳ Ｐゴシック" charset="0"/>
                  </a:rPr>
                  <a:t> </a:t>
                </a:r>
                <a:r>
                  <a:rPr lang="en-US" altLang="zh-CN" dirty="0">
                    <a:ea typeface="ＭＳ Ｐゴシック" charset="0"/>
                  </a:rPr>
                  <a:t>number</a:t>
                </a:r>
                <a:r>
                  <a:rPr lang="zh-CN" altLang="en-US" dirty="0">
                    <a:ea typeface="ＭＳ Ｐゴシック" charset="0"/>
                  </a:rPr>
                  <a:t> </a:t>
                </a:r>
                <a:r>
                  <a:rPr lang="en-US" altLang="zh-CN" dirty="0">
                    <a:ea typeface="ＭＳ Ｐゴシック" charset="0"/>
                  </a:rPr>
                  <a:t>of</a:t>
                </a:r>
                <a:r>
                  <a:rPr lang="zh-CN" altLang="en-US" dirty="0">
                    <a:ea typeface="ＭＳ Ｐゴシック" charset="0"/>
                  </a:rPr>
                  <a:t> </a:t>
                </a:r>
                <a:r>
                  <a:rPr lang="en-US" altLang="zh-CN" dirty="0">
                    <a:ea typeface="ＭＳ Ｐゴシック" charset="0"/>
                  </a:rPr>
                  <a:t>documents,</a:t>
                </a:r>
                <a:r>
                  <a:rPr lang="zh-CN" altLang="en-US" dirty="0">
                    <a:ea typeface="ＭＳ Ｐゴシック" charset="0"/>
                  </a:rPr>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𝑐</m:t>
                        </m:r>
                      </m:sub>
                    </m:sSub>
                    <m:r>
                      <a:rPr lang="en-US" altLang="zh-CN" i="1">
                        <a:latin typeface="Cambria Math" panose="02040503050406030204" pitchFamily="18" charset="0"/>
                      </a:rPr>
                      <m:t> </m:t>
                    </m:r>
                  </m:oMath>
                </a14:m>
                <a:r>
                  <a:rPr lang="en-US" altLang="zh-CN" dirty="0">
                    <a:ea typeface="ＭＳ Ｐゴシック" charset="0"/>
                  </a:rPr>
                  <a:t>:</a:t>
                </a:r>
                <a:r>
                  <a:rPr lang="zh-CN" altLang="en-US" dirty="0">
                    <a:ea typeface="ＭＳ Ｐゴシック" charset="0"/>
                  </a:rPr>
                  <a:t> </a:t>
                </a:r>
                <a:r>
                  <a:rPr lang="en-US" altLang="zh-CN" dirty="0">
                    <a:ea typeface="ＭＳ Ｐゴシック" charset="0"/>
                  </a:rPr>
                  <a:t>number</a:t>
                </a:r>
                <a:r>
                  <a:rPr lang="zh-CN" altLang="en-US" dirty="0">
                    <a:ea typeface="ＭＳ Ｐゴシック" charset="0"/>
                  </a:rPr>
                  <a:t> </a:t>
                </a:r>
                <a:r>
                  <a:rPr lang="en-US" altLang="zh-CN" dirty="0">
                    <a:ea typeface="ＭＳ Ｐゴシック" charset="0"/>
                  </a:rPr>
                  <a:t>of</a:t>
                </a:r>
                <a:r>
                  <a:rPr lang="zh-CN" altLang="en-US" dirty="0">
                    <a:ea typeface="ＭＳ Ｐゴシック" charset="0"/>
                  </a:rPr>
                  <a:t> </a:t>
                </a:r>
                <a:r>
                  <a:rPr lang="en-US" altLang="zh-CN" dirty="0">
                    <a:ea typeface="ＭＳ Ｐゴシック" charset="0"/>
                  </a:rPr>
                  <a:t>c-type</a:t>
                </a:r>
                <a:r>
                  <a:rPr lang="zh-CN" altLang="en-US" dirty="0">
                    <a:ea typeface="ＭＳ Ｐゴシック" charset="0"/>
                  </a:rPr>
                  <a:t> </a:t>
                </a:r>
                <a:r>
                  <a:rPr lang="en-US" altLang="zh-CN" dirty="0">
                    <a:ea typeface="ＭＳ Ｐゴシック" charset="0"/>
                  </a:rPr>
                  <a:t>documents</a:t>
                </a:r>
                <a:endParaRPr lang="en-US" dirty="0">
                  <a:ea typeface="ＭＳ Ｐゴシック" charset="0"/>
                </a:endParaRPr>
              </a:p>
              <a:p>
                <a:pPr lvl="1"/>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𝑐</m:t>
                        </m:r>
                      </m:e>
                    </m:d>
                  </m:oMath>
                </a14:m>
                <a:r>
                  <a:rPr lang="en-US" altLang="zh-CN" dirty="0"/>
                  <a:t>:</a:t>
                </a:r>
                <a:r>
                  <a:rPr lang="zh-CN" altLang="en-US" dirty="0"/>
                  <a:t> </a:t>
                </a:r>
                <a:r>
                  <a:rPr lang="en-US" altLang="zh-CN" dirty="0"/>
                  <a:t>probability</a:t>
                </a:r>
                <a:r>
                  <a:rPr lang="zh-CN" altLang="en-US" dirty="0"/>
                  <a:t> </a:t>
                </a:r>
                <a:r>
                  <a:rPr lang="en-US" altLang="zh-CN" dirty="0"/>
                  <a:t>of</a:t>
                </a:r>
                <a:r>
                  <a:rPr lang="zh-CN" altLang="en-US" dirty="0"/>
                  <a:t> </a:t>
                </a:r>
                <a:r>
                  <a:rPr lang="en-US" altLang="zh-CN" dirty="0"/>
                  <a:t>c-type</a:t>
                </a:r>
                <a:r>
                  <a:rPr lang="zh-CN" altLang="en-US" dirty="0"/>
                  <a:t> </a:t>
                </a:r>
                <a:r>
                  <a:rPr lang="en-US" altLang="zh-CN" dirty="0"/>
                  <a:t>documents</a:t>
                </a:r>
                <a:r>
                  <a:rPr lang="zh-CN" altLang="en-US" dirty="0"/>
                  <a:t> </a:t>
                </a:r>
                <a:r>
                  <a:rPr lang="en-US" altLang="zh-CN" dirty="0"/>
                  <a:t>in</a:t>
                </a:r>
                <a:r>
                  <a:rPr lang="zh-CN" altLang="en-US" dirty="0"/>
                  <a:t> </a:t>
                </a:r>
                <a:r>
                  <a:rPr lang="en-US" altLang="zh-CN" dirty="0"/>
                  <a:t>training</a:t>
                </a:r>
                <a:r>
                  <a:rPr lang="zh-CN" altLang="en-US" dirty="0"/>
                  <a:t> </a:t>
                </a:r>
                <a:r>
                  <a:rPr lang="en-US" altLang="zh-CN" dirty="0"/>
                  <a:t>dataset</a:t>
                </a:r>
                <a:endParaRPr lang="en-CN" dirty="0"/>
              </a:p>
            </p:txBody>
          </p:sp>
        </mc:Choice>
        <mc:Fallback xmlns="">
          <p:sp>
            <p:nvSpPr>
              <p:cNvPr id="3" name="Content Placeholder 2">
                <a:extLst>
                  <a:ext uri="{FF2B5EF4-FFF2-40B4-BE49-F238E27FC236}">
                    <a16:creationId xmlns:a16="http://schemas.microsoft.com/office/drawing/2014/main" id="{55FFA734-E146-7C4E-8403-57652A42B49B}"/>
                  </a:ext>
                </a:extLst>
              </p:cNvPr>
              <p:cNvSpPr>
                <a:spLocks noGrp="1" noRot="1" noChangeAspect="1" noMove="1" noResize="1" noEditPoints="1" noAdjustHandles="1" noChangeArrowheads="1" noChangeShapeType="1" noTextEdit="1"/>
              </p:cNvSpPr>
              <p:nvPr>
                <p:ph idx="1"/>
              </p:nvPr>
            </p:nvSpPr>
            <p:spPr>
              <a:xfrm>
                <a:off x="500900" y="1108433"/>
                <a:ext cx="11553826" cy="5508233"/>
              </a:xfrm>
              <a:blipFill>
                <a:blip r:embed="rId2"/>
                <a:stretch>
                  <a:fillRect l="-989" t="-1152"/>
                </a:stretch>
              </a:blipFill>
            </p:spPr>
            <p:txBody>
              <a:bodyPr/>
              <a:lstStyle/>
              <a:p>
                <a:r>
                  <a:rPr lang="en-CN">
                    <a:noFill/>
                  </a:rPr>
                  <a:t> </a:t>
                </a:r>
              </a:p>
            </p:txBody>
          </p:sp>
        </mc:Fallback>
      </mc:AlternateContent>
      <p:sp>
        <p:nvSpPr>
          <p:cNvPr id="4" name="Slide Number Placeholder 3">
            <a:extLst>
              <a:ext uri="{FF2B5EF4-FFF2-40B4-BE49-F238E27FC236}">
                <a16:creationId xmlns:a16="http://schemas.microsoft.com/office/drawing/2014/main" id="{4355F6BB-EE2A-704E-93B7-2F90FF743C01}"/>
              </a:ext>
            </a:extLst>
          </p:cNvPr>
          <p:cNvSpPr>
            <a:spLocks noGrp="1"/>
          </p:cNvSpPr>
          <p:nvPr>
            <p:ph type="sldNum" sz="quarter" idx="12"/>
          </p:nvPr>
        </p:nvSpPr>
        <p:spPr/>
        <p:txBody>
          <a:bodyPr/>
          <a:lstStyle/>
          <a:p>
            <a:fld id="{DC8BB421-126E-41CB-B73A-69D52E98CAE3}" type="slidenum">
              <a:rPr lang="zh-CN" altLang="en-US" smtClean="0"/>
              <a:t>29</a:t>
            </a:fld>
            <a:endParaRPr lang="zh-CN" altLang="en-US" dirty="0"/>
          </a:p>
        </p:txBody>
      </p:sp>
      <mc:AlternateContent xmlns:mc="http://schemas.openxmlformats.org/markup-compatibility/2006" xmlns:a14="http://schemas.microsoft.com/office/drawing/2010/main">
        <mc:Choice Requires="a14">
          <p:sp>
            <p:nvSpPr>
              <p:cNvPr id="5" name="文本框 6">
                <a:extLst>
                  <a:ext uri="{FF2B5EF4-FFF2-40B4-BE49-F238E27FC236}">
                    <a16:creationId xmlns:a16="http://schemas.microsoft.com/office/drawing/2014/main" id="{5E003658-C7A8-2743-90FB-70D1DFE06F83}"/>
                  </a:ext>
                </a:extLst>
              </p:cNvPr>
              <p:cNvSpPr txBox="1"/>
              <p:nvPr/>
            </p:nvSpPr>
            <p:spPr>
              <a:xfrm>
                <a:off x="2007362" y="3657315"/>
                <a:ext cx="3245825" cy="8794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𝑃</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𝑐</m:t>
                          </m:r>
                        </m:e>
                      </m:d>
                      <m:r>
                        <a:rPr lang="en-US" altLang="zh-CN" sz="2800" b="0" i="1" smtClean="0">
                          <a:latin typeface="Cambria Math" panose="02040503050406030204" pitchFamily="18" charset="0"/>
                        </a:rPr>
                        <m:t>≈</m:t>
                      </m:r>
                      <m:acc>
                        <m:accPr>
                          <m:chr m:val="̂"/>
                          <m:ctrlPr>
                            <a:rPr lang="en-US" altLang="zh-CN" sz="2800" b="0" i="1" smtClean="0">
                              <a:latin typeface="Cambria Math" panose="02040503050406030204" pitchFamily="18" charset="0"/>
                            </a:rPr>
                          </m:ctrlPr>
                        </m:accPr>
                        <m:e>
                          <m:r>
                            <a:rPr lang="en-US" altLang="zh-CN" sz="2800" b="0" i="1" smtClean="0">
                              <a:latin typeface="Cambria Math" panose="02040503050406030204" pitchFamily="18" charset="0"/>
                            </a:rPr>
                            <m:t>𝑃</m:t>
                          </m:r>
                        </m:e>
                      </m:acc>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𝑐</m:t>
                          </m:r>
                        </m:e>
                      </m:d>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𝑁</m:t>
                              </m:r>
                            </m:e>
                            <m:sub>
                              <m:r>
                                <a:rPr lang="en-US" altLang="zh-CN" sz="2800" b="0" i="1" smtClean="0">
                                  <a:latin typeface="Cambria Math" panose="02040503050406030204" pitchFamily="18" charset="0"/>
                                </a:rPr>
                                <m:t>𝑐</m:t>
                              </m:r>
                            </m:sub>
                          </m:sSub>
                          <m:r>
                            <a:rPr lang="en-US" altLang="zh-CN" sz="2800" b="0" i="1" smtClean="0">
                              <a:latin typeface="Cambria Math" panose="02040503050406030204" pitchFamily="18" charset="0"/>
                            </a:rPr>
                            <m:t> </m:t>
                          </m:r>
                        </m:num>
                        <m:den>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𝑁</m:t>
                              </m:r>
                            </m:e>
                            <m:sub>
                              <m:r>
                                <a:rPr lang="en-US" altLang="zh-CN" sz="2800" b="0" i="1" smtClean="0">
                                  <a:latin typeface="Cambria Math" panose="02040503050406030204" pitchFamily="18" charset="0"/>
                                </a:rPr>
                                <m:t>𝑑𝑜𝑐</m:t>
                              </m:r>
                            </m:sub>
                          </m:sSub>
                        </m:den>
                      </m:f>
                    </m:oMath>
                  </m:oMathPara>
                </a14:m>
                <a:endParaRPr lang="zh-CN" altLang="en-US" sz="2800" dirty="0"/>
              </a:p>
            </p:txBody>
          </p:sp>
        </mc:Choice>
        <mc:Fallback xmlns="">
          <p:sp>
            <p:nvSpPr>
              <p:cNvPr id="5" name="文本框 6">
                <a:extLst>
                  <a:ext uri="{FF2B5EF4-FFF2-40B4-BE49-F238E27FC236}">
                    <a16:creationId xmlns:a16="http://schemas.microsoft.com/office/drawing/2014/main" id="{5E003658-C7A8-2743-90FB-70D1DFE06F83}"/>
                  </a:ext>
                </a:extLst>
              </p:cNvPr>
              <p:cNvSpPr txBox="1">
                <a:spLocks noRot="1" noChangeAspect="1" noMove="1" noResize="1" noEditPoints="1" noAdjustHandles="1" noChangeArrowheads="1" noChangeShapeType="1" noTextEdit="1"/>
              </p:cNvSpPr>
              <p:nvPr/>
            </p:nvSpPr>
            <p:spPr>
              <a:xfrm>
                <a:off x="2007362" y="3657315"/>
                <a:ext cx="3245825" cy="879408"/>
              </a:xfrm>
              <a:prstGeom prst="rect">
                <a:avLst/>
              </a:prstGeom>
              <a:blipFill>
                <a:blip r:embed="rId3"/>
                <a:stretch>
                  <a:fillRect l="-389" t="-10000" b="-8571"/>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6" name="文本框 7">
                <a:extLst>
                  <a:ext uri="{FF2B5EF4-FFF2-40B4-BE49-F238E27FC236}">
                    <a16:creationId xmlns:a16="http://schemas.microsoft.com/office/drawing/2014/main" id="{577E748D-6412-7B41-88AB-F1FA8E4369B7}"/>
                  </a:ext>
                </a:extLst>
              </p:cNvPr>
              <p:cNvSpPr txBox="1"/>
              <p:nvPr/>
            </p:nvSpPr>
            <p:spPr>
              <a:xfrm>
                <a:off x="1597654" y="4613205"/>
                <a:ext cx="6195029" cy="954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𝑃</m:t>
                      </m:r>
                      <m:d>
                        <m:dPr>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𝑖</m:t>
                              </m:r>
                            </m:sub>
                          </m:sSub>
                        </m:e>
                        <m:e>
                          <m:r>
                            <a:rPr lang="en-US" altLang="zh-CN" sz="2800" b="0" i="1" smtClean="0">
                              <a:latin typeface="Cambria Math" panose="02040503050406030204" pitchFamily="18" charset="0"/>
                            </a:rPr>
                            <m:t>𝑐</m:t>
                          </m:r>
                        </m:e>
                      </m:d>
                      <m:r>
                        <a:rPr lang="en-US" altLang="zh-CN" sz="2800" b="0" i="1" smtClean="0">
                          <a:latin typeface="Cambria Math" panose="02040503050406030204" pitchFamily="18" charset="0"/>
                        </a:rPr>
                        <m:t>≈</m:t>
                      </m:r>
                      <m:acc>
                        <m:accPr>
                          <m:chr m:val="̂"/>
                          <m:ctrlPr>
                            <a:rPr lang="en-US" altLang="zh-CN" sz="2800" b="0" i="1" smtClean="0">
                              <a:latin typeface="Cambria Math" panose="02040503050406030204" pitchFamily="18" charset="0"/>
                            </a:rPr>
                          </m:ctrlPr>
                        </m:accPr>
                        <m:e>
                          <m:r>
                            <a:rPr lang="en-US" altLang="zh-CN" sz="2800" b="0" i="1" smtClean="0">
                              <a:latin typeface="Cambria Math" panose="02040503050406030204" pitchFamily="18" charset="0"/>
                            </a:rPr>
                            <m:t>𝑃</m:t>
                          </m:r>
                        </m:e>
                      </m:acc>
                      <m:d>
                        <m:dPr>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𝑖</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𝑐</m:t>
                          </m:r>
                        </m:e>
                      </m:d>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𝑐𝑜𝑢𝑛𝑡</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𝑖</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𝑐</m:t>
                              </m:r>
                            </m:e>
                            <m:sub>
                              <m:r>
                                <a:rPr lang="en-US" altLang="zh-CN" sz="2800" b="0" i="1" smtClean="0">
                                  <a:latin typeface="Cambria Math" panose="02040503050406030204" pitchFamily="18" charset="0"/>
                                </a:rPr>
                                <m:t>𝑗</m:t>
                              </m:r>
                            </m:sub>
                          </m:sSub>
                          <m:r>
                            <a:rPr lang="en-US" altLang="zh-CN" sz="2800" b="0" i="1" smtClean="0">
                              <a:latin typeface="Cambria Math" panose="02040503050406030204" pitchFamily="18" charset="0"/>
                            </a:rPr>
                            <m:t>)</m:t>
                          </m:r>
                        </m:num>
                        <m:den>
                          <m:nary>
                            <m:naryPr>
                              <m:chr m:val="∑"/>
                              <m:supHide m:val="on"/>
                              <m:ctrlPr>
                                <a:rPr lang="en-US" altLang="zh-CN" sz="2800" b="0" i="1" smtClean="0">
                                  <a:latin typeface="Cambria Math" panose="02040503050406030204" pitchFamily="18" charset="0"/>
                                </a:rPr>
                              </m:ctrlPr>
                            </m:naryPr>
                            <m:sub>
                              <m:r>
                                <m:rPr>
                                  <m:brk m:alnAt="7"/>
                                </m:rPr>
                                <a:rPr lang="en-US" altLang="zh-CN" sz="2800" b="0" i="1" smtClean="0">
                                  <a:latin typeface="Cambria Math" panose="02040503050406030204" pitchFamily="18" charset="0"/>
                                </a:rPr>
                                <m:t>𝑤</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𝑉</m:t>
                              </m:r>
                            </m:sub>
                            <m:sup/>
                            <m:e>
                              <m:r>
                                <a:rPr lang="en-US" altLang="zh-CN" sz="2800" b="0" i="1" smtClean="0">
                                  <a:latin typeface="Cambria Math" panose="02040503050406030204" pitchFamily="18" charset="0"/>
                                </a:rPr>
                                <m:t>𝑐𝑜𝑢𝑛𝑡</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𝑤</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𝑐</m:t>
                                  </m:r>
                                </m:e>
                                <m:sub>
                                  <m:r>
                                    <a:rPr lang="en-US" altLang="zh-CN" sz="2800" b="0" i="1" smtClean="0">
                                      <a:latin typeface="Cambria Math" panose="02040503050406030204" pitchFamily="18" charset="0"/>
                                    </a:rPr>
                                    <m:t>𝑗</m:t>
                                  </m:r>
                                </m:sub>
                              </m:sSub>
                              <m:r>
                                <a:rPr lang="en-US" altLang="zh-CN" sz="2800" b="0" i="1" smtClean="0">
                                  <a:latin typeface="Cambria Math" panose="02040503050406030204" pitchFamily="18" charset="0"/>
                                </a:rPr>
                                <m:t>)</m:t>
                              </m:r>
                            </m:e>
                          </m:nary>
                        </m:den>
                      </m:f>
                    </m:oMath>
                  </m:oMathPara>
                </a14:m>
                <a:endParaRPr lang="zh-CN" altLang="en-US" sz="2800" dirty="0"/>
              </a:p>
            </p:txBody>
          </p:sp>
        </mc:Choice>
        <mc:Fallback xmlns="">
          <p:sp>
            <p:nvSpPr>
              <p:cNvPr id="6" name="文本框 7">
                <a:extLst>
                  <a:ext uri="{FF2B5EF4-FFF2-40B4-BE49-F238E27FC236}">
                    <a16:creationId xmlns:a16="http://schemas.microsoft.com/office/drawing/2014/main" id="{577E748D-6412-7B41-88AB-F1FA8E4369B7}"/>
                  </a:ext>
                </a:extLst>
              </p:cNvPr>
              <p:cNvSpPr txBox="1">
                <a:spLocks noRot="1" noChangeAspect="1" noMove="1" noResize="1" noEditPoints="1" noAdjustHandles="1" noChangeArrowheads="1" noChangeShapeType="1" noTextEdit="1"/>
              </p:cNvSpPr>
              <p:nvPr/>
            </p:nvSpPr>
            <p:spPr>
              <a:xfrm>
                <a:off x="1597654" y="4613205"/>
                <a:ext cx="6195029" cy="954749"/>
              </a:xfrm>
              <a:prstGeom prst="rect">
                <a:avLst/>
              </a:prstGeom>
              <a:blipFill>
                <a:blip r:embed="rId4"/>
                <a:stretch>
                  <a:fillRect l="-613" t="-25000" r="-1227" b="-106579"/>
                </a:stretch>
              </a:blipFill>
            </p:spPr>
            <p:txBody>
              <a:bodyPr/>
              <a:lstStyle/>
              <a:p>
                <a:r>
                  <a:rPr lang="en-CN">
                    <a:noFill/>
                  </a:rPr>
                  <a:t> </a:t>
                </a:r>
              </a:p>
            </p:txBody>
          </p:sp>
        </mc:Fallback>
      </mc:AlternateContent>
    </p:spTree>
    <p:extLst>
      <p:ext uri="{BB962C8B-B14F-4D97-AF65-F5344CB8AC3E}">
        <p14:creationId xmlns:p14="http://schemas.microsoft.com/office/powerpoint/2010/main" val="729201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3E7F-BE03-2F4D-A4E1-23765363EF8F}"/>
              </a:ext>
            </a:extLst>
          </p:cNvPr>
          <p:cNvSpPr>
            <a:spLocks noGrp="1"/>
          </p:cNvSpPr>
          <p:nvPr>
            <p:ph type="title"/>
          </p:nvPr>
        </p:nvSpPr>
        <p:spPr/>
        <p:txBody>
          <a:bodyPr/>
          <a:lstStyle/>
          <a:p>
            <a:r>
              <a:rPr lang="en-US" b="1" dirty="0"/>
              <a:t>Is this a spam?</a:t>
            </a:r>
            <a:endParaRPr lang="en-CN" dirty="0"/>
          </a:p>
        </p:txBody>
      </p:sp>
      <p:sp>
        <p:nvSpPr>
          <p:cNvPr id="4" name="Slide Number Placeholder 3">
            <a:extLst>
              <a:ext uri="{FF2B5EF4-FFF2-40B4-BE49-F238E27FC236}">
                <a16:creationId xmlns:a16="http://schemas.microsoft.com/office/drawing/2014/main" id="{74A278B7-90A0-FF4E-A75F-E6D302E97E21}"/>
              </a:ext>
            </a:extLst>
          </p:cNvPr>
          <p:cNvSpPr>
            <a:spLocks noGrp="1"/>
          </p:cNvSpPr>
          <p:nvPr>
            <p:ph type="sldNum" sz="quarter" idx="12"/>
          </p:nvPr>
        </p:nvSpPr>
        <p:spPr/>
        <p:txBody>
          <a:bodyPr/>
          <a:lstStyle/>
          <a:p>
            <a:fld id="{DC8BB421-126E-41CB-B73A-69D52E98CAE3}" type="slidenum">
              <a:rPr lang="zh-CN" altLang="en-US" smtClean="0"/>
              <a:t>3</a:t>
            </a:fld>
            <a:endParaRPr lang="zh-CN" altLang="en-US" dirty="0"/>
          </a:p>
        </p:txBody>
      </p:sp>
      <p:sp>
        <p:nvSpPr>
          <p:cNvPr id="6" name="Content Placeholder 5">
            <a:extLst>
              <a:ext uri="{FF2B5EF4-FFF2-40B4-BE49-F238E27FC236}">
                <a16:creationId xmlns:a16="http://schemas.microsoft.com/office/drawing/2014/main" id="{C5EEF8C6-679D-7E4F-A1F2-5ED57C0A7A39}"/>
              </a:ext>
            </a:extLst>
          </p:cNvPr>
          <p:cNvSpPr>
            <a:spLocks noGrp="1"/>
          </p:cNvSpPr>
          <p:nvPr>
            <p:ph idx="1"/>
          </p:nvPr>
        </p:nvSpPr>
        <p:spPr>
          <a:xfrm>
            <a:off x="517525" y="1108433"/>
            <a:ext cx="6431915" cy="5508233"/>
          </a:xfrm>
        </p:spPr>
        <p:txBody>
          <a:bodyPr/>
          <a:lstStyle/>
          <a:p>
            <a:r>
              <a:rPr lang="en-US" altLang="zh-CN" sz="2800" dirty="0"/>
              <a:t>Example of a spam email</a:t>
            </a:r>
            <a:endParaRPr lang="zh-CN" altLang="en-US" sz="2800" dirty="0"/>
          </a:p>
          <a:p>
            <a:endParaRPr lang="en-CN" dirty="0"/>
          </a:p>
        </p:txBody>
      </p:sp>
      <p:pic>
        <p:nvPicPr>
          <p:cNvPr id="7" name="Content Placeholder 4">
            <a:extLst>
              <a:ext uri="{FF2B5EF4-FFF2-40B4-BE49-F238E27FC236}">
                <a16:creationId xmlns:a16="http://schemas.microsoft.com/office/drawing/2014/main" id="{596B43C4-94A1-2B4E-AED4-9B9B2C84599D}"/>
              </a:ext>
            </a:extLst>
          </p:cNvPr>
          <p:cNvPicPr>
            <a:picLocks noChangeAspect="1"/>
          </p:cNvPicPr>
          <p:nvPr/>
        </p:nvPicPr>
        <p:blipFill rotWithShape="1">
          <a:blip r:embed="rId3">
            <a:extLst>
              <a:ext uri="{28A0092B-C50C-407E-A947-70E740481C1C}">
                <a14:useLocalDpi xmlns:a14="http://schemas.microsoft.com/office/drawing/2010/main" val="0"/>
              </a:ext>
            </a:extLst>
          </a:blip>
          <a:srcRect l="1" r="43838" b="6093"/>
          <a:stretch/>
        </p:blipFill>
        <p:spPr>
          <a:xfrm>
            <a:off x="856006" y="2167048"/>
            <a:ext cx="5361004" cy="3388752"/>
          </a:xfrm>
          <a:prstGeom prst="rect">
            <a:avLst/>
          </a:prstGeom>
          <a:ln>
            <a:solidFill>
              <a:schemeClr val="tx1"/>
            </a:solidFill>
          </a:ln>
        </p:spPr>
      </p:pic>
      <p:sp>
        <p:nvSpPr>
          <p:cNvPr id="8" name="矩形 7">
            <a:extLst>
              <a:ext uri="{FF2B5EF4-FFF2-40B4-BE49-F238E27FC236}">
                <a16:creationId xmlns:a16="http://schemas.microsoft.com/office/drawing/2014/main" id="{7B4816F6-88B4-3C45-94A9-E1B293DBC401}"/>
              </a:ext>
            </a:extLst>
          </p:cNvPr>
          <p:cNvSpPr/>
          <p:nvPr/>
        </p:nvSpPr>
        <p:spPr>
          <a:xfrm>
            <a:off x="892230" y="3321050"/>
            <a:ext cx="1767842" cy="452928"/>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5">
            <a:extLst>
              <a:ext uri="{FF2B5EF4-FFF2-40B4-BE49-F238E27FC236}">
                <a16:creationId xmlns:a16="http://schemas.microsoft.com/office/drawing/2014/main" id="{D31F3826-776E-1B43-8FD4-D343C114899D}"/>
              </a:ext>
            </a:extLst>
          </p:cNvPr>
          <p:cNvSpPr/>
          <p:nvPr/>
        </p:nvSpPr>
        <p:spPr>
          <a:xfrm>
            <a:off x="3519884" y="5075568"/>
            <a:ext cx="1700510" cy="456848"/>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7">
            <a:extLst>
              <a:ext uri="{FF2B5EF4-FFF2-40B4-BE49-F238E27FC236}">
                <a16:creationId xmlns:a16="http://schemas.microsoft.com/office/drawing/2014/main" id="{650174DE-A81D-B849-95BB-8775BC0A1CFD}"/>
              </a:ext>
            </a:extLst>
          </p:cNvPr>
          <p:cNvSpPr/>
          <p:nvPr/>
        </p:nvSpPr>
        <p:spPr>
          <a:xfrm>
            <a:off x="4136970" y="3828173"/>
            <a:ext cx="1249678" cy="452928"/>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a:extLst>
              <a:ext uri="{FF2B5EF4-FFF2-40B4-BE49-F238E27FC236}">
                <a16:creationId xmlns:a16="http://schemas.microsoft.com/office/drawing/2014/main" id="{A9F95B47-969B-EA4D-848E-53BD9F617B0B}"/>
              </a:ext>
            </a:extLst>
          </p:cNvPr>
          <p:cNvSpPr txBox="1"/>
          <p:nvPr/>
        </p:nvSpPr>
        <p:spPr>
          <a:xfrm>
            <a:off x="7329403" y="1108433"/>
            <a:ext cx="4524546" cy="523220"/>
          </a:xfrm>
          <a:prstGeom prst="rect">
            <a:avLst/>
          </a:prstGeom>
          <a:noFill/>
        </p:spPr>
        <p:txBody>
          <a:bodyPr wrap="square">
            <a:spAutoFit/>
          </a:bodyPr>
          <a:lstStyle/>
          <a:p>
            <a:r>
              <a:rPr lang="en-US" altLang="zh-CN" sz="2800" dirty="0"/>
              <a:t>Spams classified by Gmail</a:t>
            </a:r>
            <a:endParaRPr lang="zh-CN" altLang="en-US" sz="2800" dirty="0"/>
          </a:p>
        </p:txBody>
      </p:sp>
      <p:pic>
        <p:nvPicPr>
          <p:cNvPr id="13" name="图片 4">
            <a:extLst>
              <a:ext uri="{FF2B5EF4-FFF2-40B4-BE49-F238E27FC236}">
                <a16:creationId xmlns:a16="http://schemas.microsoft.com/office/drawing/2014/main" id="{6D62DB62-7F79-FD4C-BB67-BF09F530D99F}"/>
              </a:ext>
            </a:extLst>
          </p:cNvPr>
          <p:cNvPicPr>
            <a:picLocks noChangeAspect="1"/>
          </p:cNvPicPr>
          <p:nvPr/>
        </p:nvPicPr>
        <p:blipFill rotWithShape="1">
          <a:blip r:embed="rId4"/>
          <a:srcRect r="30086"/>
          <a:stretch/>
        </p:blipFill>
        <p:spPr>
          <a:xfrm>
            <a:off x="6350952" y="2266856"/>
            <a:ext cx="5536247" cy="3189136"/>
          </a:xfrm>
          <a:prstGeom prst="rect">
            <a:avLst/>
          </a:prstGeom>
          <a:ln>
            <a:solidFill>
              <a:schemeClr val="tx1"/>
            </a:solidFill>
          </a:ln>
        </p:spPr>
      </p:pic>
    </p:spTree>
    <p:extLst>
      <p:ext uri="{BB962C8B-B14F-4D97-AF65-F5344CB8AC3E}">
        <p14:creationId xmlns:p14="http://schemas.microsoft.com/office/powerpoint/2010/main" val="1865044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A1767-C169-D94C-95EC-7557B02D4B82}"/>
              </a:ext>
            </a:extLst>
          </p:cNvPr>
          <p:cNvSpPr>
            <a:spLocks noGrp="1"/>
          </p:cNvSpPr>
          <p:nvPr>
            <p:ph type="title"/>
          </p:nvPr>
        </p:nvSpPr>
        <p:spPr/>
        <p:txBody>
          <a:bodyPr/>
          <a:lstStyle/>
          <a:p>
            <a:r>
              <a:rPr lang="en-US" dirty="0"/>
              <a:t>Problem with Maximum Likelihood</a:t>
            </a:r>
            <a:endParaRPr lang="en-CN" dirty="0"/>
          </a:p>
        </p:txBody>
      </p:sp>
      <p:sp>
        <p:nvSpPr>
          <p:cNvPr id="3" name="Content Placeholder 2">
            <a:extLst>
              <a:ext uri="{FF2B5EF4-FFF2-40B4-BE49-F238E27FC236}">
                <a16:creationId xmlns:a16="http://schemas.microsoft.com/office/drawing/2014/main" id="{F27E538E-EE46-B243-B12B-6EA395908D63}"/>
              </a:ext>
            </a:extLst>
          </p:cNvPr>
          <p:cNvSpPr>
            <a:spLocks noGrp="1"/>
          </p:cNvSpPr>
          <p:nvPr>
            <p:ph idx="1"/>
          </p:nvPr>
        </p:nvSpPr>
        <p:spPr>
          <a:xfrm>
            <a:off x="517526" y="1108433"/>
            <a:ext cx="10488526" cy="5508233"/>
          </a:xfrm>
        </p:spPr>
        <p:txBody>
          <a:bodyPr/>
          <a:lstStyle/>
          <a:p>
            <a:r>
              <a:rPr lang="en-US" dirty="0">
                <a:ea typeface="ＭＳ Ｐゴシック" charset="0"/>
                <a:cs typeface="ＭＳ Ｐゴシック" charset="0"/>
              </a:rPr>
              <a:t>What if we have seen no training documents with the word </a:t>
            </a:r>
            <a:r>
              <a:rPr lang="en-US" b="1" i="1" dirty="0">
                <a:ea typeface="ＭＳ Ｐゴシック" charset="0"/>
                <a:cs typeface="ＭＳ Ｐゴシック" charset="0"/>
              </a:rPr>
              <a:t>fantastic</a:t>
            </a:r>
            <a:r>
              <a:rPr lang="en-US" b="1" dirty="0">
                <a:ea typeface="ＭＳ Ｐゴシック" charset="0"/>
                <a:cs typeface="ＭＳ Ｐゴシック" charset="0"/>
              </a:rPr>
              <a:t> </a:t>
            </a:r>
            <a:r>
              <a:rPr lang="en-US" dirty="0">
                <a:ea typeface="ＭＳ Ｐゴシック" charset="0"/>
                <a:cs typeface="ＭＳ Ｐゴシック" charset="0"/>
              </a:rPr>
              <a:t> and classified in the topic </a:t>
            </a:r>
            <a:r>
              <a:rPr lang="en-US" b="1" dirty="0">
                <a:ea typeface="ＭＳ Ｐゴシック" charset="0"/>
                <a:cs typeface="ＭＳ Ｐゴシック" charset="0"/>
              </a:rPr>
              <a:t>positive</a:t>
            </a:r>
            <a:r>
              <a:rPr lang="en-US" dirty="0">
                <a:ea typeface="ＭＳ Ｐゴシック" charset="0"/>
                <a:cs typeface="ＭＳ Ｐゴシック" charset="0"/>
              </a:rPr>
              <a:t>?</a:t>
            </a:r>
          </a:p>
          <a:p>
            <a:endParaRPr lang="en-US" dirty="0">
              <a:ea typeface="ＭＳ Ｐゴシック" charset="0"/>
              <a:cs typeface="ＭＳ Ｐゴシック" charset="0"/>
            </a:endParaRPr>
          </a:p>
          <a:p>
            <a:pPr marL="0" indent="0">
              <a:buNone/>
            </a:pPr>
            <a:endParaRPr lang="en-US" dirty="0">
              <a:ea typeface="ＭＳ Ｐゴシック" charset="0"/>
              <a:cs typeface="ＭＳ Ｐゴシック" charset="0"/>
            </a:endParaRPr>
          </a:p>
          <a:p>
            <a:r>
              <a:rPr lang="en-US" dirty="0">
                <a:ea typeface="ＭＳ Ｐゴシック" charset="0"/>
                <a:cs typeface="ＭＳ Ｐゴシック" charset="0"/>
              </a:rPr>
              <a:t>Zero probabilities cannot be conditioned away, no matter the other evidence!</a:t>
            </a:r>
          </a:p>
          <a:p>
            <a:endParaRPr lang="en-US" dirty="0">
              <a:latin typeface="Calibri" charset="0"/>
              <a:ea typeface="ＭＳ Ｐゴシック" charset="0"/>
              <a:cs typeface="ＭＳ Ｐゴシック" charset="0"/>
            </a:endParaRPr>
          </a:p>
          <a:p>
            <a:r>
              <a:rPr lang="en-US" altLang="zh-CN" b="1" dirty="0">
                <a:solidFill>
                  <a:schemeClr val="accent1"/>
                </a:solidFill>
              </a:rPr>
              <a:t>How</a:t>
            </a:r>
            <a:r>
              <a:rPr lang="zh-CN" altLang="en-US" b="1" dirty="0">
                <a:solidFill>
                  <a:schemeClr val="accent1"/>
                </a:solidFill>
              </a:rPr>
              <a:t> </a:t>
            </a:r>
            <a:r>
              <a:rPr lang="en-US" altLang="zh-CN" b="1" dirty="0">
                <a:solidFill>
                  <a:schemeClr val="accent1"/>
                </a:solidFill>
              </a:rPr>
              <a:t>to</a:t>
            </a:r>
            <a:r>
              <a:rPr lang="zh-CN" altLang="en-US" b="1" dirty="0">
                <a:solidFill>
                  <a:schemeClr val="accent1"/>
                </a:solidFill>
              </a:rPr>
              <a:t> </a:t>
            </a:r>
            <a:r>
              <a:rPr lang="en-US" altLang="zh-CN" b="1" dirty="0">
                <a:solidFill>
                  <a:schemeClr val="accent1"/>
                </a:solidFill>
              </a:rPr>
              <a:t>avoid</a:t>
            </a:r>
            <a:r>
              <a:rPr lang="zh-CN" altLang="en-US" b="1" dirty="0">
                <a:solidFill>
                  <a:schemeClr val="accent1"/>
                </a:solidFill>
              </a:rPr>
              <a:t> </a:t>
            </a:r>
            <a:r>
              <a:rPr lang="en-US" altLang="zh-CN" b="1" dirty="0">
                <a:solidFill>
                  <a:schemeClr val="accent1"/>
                </a:solidFill>
              </a:rPr>
              <a:t>zero</a:t>
            </a:r>
            <a:r>
              <a:rPr lang="zh-CN" altLang="en-US" b="1" dirty="0">
                <a:solidFill>
                  <a:schemeClr val="accent1"/>
                </a:solidFill>
              </a:rPr>
              <a:t> </a:t>
            </a:r>
            <a:r>
              <a:rPr lang="en-US" altLang="zh-CN" b="1" dirty="0">
                <a:solidFill>
                  <a:schemeClr val="accent1"/>
                </a:solidFill>
              </a:rPr>
              <a:t>probability</a:t>
            </a:r>
            <a:r>
              <a:rPr lang="zh-CN" altLang="en-US" b="1" dirty="0">
                <a:solidFill>
                  <a:schemeClr val="accent1"/>
                </a:solidFill>
              </a:rPr>
              <a:t> </a:t>
            </a:r>
            <a:r>
              <a:rPr lang="en-US" altLang="zh-CN" b="1" dirty="0">
                <a:solidFill>
                  <a:schemeClr val="accent1"/>
                </a:solidFill>
              </a:rPr>
              <a:t>?</a:t>
            </a:r>
            <a:endParaRPr lang="en-CN" b="1" dirty="0">
              <a:solidFill>
                <a:schemeClr val="accent1"/>
              </a:solidFill>
            </a:endParaRPr>
          </a:p>
        </p:txBody>
      </p:sp>
      <p:sp>
        <p:nvSpPr>
          <p:cNvPr id="4" name="Slide Number Placeholder 3">
            <a:extLst>
              <a:ext uri="{FF2B5EF4-FFF2-40B4-BE49-F238E27FC236}">
                <a16:creationId xmlns:a16="http://schemas.microsoft.com/office/drawing/2014/main" id="{F2CDDBA2-A023-DA43-A0B0-C0C69A7A77FA}"/>
              </a:ext>
            </a:extLst>
          </p:cNvPr>
          <p:cNvSpPr>
            <a:spLocks noGrp="1"/>
          </p:cNvSpPr>
          <p:nvPr>
            <p:ph type="sldNum" sz="quarter" idx="12"/>
          </p:nvPr>
        </p:nvSpPr>
        <p:spPr/>
        <p:txBody>
          <a:bodyPr/>
          <a:lstStyle/>
          <a:p>
            <a:fld id="{DC8BB421-126E-41CB-B73A-69D52E98CAE3}" type="slidenum">
              <a:rPr lang="zh-CN" altLang="en-US" smtClean="0"/>
              <a:t>30</a:t>
            </a:fld>
            <a:endParaRPr lang="zh-CN" alt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1F257C3-6B90-A449-8B2A-F0E9EA422FFE}"/>
                  </a:ext>
                </a:extLst>
              </p:cNvPr>
              <p:cNvSpPr txBox="1"/>
              <p:nvPr/>
            </p:nvSpPr>
            <p:spPr>
              <a:xfrm>
                <a:off x="1185948" y="2194329"/>
                <a:ext cx="9022081" cy="14779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altLang="zh-CN" sz="2800" i="1" smtClean="0">
                              <a:latin typeface="Cambria Math" panose="02040503050406030204" pitchFamily="18" charset="0"/>
                            </a:rPr>
                          </m:ctrlPr>
                        </m:accPr>
                        <m:e>
                          <m:r>
                            <a:rPr lang="en-US" altLang="zh-CN" sz="2800" b="0" i="1" smtClean="0">
                              <a:latin typeface="Cambria Math" panose="02040503050406030204" pitchFamily="18" charset="0"/>
                            </a:rPr>
                            <m:t>𝑃</m:t>
                          </m:r>
                        </m:e>
                      </m:acc>
                      <m:d>
                        <m:dPr>
                          <m:ctrlPr>
                            <a:rPr lang="en-US" altLang="zh-CN" sz="2800" b="0" i="1" smtClean="0">
                              <a:latin typeface="Cambria Math" panose="02040503050406030204" pitchFamily="18" charset="0"/>
                            </a:rPr>
                          </m:ctrlPr>
                        </m:dPr>
                        <m:e>
                          <m:r>
                            <m:rPr>
                              <m:sty m:val="p"/>
                            </m:rPr>
                            <a:rPr lang="en-US" altLang="zh-CN" sz="2800" i="0">
                              <a:latin typeface="Cambria Math" panose="02040503050406030204" pitchFamily="18" charset="0"/>
                            </a:rPr>
                            <m:t>fastastic</m:t>
                          </m:r>
                          <m:r>
                            <a:rPr lang="zh-CN" altLang="en-US" sz="2800" b="0" i="0" smtClean="0">
                              <a:latin typeface="Cambria Math" panose="02040503050406030204" pitchFamily="18" charset="0"/>
                            </a:rPr>
                            <m:t> </m:t>
                          </m:r>
                          <m:r>
                            <a:rPr lang="en-US" altLang="zh-CN" sz="2800" b="0" i="1" smtClean="0">
                              <a:latin typeface="Cambria Math" panose="02040503050406030204" pitchFamily="18" charset="0"/>
                            </a:rPr>
                            <m:t>|</m:t>
                          </m:r>
                          <m:r>
                            <a:rPr lang="zh-CN" altLang="en-US" sz="2800" b="0" i="0" smtClean="0">
                              <a:latin typeface="Cambria Math" panose="02040503050406030204" pitchFamily="18" charset="0"/>
                            </a:rPr>
                            <m:t> </m:t>
                          </m:r>
                          <m:r>
                            <m:rPr>
                              <m:sty m:val="p"/>
                            </m:rPr>
                            <a:rPr lang="en-US" altLang="zh-CN" sz="2800" b="0" i="0" smtClean="0">
                              <a:latin typeface="Cambria Math" panose="02040503050406030204" pitchFamily="18" charset="0"/>
                            </a:rPr>
                            <m:t>positive</m:t>
                          </m:r>
                        </m:e>
                      </m:d>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m:rPr>
                              <m:sty m:val="p"/>
                            </m:rPr>
                            <a:rPr lang="en-US" altLang="zh-CN" sz="2800" b="0" i="0" smtClean="0">
                              <a:latin typeface="Cambria Math" panose="02040503050406030204" pitchFamily="18" charset="0"/>
                            </a:rPr>
                            <m:t>count</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𝑖</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𝑐</m:t>
                              </m:r>
                            </m:e>
                            <m:sub>
                              <m:r>
                                <a:rPr lang="en-US" altLang="zh-CN" sz="2800" b="0" i="1" smtClean="0">
                                  <a:latin typeface="Cambria Math" panose="02040503050406030204" pitchFamily="18" charset="0"/>
                                </a:rPr>
                                <m:t>𝑗</m:t>
                              </m:r>
                            </m:sub>
                          </m:sSub>
                          <m:r>
                            <a:rPr lang="en-US" altLang="zh-CN" sz="2800" b="0" i="1" smtClean="0">
                              <a:latin typeface="Cambria Math" panose="02040503050406030204" pitchFamily="18" charset="0"/>
                            </a:rPr>
                            <m:t>)</m:t>
                          </m:r>
                        </m:num>
                        <m:den>
                          <m:nary>
                            <m:naryPr>
                              <m:chr m:val="∑"/>
                              <m:supHide m:val="on"/>
                              <m:ctrlPr>
                                <a:rPr lang="en-US" altLang="zh-CN" sz="2800" b="0" i="1" smtClean="0">
                                  <a:latin typeface="Cambria Math" panose="02040503050406030204" pitchFamily="18" charset="0"/>
                                </a:rPr>
                              </m:ctrlPr>
                            </m:naryPr>
                            <m:sub>
                              <m:r>
                                <m:rPr>
                                  <m:brk m:alnAt="7"/>
                                </m:rPr>
                                <a:rPr lang="en-US" altLang="zh-CN" sz="2800" b="0" i="1" smtClean="0">
                                  <a:latin typeface="Cambria Math" panose="02040503050406030204" pitchFamily="18" charset="0"/>
                                </a:rPr>
                                <m:t>𝑤</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𝑉</m:t>
                              </m:r>
                            </m:sub>
                            <m:sup/>
                            <m:e>
                              <m:r>
                                <m:rPr>
                                  <m:sty m:val="p"/>
                                </m:rPr>
                                <a:rPr lang="en-US" altLang="zh-CN" sz="2800" b="0" i="0" smtClean="0">
                                  <a:latin typeface="Cambria Math" panose="02040503050406030204" pitchFamily="18" charset="0"/>
                                </a:rPr>
                                <m:t>count</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𝑤</m:t>
                              </m:r>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𝑐</m:t>
                                  </m:r>
                                </m:e>
                                <m:sub>
                                  <m:r>
                                    <a:rPr lang="en-US" altLang="zh-CN" sz="2800" b="0" i="1" smtClean="0">
                                      <a:latin typeface="Cambria Math" panose="02040503050406030204" pitchFamily="18" charset="0"/>
                                    </a:rPr>
                                    <m:t>𝑗</m:t>
                                  </m:r>
                                </m:sub>
                              </m:sSub>
                              <m:r>
                                <a:rPr lang="en-US" altLang="zh-CN" sz="2800" b="0" i="1" smtClean="0">
                                  <a:latin typeface="Cambria Math" panose="02040503050406030204" pitchFamily="18" charset="0"/>
                                </a:rPr>
                                <m:t>)</m:t>
                              </m:r>
                            </m:e>
                          </m:nary>
                        </m:den>
                      </m:f>
                    </m:oMath>
                  </m:oMathPara>
                </a14:m>
                <a:endParaRPr lang="en-US" altLang="zh-CN" sz="2800" b="0" i="1" dirty="0">
                  <a:latin typeface="Cambria Math" panose="02040503050406030204" pitchFamily="18" charset="0"/>
                </a:endParaRPr>
              </a:p>
              <a:p>
                <a:r>
                  <a:rPr lang="en-US" altLang="zh-CN" sz="2800" b="0" dirty="0"/>
                  <a:t>					</a:t>
                </a:r>
                <a14:m>
                  <m:oMath xmlns:m="http://schemas.openxmlformats.org/officeDocument/2006/math">
                    <m:r>
                      <a:rPr lang="en-US" altLang="zh-CN" sz="2800" b="0" i="1" smtClean="0">
                        <a:latin typeface="Cambria Math" panose="02040503050406030204" pitchFamily="18" charset="0"/>
                      </a:rPr>
                      <m:t>=0</m:t>
                    </m:r>
                  </m:oMath>
                </a14:m>
                <a:endParaRPr lang="en-CN" sz="2800" dirty="0"/>
              </a:p>
            </p:txBody>
          </p:sp>
        </mc:Choice>
        <mc:Fallback xmlns="">
          <p:sp>
            <p:nvSpPr>
              <p:cNvPr id="6" name="TextBox 5">
                <a:extLst>
                  <a:ext uri="{FF2B5EF4-FFF2-40B4-BE49-F238E27FC236}">
                    <a16:creationId xmlns:a16="http://schemas.microsoft.com/office/drawing/2014/main" id="{21F257C3-6B90-A449-8B2A-F0E9EA422FFE}"/>
                  </a:ext>
                </a:extLst>
              </p:cNvPr>
              <p:cNvSpPr txBox="1">
                <a:spLocks noRot="1" noChangeAspect="1" noMove="1" noResize="1" noEditPoints="1" noAdjustHandles="1" noChangeArrowheads="1" noChangeShapeType="1" noTextEdit="1"/>
              </p:cNvSpPr>
              <p:nvPr/>
            </p:nvSpPr>
            <p:spPr>
              <a:xfrm>
                <a:off x="1185948" y="2194329"/>
                <a:ext cx="9022081" cy="1477969"/>
              </a:xfrm>
              <a:prstGeom prst="rect">
                <a:avLst/>
              </a:prstGeom>
              <a:blipFill>
                <a:blip r:embed="rId3"/>
                <a:stretch>
                  <a:fillRect t="-12821" b="-38462"/>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92CE172-9713-914E-9A1B-B8BB9C424528}"/>
                  </a:ext>
                </a:extLst>
              </p:cNvPr>
              <p:cNvSpPr txBox="1"/>
              <p:nvPr/>
            </p:nvSpPr>
            <p:spPr>
              <a:xfrm>
                <a:off x="1185947" y="4758194"/>
                <a:ext cx="9022081" cy="11383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𝑐</m:t>
                          </m:r>
                        </m:e>
                        <m:sub>
                          <m:r>
                            <a:rPr lang="en-US" altLang="zh-CN" sz="2800" b="0" i="1" smtClean="0">
                              <a:latin typeface="Cambria Math" panose="02040503050406030204" pitchFamily="18" charset="0"/>
                            </a:rPr>
                            <m:t>𝑀𝐴𝑃</m:t>
                          </m:r>
                        </m:sub>
                      </m:sSub>
                      <m:r>
                        <a:rPr lang="en-US" altLang="zh-CN" sz="2800" b="0" i="1" smtClean="0">
                          <a:latin typeface="Cambria Math" panose="02040503050406030204" pitchFamily="18" charset="0"/>
                        </a:rPr>
                        <m:t>=</m:t>
                      </m:r>
                      <m:func>
                        <m:funcPr>
                          <m:ctrlPr>
                            <a:rPr lang="zh-CN" altLang="en-US" sz="2800" b="0" i="1" smtClean="0">
                              <a:latin typeface="Cambria Math" panose="02040503050406030204" pitchFamily="18" charset="0"/>
                            </a:rPr>
                          </m:ctrlPr>
                        </m:funcPr>
                        <m:fName>
                          <m:r>
                            <m:rPr>
                              <m:sty m:val="p"/>
                            </m:rPr>
                            <a:rPr lang="en-US" altLang="zh-CN" sz="2800" i="0" smtClean="0">
                              <a:latin typeface="Cambria Math" panose="02040503050406030204" pitchFamily="18" charset="0"/>
                            </a:rPr>
                            <m:t>arg</m:t>
                          </m:r>
                        </m:fName>
                        <m:e>
                          <m:func>
                            <m:funcPr>
                              <m:ctrlPr>
                                <a:rPr lang="en-US" altLang="zh-CN" sz="2800" b="0" i="1" smtClean="0">
                                  <a:latin typeface="Cambria Math" panose="02040503050406030204" pitchFamily="18" charset="0"/>
                                </a:rPr>
                              </m:ctrlPr>
                            </m:funcPr>
                            <m:fName>
                              <m:limLow>
                                <m:limLowPr>
                                  <m:ctrlPr>
                                    <a:rPr lang="en-US" altLang="zh-CN" sz="2800" b="0" i="1" smtClean="0">
                                      <a:latin typeface="Cambria Math" panose="02040503050406030204" pitchFamily="18" charset="0"/>
                                    </a:rPr>
                                  </m:ctrlPr>
                                </m:limLowPr>
                                <m:e>
                                  <m:r>
                                    <m:rPr>
                                      <m:sty m:val="p"/>
                                    </m:rPr>
                                    <a:rPr lang="en-US" altLang="zh-CN" sz="2800" b="0" i="0" smtClean="0">
                                      <a:latin typeface="Cambria Math" panose="02040503050406030204" pitchFamily="18" charset="0"/>
                                    </a:rPr>
                                    <m:t>max</m:t>
                                  </m:r>
                                </m:e>
                                <m:lim>
                                  <m:r>
                                    <a:rPr lang="en-US" altLang="zh-CN" sz="2800" b="0" i="1" smtClean="0">
                                      <a:latin typeface="Cambria Math" panose="02040503050406030204" pitchFamily="18" charset="0"/>
                                    </a:rPr>
                                    <m:t>𝑐</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𝐶</m:t>
                                  </m:r>
                                </m:lim>
                              </m:limLow>
                            </m:fName>
                            <m:e>
                              <m:r>
                                <a:rPr lang="zh-CN" altLang="en-US" sz="2800" b="0" i="1" smtClean="0">
                                  <a:latin typeface="Cambria Math" panose="02040503050406030204" pitchFamily="18" charset="0"/>
                                </a:rPr>
                                <m:t> </m:t>
                              </m:r>
                              <m:acc>
                                <m:accPr>
                                  <m:chr m:val="̂"/>
                                  <m:ctrlPr>
                                    <a:rPr lang="en-US" altLang="zh-CN" sz="2800" b="0" i="1" smtClean="0">
                                      <a:latin typeface="Cambria Math" panose="02040503050406030204" pitchFamily="18" charset="0"/>
                                    </a:rPr>
                                  </m:ctrlPr>
                                </m:accPr>
                                <m:e>
                                  <m:r>
                                    <a:rPr lang="en-US" altLang="zh-CN" sz="2800" b="0" i="1" smtClean="0">
                                      <a:latin typeface="Cambria Math" panose="02040503050406030204" pitchFamily="18" charset="0"/>
                                    </a:rPr>
                                    <m:t>𝑃</m:t>
                                  </m:r>
                                </m:e>
                              </m:acc>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𝑐</m:t>
                                  </m:r>
                                </m:e>
                              </m:d>
                              <m:r>
                                <a:rPr lang="en-US" altLang="zh-CN" sz="2800" b="0" i="1" smtClean="0">
                                  <a:latin typeface="Cambria Math" panose="02040503050406030204" pitchFamily="18" charset="0"/>
                                </a:rPr>
                                <m:t>⋅</m:t>
                              </m:r>
                              <m:nary>
                                <m:naryPr>
                                  <m:chr m:val="∏"/>
                                  <m:supHide m:val="on"/>
                                  <m:ctrlPr>
                                    <a:rPr lang="en-US" altLang="zh-CN" sz="2800" b="0" i="1" smtClean="0">
                                      <a:latin typeface="Cambria Math" panose="02040503050406030204" pitchFamily="18" charset="0"/>
                                    </a:rPr>
                                  </m:ctrlPr>
                                </m:naryPr>
                                <m:sub>
                                  <m:r>
                                    <m:rPr>
                                      <m:brk m:alnAt="7"/>
                                    </m:rP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𝐶</m:t>
                                  </m:r>
                                </m:sub>
                                <m:sup/>
                                <m:e>
                                  <m:acc>
                                    <m:accPr>
                                      <m:chr m:val="̂"/>
                                      <m:ctrlPr>
                                        <a:rPr lang="en-US" altLang="zh-CN" sz="2800" i="1">
                                          <a:latin typeface="Cambria Math" panose="02040503050406030204" pitchFamily="18" charset="0"/>
                                        </a:rPr>
                                      </m:ctrlPr>
                                    </m:accPr>
                                    <m:e>
                                      <m:r>
                                        <a:rPr lang="en-US" altLang="zh-CN" sz="2800" i="1">
                                          <a:latin typeface="Cambria Math" panose="02040503050406030204" pitchFamily="18" charset="0"/>
                                        </a:rPr>
                                        <m:t>𝑃</m:t>
                                      </m:r>
                                    </m:e>
                                  </m:acc>
                                  <m:d>
                                    <m:dPr>
                                      <m:ctrlPr>
                                        <a:rPr lang="en-US" altLang="zh-CN" sz="2800" i="1">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𝑖</m:t>
                                          </m:r>
                                        </m:sub>
                                      </m:sSub>
                                      <m:r>
                                        <a:rPr lang="zh-CN" altLang="en-US" sz="2800" b="0" i="1" smtClean="0">
                                          <a:latin typeface="Cambria Math" panose="02040503050406030204" pitchFamily="18" charset="0"/>
                                        </a:rPr>
                                        <m:t> </m:t>
                                      </m:r>
                                      <m:r>
                                        <a:rPr lang="en-US" altLang="zh-CN" sz="2800" b="0" i="1" smtClean="0">
                                          <a:latin typeface="Cambria Math" panose="02040503050406030204" pitchFamily="18" charset="0"/>
                                        </a:rPr>
                                        <m:t>|</m:t>
                                      </m:r>
                                      <m:r>
                                        <a:rPr lang="zh-CN" altLang="en-US" sz="2800" b="0" i="1" smtClean="0">
                                          <a:latin typeface="Cambria Math" panose="02040503050406030204" pitchFamily="18" charset="0"/>
                                        </a:rPr>
                                        <m:t> </m:t>
                                      </m:r>
                                      <m:r>
                                        <a:rPr lang="en-US" altLang="zh-CN" sz="2800" i="1">
                                          <a:latin typeface="Cambria Math" panose="02040503050406030204" pitchFamily="18" charset="0"/>
                                        </a:rPr>
                                        <m:t>𝑐</m:t>
                                      </m:r>
                                    </m:e>
                                  </m:d>
                                </m:e>
                              </m:nary>
                              <m:r>
                                <a:rPr lang="zh-CN" altLang="en-US" sz="2800" b="0" i="1" smtClean="0">
                                  <a:latin typeface="Cambria Math" panose="02040503050406030204" pitchFamily="18" charset="0"/>
                                </a:rPr>
                                <m:t> </m:t>
                              </m:r>
                            </m:e>
                          </m:func>
                        </m:e>
                      </m:func>
                    </m:oMath>
                  </m:oMathPara>
                </a14:m>
                <a:endParaRPr lang="en-US" altLang="zh-CN" sz="2800" b="0" i="1" dirty="0">
                  <a:latin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A92CE172-9713-914E-9A1B-B8BB9C424528}"/>
                  </a:ext>
                </a:extLst>
              </p:cNvPr>
              <p:cNvSpPr txBox="1">
                <a:spLocks noRot="1" noChangeAspect="1" noMove="1" noResize="1" noEditPoints="1" noAdjustHandles="1" noChangeArrowheads="1" noChangeShapeType="1" noTextEdit="1"/>
              </p:cNvSpPr>
              <p:nvPr/>
            </p:nvSpPr>
            <p:spPr>
              <a:xfrm>
                <a:off x="1185947" y="4758194"/>
                <a:ext cx="9022081" cy="1138389"/>
              </a:xfrm>
              <a:prstGeom prst="rect">
                <a:avLst/>
              </a:prstGeom>
              <a:blipFill>
                <a:blip r:embed="rId4"/>
                <a:stretch>
                  <a:fillRect t="-129670" b="-180220"/>
                </a:stretch>
              </a:blipFill>
            </p:spPr>
            <p:txBody>
              <a:bodyPr/>
              <a:lstStyle/>
              <a:p>
                <a:r>
                  <a:rPr lang="en-CN">
                    <a:noFill/>
                  </a:rPr>
                  <a:t> </a:t>
                </a:r>
              </a:p>
            </p:txBody>
          </p:sp>
        </mc:Fallback>
      </mc:AlternateContent>
    </p:spTree>
    <p:extLst>
      <p:ext uri="{BB962C8B-B14F-4D97-AF65-F5344CB8AC3E}">
        <p14:creationId xmlns:p14="http://schemas.microsoft.com/office/powerpoint/2010/main" val="127957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2244C-1386-B64E-AAEF-24DA293854D5}"/>
              </a:ext>
            </a:extLst>
          </p:cNvPr>
          <p:cNvSpPr>
            <a:spLocks noGrp="1"/>
          </p:cNvSpPr>
          <p:nvPr>
            <p:ph type="title"/>
          </p:nvPr>
        </p:nvSpPr>
        <p:spPr/>
        <p:txBody>
          <a:bodyPr/>
          <a:lstStyle/>
          <a:p>
            <a:r>
              <a:rPr lang="en-US" b="1" dirty="0"/>
              <a:t>Laplace</a:t>
            </a:r>
            <a:r>
              <a:rPr lang="zh-CN" altLang="en-US" b="1" dirty="0"/>
              <a:t> </a:t>
            </a:r>
            <a:r>
              <a:rPr lang="en-US" b="1" dirty="0"/>
              <a:t>smoothing for Naïve Bayes</a:t>
            </a:r>
            <a:endParaRPr lang="en-C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3B9D29-6082-AB44-80E6-98819EA1CF85}"/>
                  </a:ext>
                </a:extLst>
              </p:cNvPr>
              <p:cNvSpPr>
                <a:spLocks noGrp="1"/>
              </p:cNvSpPr>
              <p:nvPr>
                <p:ph idx="1"/>
              </p:nvPr>
            </p:nvSpPr>
            <p:spPr/>
            <p:txBody>
              <a:bodyPr>
                <a:normAutofit/>
              </a:bodyPr>
              <a:lstStyle/>
              <a:p>
                <a:r>
                  <a:rPr lang="en-US" altLang="zh-CN" sz="2800" dirty="0"/>
                  <a:t>For</a:t>
                </a:r>
                <a:r>
                  <a:rPr lang="zh-CN" altLang="en-US" sz="2800" dirty="0"/>
                  <a:t> </a:t>
                </a:r>
                <a:r>
                  <a:rPr lang="en-US" altLang="zh-CN" dirty="0"/>
                  <a:t>N</a:t>
                </a:r>
                <a:r>
                  <a:rPr lang="en-US" altLang="zh-CN" sz="2800" dirty="0"/>
                  <a:t>aïve</a:t>
                </a:r>
                <a:r>
                  <a:rPr lang="zh-CN" altLang="en-US" sz="2800" dirty="0"/>
                  <a:t> </a:t>
                </a:r>
                <a:r>
                  <a:rPr lang="en-US" altLang="zh-CN" sz="2800" dirty="0"/>
                  <a:t>Bayes,</a:t>
                </a:r>
                <a:r>
                  <a:rPr lang="zh-CN" altLang="en-US" sz="2800" dirty="0"/>
                  <a:t> </a:t>
                </a:r>
                <a:r>
                  <a:rPr lang="en-US" altLang="zh-CN" dirty="0"/>
                  <a:t>Laplace</a:t>
                </a:r>
                <a:r>
                  <a:rPr lang="zh-CN" altLang="en-US" dirty="0"/>
                  <a:t> </a:t>
                </a:r>
                <a:r>
                  <a:rPr lang="en-US" altLang="zh-CN" dirty="0"/>
                  <a:t>smoothing</a:t>
                </a:r>
                <a:r>
                  <a:rPr lang="zh-CN" altLang="en-US" dirty="0"/>
                  <a:t> </a:t>
                </a:r>
                <a:r>
                  <a:rPr lang="en-US" altLang="zh-CN" dirty="0"/>
                  <a:t>is</a:t>
                </a:r>
                <a:r>
                  <a:rPr lang="zh-CN" altLang="en-US" dirty="0"/>
                  <a:t> </a:t>
                </a:r>
                <a:r>
                  <a:rPr lang="en-US" altLang="zh-CN" dirty="0"/>
                  <a:t>good</a:t>
                </a:r>
                <a:r>
                  <a:rPr lang="zh-CN" altLang="en-US" dirty="0"/>
                  <a:t> </a:t>
                </a:r>
                <a:r>
                  <a:rPr lang="en-US" altLang="zh-CN" dirty="0"/>
                  <a:t>enough</a:t>
                </a:r>
                <a:endParaRPr lang="en-US" altLang="zh-CN" sz="2800" dirty="0"/>
              </a:p>
              <a:p>
                <a:pPr marL="0" indent="0">
                  <a:lnSpc>
                    <a:spcPct val="150000"/>
                  </a:lnSpc>
                  <a:buNone/>
                </a:pPr>
                <a14:m>
                  <m:oMathPara xmlns:m="http://schemas.openxmlformats.org/officeDocument/2006/math">
                    <m:oMathParaPr>
                      <m:jc m:val="centerGroup"/>
                    </m:oMathParaPr>
                    <m:oMath xmlns:m="http://schemas.openxmlformats.org/officeDocument/2006/math">
                      <m:acc>
                        <m:accPr>
                          <m:chr m:val="̂"/>
                          <m:ctrlPr>
                            <a:rPr lang="en-US" altLang="zh-CN" sz="2800" i="1" smtClean="0">
                              <a:latin typeface="Cambria Math" panose="02040503050406030204" pitchFamily="18" charset="0"/>
                            </a:rPr>
                          </m:ctrlPr>
                        </m:accPr>
                        <m:e>
                          <m:r>
                            <a:rPr lang="en-US" altLang="zh-CN" sz="2800" b="0" i="1" smtClean="0">
                              <a:latin typeface="Cambria Math" panose="02040503050406030204" pitchFamily="18" charset="0"/>
                            </a:rPr>
                            <m:t>𝑃</m:t>
                          </m:r>
                        </m:e>
                      </m:acc>
                      <m:d>
                        <m:dPr>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𝑖</m:t>
                              </m:r>
                            </m:sub>
                          </m:sSub>
                          <m:r>
                            <a:rPr lang="zh-CN" altLang="en-US" sz="2800" b="0" i="1" smtClean="0">
                              <a:latin typeface="Cambria Math" panose="02040503050406030204" pitchFamily="18" charset="0"/>
                            </a:rPr>
                            <m:t> </m:t>
                          </m:r>
                          <m:r>
                            <a:rPr lang="en-US" altLang="zh-CN" sz="2800" b="0" i="1" smtClean="0">
                              <a:latin typeface="Cambria Math" panose="02040503050406030204" pitchFamily="18" charset="0"/>
                            </a:rPr>
                            <m:t>|</m:t>
                          </m:r>
                          <m:r>
                            <a:rPr lang="zh-CN" altLang="en-US" sz="2800" b="0" i="0" smtClean="0">
                              <a:latin typeface="Cambria Math" panose="02040503050406030204" pitchFamily="18" charset="0"/>
                            </a:rPr>
                            <m:t> </m:t>
                          </m:r>
                          <m:r>
                            <a:rPr lang="en-US" altLang="zh-CN" sz="2800" b="0" i="1" smtClean="0">
                              <a:latin typeface="Cambria Math" panose="02040503050406030204" pitchFamily="18" charset="0"/>
                            </a:rPr>
                            <m:t>𝑐</m:t>
                          </m:r>
                        </m:e>
                      </m:d>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m:rPr>
                              <m:sty m:val="p"/>
                            </m:rPr>
                            <a:rPr lang="en-US" altLang="zh-CN" sz="2800" b="0" i="0" smtClean="0">
                              <a:latin typeface="Cambria Math" panose="02040503050406030204" pitchFamily="18" charset="0"/>
                            </a:rPr>
                            <m:t>count</m:t>
                          </m:r>
                          <m:d>
                            <m:dPr>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𝑖</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𝑐</m:t>
                              </m:r>
                            </m:e>
                          </m:d>
                          <m:r>
                            <a:rPr lang="en-US" altLang="zh-CN" sz="2800" b="0" i="1" smtClean="0">
                              <a:latin typeface="Cambria Math" panose="02040503050406030204" pitchFamily="18" charset="0"/>
                            </a:rPr>
                            <m:t>+1</m:t>
                          </m:r>
                        </m:num>
                        <m:den>
                          <m:nary>
                            <m:naryPr>
                              <m:chr m:val="∑"/>
                              <m:supHide m:val="on"/>
                              <m:ctrlPr>
                                <a:rPr lang="en-US" altLang="zh-CN" sz="2800" b="0" i="1" smtClean="0">
                                  <a:latin typeface="Cambria Math" panose="02040503050406030204" pitchFamily="18" charset="0"/>
                                </a:rPr>
                              </m:ctrlPr>
                            </m:naryPr>
                            <m:sub>
                              <m:r>
                                <m:rPr>
                                  <m:brk m:alnAt="7"/>
                                </m:rPr>
                                <a:rPr lang="en-US" altLang="zh-CN" sz="2800" b="0" i="1" smtClean="0">
                                  <a:latin typeface="Cambria Math" panose="02040503050406030204" pitchFamily="18" charset="0"/>
                                </a:rPr>
                                <m:t>𝑤</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𝑉</m:t>
                              </m:r>
                            </m:sub>
                            <m:sup/>
                            <m:e>
                              <m:d>
                                <m:dPr>
                                  <m:ctrlPr>
                                    <a:rPr lang="en-US" altLang="zh-CN" sz="2800" b="0" i="1" smtClean="0">
                                      <a:latin typeface="Cambria Math" panose="02040503050406030204" pitchFamily="18" charset="0"/>
                                    </a:rPr>
                                  </m:ctrlPr>
                                </m:dPr>
                                <m:e>
                                  <m:r>
                                    <m:rPr>
                                      <m:sty m:val="p"/>
                                    </m:rPr>
                                    <a:rPr lang="en-US" altLang="zh-CN" sz="2800" b="0" i="0" smtClean="0">
                                      <a:latin typeface="Cambria Math" panose="02040503050406030204" pitchFamily="18" charset="0"/>
                                    </a:rPr>
                                    <m:t>count</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𝑤</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𝑐</m:t>
                                      </m:r>
                                    </m:e>
                                  </m:d>
                                  <m:r>
                                    <a:rPr lang="en-US" altLang="zh-CN" sz="2800" b="0" i="1" smtClean="0">
                                      <a:latin typeface="Cambria Math" panose="02040503050406030204" pitchFamily="18" charset="0"/>
                                    </a:rPr>
                                    <m:t>+1</m:t>
                                  </m:r>
                                </m:e>
                              </m:d>
                            </m:e>
                          </m:nary>
                        </m:den>
                      </m:f>
                      <m:r>
                        <a:rPr lang="en-US" altLang="zh-CN" sz="2800" b="0" i="1" smtClean="0">
                          <a:latin typeface="Cambria Math" panose="02040503050406030204" pitchFamily="18" charset="0"/>
                        </a:rPr>
                        <m:t>=</m:t>
                      </m:r>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count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𝑐</m:t>
                              </m:r>
                            </m:e>
                          </m:d>
                          <m:r>
                            <a:rPr lang="en-US" altLang="zh-CN" i="1">
                              <a:latin typeface="Cambria Math" panose="02040503050406030204" pitchFamily="18" charset="0"/>
                            </a:rPr>
                            <m:t>+1</m:t>
                          </m:r>
                        </m:num>
                        <m:den>
                          <m:d>
                            <m:dPr>
                              <m:ctrlPr>
                                <a:rPr lang="en-US" altLang="zh-CN" b="0" i="1" smtClean="0">
                                  <a:latin typeface="Cambria Math" panose="02040503050406030204" pitchFamily="18" charset="0"/>
                                </a:rPr>
                              </m:ctrlPr>
                            </m:dPr>
                            <m:e>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𝑤</m:t>
                                  </m:r>
                                  <m:r>
                                    <a:rPr lang="en-US" altLang="zh-CN" i="1">
                                      <a:latin typeface="Cambria Math" panose="02040503050406030204" pitchFamily="18" charset="0"/>
                                    </a:rPr>
                                    <m:t>∈</m:t>
                                  </m:r>
                                  <m:r>
                                    <a:rPr lang="en-US" altLang="zh-CN" i="1">
                                      <a:latin typeface="Cambria Math" panose="02040503050406030204" pitchFamily="18" charset="0"/>
                                    </a:rPr>
                                    <m:t>𝑉</m:t>
                                  </m:r>
                                </m:sub>
                                <m:sup/>
                                <m:e>
                                  <m:r>
                                    <m:rPr>
                                      <m:sty m:val="p"/>
                                    </m:rPr>
                                    <a:rPr lang="en-US" altLang="zh-CN">
                                      <a:latin typeface="Cambria Math" panose="02040503050406030204" pitchFamily="18" charset="0"/>
                                    </a:rPr>
                                    <m:t>count</m:t>
                                  </m:r>
                                  <m:d>
                                    <m:dPr>
                                      <m:ctrlPr>
                                        <a:rPr lang="en-US" altLang="zh-CN" i="1">
                                          <a:latin typeface="Cambria Math" panose="02040503050406030204" pitchFamily="18" charset="0"/>
                                        </a:rPr>
                                      </m:ctrlPr>
                                    </m:dPr>
                                    <m:e>
                                      <m:r>
                                        <a:rPr lang="en-US" altLang="zh-CN" i="1">
                                          <a:latin typeface="Cambria Math" panose="02040503050406030204" pitchFamily="18" charset="0"/>
                                        </a:rPr>
                                        <m:t>𝑤</m:t>
                                      </m:r>
                                      <m:r>
                                        <a:rPr lang="en-US" altLang="zh-CN" i="1">
                                          <a:latin typeface="Cambria Math" panose="02040503050406030204" pitchFamily="18" charset="0"/>
                                        </a:rPr>
                                        <m:t>,</m:t>
                                      </m:r>
                                      <m:r>
                                        <a:rPr lang="en-US" altLang="zh-CN" i="1">
                                          <a:latin typeface="Cambria Math" panose="02040503050406030204" pitchFamily="18" charset="0"/>
                                        </a:rPr>
                                        <m:t>𝑐</m:t>
                                      </m:r>
                                    </m:e>
                                  </m:d>
                                </m:e>
                              </m:nary>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𝑉</m:t>
                              </m:r>
                            </m:e>
                          </m:d>
                        </m:den>
                      </m:f>
                    </m:oMath>
                  </m:oMathPara>
                </a14:m>
                <a:endParaRPr lang="en-CN" dirty="0"/>
              </a:p>
              <a:p>
                <a:r>
                  <a:rPr lang="en-US" altLang="zh-CN" sz="2800" dirty="0"/>
                  <a:t>For</a:t>
                </a:r>
                <a:r>
                  <a:rPr lang="zh-CN" altLang="en-US" sz="2800" dirty="0"/>
                  <a:t> </a:t>
                </a:r>
                <a:r>
                  <a:rPr lang="en-US" sz="2800" dirty="0"/>
                  <a:t>unknown word</a:t>
                </a:r>
                <a:r>
                  <a:rPr lang="en-US" altLang="zh-CN" sz="2800" dirty="0"/>
                  <a:t>s,</a:t>
                </a:r>
                <a:r>
                  <a:rPr lang="en-US" sz="2800" dirty="0"/>
                  <a:t> </a:t>
                </a:r>
                <a:r>
                  <a:rPr lang="en-US" altLang="zh-CN" dirty="0"/>
                  <a:t>a</a:t>
                </a:r>
                <a:r>
                  <a:rPr lang="en-US" sz="2800" dirty="0"/>
                  <a:t>dd one extra word to the vocabulary</a:t>
                </a:r>
              </a:p>
              <a:p>
                <a:pPr marL="0" indent="0">
                  <a:buNone/>
                </a:pPr>
                <a14:m>
                  <m:oMathPara xmlns:m="http://schemas.openxmlformats.org/officeDocument/2006/math">
                    <m:oMathParaPr>
                      <m:jc m:val="centerGroup"/>
                    </m:oMathParaPr>
                    <m:oMath xmlns:m="http://schemas.openxmlformats.org/officeDocument/2006/math">
                      <m:acc>
                        <m:accPr>
                          <m:chr m:val="̂"/>
                          <m:ctrlPr>
                            <a:rPr lang="en-US" altLang="zh-CN" sz="2800" i="1" smtClean="0">
                              <a:latin typeface="Cambria Math" panose="02040503050406030204" pitchFamily="18" charset="0"/>
                            </a:rPr>
                          </m:ctrlPr>
                        </m:accPr>
                        <m:e>
                          <m:r>
                            <a:rPr lang="en-US" altLang="zh-CN" sz="2800" b="0" i="1" smtClean="0">
                              <a:latin typeface="Cambria Math" panose="02040503050406030204" pitchFamily="18" charset="0"/>
                            </a:rPr>
                            <m:t>𝑃</m:t>
                          </m:r>
                        </m:e>
                      </m:acc>
                      <m:d>
                        <m:dPr>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𝑖</m:t>
                              </m:r>
                            </m:sub>
                          </m:sSub>
                          <m:r>
                            <a:rPr lang="zh-CN" altLang="en-US" sz="2800" b="0" i="1" smtClean="0">
                              <a:latin typeface="Cambria Math" panose="02040503050406030204" pitchFamily="18" charset="0"/>
                            </a:rPr>
                            <m:t> </m:t>
                          </m:r>
                          <m:r>
                            <a:rPr lang="en-US" altLang="zh-CN" sz="2800" b="0" i="1" smtClean="0">
                              <a:latin typeface="Cambria Math" panose="02040503050406030204" pitchFamily="18" charset="0"/>
                            </a:rPr>
                            <m:t>|</m:t>
                          </m:r>
                          <m:r>
                            <a:rPr lang="zh-CN" altLang="en-US" sz="2800" b="0" i="0" smtClean="0">
                              <a:latin typeface="Cambria Math" panose="02040503050406030204" pitchFamily="18" charset="0"/>
                            </a:rPr>
                            <m:t> </m:t>
                          </m:r>
                          <m:r>
                            <a:rPr lang="en-US" altLang="zh-CN" sz="2800" b="0" i="1" smtClean="0">
                              <a:latin typeface="Cambria Math" panose="02040503050406030204" pitchFamily="18" charset="0"/>
                            </a:rPr>
                            <m:t>𝑐</m:t>
                          </m:r>
                        </m:e>
                      </m:d>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m:rPr>
                              <m:sty m:val="p"/>
                            </m:rPr>
                            <a:rPr lang="en-US" altLang="zh-CN" sz="2800" b="0" i="0" smtClean="0">
                              <a:latin typeface="Cambria Math" panose="02040503050406030204" pitchFamily="18" charset="0"/>
                            </a:rPr>
                            <m:t>count</m:t>
                          </m:r>
                          <m:d>
                            <m:dPr>
                              <m:ctrlPr>
                                <a:rPr lang="en-US" altLang="zh-CN" sz="2800" b="0" i="1" smtClean="0">
                                  <a:latin typeface="Cambria Math" panose="02040503050406030204" pitchFamily="18" charset="0"/>
                                </a:rPr>
                              </m:ctrlPr>
                            </m:dP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𝑖</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𝑐</m:t>
                              </m:r>
                            </m:e>
                          </m:d>
                          <m:r>
                            <a:rPr lang="en-US" altLang="zh-CN" sz="2800" b="0" i="1" smtClean="0">
                              <a:latin typeface="Cambria Math" panose="02040503050406030204" pitchFamily="18" charset="0"/>
                            </a:rPr>
                            <m:t>+1</m:t>
                          </m:r>
                        </m:num>
                        <m:den>
                          <m:nary>
                            <m:naryPr>
                              <m:chr m:val="∑"/>
                              <m:supHide m:val="on"/>
                              <m:ctrlPr>
                                <a:rPr lang="en-US" altLang="zh-CN" sz="2800" b="0" i="1" smtClean="0">
                                  <a:latin typeface="Cambria Math" panose="02040503050406030204" pitchFamily="18" charset="0"/>
                                </a:rPr>
                              </m:ctrlPr>
                            </m:naryPr>
                            <m:sub>
                              <m:r>
                                <m:rPr>
                                  <m:brk m:alnAt="7"/>
                                </m:rPr>
                                <a:rPr lang="en-US" altLang="zh-CN" sz="2800" b="0" i="1" smtClean="0">
                                  <a:latin typeface="Cambria Math" panose="02040503050406030204" pitchFamily="18" charset="0"/>
                                </a:rPr>
                                <m:t>𝑤</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𝑉</m:t>
                              </m:r>
                            </m:sub>
                            <m:sup/>
                            <m:e>
                              <m:d>
                                <m:dPr>
                                  <m:ctrlPr>
                                    <a:rPr lang="en-US" altLang="zh-CN" sz="2800" b="0" i="1" smtClean="0">
                                      <a:latin typeface="Cambria Math" panose="02040503050406030204" pitchFamily="18" charset="0"/>
                                    </a:rPr>
                                  </m:ctrlPr>
                                </m:dPr>
                                <m:e>
                                  <m:r>
                                    <m:rPr>
                                      <m:sty m:val="p"/>
                                    </m:rPr>
                                    <a:rPr lang="en-US" altLang="zh-CN" sz="2800" b="0" i="0" smtClean="0">
                                      <a:latin typeface="Cambria Math" panose="02040503050406030204" pitchFamily="18" charset="0"/>
                                    </a:rPr>
                                    <m:t>count</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𝑤</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𝑐</m:t>
                                      </m:r>
                                    </m:e>
                                  </m:d>
                                  <m:r>
                                    <a:rPr lang="en-US" altLang="zh-CN" sz="2800" b="0" i="1" smtClean="0">
                                      <a:latin typeface="Cambria Math" panose="02040503050406030204" pitchFamily="18" charset="0"/>
                                    </a:rPr>
                                    <m:t>+1</m:t>
                                  </m:r>
                                </m:e>
                              </m:d>
                            </m:e>
                          </m:nary>
                        </m:den>
                      </m:f>
                      <m:r>
                        <a:rPr lang="en-US" altLang="zh-CN" sz="2800" b="0" i="1" smtClean="0">
                          <a:latin typeface="Cambria Math" panose="02040503050406030204" pitchFamily="18" charset="0"/>
                        </a:rPr>
                        <m:t>=</m:t>
                      </m:r>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count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𝑐</m:t>
                              </m:r>
                            </m:e>
                          </m:d>
                          <m:r>
                            <a:rPr lang="en-US" altLang="zh-CN" i="1">
                              <a:latin typeface="Cambria Math" panose="02040503050406030204" pitchFamily="18" charset="0"/>
                            </a:rPr>
                            <m:t>+1</m:t>
                          </m:r>
                        </m:num>
                        <m:den>
                          <m:d>
                            <m:dPr>
                              <m:ctrlPr>
                                <a:rPr lang="en-US" altLang="zh-CN" b="0" i="1" smtClean="0">
                                  <a:latin typeface="Cambria Math" panose="02040503050406030204" pitchFamily="18" charset="0"/>
                                </a:rPr>
                              </m:ctrlPr>
                            </m:dPr>
                            <m:e>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𝑤</m:t>
                                  </m:r>
                                  <m:r>
                                    <a:rPr lang="en-US" altLang="zh-CN" i="1">
                                      <a:latin typeface="Cambria Math" panose="02040503050406030204" pitchFamily="18" charset="0"/>
                                    </a:rPr>
                                    <m:t>∈</m:t>
                                  </m:r>
                                  <m:r>
                                    <a:rPr lang="en-US" altLang="zh-CN" i="1">
                                      <a:latin typeface="Cambria Math" panose="02040503050406030204" pitchFamily="18" charset="0"/>
                                    </a:rPr>
                                    <m:t>𝑉</m:t>
                                  </m:r>
                                </m:sub>
                                <m:sup/>
                                <m:e>
                                  <m:r>
                                    <m:rPr>
                                      <m:sty m:val="p"/>
                                    </m:rPr>
                                    <a:rPr lang="en-US" altLang="zh-CN">
                                      <a:latin typeface="Cambria Math" panose="02040503050406030204" pitchFamily="18" charset="0"/>
                                    </a:rPr>
                                    <m:t>count</m:t>
                                  </m:r>
                                  <m:d>
                                    <m:dPr>
                                      <m:ctrlPr>
                                        <a:rPr lang="en-US" altLang="zh-CN" i="1">
                                          <a:latin typeface="Cambria Math" panose="02040503050406030204" pitchFamily="18" charset="0"/>
                                        </a:rPr>
                                      </m:ctrlPr>
                                    </m:dPr>
                                    <m:e>
                                      <m:r>
                                        <a:rPr lang="en-US" altLang="zh-CN" i="1">
                                          <a:latin typeface="Cambria Math" panose="02040503050406030204" pitchFamily="18" charset="0"/>
                                        </a:rPr>
                                        <m:t>𝑤</m:t>
                                      </m:r>
                                      <m:r>
                                        <a:rPr lang="en-US" altLang="zh-CN" i="1">
                                          <a:latin typeface="Cambria Math" panose="02040503050406030204" pitchFamily="18" charset="0"/>
                                        </a:rPr>
                                        <m:t>,</m:t>
                                      </m:r>
                                      <m:r>
                                        <a:rPr lang="en-US" altLang="zh-CN" i="1">
                                          <a:latin typeface="Cambria Math" panose="02040503050406030204" pitchFamily="18" charset="0"/>
                                        </a:rPr>
                                        <m:t>𝑐</m:t>
                                      </m:r>
                                    </m:e>
                                  </m:d>
                                </m:e>
                              </m:nary>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𝑉</m:t>
                              </m:r>
                            </m:e>
                          </m:d>
                          <m:r>
                            <a:rPr lang="en-US" altLang="zh-CN" b="0" i="1" smtClean="0">
                              <a:latin typeface="Cambria Math" panose="02040503050406030204" pitchFamily="18" charset="0"/>
                            </a:rPr>
                            <m:t>+1</m:t>
                          </m:r>
                        </m:den>
                      </m:f>
                    </m:oMath>
                  </m:oMathPara>
                </a14:m>
                <a:endParaRPr lang="en-US" sz="2800" baseline="-25000" dirty="0"/>
              </a:p>
              <a:p>
                <a:r>
                  <a:rPr lang="en-US" altLang="zh-CN" sz="2800" dirty="0"/>
                  <a:t>Or</a:t>
                </a:r>
                <a:r>
                  <a:rPr lang="zh-CN" altLang="en-US" sz="2800" dirty="0"/>
                  <a:t> </a:t>
                </a:r>
                <a:r>
                  <a:rPr lang="en-US" altLang="zh-CN" sz="2800" dirty="0"/>
                  <a:t>just</a:t>
                </a:r>
                <a:r>
                  <a:rPr lang="zh-CN" altLang="en-US" sz="2800" dirty="0"/>
                  <a:t> </a:t>
                </a:r>
                <a:r>
                  <a:rPr lang="en-US" altLang="zh-CN" sz="2800" dirty="0"/>
                  <a:t>ignore</a:t>
                </a:r>
                <a:r>
                  <a:rPr lang="zh-CN" altLang="en-US" sz="2800" dirty="0"/>
                  <a:t> </a:t>
                </a:r>
                <a:r>
                  <a:rPr lang="en-US" altLang="zh-CN" sz="2800" dirty="0"/>
                  <a:t>them</a:t>
                </a:r>
                <a:endParaRPr lang="en-US" sz="2800" baseline="-25000" dirty="0"/>
              </a:p>
              <a:p>
                <a:endParaRPr lang="en-CN" dirty="0"/>
              </a:p>
            </p:txBody>
          </p:sp>
        </mc:Choice>
        <mc:Fallback xmlns="">
          <p:sp>
            <p:nvSpPr>
              <p:cNvPr id="3" name="Content Placeholder 2">
                <a:extLst>
                  <a:ext uri="{FF2B5EF4-FFF2-40B4-BE49-F238E27FC236}">
                    <a16:creationId xmlns:a16="http://schemas.microsoft.com/office/drawing/2014/main" id="{E13B9D29-6082-AB44-80E6-98819EA1CF85}"/>
                  </a:ext>
                </a:extLst>
              </p:cNvPr>
              <p:cNvSpPr>
                <a:spLocks noGrp="1" noRot="1" noChangeAspect="1" noMove="1" noResize="1" noEditPoints="1" noAdjustHandles="1" noChangeArrowheads="1" noChangeShapeType="1" noTextEdit="1"/>
              </p:cNvSpPr>
              <p:nvPr>
                <p:ph idx="1"/>
              </p:nvPr>
            </p:nvSpPr>
            <p:spPr>
              <a:blipFill>
                <a:blip r:embed="rId3"/>
                <a:stretch>
                  <a:fillRect l="-916" t="-1152"/>
                </a:stretch>
              </a:blipFill>
            </p:spPr>
            <p:txBody>
              <a:bodyPr/>
              <a:lstStyle/>
              <a:p>
                <a:r>
                  <a:rPr lang="en-CN">
                    <a:noFill/>
                  </a:rPr>
                  <a:t> </a:t>
                </a:r>
              </a:p>
            </p:txBody>
          </p:sp>
        </mc:Fallback>
      </mc:AlternateContent>
      <p:sp>
        <p:nvSpPr>
          <p:cNvPr id="4" name="Slide Number Placeholder 3">
            <a:extLst>
              <a:ext uri="{FF2B5EF4-FFF2-40B4-BE49-F238E27FC236}">
                <a16:creationId xmlns:a16="http://schemas.microsoft.com/office/drawing/2014/main" id="{E90484E3-D04B-864E-9AD7-DE5E5AB3FA71}"/>
              </a:ext>
            </a:extLst>
          </p:cNvPr>
          <p:cNvSpPr>
            <a:spLocks noGrp="1"/>
          </p:cNvSpPr>
          <p:nvPr>
            <p:ph type="sldNum" sz="quarter" idx="12"/>
          </p:nvPr>
        </p:nvSpPr>
        <p:spPr/>
        <p:txBody>
          <a:bodyPr/>
          <a:lstStyle/>
          <a:p>
            <a:fld id="{DC8BB421-126E-41CB-B73A-69D52E98CAE3}" type="slidenum">
              <a:rPr lang="zh-CN" altLang="en-US" smtClean="0"/>
              <a:t>31</a:t>
            </a:fld>
            <a:endParaRPr lang="zh-CN" altLang="en-US" dirty="0"/>
          </a:p>
        </p:txBody>
      </p:sp>
    </p:spTree>
    <p:extLst>
      <p:ext uri="{BB962C8B-B14F-4D97-AF65-F5344CB8AC3E}">
        <p14:creationId xmlns:p14="http://schemas.microsoft.com/office/powerpoint/2010/main" val="16890322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D538D-5BAF-1747-AAB5-9989A9B06FEE}"/>
              </a:ext>
            </a:extLst>
          </p:cNvPr>
          <p:cNvSpPr>
            <a:spLocks noGrp="1"/>
          </p:cNvSpPr>
          <p:nvPr>
            <p:ph type="title"/>
          </p:nvPr>
        </p:nvSpPr>
        <p:spPr/>
        <p:txBody>
          <a:bodyPr/>
          <a:lstStyle/>
          <a:p>
            <a:r>
              <a:rPr lang="en-US" b="1" dirty="0"/>
              <a:t>Underflow Prevention: log space</a:t>
            </a:r>
            <a:endParaRPr lang="en-C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C7808B-00BA-C64F-86B2-B904E63020AA}"/>
                  </a:ext>
                </a:extLst>
              </p:cNvPr>
              <p:cNvSpPr>
                <a:spLocks noGrp="1"/>
              </p:cNvSpPr>
              <p:nvPr>
                <p:ph idx="1"/>
              </p:nvPr>
            </p:nvSpPr>
            <p:spPr>
              <a:xfrm>
                <a:off x="517525" y="1108433"/>
                <a:ext cx="9790257" cy="5508233"/>
              </a:xfrm>
            </p:spPr>
            <p:txBody>
              <a:bodyPr/>
              <a:lstStyle/>
              <a:p>
                <a:r>
                  <a:rPr lang="en-US" dirty="0"/>
                  <a:t>Multiplying lots of probabilities can result in floating-point underflow. Since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𝑥𝑦</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e>
                            </m:func>
                          </m:e>
                        </m:func>
                      </m:e>
                    </m:func>
                  </m:oMath>
                </a14:m>
                <a:r>
                  <a:rPr lang="en-US" dirty="0"/>
                  <a:t>. Better to sum logs of probabilities instead of multiplying probabilities.</a:t>
                </a:r>
              </a:p>
              <a:p>
                <a:r>
                  <a:rPr lang="en-US" dirty="0"/>
                  <a:t>Class with highest un-normalized log probability score is still most probable.</a:t>
                </a:r>
              </a:p>
              <a:p>
                <a:pPr marL="0" indent="0">
                  <a:buNone/>
                </a:pP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𝑐</m:t>
                          </m:r>
                        </m:e>
                        <m:sub>
                          <m:r>
                            <a:rPr lang="en-US" altLang="zh-CN" b="0" i="1" dirty="0" smtClean="0">
                              <a:latin typeface="Cambria Math" panose="02040503050406030204" pitchFamily="18" charset="0"/>
                            </a:rPr>
                            <m:t>𝑁𝐵</m:t>
                          </m:r>
                        </m:sub>
                      </m:sSub>
                      <m:r>
                        <a:rPr lang="en-US" altLang="zh-CN" b="0" i="1" dirty="0" smtClean="0">
                          <a:solidFill>
                            <a:schemeClr val="accent1"/>
                          </a:solidFill>
                          <a:latin typeface="Cambria Math" panose="02040503050406030204" pitchFamily="18" charset="0"/>
                        </a:rPr>
                        <m:t>=</m:t>
                      </m:r>
                      <m:func>
                        <m:funcPr>
                          <m:ctrlPr>
                            <a:rPr lang="zh-CN" altLang="en-US" i="1" dirty="0">
                              <a:solidFill>
                                <a:schemeClr val="accent1"/>
                              </a:solidFill>
                              <a:latin typeface="Cambria Math" panose="02040503050406030204" pitchFamily="18" charset="0"/>
                            </a:rPr>
                          </m:ctrlPr>
                        </m:funcPr>
                        <m:fName>
                          <m:r>
                            <m:rPr>
                              <m:sty m:val="p"/>
                            </m:rPr>
                            <a:rPr lang="en-US" altLang="zh-CN" dirty="0">
                              <a:solidFill>
                                <a:schemeClr val="accent1"/>
                              </a:solidFill>
                              <a:latin typeface="Cambria Math" panose="02040503050406030204" pitchFamily="18" charset="0"/>
                            </a:rPr>
                            <m:t>arg</m:t>
                          </m:r>
                        </m:fName>
                        <m:e>
                          <m:func>
                            <m:funcPr>
                              <m:ctrlPr>
                                <a:rPr lang="en-US" altLang="zh-CN" i="1" dirty="0">
                                  <a:solidFill>
                                    <a:schemeClr val="accent1"/>
                                  </a:solidFill>
                                  <a:latin typeface="Cambria Math" panose="02040503050406030204" pitchFamily="18" charset="0"/>
                                </a:rPr>
                              </m:ctrlPr>
                            </m:funcPr>
                            <m:fName>
                              <m:limLow>
                                <m:limLowPr>
                                  <m:ctrlPr>
                                    <a:rPr lang="en-US" altLang="zh-CN" i="1" dirty="0">
                                      <a:solidFill>
                                        <a:schemeClr val="accent1"/>
                                      </a:solidFill>
                                      <a:latin typeface="Cambria Math" panose="02040503050406030204" pitchFamily="18" charset="0"/>
                                    </a:rPr>
                                  </m:ctrlPr>
                                </m:limLowPr>
                                <m:e>
                                  <m:r>
                                    <m:rPr>
                                      <m:sty m:val="p"/>
                                    </m:rPr>
                                    <a:rPr lang="en-US" altLang="zh-CN" dirty="0">
                                      <a:solidFill>
                                        <a:schemeClr val="accent1"/>
                                      </a:solidFill>
                                      <a:latin typeface="Cambria Math" panose="02040503050406030204" pitchFamily="18" charset="0"/>
                                    </a:rPr>
                                    <m:t>max</m:t>
                                  </m:r>
                                </m:e>
                                <m:lim>
                                  <m:r>
                                    <a:rPr lang="en-US" altLang="zh-CN" i="1" dirty="0" smtClean="0">
                                      <a:solidFill>
                                        <a:srgbClr val="00B050"/>
                                      </a:solidFill>
                                      <a:latin typeface="Cambria Math" panose="02040503050406030204" pitchFamily="18" charset="0"/>
                                    </a:rPr>
                                    <m:t>𝑐</m:t>
                                  </m:r>
                                  <m:r>
                                    <a:rPr lang="en-US" altLang="zh-CN" i="1" dirty="0">
                                      <a:solidFill>
                                        <a:schemeClr val="accent1"/>
                                      </a:solidFill>
                                      <a:latin typeface="Cambria Math" panose="02040503050406030204" pitchFamily="18" charset="0"/>
                                    </a:rPr>
                                    <m:t>∈</m:t>
                                  </m:r>
                                  <m:r>
                                    <a:rPr lang="en-US" altLang="zh-CN" i="1" dirty="0">
                                      <a:solidFill>
                                        <a:schemeClr val="accent1"/>
                                      </a:solidFill>
                                      <a:latin typeface="Cambria Math" panose="02040503050406030204" pitchFamily="18" charset="0"/>
                                    </a:rPr>
                                    <m:t>𝐶</m:t>
                                  </m:r>
                                </m:lim>
                              </m:limLow>
                            </m:fName>
                            <m:e>
                              <m:func>
                                <m:funcPr>
                                  <m:ctrlPr>
                                    <a:rPr lang="en-US" altLang="zh-CN" b="0" i="1" dirty="0" smtClean="0">
                                      <a:solidFill>
                                        <a:schemeClr val="accent1"/>
                                      </a:solidFill>
                                      <a:latin typeface="Cambria Math" panose="02040503050406030204" pitchFamily="18" charset="0"/>
                                    </a:rPr>
                                  </m:ctrlPr>
                                </m:funcPr>
                                <m:fName>
                                  <m:r>
                                    <m:rPr>
                                      <m:sty m:val="p"/>
                                    </m:rPr>
                                    <a:rPr lang="en-US" altLang="zh-CN" b="0" i="0" dirty="0" smtClean="0">
                                      <a:solidFill>
                                        <a:schemeClr val="accent1"/>
                                      </a:solidFill>
                                      <a:latin typeface="Cambria Math" panose="02040503050406030204" pitchFamily="18" charset="0"/>
                                    </a:rPr>
                                    <m:t>log</m:t>
                                  </m:r>
                                </m:fName>
                                <m:e>
                                  <m:r>
                                    <a:rPr lang="en-US" altLang="zh-CN" i="1" dirty="0">
                                      <a:solidFill>
                                        <a:schemeClr val="accent1"/>
                                      </a:solidFill>
                                      <a:latin typeface="Cambria Math" panose="02040503050406030204" pitchFamily="18" charset="0"/>
                                    </a:rPr>
                                    <m:t>𝑃</m:t>
                                  </m:r>
                                  <m:d>
                                    <m:dPr>
                                      <m:ctrlPr>
                                        <a:rPr lang="en-US" altLang="zh-CN" i="1" dirty="0">
                                          <a:solidFill>
                                            <a:schemeClr val="accent1"/>
                                          </a:solidFill>
                                          <a:latin typeface="Cambria Math" panose="02040503050406030204" pitchFamily="18" charset="0"/>
                                        </a:rPr>
                                      </m:ctrlPr>
                                    </m:dPr>
                                    <m:e>
                                      <m:r>
                                        <a:rPr lang="en-US" altLang="zh-CN" i="1" dirty="0">
                                          <a:solidFill>
                                            <a:srgbClr val="00B050"/>
                                          </a:solidFill>
                                          <a:latin typeface="Cambria Math" panose="02040503050406030204" pitchFamily="18" charset="0"/>
                                        </a:rPr>
                                        <m:t>𝑐</m:t>
                                      </m:r>
                                    </m:e>
                                  </m:d>
                                </m:e>
                              </m:func>
                              <m:r>
                                <a:rPr lang="en-US" altLang="zh-CN" b="0" i="1" dirty="0" smtClean="0">
                                  <a:solidFill>
                                    <a:schemeClr val="accent1"/>
                                  </a:solidFill>
                                  <a:latin typeface="Cambria Math" panose="02040503050406030204" pitchFamily="18" charset="0"/>
                                </a:rPr>
                                <m:t>+</m:t>
                              </m:r>
                              <m:nary>
                                <m:naryPr>
                                  <m:chr m:val="∑"/>
                                  <m:supHide m:val="on"/>
                                  <m:ctrlPr>
                                    <a:rPr lang="en-US" altLang="zh-CN" b="0" i="1" dirty="0" smtClean="0">
                                      <a:solidFill>
                                        <a:schemeClr val="accent1"/>
                                      </a:solidFill>
                                      <a:latin typeface="Cambria Math" panose="02040503050406030204" pitchFamily="18" charset="0"/>
                                    </a:rPr>
                                  </m:ctrlPr>
                                </m:naryPr>
                                <m:sub>
                                  <m:r>
                                    <m:rPr>
                                      <m:brk m:alnAt="7"/>
                                    </m:rPr>
                                    <a:rPr lang="en-US" altLang="zh-CN" i="1" dirty="0">
                                      <a:solidFill>
                                        <a:schemeClr val="accent1"/>
                                      </a:solidFill>
                                      <a:latin typeface="Cambria Math" panose="02040503050406030204" pitchFamily="18" charset="0"/>
                                    </a:rPr>
                                    <m:t>𝑖</m:t>
                                  </m:r>
                                  <m:r>
                                    <a:rPr lang="en-US" altLang="zh-CN" i="1" dirty="0">
                                      <a:solidFill>
                                        <a:schemeClr val="accent1"/>
                                      </a:solidFill>
                                      <a:latin typeface="Cambria Math" panose="02040503050406030204" pitchFamily="18" charset="0"/>
                                    </a:rPr>
                                    <m:t>∈</m:t>
                                  </m:r>
                                  <m:r>
                                    <a:rPr lang="en-US" altLang="zh-CN" i="1" dirty="0">
                                      <a:solidFill>
                                        <a:srgbClr val="7030A0"/>
                                      </a:solidFill>
                                      <a:latin typeface="Cambria Math" panose="02040503050406030204" pitchFamily="18" charset="0"/>
                                    </a:rPr>
                                    <m:t>𝑝𝑜𝑠𝑖𝑡𝑖𝑜𝑛𝑠</m:t>
                                  </m:r>
                                </m:sub>
                                <m:sup/>
                                <m:e>
                                  <m:func>
                                    <m:funcPr>
                                      <m:ctrlPr>
                                        <a:rPr lang="en-US" altLang="zh-CN" b="0" i="1" dirty="0" smtClean="0">
                                          <a:solidFill>
                                            <a:schemeClr val="accent1"/>
                                          </a:solidFill>
                                          <a:latin typeface="Cambria Math" panose="02040503050406030204" pitchFamily="18" charset="0"/>
                                        </a:rPr>
                                      </m:ctrlPr>
                                    </m:funcPr>
                                    <m:fName>
                                      <m:r>
                                        <m:rPr>
                                          <m:sty m:val="p"/>
                                        </m:rPr>
                                        <a:rPr lang="en-US" altLang="zh-CN" b="0" i="0" dirty="0" smtClean="0">
                                          <a:solidFill>
                                            <a:schemeClr val="accent1"/>
                                          </a:solidFill>
                                          <a:latin typeface="Cambria Math" panose="02040503050406030204" pitchFamily="18" charset="0"/>
                                        </a:rPr>
                                        <m:t>log</m:t>
                                      </m:r>
                                    </m:fName>
                                    <m:e>
                                      <m:r>
                                        <a:rPr lang="en-US" altLang="zh-CN" i="1" dirty="0">
                                          <a:solidFill>
                                            <a:srgbClr val="0068B7"/>
                                          </a:solidFill>
                                          <a:latin typeface="Cambria Math" panose="02040503050406030204" pitchFamily="18" charset="0"/>
                                        </a:rPr>
                                        <m:t>𝑃</m:t>
                                      </m:r>
                                      <m:d>
                                        <m:dPr>
                                          <m:ctrlPr>
                                            <a:rPr lang="en-US" altLang="zh-CN" i="1" dirty="0">
                                              <a:solidFill>
                                                <a:srgbClr val="0068B7"/>
                                              </a:solidFill>
                                              <a:latin typeface="Cambria Math" panose="02040503050406030204" pitchFamily="18" charset="0"/>
                                            </a:rPr>
                                          </m:ctrlPr>
                                        </m:dPr>
                                        <m:e>
                                          <m:sSub>
                                            <m:sSubPr>
                                              <m:ctrlPr>
                                                <a:rPr lang="en-US" altLang="zh-CN" i="1" dirty="0">
                                                  <a:solidFill>
                                                    <a:srgbClr val="7030A0"/>
                                                  </a:solidFill>
                                                  <a:latin typeface="Cambria Math" panose="02040503050406030204" pitchFamily="18" charset="0"/>
                                                </a:rPr>
                                              </m:ctrlPr>
                                            </m:sSubPr>
                                            <m:e>
                                              <m:r>
                                                <a:rPr lang="en-US" altLang="zh-CN" i="1" dirty="0">
                                                  <a:solidFill>
                                                    <a:srgbClr val="7030A0"/>
                                                  </a:solidFill>
                                                  <a:latin typeface="Cambria Math" panose="02040503050406030204" pitchFamily="18" charset="0"/>
                                                </a:rPr>
                                                <m:t>𝑤</m:t>
                                              </m:r>
                                            </m:e>
                                            <m:sub>
                                              <m:r>
                                                <a:rPr lang="en-US" altLang="zh-CN" i="1" dirty="0">
                                                  <a:solidFill>
                                                    <a:srgbClr val="7030A0"/>
                                                  </a:solidFill>
                                                  <a:latin typeface="Cambria Math" panose="02040503050406030204" pitchFamily="18" charset="0"/>
                                                </a:rPr>
                                                <m:t>𝑖</m:t>
                                              </m:r>
                                            </m:sub>
                                          </m:sSub>
                                        </m:e>
                                        <m:e>
                                          <m:r>
                                            <a:rPr lang="en-US" altLang="zh-CN" i="1" dirty="0">
                                              <a:solidFill>
                                                <a:srgbClr val="00B050"/>
                                              </a:solidFill>
                                              <a:latin typeface="Cambria Math" panose="02040503050406030204" pitchFamily="18" charset="0"/>
                                            </a:rPr>
                                            <m:t>𝑐</m:t>
                                          </m:r>
                                        </m:e>
                                      </m:d>
                                    </m:e>
                                  </m:func>
                                </m:e>
                              </m:nary>
                            </m:e>
                          </m:func>
                        </m:e>
                      </m:func>
                    </m:oMath>
                  </m:oMathPara>
                </a14:m>
                <a:endParaRPr lang="en-US" altLang="zh-CN" dirty="0">
                  <a:solidFill>
                    <a:srgbClr val="00B050"/>
                  </a:solidFill>
                </a:endParaRPr>
              </a:p>
            </p:txBody>
          </p:sp>
        </mc:Choice>
        <mc:Fallback xmlns="">
          <p:sp>
            <p:nvSpPr>
              <p:cNvPr id="3" name="Content Placeholder 2">
                <a:extLst>
                  <a:ext uri="{FF2B5EF4-FFF2-40B4-BE49-F238E27FC236}">
                    <a16:creationId xmlns:a16="http://schemas.microsoft.com/office/drawing/2014/main" id="{5AC7808B-00BA-C64F-86B2-B904E63020AA}"/>
                  </a:ext>
                </a:extLst>
              </p:cNvPr>
              <p:cNvSpPr>
                <a:spLocks noGrp="1" noRot="1" noChangeAspect="1" noMove="1" noResize="1" noEditPoints="1" noAdjustHandles="1" noChangeArrowheads="1" noChangeShapeType="1" noTextEdit="1"/>
              </p:cNvSpPr>
              <p:nvPr>
                <p:ph idx="1"/>
              </p:nvPr>
            </p:nvSpPr>
            <p:spPr>
              <a:xfrm>
                <a:off x="517525" y="1108433"/>
                <a:ext cx="9790257" cy="5508233"/>
              </a:xfrm>
              <a:blipFill>
                <a:blip r:embed="rId2"/>
                <a:stretch>
                  <a:fillRect l="-1036" t="-1152" b="-7834"/>
                </a:stretch>
              </a:blipFill>
            </p:spPr>
            <p:txBody>
              <a:bodyPr/>
              <a:lstStyle/>
              <a:p>
                <a:r>
                  <a:rPr lang="en-CN">
                    <a:noFill/>
                  </a:rPr>
                  <a:t> </a:t>
                </a:r>
              </a:p>
            </p:txBody>
          </p:sp>
        </mc:Fallback>
      </mc:AlternateContent>
      <p:sp>
        <p:nvSpPr>
          <p:cNvPr id="4" name="Slide Number Placeholder 3">
            <a:extLst>
              <a:ext uri="{FF2B5EF4-FFF2-40B4-BE49-F238E27FC236}">
                <a16:creationId xmlns:a16="http://schemas.microsoft.com/office/drawing/2014/main" id="{D2878BC5-2EE9-D44E-972D-DABB2DAFBF1C}"/>
              </a:ext>
            </a:extLst>
          </p:cNvPr>
          <p:cNvSpPr>
            <a:spLocks noGrp="1"/>
          </p:cNvSpPr>
          <p:nvPr>
            <p:ph type="sldNum" sz="quarter" idx="12"/>
          </p:nvPr>
        </p:nvSpPr>
        <p:spPr/>
        <p:txBody>
          <a:bodyPr/>
          <a:lstStyle/>
          <a:p>
            <a:fld id="{DC8BB421-126E-41CB-B73A-69D52E98CAE3}" type="slidenum">
              <a:rPr lang="zh-CN" altLang="en-US" smtClean="0"/>
              <a:t>32</a:t>
            </a:fld>
            <a:endParaRPr lang="zh-CN" altLang="en-US" dirty="0"/>
          </a:p>
        </p:txBody>
      </p:sp>
    </p:spTree>
    <p:extLst>
      <p:ext uri="{BB962C8B-B14F-4D97-AF65-F5344CB8AC3E}">
        <p14:creationId xmlns:p14="http://schemas.microsoft.com/office/powerpoint/2010/main" val="35581055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7914B-B534-F748-9E63-DA92CA9B6E30}"/>
              </a:ext>
            </a:extLst>
          </p:cNvPr>
          <p:cNvSpPr>
            <a:spLocks noGrp="1"/>
          </p:cNvSpPr>
          <p:nvPr>
            <p:ph type="title"/>
          </p:nvPr>
        </p:nvSpPr>
        <p:spPr/>
        <p:txBody>
          <a:bodyPr/>
          <a:lstStyle/>
          <a:p>
            <a:r>
              <a:rPr lang="en-US" b="1" dirty="0"/>
              <a:t>NB: </a:t>
            </a:r>
            <a:r>
              <a:rPr lang="en-US" altLang="zh-CN" dirty="0"/>
              <a:t>Training</a:t>
            </a:r>
            <a:r>
              <a:rPr lang="zh-CN" altLang="en-US" dirty="0"/>
              <a:t> </a:t>
            </a:r>
            <a:r>
              <a:rPr lang="en-US" altLang="zh-CN" b="1" dirty="0"/>
              <a:t>Algorithm</a:t>
            </a:r>
            <a:endParaRPr lang="en-C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E7902D-509D-DE46-A5CE-FE6E681A19D5}"/>
                  </a:ext>
                </a:extLst>
              </p:cNvPr>
              <p:cNvSpPr>
                <a:spLocks noGrp="1"/>
              </p:cNvSpPr>
              <p:nvPr>
                <p:ph idx="1"/>
              </p:nvPr>
            </p:nvSpPr>
            <p:spPr>
              <a:xfrm>
                <a:off x="484275" y="1108433"/>
                <a:ext cx="11064875" cy="5508000"/>
              </a:xfrm>
            </p:spPr>
            <p:txBody>
              <a:bodyPr>
                <a:noAutofit/>
              </a:bodyPr>
              <a:lstStyle/>
              <a:p>
                <a:pPr>
                  <a:spcAft>
                    <a:spcPts val="0"/>
                  </a:spcAft>
                </a:pPr>
                <a:r>
                  <a:rPr lang="en-US" sz="2800" dirty="0">
                    <a:latin typeface="Calibri" charset="0"/>
                  </a:rPr>
                  <a:t>From training corpus, extract </a:t>
                </a:r>
                <a:r>
                  <a:rPr lang="en-US" sz="2800" i="1" dirty="0">
                    <a:latin typeface="Times New Roman" charset="0"/>
                  </a:rPr>
                  <a:t>Vocabulary</a:t>
                </a:r>
                <a:endParaRPr lang="en-US" sz="2800" dirty="0">
                  <a:latin typeface="Calibri" charset="0"/>
                </a:endParaRPr>
              </a:p>
              <a:p>
                <a:pPr>
                  <a:spcAft>
                    <a:spcPts val="0"/>
                  </a:spcAft>
                </a:pPr>
                <a14:m>
                  <m:oMath xmlns:m="http://schemas.openxmlformats.org/officeDocument/2006/math">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𝑁</m:t>
                        </m:r>
                      </m:e>
                      <m:sub>
                        <m:r>
                          <a:rPr lang="en-US" altLang="zh-CN" sz="3200" b="0" i="1" smtClean="0">
                            <a:latin typeface="Cambria Math" panose="02040503050406030204" pitchFamily="18" charset="0"/>
                          </a:rPr>
                          <m:t>𝑑𝑜𝑐</m:t>
                        </m:r>
                      </m:sub>
                    </m:sSub>
                    <m:r>
                      <a:rPr lang="en-US" altLang="zh-CN" sz="3200" b="0" i="1" smtClean="0">
                        <a:latin typeface="Cambria Math" panose="02040503050406030204" pitchFamily="18" charset="0"/>
                      </a:rPr>
                      <m:t> </m:t>
                    </m:r>
                  </m:oMath>
                </a14:m>
                <a:r>
                  <a:rPr lang="en-US" sz="3200" dirty="0">
                    <a:latin typeface="Calibri"/>
                    <a:cs typeface="Calibri"/>
                    <a:sym typeface="Symbol" charset="2"/>
                  </a:rPr>
                  <a:t></a:t>
                </a:r>
                <a:r>
                  <a:rPr lang="en-US" sz="3200" i="1" dirty="0">
                    <a:latin typeface="Calibri"/>
                    <a:cs typeface="Calibri"/>
                    <a:sym typeface="Symbol" charset="2"/>
                  </a:rPr>
                  <a:t> </a:t>
                </a:r>
                <a:r>
                  <a:rPr lang="en-US" sz="3200" dirty="0">
                    <a:latin typeface="Calibri"/>
                    <a:cs typeface="Calibri"/>
                    <a:sym typeface="Symbol" charset="2"/>
                  </a:rPr>
                  <a:t>all docs</a:t>
                </a:r>
              </a:p>
              <a:p>
                <a:pPr>
                  <a:spcAft>
                    <a:spcPts val="0"/>
                  </a:spcAft>
                </a:pPr>
                <a14:m>
                  <m:oMath xmlns:m="http://schemas.openxmlformats.org/officeDocument/2006/math">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𝑁</m:t>
                        </m:r>
                      </m:e>
                      <m:sub>
                        <m:r>
                          <a:rPr lang="en-US" altLang="zh-CN" sz="3200" b="0" i="1" smtClean="0">
                            <a:latin typeface="Cambria Math" panose="02040503050406030204" pitchFamily="18" charset="0"/>
                          </a:rPr>
                          <m:t>𝑐</m:t>
                        </m:r>
                      </m:sub>
                    </m:sSub>
                    <m:r>
                      <a:rPr lang="en-US" altLang="zh-CN" sz="3200" b="0" i="1" smtClean="0">
                        <a:latin typeface="Cambria Math" panose="02040503050406030204" pitchFamily="18" charset="0"/>
                      </a:rPr>
                      <m:t> </m:t>
                    </m:r>
                  </m:oMath>
                </a14:m>
                <a:r>
                  <a:rPr lang="en-US" sz="3200" dirty="0">
                    <a:latin typeface="Calibri"/>
                    <a:cs typeface="Calibri"/>
                    <a:sym typeface="Symbol" charset="2"/>
                  </a:rPr>
                  <a:t></a:t>
                </a:r>
                <a:r>
                  <a:rPr lang="en-US" sz="3200" i="1" dirty="0">
                    <a:latin typeface="Calibri"/>
                    <a:cs typeface="Calibri"/>
                    <a:sym typeface="Symbol" charset="2"/>
                  </a:rPr>
                  <a:t> </a:t>
                </a:r>
                <a:r>
                  <a:rPr lang="en-US" sz="3200" dirty="0">
                    <a:latin typeface="Calibri"/>
                    <a:cs typeface="Calibri"/>
                    <a:sym typeface="Symbol" charset="2"/>
                  </a:rPr>
                  <a:t>all docs with  class</a:t>
                </a:r>
                <a:r>
                  <a:rPr lang="zh-CN" altLang="en-US" sz="3200" dirty="0">
                    <a:latin typeface="Calibri"/>
                    <a:cs typeface="Calibri"/>
                    <a:sym typeface="Symbol" charset="2"/>
                  </a:rPr>
                  <a:t> </a:t>
                </a:r>
                <a14:m>
                  <m:oMath xmlns:m="http://schemas.openxmlformats.org/officeDocument/2006/math">
                    <m:r>
                      <a:rPr lang="en-US" altLang="zh-CN" sz="3200" b="0" i="1" smtClean="0">
                        <a:latin typeface="Cambria Math" panose="02040503050406030204" pitchFamily="18" charset="0"/>
                        <a:cs typeface="Calibri"/>
                        <a:sym typeface="Symbol" charset="2"/>
                      </a:rPr>
                      <m:t>𝑐</m:t>
                    </m:r>
                  </m:oMath>
                </a14:m>
                <a:endParaRPr lang="en-US" altLang="zh-CN" sz="3200" b="0" dirty="0">
                  <a:latin typeface="Calibri"/>
                  <a:cs typeface="Calibri"/>
                  <a:sym typeface="Symbol" charset="2"/>
                </a:endParaRPr>
              </a:p>
              <a:p>
                <a:pPr>
                  <a:spcAft>
                    <a:spcPts val="0"/>
                  </a:spcAft>
                </a:pPr>
                <a:r>
                  <a:rPr lang="en-US" sz="3200" dirty="0">
                    <a:latin typeface="Calibri"/>
                    <a:cs typeface="Calibri"/>
                  </a:rPr>
                  <a:t>For each </a:t>
                </a:r>
                <a14:m>
                  <m:oMath xmlns:m="http://schemas.openxmlformats.org/officeDocument/2006/math">
                    <m:sSub>
                      <m:sSubPr>
                        <m:ctrlPr>
                          <a:rPr lang="en-US" altLang="zh-CN" sz="3200" b="0" i="1" smtClean="0">
                            <a:latin typeface="Cambria Math" panose="02040503050406030204" pitchFamily="18" charset="0"/>
                            <a:cs typeface="Calibri"/>
                          </a:rPr>
                        </m:ctrlPr>
                      </m:sSubPr>
                      <m:e>
                        <m:r>
                          <a:rPr lang="en-US" altLang="zh-CN" sz="3200" b="0" i="1" smtClean="0">
                            <a:latin typeface="Cambria Math" panose="02040503050406030204" pitchFamily="18" charset="0"/>
                            <a:cs typeface="Calibri"/>
                          </a:rPr>
                          <m:t>𝑐</m:t>
                        </m:r>
                      </m:e>
                      <m:sub>
                        <m:r>
                          <a:rPr lang="en-US" altLang="zh-CN" sz="3200" b="0" i="1" smtClean="0">
                            <a:latin typeface="Cambria Math" panose="02040503050406030204" pitchFamily="18" charset="0"/>
                            <a:cs typeface="Calibri"/>
                          </a:rPr>
                          <m:t>𝑗</m:t>
                        </m:r>
                      </m:sub>
                    </m:sSub>
                    <m:r>
                      <a:rPr lang="en-US" altLang="zh-CN" sz="3200" b="0" i="1" smtClean="0">
                        <a:latin typeface="Cambria Math" panose="02040503050406030204" pitchFamily="18" charset="0"/>
                        <a:cs typeface="Calibri"/>
                      </a:rPr>
                      <m:t>∈</m:t>
                    </m:r>
                    <m:r>
                      <a:rPr lang="en-US" altLang="zh-CN" sz="3200" b="0" i="1" smtClean="0">
                        <a:latin typeface="Cambria Math" panose="02040503050406030204" pitchFamily="18" charset="0"/>
                        <a:cs typeface="Calibri"/>
                      </a:rPr>
                      <m:t>𝐶</m:t>
                    </m:r>
                  </m:oMath>
                </a14:m>
                <a:r>
                  <a:rPr lang="en-US" sz="3200" i="1" baseline="-25000" dirty="0">
                    <a:latin typeface="Calibri"/>
                    <a:cs typeface="Calibri"/>
                  </a:rPr>
                  <a:t> </a:t>
                </a:r>
                <a:r>
                  <a:rPr lang="en-US" sz="3200" dirty="0">
                    <a:latin typeface="Calibri"/>
                    <a:cs typeface="Calibri"/>
                  </a:rPr>
                  <a:t>do	</a:t>
                </a:r>
              </a:p>
              <a:p>
                <a:pPr lvl="1">
                  <a:spcAft>
                    <a:spcPts val="0"/>
                  </a:spcAft>
                </a:pPr>
                <a14:m>
                  <m:oMath xmlns:m="http://schemas.openxmlformats.org/officeDocument/2006/math">
                    <m:func>
                      <m:funcPr>
                        <m:ctrlPr>
                          <a:rPr lang="zh-CN" altLang="en-US" sz="2800" b="0" i="1" smtClean="0">
                            <a:latin typeface="Cambria Math" panose="02040503050406030204" pitchFamily="18" charset="0"/>
                          </a:rPr>
                        </m:ctrlPr>
                      </m:funcPr>
                      <m:fName>
                        <m:r>
                          <m:rPr>
                            <m:sty m:val="p"/>
                          </m:rPr>
                          <a:rPr lang="en-US" altLang="zh-CN" sz="2800" b="0" i="0" smtClean="0">
                            <a:latin typeface="Cambria Math" panose="02040503050406030204" pitchFamily="18" charset="0"/>
                          </a:rPr>
                          <m:t>log</m:t>
                        </m:r>
                      </m:fName>
                      <m:e>
                        <m:r>
                          <a:rPr lang="en-US" altLang="zh-CN" sz="2800" i="1">
                            <a:latin typeface="Cambria Math" panose="02040503050406030204" pitchFamily="18" charset="0"/>
                          </a:rPr>
                          <m:t>𝑃</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𝑐</m:t>
                            </m:r>
                          </m:e>
                        </m:d>
                      </m:e>
                    </m:func>
                    <m:r>
                      <a:rPr lang="en-US" altLang="zh-CN" sz="2800" b="0" i="1" smtClean="0">
                        <a:latin typeface="Cambria Math" panose="02040503050406030204" pitchFamily="18" charset="0"/>
                      </a:rPr>
                      <m:t>=</m:t>
                    </m:r>
                    <m:func>
                      <m:funcPr>
                        <m:ctrlPr>
                          <a:rPr lang="zh-CN" altLang="en-US" sz="2800" b="0" i="1" smtClean="0">
                            <a:latin typeface="Cambria Math" panose="02040503050406030204" pitchFamily="18" charset="0"/>
                          </a:rPr>
                        </m:ctrlPr>
                      </m:funcPr>
                      <m:fName>
                        <m:r>
                          <m:rPr>
                            <m:sty m:val="p"/>
                          </m:rPr>
                          <a:rPr lang="en-US" altLang="zh-CN" sz="2800" b="0" i="0" smtClean="0">
                            <a:latin typeface="Cambria Math" panose="02040503050406030204" pitchFamily="18" charset="0"/>
                          </a:rPr>
                          <m:t>log</m:t>
                        </m:r>
                      </m:fName>
                      <m:e>
                        <m:f>
                          <m:fPr>
                            <m:ctrlPr>
                              <a:rPr lang="en-US" altLang="zh-CN" sz="2800" i="1">
                                <a:latin typeface="Cambria Math" panose="02040503050406030204" pitchFamily="18" charset="0"/>
                              </a:rPr>
                            </m:ctrlPr>
                          </m:fPr>
                          <m:num>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𝑁</m:t>
                                </m:r>
                              </m:e>
                              <m:sub>
                                <m:r>
                                  <a:rPr lang="en-US" altLang="zh-CN" sz="2800" i="1">
                                    <a:latin typeface="Cambria Math" panose="02040503050406030204" pitchFamily="18" charset="0"/>
                                  </a:rPr>
                                  <m:t>𝑐</m:t>
                                </m:r>
                              </m:sub>
                            </m:sSub>
                            <m:r>
                              <a:rPr lang="en-US" altLang="zh-CN" sz="2800" i="1">
                                <a:latin typeface="Cambria Math" panose="02040503050406030204" pitchFamily="18" charset="0"/>
                              </a:rPr>
                              <m:t> </m:t>
                            </m:r>
                          </m:num>
                          <m:den>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𝑁</m:t>
                                </m:r>
                              </m:e>
                              <m:sub>
                                <m:r>
                                  <a:rPr lang="en-US" altLang="zh-CN" sz="2800" i="1">
                                    <a:latin typeface="Cambria Math" panose="02040503050406030204" pitchFamily="18" charset="0"/>
                                  </a:rPr>
                                  <m:t>𝑑𝑜𝑐</m:t>
                                </m:r>
                              </m:sub>
                            </m:sSub>
                          </m:den>
                        </m:f>
                      </m:e>
                    </m:func>
                  </m:oMath>
                </a14:m>
                <a:r>
                  <a:rPr lang="zh-CN" altLang="en-US" sz="2800" i="1" baseline="-25000" dirty="0">
                    <a:latin typeface="Calibri"/>
                    <a:cs typeface="Calibri"/>
                  </a:rPr>
                  <a:t> </a:t>
                </a:r>
                <a:r>
                  <a:rPr lang="en-US" altLang="zh-CN" sz="2800" i="1" baseline="-25000" dirty="0">
                    <a:latin typeface="Calibri"/>
                    <a:cs typeface="Calibri"/>
                  </a:rPr>
                  <a:t>		</a:t>
                </a:r>
                <a:r>
                  <a:rPr lang="en-US" altLang="zh-CN" sz="2800" dirty="0">
                    <a:latin typeface="Calibri"/>
                    <a:cs typeface="Calibri"/>
                  </a:rPr>
                  <a:t>//</a:t>
                </a:r>
                <a:r>
                  <a:rPr lang="zh-CN" altLang="en-US" sz="2800" dirty="0">
                    <a:latin typeface="Calibri"/>
                    <a:cs typeface="Calibri"/>
                  </a:rPr>
                  <a:t> </a:t>
                </a:r>
                <a:r>
                  <a:rPr lang="en-US" altLang="zh-CN" sz="2800" dirty="0">
                    <a:latin typeface="Calibri"/>
                    <a:cs typeface="Calibri"/>
                  </a:rPr>
                  <a:t>C</a:t>
                </a:r>
                <a:r>
                  <a:rPr lang="en-US" sz="2800" dirty="0">
                    <a:latin typeface="Calibri"/>
                    <a:cs typeface="Calibri"/>
                  </a:rPr>
                  <a:t>alculate </a:t>
                </a:r>
                <a14:m>
                  <m:oMath xmlns:m="http://schemas.openxmlformats.org/officeDocument/2006/math">
                    <m:r>
                      <a:rPr lang="en-US" altLang="zh-CN" sz="2800" i="1">
                        <a:latin typeface="Cambria Math" panose="02040503050406030204" pitchFamily="18" charset="0"/>
                        <a:cs typeface="Calibri"/>
                      </a:rPr>
                      <m:t>𝑃</m:t>
                    </m:r>
                    <m:r>
                      <a:rPr lang="en-US" altLang="zh-CN" sz="2800" i="1">
                        <a:latin typeface="Cambria Math" panose="02040503050406030204" pitchFamily="18" charset="0"/>
                        <a:cs typeface="Calibri"/>
                      </a:rPr>
                      <m:t>(</m:t>
                    </m:r>
                    <m:sSub>
                      <m:sSubPr>
                        <m:ctrlPr>
                          <a:rPr lang="en-US" altLang="zh-CN" sz="2800" i="1">
                            <a:latin typeface="Cambria Math" panose="02040503050406030204" pitchFamily="18" charset="0"/>
                            <a:cs typeface="Calibri"/>
                          </a:rPr>
                        </m:ctrlPr>
                      </m:sSubPr>
                      <m:e>
                        <m:r>
                          <a:rPr lang="en-US" altLang="zh-CN" sz="2800" i="1">
                            <a:latin typeface="Cambria Math" panose="02040503050406030204" pitchFamily="18" charset="0"/>
                            <a:cs typeface="Calibri"/>
                          </a:rPr>
                          <m:t>𝑐</m:t>
                        </m:r>
                      </m:e>
                      <m:sub>
                        <m:r>
                          <a:rPr lang="en-US" altLang="zh-CN" sz="2800" i="1">
                            <a:latin typeface="Cambria Math" panose="02040503050406030204" pitchFamily="18" charset="0"/>
                            <a:cs typeface="Calibri"/>
                          </a:rPr>
                          <m:t>𝑗</m:t>
                        </m:r>
                      </m:sub>
                    </m:sSub>
                    <m:r>
                      <a:rPr lang="en-US" altLang="zh-CN" sz="2800" i="1">
                        <a:latin typeface="Cambria Math" panose="02040503050406030204" pitchFamily="18" charset="0"/>
                        <a:cs typeface="Calibri"/>
                      </a:rPr>
                      <m:t>)</m:t>
                    </m:r>
                  </m:oMath>
                </a14:m>
                <a:r>
                  <a:rPr lang="en-US" sz="2800" i="1" dirty="0">
                    <a:latin typeface="Calibri"/>
                    <a:cs typeface="Calibri"/>
                  </a:rPr>
                  <a:t> </a:t>
                </a:r>
                <a:r>
                  <a:rPr lang="en-US" sz="2800" dirty="0">
                    <a:latin typeface="Calibri"/>
                    <a:cs typeface="Calibri"/>
                  </a:rPr>
                  <a:t>terms</a:t>
                </a:r>
                <a:endParaRPr lang="en-US" sz="2800" i="1" baseline="-25000" dirty="0">
                  <a:latin typeface="Calibri"/>
                  <a:cs typeface="Calibri"/>
                </a:endParaRPr>
              </a:p>
              <a:p>
                <a:pPr lvl="1"/>
                <a:r>
                  <a:rPr lang="en-US" altLang="zh-CN" sz="2800" dirty="0">
                    <a:latin typeface="Calibri"/>
                    <a:cs typeface="Calibri"/>
                  </a:rPr>
                  <a:t>For</a:t>
                </a:r>
                <a:r>
                  <a:rPr lang="zh-CN" altLang="en-US" sz="2800" dirty="0">
                    <a:latin typeface="Calibri"/>
                    <a:cs typeface="Calibri"/>
                  </a:rPr>
                  <a:t> </a:t>
                </a:r>
                <a:r>
                  <a:rPr lang="en-US" altLang="zh-CN" sz="2800" dirty="0">
                    <a:latin typeface="Calibri"/>
                    <a:cs typeface="Calibri"/>
                  </a:rPr>
                  <a:t>each</a:t>
                </a:r>
                <a:r>
                  <a:rPr lang="zh-CN" altLang="en-US" sz="2800" dirty="0">
                    <a:latin typeface="Calibri"/>
                    <a:cs typeface="Calibri"/>
                  </a:rPr>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𝑤</m:t>
                        </m:r>
                      </m:e>
                      <m:sub>
                        <m:r>
                          <a:rPr lang="en-US" altLang="zh-CN" sz="2800" i="1">
                            <a:latin typeface="Cambria Math" panose="02040503050406030204" pitchFamily="18" charset="0"/>
                          </a:rPr>
                          <m:t>𝑘</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𝑉</m:t>
                    </m:r>
                  </m:oMath>
                </a14:m>
                <a:r>
                  <a:rPr lang="zh-CN" altLang="en-US" sz="2800" dirty="0">
                    <a:latin typeface="Calibri"/>
                    <a:cs typeface="Calibri"/>
                  </a:rPr>
                  <a:t> </a:t>
                </a:r>
                <a:r>
                  <a:rPr lang="en-US" altLang="zh-CN" sz="2800" dirty="0">
                    <a:latin typeface="Calibri"/>
                    <a:cs typeface="Calibri"/>
                  </a:rPr>
                  <a:t>do	</a:t>
                </a:r>
                <a:r>
                  <a:rPr lang="zh-CN" altLang="en-US" sz="2800" dirty="0">
                    <a:latin typeface="Calibri"/>
                    <a:cs typeface="Calibri"/>
                  </a:rPr>
                  <a:t> </a:t>
                </a:r>
                <a:r>
                  <a:rPr lang="en-US" altLang="zh-CN" sz="2800" dirty="0">
                    <a:latin typeface="Calibri"/>
                    <a:cs typeface="Calibri"/>
                  </a:rPr>
                  <a:t>	//</a:t>
                </a:r>
                <a:r>
                  <a:rPr lang="zh-CN" altLang="en-US" sz="2800" dirty="0">
                    <a:latin typeface="Calibri"/>
                    <a:cs typeface="Calibri"/>
                  </a:rPr>
                  <a:t> </a:t>
                </a:r>
                <a:r>
                  <a:rPr lang="en-US" sz="2800" dirty="0">
                    <a:latin typeface="Calibri"/>
                    <a:cs typeface="Calibri"/>
                  </a:rPr>
                  <a:t>Calculate </a:t>
                </a:r>
                <a14:m>
                  <m:oMath xmlns:m="http://schemas.openxmlformats.org/officeDocument/2006/math">
                    <m:r>
                      <a:rPr lang="en-US" altLang="zh-CN" sz="2800" b="0" i="1" smtClean="0">
                        <a:latin typeface="Cambria Math" panose="02040503050406030204" pitchFamily="18" charset="0"/>
                        <a:cs typeface="Calibri"/>
                      </a:rPr>
                      <m:t>𝑃</m:t>
                    </m:r>
                    <m:r>
                      <a:rPr lang="en-US" altLang="zh-CN" sz="2800" b="0" i="1" smtClean="0">
                        <a:latin typeface="Cambria Math" panose="02040503050406030204" pitchFamily="18" charset="0"/>
                        <a:cs typeface="Calibri"/>
                      </a:rPr>
                      <m:t>(</m:t>
                    </m:r>
                    <m:sSub>
                      <m:sSubPr>
                        <m:ctrlPr>
                          <a:rPr lang="en-US" altLang="zh-CN" sz="2800" b="0" i="1" smtClean="0">
                            <a:latin typeface="Cambria Math" panose="02040503050406030204" pitchFamily="18" charset="0"/>
                            <a:cs typeface="Calibri"/>
                          </a:rPr>
                        </m:ctrlPr>
                      </m:sSubPr>
                      <m:e>
                        <m:sSub>
                          <m:sSubPr>
                            <m:ctrlPr>
                              <a:rPr lang="en-US" altLang="zh-CN" sz="2800" b="0" i="1" smtClean="0">
                                <a:latin typeface="Cambria Math" panose="02040503050406030204" pitchFamily="18" charset="0"/>
                                <a:cs typeface="Calibri"/>
                              </a:rPr>
                            </m:ctrlPr>
                          </m:sSubPr>
                          <m:e>
                            <m:r>
                              <a:rPr lang="en-US" altLang="zh-CN" sz="2800" b="0" i="1" smtClean="0">
                                <a:latin typeface="Cambria Math" panose="02040503050406030204" pitchFamily="18" charset="0"/>
                                <a:cs typeface="Calibri"/>
                              </a:rPr>
                              <m:t>𝑤</m:t>
                            </m:r>
                          </m:e>
                          <m:sub>
                            <m:r>
                              <a:rPr lang="en-US" altLang="zh-CN" sz="2800" b="0" i="1" smtClean="0">
                                <a:latin typeface="Cambria Math" panose="02040503050406030204" pitchFamily="18" charset="0"/>
                                <a:cs typeface="Calibri"/>
                              </a:rPr>
                              <m:t>𝑘</m:t>
                            </m:r>
                          </m:sub>
                        </m:sSub>
                        <m:r>
                          <a:rPr lang="en-US" altLang="zh-CN" sz="2800" b="0" i="1" smtClean="0">
                            <a:latin typeface="Cambria Math" panose="02040503050406030204" pitchFamily="18" charset="0"/>
                            <a:cs typeface="Calibri"/>
                          </a:rPr>
                          <m:t>|</m:t>
                        </m:r>
                        <m:r>
                          <a:rPr lang="en-US" altLang="zh-CN" sz="2800" b="0" i="1" smtClean="0">
                            <a:latin typeface="Cambria Math" panose="02040503050406030204" pitchFamily="18" charset="0"/>
                            <a:cs typeface="Calibri"/>
                          </a:rPr>
                          <m:t>𝑐</m:t>
                        </m:r>
                      </m:e>
                      <m:sub>
                        <m:r>
                          <a:rPr lang="en-US" altLang="zh-CN" sz="2800" b="0" i="1" smtClean="0">
                            <a:latin typeface="Cambria Math" panose="02040503050406030204" pitchFamily="18" charset="0"/>
                            <a:cs typeface="Calibri"/>
                          </a:rPr>
                          <m:t>𝑗</m:t>
                        </m:r>
                      </m:sub>
                    </m:sSub>
                    <m:r>
                      <a:rPr lang="en-US" altLang="zh-CN" sz="2800" b="0" i="1" smtClean="0">
                        <a:latin typeface="Cambria Math" panose="02040503050406030204" pitchFamily="18" charset="0"/>
                        <a:cs typeface="Calibri"/>
                      </a:rPr>
                      <m:t>)</m:t>
                    </m:r>
                  </m:oMath>
                </a14:m>
                <a:r>
                  <a:rPr lang="en-US" sz="2800" i="1" dirty="0">
                    <a:latin typeface="Calibri"/>
                    <a:cs typeface="Calibri"/>
                  </a:rPr>
                  <a:t> </a:t>
                </a:r>
                <a:r>
                  <a:rPr lang="en-US" sz="2800" dirty="0">
                    <a:latin typeface="Calibri"/>
                    <a:cs typeface="Calibri"/>
                  </a:rPr>
                  <a:t>terms</a:t>
                </a:r>
              </a:p>
              <a:p>
                <a:pPr lvl="2"/>
                <a14:m>
                  <m:oMath xmlns:m="http://schemas.openxmlformats.org/officeDocument/2006/math">
                    <m:r>
                      <m:rPr>
                        <m:sty m:val="p"/>
                      </m:rPr>
                      <a:rPr lang="en-US" altLang="zh-CN" sz="2600">
                        <a:latin typeface="Cambria Math" panose="02040503050406030204" pitchFamily="18" charset="0"/>
                      </a:rPr>
                      <m:t>count</m:t>
                    </m:r>
                    <m:d>
                      <m:dPr>
                        <m:ctrlPr>
                          <a:rPr lang="en-US" altLang="zh-CN" sz="2600" i="1">
                            <a:latin typeface="Cambria Math" panose="02040503050406030204" pitchFamily="18" charset="0"/>
                          </a:rPr>
                        </m:ctrlPr>
                      </m:dPr>
                      <m:e>
                        <m:sSub>
                          <m:sSubPr>
                            <m:ctrlPr>
                              <a:rPr lang="en-US" altLang="zh-CN" sz="2600" i="1">
                                <a:latin typeface="Cambria Math" panose="02040503050406030204" pitchFamily="18" charset="0"/>
                              </a:rPr>
                            </m:ctrlPr>
                          </m:sSubPr>
                          <m:e>
                            <m:r>
                              <a:rPr lang="en-US" altLang="zh-CN" sz="2600" i="1">
                                <a:latin typeface="Cambria Math" panose="02040503050406030204" pitchFamily="18" charset="0"/>
                              </a:rPr>
                              <m:t>𝑤</m:t>
                            </m:r>
                          </m:e>
                          <m:sub>
                            <m:r>
                              <a:rPr lang="en-US" altLang="zh-CN" sz="2600" i="1">
                                <a:latin typeface="Cambria Math" panose="02040503050406030204" pitchFamily="18" charset="0"/>
                              </a:rPr>
                              <m:t>𝑘</m:t>
                            </m:r>
                          </m:sub>
                        </m:sSub>
                        <m:r>
                          <a:rPr lang="en-US" altLang="zh-CN" sz="2600" i="1">
                            <a:latin typeface="Cambria Math" panose="02040503050406030204" pitchFamily="18" charset="0"/>
                          </a:rPr>
                          <m:t>,</m:t>
                        </m:r>
                        <m:sSub>
                          <m:sSubPr>
                            <m:ctrlPr>
                              <a:rPr lang="en-US" altLang="zh-CN" sz="2600" i="1">
                                <a:latin typeface="Cambria Math" panose="02040503050406030204" pitchFamily="18" charset="0"/>
                              </a:rPr>
                            </m:ctrlPr>
                          </m:sSubPr>
                          <m:e>
                            <m:r>
                              <a:rPr lang="en-US" altLang="zh-CN" sz="2600" i="1">
                                <a:latin typeface="Cambria Math" panose="02040503050406030204" pitchFamily="18" charset="0"/>
                              </a:rPr>
                              <m:t>𝑐</m:t>
                            </m:r>
                          </m:e>
                          <m:sub>
                            <m:r>
                              <a:rPr lang="en-US" altLang="zh-CN" sz="2600" i="1">
                                <a:latin typeface="Cambria Math" panose="02040503050406030204" pitchFamily="18" charset="0"/>
                              </a:rPr>
                              <m:t>𝑗</m:t>
                            </m:r>
                          </m:sub>
                        </m:sSub>
                      </m:e>
                    </m:d>
                    <m:r>
                      <a:rPr lang="en-US" altLang="zh-CN" sz="2600" i="1">
                        <a:latin typeface="Cambria Math" panose="02040503050406030204" pitchFamily="18" charset="0"/>
                      </a:rPr>
                      <m:t> </m:t>
                    </m:r>
                  </m:oMath>
                </a14:m>
                <a:r>
                  <a:rPr lang="zh-CN" altLang="en-US" sz="2600" dirty="0">
                    <a:latin typeface="Calibri"/>
                    <a:cs typeface="Calibri"/>
                    <a:sym typeface="Symbol" charset="2"/>
                  </a:rPr>
                  <a:t> </a:t>
                </a:r>
                <a:r>
                  <a:rPr lang="en-US" sz="2600" dirty="0">
                    <a:latin typeface="Calibri"/>
                    <a:cs typeface="Calibri"/>
                    <a:sym typeface="Symbol" charset="2"/>
                  </a:rPr>
                  <a:t></a:t>
                </a:r>
                <a:r>
                  <a:rPr lang="en-US" sz="2600" i="1" dirty="0">
                    <a:latin typeface="Calibri"/>
                    <a:cs typeface="Calibri"/>
                    <a:sym typeface="Symbol" charset="2"/>
                  </a:rPr>
                  <a:t> </a:t>
                </a:r>
                <a:r>
                  <a:rPr lang="en-US" altLang="zh-CN" sz="2600" i="1" dirty="0">
                    <a:latin typeface="Calibri"/>
                    <a:cs typeface="Calibri"/>
                    <a:sym typeface="Symbol" charset="2"/>
                  </a:rPr>
                  <a:t>#</a:t>
                </a:r>
                <a:r>
                  <a:rPr lang="zh-CN" altLang="en-US" sz="2600" i="1" dirty="0">
                    <a:latin typeface="Calibri"/>
                    <a:cs typeface="Calibri"/>
                    <a:sym typeface="Symbol" charset="2"/>
                  </a:rPr>
                  <a:t> </a:t>
                </a:r>
                <a:r>
                  <a:rPr lang="en-US" altLang="zh-CN" sz="2600" dirty="0">
                    <a:latin typeface="Calibri"/>
                    <a:cs typeface="Calibri"/>
                    <a:sym typeface="Symbol" charset="2"/>
                  </a:rPr>
                  <a:t>of</a:t>
                </a:r>
                <a:r>
                  <a:rPr lang="zh-CN" altLang="en-US" sz="2600" dirty="0">
                    <a:latin typeface="Calibri"/>
                    <a:cs typeface="Calibri"/>
                    <a:sym typeface="Symbol" charset="2"/>
                  </a:rPr>
                  <a:t> </a:t>
                </a:r>
                <a:r>
                  <a:rPr lang="en-US" altLang="zh-CN" sz="2600" dirty="0">
                    <a:latin typeface="Calibri"/>
                    <a:cs typeface="Calibri"/>
                    <a:sym typeface="Symbol" charset="2"/>
                  </a:rPr>
                  <a:t>occurrences</a:t>
                </a:r>
                <a:r>
                  <a:rPr lang="zh-CN" altLang="en-US" sz="2600" dirty="0">
                    <a:latin typeface="Calibri"/>
                    <a:cs typeface="Calibri"/>
                    <a:sym typeface="Symbol" charset="2"/>
                  </a:rPr>
                  <a:t> </a:t>
                </a:r>
                <a:r>
                  <a:rPr lang="en-US" altLang="zh-CN" sz="2600" dirty="0">
                    <a:latin typeface="Calibri"/>
                    <a:cs typeface="Calibri"/>
                    <a:sym typeface="Symbol" charset="2"/>
                  </a:rPr>
                  <a:t>of</a:t>
                </a:r>
                <a:r>
                  <a:rPr lang="zh-CN" altLang="en-US" sz="2600" dirty="0">
                    <a:latin typeface="Calibri"/>
                    <a:cs typeface="Calibri"/>
                    <a:sym typeface="Symbol" charset="2"/>
                  </a:rPr>
                  <a:t> </a:t>
                </a:r>
                <a14:m>
                  <m:oMath xmlns:m="http://schemas.openxmlformats.org/officeDocument/2006/math">
                    <m:sSub>
                      <m:sSubPr>
                        <m:ctrlPr>
                          <a:rPr lang="en-US" altLang="zh-CN" sz="2600" i="1">
                            <a:latin typeface="Cambria Math" panose="02040503050406030204" pitchFamily="18" charset="0"/>
                          </a:rPr>
                        </m:ctrlPr>
                      </m:sSubPr>
                      <m:e>
                        <m:r>
                          <a:rPr lang="en-US" altLang="zh-CN" sz="2600" i="1">
                            <a:latin typeface="Cambria Math" panose="02040503050406030204" pitchFamily="18" charset="0"/>
                          </a:rPr>
                          <m:t>𝑤</m:t>
                        </m:r>
                      </m:e>
                      <m:sub>
                        <m:r>
                          <a:rPr lang="en-US" altLang="zh-CN" sz="2600" i="1">
                            <a:latin typeface="Cambria Math" panose="02040503050406030204" pitchFamily="18" charset="0"/>
                          </a:rPr>
                          <m:t>𝑘</m:t>
                        </m:r>
                      </m:sub>
                    </m:sSub>
                  </m:oMath>
                </a14:m>
                <a:r>
                  <a:rPr lang="en-US" sz="2600" dirty="0">
                    <a:latin typeface="Calibri"/>
                    <a:cs typeface="Calibri"/>
                    <a:sym typeface="Symbol" charset="2"/>
                  </a:rPr>
                  <a:t>all docs with  class</a:t>
                </a:r>
                <a:r>
                  <a:rPr lang="zh-CN" altLang="en-US" sz="2600" dirty="0">
                    <a:latin typeface="Calibri"/>
                    <a:cs typeface="Calibri"/>
                    <a:sym typeface="Symbol" charset="2"/>
                  </a:rPr>
                  <a:t> </a:t>
                </a:r>
                <a14:m>
                  <m:oMath xmlns:m="http://schemas.openxmlformats.org/officeDocument/2006/math">
                    <m:sSub>
                      <m:sSubPr>
                        <m:ctrlPr>
                          <a:rPr lang="en-US" altLang="zh-CN" sz="2600" b="0" i="1" smtClean="0">
                            <a:latin typeface="Cambria Math" panose="02040503050406030204" pitchFamily="18" charset="0"/>
                            <a:cs typeface="Calibri"/>
                            <a:sym typeface="Symbol" charset="2"/>
                          </a:rPr>
                        </m:ctrlPr>
                      </m:sSubPr>
                      <m:e>
                        <m:r>
                          <a:rPr lang="en-US" altLang="zh-CN" sz="2600" b="0" i="1" smtClean="0">
                            <a:latin typeface="Cambria Math" panose="02040503050406030204" pitchFamily="18" charset="0"/>
                            <a:cs typeface="Calibri"/>
                            <a:sym typeface="Symbol" charset="2"/>
                          </a:rPr>
                          <m:t>𝑐</m:t>
                        </m:r>
                      </m:e>
                      <m:sub>
                        <m:r>
                          <a:rPr lang="en-US" altLang="zh-CN" sz="2600" b="0" i="1" smtClean="0">
                            <a:latin typeface="Cambria Math" panose="02040503050406030204" pitchFamily="18" charset="0"/>
                            <a:cs typeface="Calibri"/>
                            <a:sym typeface="Symbol" charset="2"/>
                          </a:rPr>
                          <m:t>𝑗</m:t>
                        </m:r>
                      </m:sub>
                    </m:sSub>
                  </m:oMath>
                </a14:m>
                <a:endParaRPr lang="en-US" altLang="zh-CN" sz="2600" b="0" i="1" dirty="0">
                  <a:latin typeface="Cambria Math" panose="02040503050406030204" pitchFamily="18" charset="0"/>
                  <a:cs typeface="Calibri"/>
                  <a:sym typeface="Symbol" charset="2"/>
                </a:endParaRPr>
              </a:p>
              <a:p>
                <a:pPr lvl="2"/>
                <a14:m>
                  <m:oMath xmlns:m="http://schemas.openxmlformats.org/officeDocument/2006/math">
                    <m:r>
                      <a:rPr lang="en-US" altLang="zh-CN" sz="2600" b="0" i="1" smtClean="0">
                        <a:latin typeface="Cambria Math" panose="02040503050406030204" pitchFamily="18" charset="0"/>
                      </a:rPr>
                      <m:t>𝑃</m:t>
                    </m:r>
                    <m:d>
                      <m:dPr>
                        <m:ctrlPr>
                          <a:rPr lang="en-US" altLang="zh-CN" sz="2600" i="1">
                            <a:latin typeface="Cambria Math" panose="02040503050406030204" pitchFamily="18" charset="0"/>
                          </a:rPr>
                        </m:ctrlPr>
                      </m:dPr>
                      <m:e>
                        <m:sSub>
                          <m:sSubPr>
                            <m:ctrlPr>
                              <a:rPr lang="en-US" altLang="zh-CN" sz="2600" i="1">
                                <a:latin typeface="Cambria Math" panose="02040503050406030204" pitchFamily="18" charset="0"/>
                              </a:rPr>
                            </m:ctrlPr>
                          </m:sSubPr>
                          <m:e>
                            <m:r>
                              <a:rPr lang="en-US" altLang="zh-CN" sz="2600" i="1">
                                <a:latin typeface="Cambria Math" panose="02040503050406030204" pitchFamily="18" charset="0"/>
                              </a:rPr>
                              <m:t>𝑤</m:t>
                            </m:r>
                          </m:e>
                          <m:sub>
                            <m:r>
                              <a:rPr lang="en-US" altLang="zh-CN" sz="2600" b="0" i="1" smtClean="0">
                                <a:latin typeface="Cambria Math" panose="02040503050406030204" pitchFamily="18" charset="0"/>
                              </a:rPr>
                              <m:t>𝑘</m:t>
                            </m:r>
                          </m:sub>
                        </m:sSub>
                        <m:r>
                          <a:rPr lang="zh-CN" altLang="en-US" sz="2600" i="1">
                            <a:latin typeface="Cambria Math" panose="02040503050406030204" pitchFamily="18" charset="0"/>
                          </a:rPr>
                          <m:t> </m:t>
                        </m:r>
                        <m:r>
                          <a:rPr lang="en-US" altLang="zh-CN" sz="2600" i="1">
                            <a:latin typeface="Cambria Math" panose="02040503050406030204" pitchFamily="18" charset="0"/>
                          </a:rPr>
                          <m:t>|</m:t>
                        </m:r>
                        <m:r>
                          <a:rPr lang="zh-CN" altLang="en-US" sz="2600">
                            <a:latin typeface="Cambria Math" panose="02040503050406030204" pitchFamily="18" charset="0"/>
                          </a:rPr>
                          <m:t> </m:t>
                        </m:r>
                        <m:sSub>
                          <m:sSubPr>
                            <m:ctrlPr>
                              <a:rPr lang="en-US" altLang="zh-CN" sz="2600" b="0" i="1" smtClean="0">
                                <a:latin typeface="Cambria Math" panose="02040503050406030204" pitchFamily="18" charset="0"/>
                              </a:rPr>
                            </m:ctrlPr>
                          </m:sSubPr>
                          <m:e>
                            <m:r>
                              <a:rPr lang="en-US" altLang="zh-CN" sz="2600" i="1">
                                <a:latin typeface="Cambria Math" panose="02040503050406030204" pitchFamily="18" charset="0"/>
                              </a:rPr>
                              <m:t>𝑐</m:t>
                            </m:r>
                          </m:e>
                          <m:sub>
                            <m:r>
                              <a:rPr lang="en-US" altLang="zh-CN" sz="2600" b="0" i="1" smtClean="0">
                                <a:latin typeface="Cambria Math" panose="02040503050406030204" pitchFamily="18" charset="0"/>
                              </a:rPr>
                              <m:t>𝑗</m:t>
                            </m:r>
                          </m:sub>
                        </m:sSub>
                      </m:e>
                    </m:d>
                    <m:r>
                      <a:rPr lang="en-US" altLang="zh-CN" sz="2600" b="0" i="1" smtClean="0">
                        <a:latin typeface="Cambria Math" panose="02040503050406030204" pitchFamily="18" charset="0"/>
                      </a:rPr>
                      <m:t>=</m:t>
                    </m:r>
                    <m:f>
                      <m:fPr>
                        <m:ctrlPr>
                          <a:rPr lang="en-US" altLang="zh-CN" sz="2600" i="1" smtClean="0">
                            <a:latin typeface="Cambria Math" panose="02040503050406030204" pitchFamily="18" charset="0"/>
                          </a:rPr>
                        </m:ctrlPr>
                      </m:fPr>
                      <m:num>
                        <m:r>
                          <m:rPr>
                            <m:sty m:val="p"/>
                          </m:rPr>
                          <a:rPr lang="en-US" altLang="zh-CN" sz="2600">
                            <a:latin typeface="Cambria Math" panose="02040503050406030204" pitchFamily="18" charset="0"/>
                          </a:rPr>
                          <m:t>count</m:t>
                        </m:r>
                        <m:d>
                          <m:dPr>
                            <m:ctrlPr>
                              <a:rPr lang="en-US" altLang="zh-CN" sz="2600" i="1">
                                <a:latin typeface="Cambria Math" panose="02040503050406030204" pitchFamily="18" charset="0"/>
                              </a:rPr>
                            </m:ctrlPr>
                          </m:dPr>
                          <m:e>
                            <m:sSub>
                              <m:sSubPr>
                                <m:ctrlPr>
                                  <a:rPr lang="en-US" altLang="zh-CN" sz="2600" i="1">
                                    <a:latin typeface="Cambria Math" panose="02040503050406030204" pitchFamily="18" charset="0"/>
                                  </a:rPr>
                                </m:ctrlPr>
                              </m:sSubPr>
                              <m:e>
                                <m:r>
                                  <a:rPr lang="en-US" altLang="zh-CN" sz="2600" i="1">
                                    <a:latin typeface="Cambria Math" panose="02040503050406030204" pitchFamily="18" charset="0"/>
                                  </a:rPr>
                                  <m:t>𝑤</m:t>
                                </m:r>
                              </m:e>
                              <m:sub>
                                <m:r>
                                  <a:rPr lang="en-US" altLang="zh-CN" sz="2600" b="0" i="1" smtClean="0">
                                    <a:latin typeface="Cambria Math" panose="02040503050406030204" pitchFamily="18" charset="0"/>
                                  </a:rPr>
                                  <m:t>𝑘</m:t>
                                </m:r>
                              </m:sub>
                            </m:sSub>
                            <m:r>
                              <a:rPr lang="en-US" altLang="zh-CN" sz="2600" i="1">
                                <a:latin typeface="Cambria Math" panose="02040503050406030204" pitchFamily="18" charset="0"/>
                              </a:rPr>
                              <m:t>,</m:t>
                            </m:r>
                            <m:sSub>
                              <m:sSubPr>
                                <m:ctrlPr>
                                  <a:rPr lang="en-US" altLang="zh-CN" sz="2600" b="0" i="1" smtClean="0">
                                    <a:latin typeface="Cambria Math" panose="02040503050406030204" pitchFamily="18" charset="0"/>
                                  </a:rPr>
                                </m:ctrlPr>
                              </m:sSubPr>
                              <m:e>
                                <m:r>
                                  <a:rPr lang="en-US" altLang="zh-CN" sz="2600" i="1">
                                    <a:latin typeface="Cambria Math" panose="02040503050406030204" pitchFamily="18" charset="0"/>
                                  </a:rPr>
                                  <m:t>𝑐</m:t>
                                </m:r>
                              </m:e>
                              <m:sub>
                                <m:r>
                                  <a:rPr lang="en-US" altLang="zh-CN" sz="2600" b="0" i="1" smtClean="0">
                                    <a:latin typeface="Cambria Math" panose="02040503050406030204" pitchFamily="18" charset="0"/>
                                  </a:rPr>
                                  <m:t>𝑗</m:t>
                                </m:r>
                              </m:sub>
                            </m:sSub>
                          </m:e>
                        </m:d>
                        <m:r>
                          <a:rPr lang="en-US" altLang="zh-CN" sz="2600" i="1">
                            <a:latin typeface="Cambria Math" panose="02040503050406030204" pitchFamily="18" charset="0"/>
                          </a:rPr>
                          <m:t>+1</m:t>
                        </m:r>
                      </m:num>
                      <m:den>
                        <m:d>
                          <m:dPr>
                            <m:ctrlPr>
                              <a:rPr lang="en-US" altLang="zh-CN" sz="2600" b="0" i="1" smtClean="0">
                                <a:latin typeface="Cambria Math" panose="02040503050406030204" pitchFamily="18" charset="0"/>
                              </a:rPr>
                            </m:ctrlPr>
                          </m:dPr>
                          <m:e>
                            <m:nary>
                              <m:naryPr>
                                <m:chr m:val="∑"/>
                                <m:supHide m:val="on"/>
                                <m:ctrlPr>
                                  <a:rPr lang="en-US" altLang="zh-CN" sz="2600" i="1">
                                    <a:latin typeface="Cambria Math" panose="02040503050406030204" pitchFamily="18" charset="0"/>
                                  </a:rPr>
                                </m:ctrlPr>
                              </m:naryPr>
                              <m:sub>
                                <m:r>
                                  <m:rPr>
                                    <m:brk m:alnAt="7"/>
                                  </m:rPr>
                                  <a:rPr lang="en-US" altLang="zh-CN" sz="2600" i="1">
                                    <a:latin typeface="Cambria Math" panose="02040503050406030204" pitchFamily="18" charset="0"/>
                                  </a:rPr>
                                  <m:t>𝑤</m:t>
                                </m:r>
                                <m:r>
                                  <a:rPr lang="en-US" altLang="zh-CN" sz="2600" i="1">
                                    <a:latin typeface="Cambria Math" panose="02040503050406030204" pitchFamily="18" charset="0"/>
                                  </a:rPr>
                                  <m:t>∈</m:t>
                                </m:r>
                                <m:r>
                                  <a:rPr lang="en-US" altLang="zh-CN" sz="2600" i="1">
                                    <a:latin typeface="Cambria Math" panose="02040503050406030204" pitchFamily="18" charset="0"/>
                                  </a:rPr>
                                  <m:t>𝑉</m:t>
                                </m:r>
                              </m:sub>
                              <m:sup/>
                              <m:e>
                                <m:r>
                                  <m:rPr>
                                    <m:sty m:val="p"/>
                                  </m:rPr>
                                  <a:rPr lang="en-US" altLang="zh-CN" sz="2600">
                                    <a:latin typeface="Cambria Math" panose="02040503050406030204" pitchFamily="18" charset="0"/>
                                  </a:rPr>
                                  <m:t>count</m:t>
                                </m:r>
                                <m:d>
                                  <m:dPr>
                                    <m:ctrlPr>
                                      <a:rPr lang="en-US" altLang="zh-CN" sz="2600" i="1">
                                        <a:latin typeface="Cambria Math" panose="02040503050406030204" pitchFamily="18" charset="0"/>
                                      </a:rPr>
                                    </m:ctrlPr>
                                  </m:dPr>
                                  <m:e>
                                    <m:r>
                                      <a:rPr lang="en-US" altLang="zh-CN" sz="2600" i="1">
                                        <a:latin typeface="Cambria Math" panose="02040503050406030204" pitchFamily="18" charset="0"/>
                                      </a:rPr>
                                      <m:t>𝑤</m:t>
                                    </m:r>
                                    <m:r>
                                      <a:rPr lang="en-US" altLang="zh-CN" sz="2600" i="1">
                                        <a:latin typeface="Cambria Math" panose="02040503050406030204" pitchFamily="18" charset="0"/>
                                      </a:rPr>
                                      <m:t>,</m:t>
                                    </m:r>
                                    <m:sSub>
                                      <m:sSubPr>
                                        <m:ctrlPr>
                                          <a:rPr lang="en-US" altLang="zh-CN" sz="2600" b="0" i="1" smtClean="0">
                                            <a:latin typeface="Cambria Math" panose="02040503050406030204" pitchFamily="18" charset="0"/>
                                          </a:rPr>
                                        </m:ctrlPr>
                                      </m:sSubPr>
                                      <m:e>
                                        <m:r>
                                          <a:rPr lang="en-US" altLang="zh-CN" sz="2600" i="1">
                                            <a:latin typeface="Cambria Math" panose="02040503050406030204" pitchFamily="18" charset="0"/>
                                          </a:rPr>
                                          <m:t>𝑐</m:t>
                                        </m:r>
                                      </m:e>
                                      <m:sub>
                                        <m:r>
                                          <a:rPr lang="en-US" altLang="zh-CN" sz="2600" b="0" i="1" smtClean="0">
                                            <a:latin typeface="Cambria Math" panose="02040503050406030204" pitchFamily="18" charset="0"/>
                                          </a:rPr>
                                          <m:t>𝑗</m:t>
                                        </m:r>
                                      </m:sub>
                                    </m:sSub>
                                  </m:e>
                                </m:d>
                              </m:e>
                            </m:nary>
                          </m:e>
                        </m:d>
                        <m:r>
                          <a:rPr lang="en-US" altLang="zh-CN" sz="2600" b="0" i="1" smtClean="0">
                            <a:latin typeface="Cambria Math" panose="02040503050406030204" pitchFamily="18" charset="0"/>
                          </a:rPr>
                          <m:t>+</m:t>
                        </m:r>
                        <m:d>
                          <m:dPr>
                            <m:begChr m:val="|"/>
                            <m:endChr m:val="|"/>
                            <m:ctrlPr>
                              <a:rPr lang="en-US" altLang="zh-CN" sz="2600" b="0" i="1" smtClean="0">
                                <a:latin typeface="Cambria Math" panose="02040503050406030204" pitchFamily="18" charset="0"/>
                              </a:rPr>
                            </m:ctrlPr>
                          </m:dPr>
                          <m:e>
                            <m:r>
                              <a:rPr lang="en-US" altLang="zh-CN" sz="2600" b="0" i="1" smtClean="0">
                                <a:latin typeface="Cambria Math" panose="02040503050406030204" pitchFamily="18" charset="0"/>
                              </a:rPr>
                              <m:t>𝑉</m:t>
                            </m:r>
                          </m:e>
                        </m:d>
                      </m:den>
                    </m:f>
                  </m:oMath>
                </a14:m>
                <a:endParaRPr lang="en-US" sz="2600" i="1" dirty="0">
                  <a:latin typeface="Calibri"/>
                  <a:ea typeface="ＭＳ Ｐゴシック" charset="-128"/>
                  <a:cs typeface="Calibri"/>
                </a:endParaRPr>
              </a:p>
            </p:txBody>
          </p:sp>
        </mc:Choice>
        <mc:Fallback xmlns="">
          <p:sp>
            <p:nvSpPr>
              <p:cNvPr id="3" name="Content Placeholder 2">
                <a:extLst>
                  <a:ext uri="{FF2B5EF4-FFF2-40B4-BE49-F238E27FC236}">
                    <a16:creationId xmlns:a16="http://schemas.microsoft.com/office/drawing/2014/main" id="{1FE7902D-509D-DE46-A5CE-FE6E681A19D5}"/>
                  </a:ext>
                </a:extLst>
              </p:cNvPr>
              <p:cNvSpPr>
                <a:spLocks noGrp="1" noRot="1" noChangeAspect="1" noMove="1" noResize="1" noEditPoints="1" noAdjustHandles="1" noChangeArrowheads="1" noChangeShapeType="1" noTextEdit="1"/>
              </p:cNvSpPr>
              <p:nvPr>
                <p:ph idx="1"/>
              </p:nvPr>
            </p:nvSpPr>
            <p:spPr>
              <a:xfrm>
                <a:off x="484275" y="1108433"/>
                <a:ext cx="11064875" cy="5508000"/>
              </a:xfrm>
              <a:blipFill>
                <a:blip r:embed="rId2"/>
                <a:stretch>
                  <a:fillRect l="-1260" t="-1382" b="-10829"/>
                </a:stretch>
              </a:blipFill>
            </p:spPr>
            <p:txBody>
              <a:bodyPr/>
              <a:lstStyle/>
              <a:p>
                <a:r>
                  <a:rPr lang="en-CN">
                    <a:noFill/>
                  </a:rPr>
                  <a:t> </a:t>
                </a:r>
              </a:p>
            </p:txBody>
          </p:sp>
        </mc:Fallback>
      </mc:AlternateContent>
      <p:sp>
        <p:nvSpPr>
          <p:cNvPr id="4" name="Slide Number Placeholder 3">
            <a:extLst>
              <a:ext uri="{FF2B5EF4-FFF2-40B4-BE49-F238E27FC236}">
                <a16:creationId xmlns:a16="http://schemas.microsoft.com/office/drawing/2014/main" id="{7F2A4840-DBBB-2B4E-8247-CC58B699F842}"/>
              </a:ext>
            </a:extLst>
          </p:cNvPr>
          <p:cNvSpPr>
            <a:spLocks noGrp="1"/>
          </p:cNvSpPr>
          <p:nvPr>
            <p:ph type="sldNum" sz="quarter" idx="12"/>
          </p:nvPr>
        </p:nvSpPr>
        <p:spPr/>
        <p:txBody>
          <a:bodyPr/>
          <a:lstStyle/>
          <a:p>
            <a:fld id="{DC8BB421-126E-41CB-B73A-69D52E98CAE3}" type="slidenum">
              <a:rPr lang="zh-CN" altLang="en-US" smtClean="0"/>
              <a:t>33</a:t>
            </a:fld>
            <a:endParaRPr lang="zh-CN" altLang="en-US" dirty="0"/>
          </a:p>
        </p:txBody>
      </p:sp>
    </p:spTree>
    <p:extLst>
      <p:ext uri="{BB962C8B-B14F-4D97-AF65-F5344CB8AC3E}">
        <p14:creationId xmlns:p14="http://schemas.microsoft.com/office/powerpoint/2010/main" val="37386386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DFE14-C864-F249-9B53-FDFD16870857}"/>
              </a:ext>
            </a:extLst>
          </p:cNvPr>
          <p:cNvSpPr>
            <a:spLocks noGrp="1"/>
          </p:cNvSpPr>
          <p:nvPr>
            <p:ph type="title"/>
          </p:nvPr>
        </p:nvSpPr>
        <p:spPr/>
        <p:txBody>
          <a:bodyPr/>
          <a:lstStyle/>
          <a:p>
            <a:r>
              <a:rPr lang="en-US" b="1" dirty="0">
                <a:solidFill>
                  <a:srgbClr val="FF0000"/>
                </a:solidFill>
              </a:rPr>
              <a:t>In Class Quiz</a:t>
            </a:r>
            <a:r>
              <a:rPr lang="zh-CN" altLang="en-US" b="1" dirty="0">
                <a:solidFill>
                  <a:srgbClr val="FF0000"/>
                </a:solidFill>
              </a:rPr>
              <a:t> </a:t>
            </a:r>
            <a:r>
              <a:rPr lang="en-US" altLang="zh-CN" b="1" dirty="0">
                <a:solidFill>
                  <a:srgbClr val="FF0000"/>
                </a:solidFill>
              </a:rPr>
              <a:t>(12</a:t>
            </a:r>
            <a:r>
              <a:rPr lang="zh-CN" altLang="en-US" b="1" dirty="0">
                <a:solidFill>
                  <a:srgbClr val="FF0000"/>
                </a:solidFill>
              </a:rPr>
              <a:t> </a:t>
            </a:r>
            <a:r>
              <a:rPr lang="en-US" altLang="zh-CN" b="1" dirty="0">
                <a:solidFill>
                  <a:srgbClr val="FF0000"/>
                </a:solidFill>
              </a:rPr>
              <a:t>minutes)</a:t>
            </a:r>
            <a:endParaRPr lang="en-CN" dirty="0">
              <a:solidFill>
                <a:srgbClr val="FF0000"/>
              </a:solidFill>
            </a:endParaRPr>
          </a:p>
        </p:txBody>
      </p:sp>
      <p:sp>
        <p:nvSpPr>
          <p:cNvPr id="4" name="Slide Number Placeholder 3">
            <a:extLst>
              <a:ext uri="{FF2B5EF4-FFF2-40B4-BE49-F238E27FC236}">
                <a16:creationId xmlns:a16="http://schemas.microsoft.com/office/drawing/2014/main" id="{9726E794-0B5F-8348-9522-B83989CECD4B}"/>
              </a:ext>
            </a:extLst>
          </p:cNvPr>
          <p:cNvSpPr>
            <a:spLocks noGrp="1"/>
          </p:cNvSpPr>
          <p:nvPr>
            <p:ph type="sldNum" sz="quarter" idx="12"/>
          </p:nvPr>
        </p:nvSpPr>
        <p:spPr/>
        <p:txBody>
          <a:bodyPr/>
          <a:lstStyle/>
          <a:p>
            <a:fld id="{DC8BB421-126E-41CB-B73A-69D52E98CAE3}" type="slidenum">
              <a:rPr lang="zh-CN" altLang="en-US" smtClean="0"/>
              <a:t>34</a:t>
            </a:fld>
            <a:endParaRPr lang="zh-CN" altLang="en-US" dirty="0"/>
          </a:p>
        </p:txBody>
      </p:sp>
      <p:graphicFrame>
        <p:nvGraphicFramePr>
          <p:cNvPr id="6" name="Content Placeholder 4">
            <a:extLst>
              <a:ext uri="{FF2B5EF4-FFF2-40B4-BE49-F238E27FC236}">
                <a16:creationId xmlns:a16="http://schemas.microsoft.com/office/drawing/2014/main" id="{3B821122-9456-1E4D-BF37-15A13EC9285D}"/>
              </a:ext>
            </a:extLst>
          </p:cNvPr>
          <p:cNvGraphicFramePr>
            <a:graphicFrameLocks/>
          </p:cNvGraphicFramePr>
          <p:nvPr>
            <p:extLst>
              <p:ext uri="{D42A27DB-BD31-4B8C-83A1-F6EECF244321}">
                <p14:modId xmlns:p14="http://schemas.microsoft.com/office/powerpoint/2010/main" val="559215596"/>
              </p:ext>
            </p:extLst>
          </p:nvPr>
        </p:nvGraphicFramePr>
        <p:xfrm>
          <a:off x="1632384" y="1659010"/>
          <a:ext cx="8917709" cy="2377440"/>
        </p:xfrm>
        <a:graphic>
          <a:graphicData uri="http://schemas.openxmlformats.org/drawingml/2006/table">
            <a:tbl>
              <a:tblPr firstRow="1" bandRow="1">
                <a:tableStyleId>{5C22544A-7EE6-4342-B048-85BDC9FD1C3A}</a:tableStyleId>
              </a:tblPr>
              <a:tblGrid>
                <a:gridCol w="1192747">
                  <a:extLst>
                    <a:ext uri="{9D8B030D-6E8A-4147-A177-3AD203B41FA5}">
                      <a16:colId xmlns:a16="http://schemas.microsoft.com/office/drawing/2014/main" val="20000"/>
                    </a:ext>
                  </a:extLst>
                </a:gridCol>
                <a:gridCol w="1430992">
                  <a:extLst>
                    <a:ext uri="{9D8B030D-6E8A-4147-A177-3AD203B41FA5}">
                      <a16:colId xmlns:a16="http://schemas.microsoft.com/office/drawing/2014/main" val="20001"/>
                    </a:ext>
                  </a:extLst>
                </a:gridCol>
                <a:gridCol w="5135826">
                  <a:extLst>
                    <a:ext uri="{9D8B030D-6E8A-4147-A177-3AD203B41FA5}">
                      <a16:colId xmlns:a16="http://schemas.microsoft.com/office/drawing/2014/main" val="20002"/>
                    </a:ext>
                  </a:extLst>
                </a:gridCol>
                <a:gridCol w="1158144">
                  <a:extLst>
                    <a:ext uri="{9D8B030D-6E8A-4147-A177-3AD203B41FA5}">
                      <a16:colId xmlns:a16="http://schemas.microsoft.com/office/drawing/2014/main" val="20003"/>
                    </a:ext>
                  </a:extLst>
                </a:gridCol>
              </a:tblGrid>
              <a:tr h="279400">
                <a:tc>
                  <a:txBody>
                    <a:bodyPr/>
                    <a:lstStyle/>
                    <a:p>
                      <a:pPr>
                        <a:lnSpc>
                          <a:spcPct val="100000"/>
                        </a:lnSpc>
                      </a:pPr>
                      <a:endParaRPr lang="en-US" sz="2000" dirty="0"/>
                    </a:p>
                  </a:txBody>
                  <a:tcPr/>
                </a:tc>
                <a:tc>
                  <a:txBody>
                    <a:bodyPr/>
                    <a:lstStyle/>
                    <a:p>
                      <a:pPr>
                        <a:lnSpc>
                          <a:spcPct val="100000"/>
                        </a:lnSpc>
                      </a:pPr>
                      <a:r>
                        <a:rPr lang="en-US" sz="2000" dirty="0"/>
                        <a:t>Doc</a:t>
                      </a:r>
                      <a:r>
                        <a:rPr lang="zh-CN" altLang="en-US" sz="2000" dirty="0"/>
                        <a:t> </a:t>
                      </a:r>
                      <a:r>
                        <a:rPr lang="en-US" altLang="zh-CN" sz="2000" dirty="0"/>
                        <a:t>ID</a:t>
                      </a:r>
                      <a:endParaRPr lang="en-US" sz="2000" dirty="0"/>
                    </a:p>
                  </a:txBody>
                  <a:tcPr/>
                </a:tc>
                <a:tc>
                  <a:txBody>
                    <a:bodyPr/>
                    <a:lstStyle/>
                    <a:p>
                      <a:pPr algn="ctr">
                        <a:lnSpc>
                          <a:spcPct val="100000"/>
                        </a:lnSpc>
                      </a:pPr>
                      <a:r>
                        <a:rPr lang="en-US" sz="2000" dirty="0"/>
                        <a:t>Words</a:t>
                      </a:r>
                    </a:p>
                  </a:txBody>
                  <a:tcPr/>
                </a:tc>
                <a:tc>
                  <a:txBody>
                    <a:bodyPr/>
                    <a:lstStyle/>
                    <a:p>
                      <a:pPr>
                        <a:lnSpc>
                          <a:spcPct val="100000"/>
                        </a:lnSpc>
                      </a:pPr>
                      <a:r>
                        <a:rPr lang="en-US" sz="2000" dirty="0"/>
                        <a:t>Class</a:t>
                      </a:r>
                    </a:p>
                  </a:txBody>
                  <a:tcPr/>
                </a:tc>
                <a:extLst>
                  <a:ext uri="{0D108BD9-81ED-4DB2-BD59-A6C34878D82A}">
                    <a16:rowId xmlns:a16="http://schemas.microsoft.com/office/drawing/2014/main" val="10000"/>
                  </a:ext>
                </a:extLst>
              </a:tr>
              <a:tr h="279400">
                <a:tc>
                  <a:txBody>
                    <a:bodyPr/>
                    <a:lstStyle/>
                    <a:p>
                      <a:pPr>
                        <a:lnSpc>
                          <a:spcPct val="100000"/>
                        </a:lnSpc>
                      </a:pPr>
                      <a:r>
                        <a:rPr lang="en-US" sz="2000" dirty="0"/>
                        <a:t>Training</a:t>
                      </a:r>
                    </a:p>
                  </a:txBody>
                  <a:tcPr>
                    <a:solidFill>
                      <a:schemeClr val="accent6">
                        <a:lumMod val="20000"/>
                        <a:lumOff val="80000"/>
                      </a:schemeClr>
                    </a:solidFill>
                  </a:tcPr>
                </a:tc>
                <a:tc>
                  <a:txBody>
                    <a:bodyPr/>
                    <a:lstStyle/>
                    <a:p>
                      <a:pPr>
                        <a:lnSpc>
                          <a:spcPct val="100000"/>
                        </a:lnSpc>
                      </a:pPr>
                      <a:r>
                        <a:rPr lang="en-US" altLang="zh-CN" sz="2000" dirty="0"/>
                        <a:t>d</a:t>
                      </a:r>
                      <a:r>
                        <a:rPr lang="en-US" sz="2000" dirty="0"/>
                        <a:t>1</a:t>
                      </a:r>
                    </a:p>
                  </a:txBody>
                  <a:tcPr>
                    <a:solidFill>
                      <a:schemeClr val="accent6">
                        <a:lumMod val="20000"/>
                        <a:lumOff val="80000"/>
                      </a:schemeClr>
                    </a:solidFill>
                  </a:tcPr>
                </a:tc>
                <a:tc>
                  <a:txBody>
                    <a:bodyPr/>
                    <a:lstStyle/>
                    <a:p>
                      <a:pPr>
                        <a:lnSpc>
                          <a:spcPct val="100000"/>
                        </a:lnSpc>
                      </a:pPr>
                      <a:r>
                        <a:rPr lang="en-US" sz="2000" dirty="0"/>
                        <a:t>Chinese</a:t>
                      </a:r>
                      <a:r>
                        <a:rPr lang="en-US" sz="2000" baseline="0" dirty="0"/>
                        <a:t> Beijing Chinese Beijing</a:t>
                      </a:r>
                      <a:endParaRPr lang="en-US" sz="2000" dirty="0"/>
                    </a:p>
                  </a:txBody>
                  <a:tcPr>
                    <a:solidFill>
                      <a:schemeClr val="accent6">
                        <a:lumMod val="20000"/>
                        <a:lumOff val="80000"/>
                      </a:schemeClr>
                    </a:solidFill>
                  </a:tcPr>
                </a:tc>
                <a:tc>
                  <a:txBody>
                    <a:bodyPr/>
                    <a:lstStyle/>
                    <a:p>
                      <a:pPr>
                        <a:lnSpc>
                          <a:spcPct val="100000"/>
                        </a:lnSpc>
                      </a:pPr>
                      <a:r>
                        <a:rPr lang="en-US" sz="2000" dirty="0"/>
                        <a:t>c</a:t>
                      </a:r>
                    </a:p>
                  </a:txBody>
                  <a:tcPr>
                    <a:solidFill>
                      <a:schemeClr val="accent6">
                        <a:lumMod val="20000"/>
                        <a:lumOff val="80000"/>
                      </a:schemeClr>
                    </a:solidFill>
                  </a:tcPr>
                </a:tc>
                <a:extLst>
                  <a:ext uri="{0D108BD9-81ED-4DB2-BD59-A6C34878D82A}">
                    <a16:rowId xmlns:a16="http://schemas.microsoft.com/office/drawing/2014/main" val="10001"/>
                  </a:ext>
                </a:extLst>
              </a:tr>
              <a:tr h="279400">
                <a:tc>
                  <a:txBody>
                    <a:bodyPr/>
                    <a:lstStyle/>
                    <a:p>
                      <a:pPr>
                        <a:lnSpc>
                          <a:spcPct val="100000"/>
                        </a:lnSpc>
                      </a:pPr>
                      <a:endParaRPr lang="en-US" sz="2000" dirty="0"/>
                    </a:p>
                  </a:txBody>
                  <a:tcPr>
                    <a:solidFill>
                      <a:schemeClr val="accent6">
                        <a:lumMod val="20000"/>
                        <a:lumOff val="80000"/>
                      </a:schemeClr>
                    </a:solidFill>
                  </a:tcPr>
                </a:tc>
                <a:tc>
                  <a:txBody>
                    <a:bodyPr/>
                    <a:lstStyle/>
                    <a:p>
                      <a:pPr>
                        <a:lnSpc>
                          <a:spcPct val="100000"/>
                        </a:lnSpc>
                      </a:pPr>
                      <a:r>
                        <a:rPr lang="en-US" altLang="zh-CN" sz="2000" dirty="0"/>
                        <a:t>d</a:t>
                      </a:r>
                      <a:r>
                        <a:rPr lang="en-US" sz="2000" dirty="0"/>
                        <a:t>2</a:t>
                      </a:r>
                    </a:p>
                  </a:txBody>
                  <a:tcPr>
                    <a:solidFill>
                      <a:schemeClr val="accent6">
                        <a:lumMod val="20000"/>
                        <a:lumOff val="80000"/>
                      </a:schemeClr>
                    </a:solidFill>
                  </a:tcPr>
                </a:tc>
                <a:tc>
                  <a:txBody>
                    <a:bodyPr/>
                    <a:lstStyle/>
                    <a:p>
                      <a:pPr>
                        <a:lnSpc>
                          <a:spcPct val="100000"/>
                        </a:lnSpc>
                      </a:pPr>
                      <a:r>
                        <a:rPr lang="en-US" sz="2000" dirty="0"/>
                        <a:t>Chinese Chinese Shanghai Shanghai</a:t>
                      </a:r>
                    </a:p>
                  </a:txBody>
                  <a:tcPr>
                    <a:solidFill>
                      <a:schemeClr val="accent6">
                        <a:lumMod val="20000"/>
                        <a:lumOff val="80000"/>
                      </a:schemeClr>
                    </a:solidFill>
                  </a:tcPr>
                </a:tc>
                <a:tc>
                  <a:txBody>
                    <a:bodyPr/>
                    <a:lstStyle/>
                    <a:p>
                      <a:pPr>
                        <a:lnSpc>
                          <a:spcPct val="100000"/>
                        </a:lnSpc>
                      </a:pPr>
                      <a:r>
                        <a:rPr lang="en-US" sz="2000" dirty="0"/>
                        <a:t>c</a:t>
                      </a:r>
                    </a:p>
                  </a:txBody>
                  <a:tcPr>
                    <a:solidFill>
                      <a:schemeClr val="accent6">
                        <a:lumMod val="20000"/>
                        <a:lumOff val="80000"/>
                      </a:schemeClr>
                    </a:solidFill>
                  </a:tcPr>
                </a:tc>
                <a:extLst>
                  <a:ext uri="{0D108BD9-81ED-4DB2-BD59-A6C34878D82A}">
                    <a16:rowId xmlns:a16="http://schemas.microsoft.com/office/drawing/2014/main" val="10002"/>
                  </a:ext>
                </a:extLst>
              </a:tr>
              <a:tr h="279400">
                <a:tc>
                  <a:txBody>
                    <a:bodyPr/>
                    <a:lstStyle/>
                    <a:p>
                      <a:pPr>
                        <a:lnSpc>
                          <a:spcPct val="100000"/>
                        </a:lnSpc>
                      </a:pPr>
                      <a:endParaRPr lang="en-US" sz="2000" dirty="0"/>
                    </a:p>
                  </a:txBody>
                  <a:tcPr>
                    <a:solidFill>
                      <a:schemeClr val="accent6">
                        <a:lumMod val="20000"/>
                        <a:lumOff val="80000"/>
                      </a:schemeClr>
                    </a:solidFill>
                  </a:tcPr>
                </a:tc>
                <a:tc>
                  <a:txBody>
                    <a:bodyPr/>
                    <a:lstStyle/>
                    <a:p>
                      <a:pPr>
                        <a:lnSpc>
                          <a:spcPct val="100000"/>
                        </a:lnSpc>
                      </a:pPr>
                      <a:r>
                        <a:rPr lang="en-US" altLang="zh-CN" sz="2000" dirty="0"/>
                        <a:t>d</a:t>
                      </a:r>
                      <a:r>
                        <a:rPr lang="en-US" sz="2000" dirty="0"/>
                        <a:t>3</a:t>
                      </a:r>
                    </a:p>
                  </a:txBody>
                  <a:tcPr>
                    <a:solidFill>
                      <a:schemeClr val="accent6">
                        <a:lumMod val="20000"/>
                        <a:lumOff val="80000"/>
                      </a:schemeClr>
                    </a:solidFill>
                  </a:tcPr>
                </a:tc>
                <a:tc>
                  <a:txBody>
                    <a:bodyPr/>
                    <a:lstStyle/>
                    <a:p>
                      <a:pPr>
                        <a:lnSpc>
                          <a:spcPct val="100000"/>
                        </a:lnSpc>
                      </a:pPr>
                      <a:r>
                        <a:rPr lang="en-US" sz="2000" dirty="0"/>
                        <a:t>Chinese Macao</a:t>
                      </a:r>
                    </a:p>
                  </a:txBody>
                  <a:tcPr>
                    <a:solidFill>
                      <a:schemeClr val="accent6">
                        <a:lumMod val="20000"/>
                        <a:lumOff val="80000"/>
                      </a:schemeClr>
                    </a:solidFill>
                  </a:tcPr>
                </a:tc>
                <a:tc>
                  <a:txBody>
                    <a:bodyPr/>
                    <a:lstStyle/>
                    <a:p>
                      <a:pPr>
                        <a:lnSpc>
                          <a:spcPct val="100000"/>
                        </a:lnSpc>
                      </a:pPr>
                      <a:r>
                        <a:rPr lang="en-US" sz="2000" dirty="0"/>
                        <a:t>c</a:t>
                      </a:r>
                    </a:p>
                  </a:txBody>
                  <a:tcPr>
                    <a:solidFill>
                      <a:schemeClr val="accent6">
                        <a:lumMod val="20000"/>
                        <a:lumOff val="80000"/>
                      </a:schemeClr>
                    </a:solidFill>
                  </a:tcPr>
                </a:tc>
                <a:extLst>
                  <a:ext uri="{0D108BD9-81ED-4DB2-BD59-A6C34878D82A}">
                    <a16:rowId xmlns:a16="http://schemas.microsoft.com/office/drawing/2014/main" val="10003"/>
                  </a:ext>
                </a:extLst>
              </a:tr>
              <a:tr h="279400">
                <a:tc>
                  <a:txBody>
                    <a:bodyPr/>
                    <a:lstStyle/>
                    <a:p>
                      <a:pPr>
                        <a:lnSpc>
                          <a:spcPct val="100000"/>
                        </a:lnSpc>
                      </a:pPr>
                      <a:endParaRPr lang="en-US" sz="2000"/>
                    </a:p>
                  </a:txBody>
                  <a:tcPr>
                    <a:solidFill>
                      <a:schemeClr val="accent6">
                        <a:lumMod val="20000"/>
                        <a:lumOff val="80000"/>
                      </a:schemeClr>
                    </a:solidFill>
                  </a:tcPr>
                </a:tc>
                <a:tc>
                  <a:txBody>
                    <a:bodyPr/>
                    <a:lstStyle/>
                    <a:p>
                      <a:pPr>
                        <a:lnSpc>
                          <a:spcPct val="100000"/>
                        </a:lnSpc>
                      </a:pPr>
                      <a:r>
                        <a:rPr lang="en-US" altLang="zh-CN" sz="2000" dirty="0"/>
                        <a:t>d</a:t>
                      </a:r>
                      <a:r>
                        <a:rPr lang="en-US" sz="2000" dirty="0"/>
                        <a:t>4</a:t>
                      </a:r>
                    </a:p>
                  </a:txBody>
                  <a:tcPr>
                    <a:solidFill>
                      <a:schemeClr val="accent6">
                        <a:lumMod val="20000"/>
                        <a:lumOff val="80000"/>
                      </a:schemeClr>
                    </a:solidFill>
                  </a:tcPr>
                </a:tc>
                <a:tc>
                  <a:txBody>
                    <a:bodyPr/>
                    <a:lstStyle/>
                    <a:p>
                      <a:pPr>
                        <a:lnSpc>
                          <a:spcPct val="100000"/>
                        </a:lnSpc>
                      </a:pPr>
                      <a:r>
                        <a:rPr lang="en-US" sz="2000" dirty="0"/>
                        <a:t>Tokyo Japan Chinese</a:t>
                      </a:r>
                    </a:p>
                  </a:txBody>
                  <a:tcPr>
                    <a:solidFill>
                      <a:schemeClr val="accent6">
                        <a:lumMod val="20000"/>
                        <a:lumOff val="80000"/>
                      </a:schemeClr>
                    </a:solidFill>
                  </a:tcPr>
                </a:tc>
                <a:tc>
                  <a:txBody>
                    <a:bodyPr/>
                    <a:lstStyle/>
                    <a:p>
                      <a:pPr>
                        <a:lnSpc>
                          <a:spcPct val="100000"/>
                        </a:lnSpc>
                      </a:pPr>
                      <a:r>
                        <a:rPr lang="en-US" sz="2000" dirty="0"/>
                        <a:t>j</a:t>
                      </a:r>
                    </a:p>
                  </a:txBody>
                  <a:tcPr>
                    <a:solidFill>
                      <a:schemeClr val="accent6">
                        <a:lumMod val="20000"/>
                        <a:lumOff val="80000"/>
                      </a:schemeClr>
                    </a:solidFill>
                  </a:tcPr>
                </a:tc>
                <a:extLst>
                  <a:ext uri="{0D108BD9-81ED-4DB2-BD59-A6C34878D82A}">
                    <a16:rowId xmlns:a16="http://schemas.microsoft.com/office/drawing/2014/main" val="10004"/>
                  </a:ext>
                </a:extLst>
              </a:tr>
              <a:tr h="279400">
                <a:tc>
                  <a:txBody>
                    <a:bodyPr/>
                    <a:lstStyle/>
                    <a:p>
                      <a:pPr>
                        <a:lnSpc>
                          <a:spcPct val="100000"/>
                        </a:lnSpc>
                      </a:pPr>
                      <a:r>
                        <a:rPr lang="en-US" sz="2000" dirty="0"/>
                        <a:t>Test</a:t>
                      </a:r>
                    </a:p>
                  </a:txBody>
                  <a:tcPr/>
                </a:tc>
                <a:tc>
                  <a:txBody>
                    <a:bodyPr/>
                    <a:lstStyle/>
                    <a:p>
                      <a:pPr>
                        <a:lnSpc>
                          <a:spcPct val="100000"/>
                        </a:lnSpc>
                      </a:pPr>
                      <a:r>
                        <a:rPr lang="en-US" altLang="zh-CN" sz="2000" dirty="0"/>
                        <a:t>d</a:t>
                      </a:r>
                      <a:r>
                        <a:rPr lang="en-US" sz="2000" dirty="0"/>
                        <a:t>5</a:t>
                      </a:r>
                    </a:p>
                  </a:txBody>
                  <a:tcPr/>
                </a:tc>
                <a:tc>
                  <a:txBody>
                    <a:bodyPr/>
                    <a:lstStyle/>
                    <a:p>
                      <a:pPr>
                        <a:lnSpc>
                          <a:spcPct val="100000"/>
                        </a:lnSpc>
                      </a:pPr>
                      <a:r>
                        <a:rPr lang="en-US" sz="2000" dirty="0"/>
                        <a:t>Chinese Chinese Chinese Tokyo</a:t>
                      </a:r>
                      <a:r>
                        <a:rPr lang="en-US" sz="2000" baseline="0" dirty="0"/>
                        <a:t> Japan</a:t>
                      </a:r>
                      <a:endParaRPr lang="en-US" sz="2000" dirty="0"/>
                    </a:p>
                  </a:txBody>
                  <a:tcPr/>
                </a:tc>
                <a:tc>
                  <a:txBody>
                    <a:bodyPr/>
                    <a:lstStyle/>
                    <a:p>
                      <a:pPr>
                        <a:lnSpc>
                          <a:spcPct val="100000"/>
                        </a:lnSpc>
                      </a:pPr>
                      <a:r>
                        <a:rPr lang="en-US" sz="2000" dirty="0"/>
                        <a:t>?</a:t>
                      </a:r>
                    </a:p>
                  </a:txBody>
                  <a:tcPr/>
                </a:tc>
                <a:extLst>
                  <a:ext uri="{0D108BD9-81ED-4DB2-BD59-A6C34878D82A}">
                    <a16:rowId xmlns:a16="http://schemas.microsoft.com/office/drawing/2014/main" val="10005"/>
                  </a:ext>
                </a:extLst>
              </a:tr>
            </a:tbl>
          </a:graphicData>
        </a:graphic>
      </p:graphicFrame>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2B7C266F-ED2F-5E45-9047-04B0673C6F43}"/>
                  </a:ext>
                </a:extLst>
              </p:cNvPr>
              <p:cNvSpPr txBox="1"/>
              <p:nvPr/>
            </p:nvSpPr>
            <p:spPr>
              <a:xfrm>
                <a:off x="501592" y="4871484"/>
                <a:ext cx="11080808" cy="1200329"/>
              </a:xfrm>
              <a:prstGeom prst="rect">
                <a:avLst/>
              </a:prstGeom>
              <a:noFill/>
            </p:spPr>
            <p:txBody>
              <a:bodyPr wrap="square" rtlCol="0">
                <a:spAutoFit/>
              </a:bodyPr>
              <a:lstStyle/>
              <a:p>
                <a:r>
                  <a:rPr lang="en-US" altLang="zh-CN" sz="2400" b="1" dirty="0"/>
                  <a:t>Q.2 What</a:t>
                </a:r>
                <a:r>
                  <a:rPr lang="zh-CN" altLang="en-US" sz="2400" b="1" dirty="0"/>
                  <a:t> </a:t>
                </a:r>
                <a:r>
                  <a:rPr lang="en-US" altLang="zh-CN" sz="2400" b="1" dirty="0"/>
                  <a:t>are</a:t>
                </a:r>
                <a:r>
                  <a:rPr lang="zh-CN" altLang="en-US" sz="2400" b="1" dirty="0"/>
                  <a:t> </a:t>
                </a:r>
                <a:r>
                  <a:rPr lang="en-US" altLang="zh-CN" sz="2400" b="1" dirty="0"/>
                  <a:t>these</a:t>
                </a:r>
                <a:r>
                  <a:rPr lang="zh-CN" altLang="en-US" sz="2400" b="1" dirty="0"/>
                  <a:t> </a:t>
                </a:r>
                <a:r>
                  <a:rPr lang="en-US" altLang="zh-CN" sz="2400" b="1" dirty="0"/>
                  <a:t>p</a:t>
                </a:r>
                <a:r>
                  <a:rPr lang="en-US" sz="2400" b="1" dirty="0"/>
                  <a:t>robabilities</a:t>
                </a:r>
                <a:r>
                  <a:rPr lang="en-US" altLang="zh-CN" sz="2400" b="1" dirty="0"/>
                  <a:t>?</a:t>
                </a:r>
                <a:endParaRPr lang="en-US" sz="2400" b="1" dirty="0"/>
              </a:p>
              <a:p>
                <a14:m>
                  <m:oMath xmlns:m="http://schemas.openxmlformats.org/officeDocument/2006/math">
                    <m:r>
                      <m:rPr>
                        <m:sty m:val="p"/>
                      </m:rPr>
                      <a:rPr lang="en-US" altLang="zh-CN" sz="2400" b="0" i="0" smtClean="0">
                        <a:latin typeface="Cambria Math" panose="02040503050406030204" pitchFamily="18" charset="0"/>
                      </a:rPr>
                      <m:t>P</m:t>
                    </m:r>
                    <m:d>
                      <m:dPr>
                        <m:endChr m:val="|"/>
                        <m:ctrlPr>
                          <a:rPr lang="en-US" altLang="zh-CN" sz="2400" b="0" i="1" smtClean="0">
                            <a:latin typeface="Cambria Math" panose="02040503050406030204" pitchFamily="18" charset="0"/>
                          </a:rPr>
                        </m:ctrlPr>
                      </m:dPr>
                      <m:e>
                        <m:r>
                          <m:rPr>
                            <m:sty m:val="p"/>
                          </m:rPr>
                          <a:rPr lang="en-US" altLang="zh-CN" sz="2400" b="0" i="0" smtClean="0">
                            <a:latin typeface="Cambria Math" panose="02040503050406030204" pitchFamily="18" charset="0"/>
                          </a:rPr>
                          <m:t>Chinese</m:t>
                        </m:r>
                      </m:e>
                    </m:d>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oMath>
                </a14:m>
                <a:r>
                  <a:rPr lang="en-US" sz="2400" dirty="0"/>
                  <a:t>	=</a:t>
                </a:r>
                <a:r>
                  <a:rPr lang="en-US" altLang="zh-CN" sz="2400" dirty="0"/>
                  <a:t>___</a:t>
                </a:r>
                <a:r>
                  <a:rPr lang="zh-CN" altLang="en-US" sz="2400" dirty="0"/>
                  <a:t> </a:t>
                </a:r>
                <a:r>
                  <a:rPr lang="en-US" altLang="zh-CN" sz="2400" dirty="0"/>
                  <a:t>		</a:t>
                </a:r>
                <a14:m>
                  <m:oMath xmlns:m="http://schemas.openxmlformats.org/officeDocument/2006/math">
                    <m:r>
                      <a:rPr lang="en-US" altLang="zh-CN" sz="2400" i="1" dirty="0">
                        <a:latin typeface="Cambria Math" panose="02040503050406030204" pitchFamily="18" charset="0"/>
                      </a:rPr>
                      <m:t>𝑃</m:t>
                    </m:r>
                    <m:d>
                      <m:dPr>
                        <m:endChr m:val="|"/>
                        <m:ctrlPr>
                          <a:rPr lang="en-US" altLang="zh-CN" sz="2400" i="1" dirty="0">
                            <a:latin typeface="Cambria Math" panose="02040503050406030204" pitchFamily="18" charset="0"/>
                          </a:rPr>
                        </m:ctrlPr>
                      </m:dPr>
                      <m:e>
                        <m:r>
                          <m:rPr>
                            <m:sty m:val="p"/>
                          </m:rPr>
                          <a:rPr lang="en-US" altLang="zh-CN" sz="2400" b="0" i="0" dirty="0" smtClean="0">
                            <a:latin typeface="Cambria Math" panose="02040503050406030204" pitchFamily="18" charset="0"/>
                          </a:rPr>
                          <m:t>Tokyo</m:t>
                        </m:r>
                      </m:e>
                    </m:d>
                    <m:r>
                      <a:rPr lang="en-US" altLang="zh-CN" sz="2400" i="1" dirty="0">
                        <a:latin typeface="Cambria Math" panose="02040503050406030204" pitchFamily="18" charset="0"/>
                      </a:rPr>
                      <m:t>𝑐</m:t>
                    </m:r>
                    <m:r>
                      <a:rPr lang="en-US" altLang="zh-CN" sz="2400" i="1" dirty="0">
                        <a:latin typeface="Cambria Math" panose="02040503050406030204" pitchFamily="18" charset="0"/>
                      </a:rPr>
                      <m:t>)</m:t>
                    </m:r>
                  </m:oMath>
                </a14:m>
                <a:r>
                  <a:rPr lang="en-US" sz="2400" dirty="0"/>
                  <a:t>	=</a:t>
                </a:r>
                <a:r>
                  <a:rPr lang="en-US" altLang="zh-CN" sz="2400" dirty="0"/>
                  <a:t>___</a:t>
                </a:r>
                <a:r>
                  <a:rPr lang="zh-CN" altLang="en-US" sz="2400" dirty="0"/>
                  <a:t> </a:t>
                </a:r>
                <a:r>
                  <a:rPr lang="en-US" altLang="zh-CN" sz="2400" dirty="0"/>
                  <a:t>		</a:t>
                </a:r>
                <a14:m>
                  <m:oMath xmlns:m="http://schemas.openxmlformats.org/officeDocument/2006/math">
                    <m:r>
                      <a:rPr lang="en-US" altLang="zh-CN" sz="2400" b="0" i="1" dirty="0" smtClean="0">
                        <a:latin typeface="Cambria Math" panose="02040503050406030204" pitchFamily="18" charset="0"/>
                      </a:rPr>
                      <m:t>𝑃</m:t>
                    </m:r>
                    <m:d>
                      <m:dPr>
                        <m:endChr m:val="|"/>
                        <m:ctrlPr>
                          <a:rPr lang="en-US" altLang="zh-CN" sz="2400" b="0" i="1" dirty="0" smtClean="0">
                            <a:latin typeface="Cambria Math" panose="02040503050406030204" pitchFamily="18" charset="0"/>
                          </a:rPr>
                        </m:ctrlPr>
                      </m:dPr>
                      <m:e>
                        <m:r>
                          <m:rPr>
                            <m:sty m:val="p"/>
                          </m:rPr>
                          <a:rPr lang="en-US" altLang="zh-CN" sz="2400" b="0" i="0" dirty="0" smtClean="0">
                            <a:latin typeface="Cambria Math" panose="02040503050406030204" pitchFamily="18" charset="0"/>
                          </a:rPr>
                          <m:t>Japan</m:t>
                        </m:r>
                      </m:e>
                    </m:d>
                    <m:r>
                      <a:rPr lang="en-US" altLang="zh-CN" sz="2400" b="0" i="1" dirty="0" smtClean="0">
                        <a:latin typeface="Cambria Math" panose="02040503050406030204" pitchFamily="18" charset="0"/>
                      </a:rPr>
                      <m:t>𝑐</m:t>
                    </m:r>
                    <m:r>
                      <a:rPr lang="en-US" altLang="zh-CN" sz="2400" b="0" i="1" dirty="0" smtClean="0">
                        <a:latin typeface="Cambria Math" panose="02040503050406030204" pitchFamily="18" charset="0"/>
                      </a:rPr>
                      <m:t>)   </m:t>
                    </m:r>
                  </m:oMath>
                </a14:m>
                <a:r>
                  <a:rPr lang="en-US" sz="2400" dirty="0"/>
                  <a:t>	=</a:t>
                </a:r>
                <a:r>
                  <a:rPr lang="en-US" altLang="zh-CN" sz="2400" dirty="0"/>
                  <a:t>___</a:t>
                </a:r>
                <a:endParaRPr lang="en-US" sz="2400" dirty="0"/>
              </a:p>
              <a:p>
                <a14:m>
                  <m:oMath xmlns:m="http://schemas.openxmlformats.org/officeDocument/2006/math">
                    <m:r>
                      <m:rPr>
                        <m:sty m:val="p"/>
                      </m:rPr>
                      <a:rPr lang="en-US" altLang="zh-CN" sz="2400">
                        <a:latin typeface="Cambria Math" panose="02040503050406030204" pitchFamily="18" charset="0"/>
                      </a:rPr>
                      <m:t>P</m:t>
                    </m:r>
                    <m:d>
                      <m:dPr>
                        <m:endChr m:val="|"/>
                        <m:ctrlPr>
                          <a:rPr lang="en-US" altLang="zh-CN" sz="2400" i="1">
                            <a:latin typeface="Cambria Math" panose="02040503050406030204" pitchFamily="18" charset="0"/>
                          </a:rPr>
                        </m:ctrlPr>
                      </m:dPr>
                      <m:e>
                        <m:r>
                          <m:rPr>
                            <m:sty m:val="p"/>
                          </m:rPr>
                          <a:rPr lang="en-US" altLang="zh-CN" sz="2400">
                            <a:latin typeface="Cambria Math" panose="02040503050406030204" pitchFamily="18" charset="0"/>
                          </a:rPr>
                          <m:t>Chinese</m:t>
                        </m:r>
                      </m:e>
                    </m:d>
                    <m:r>
                      <a:rPr lang="en-US" altLang="zh-CN" sz="2400" b="0" i="1" smtClean="0">
                        <a:latin typeface="Cambria Math" panose="02040503050406030204" pitchFamily="18" charset="0"/>
                      </a:rPr>
                      <m:t>𝑗</m:t>
                    </m:r>
                    <m:r>
                      <a:rPr lang="en-US" altLang="zh-CN" sz="2400" i="1">
                        <a:latin typeface="Cambria Math" panose="02040503050406030204" pitchFamily="18" charset="0"/>
                      </a:rPr>
                      <m:t>)</m:t>
                    </m:r>
                  </m:oMath>
                </a14:m>
                <a:r>
                  <a:rPr lang="en-US" sz="2400" dirty="0"/>
                  <a:t> 	=</a:t>
                </a:r>
                <a:r>
                  <a:rPr lang="en-US" altLang="zh-CN" sz="2400" dirty="0"/>
                  <a:t>___</a:t>
                </a:r>
                <a:r>
                  <a:rPr lang="en-US" sz="2400" dirty="0"/>
                  <a:t>		</a:t>
                </a:r>
                <a14:m>
                  <m:oMath xmlns:m="http://schemas.openxmlformats.org/officeDocument/2006/math">
                    <m:r>
                      <a:rPr lang="en-US" altLang="zh-CN" sz="2400" i="1" dirty="0">
                        <a:latin typeface="Cambria Math" panose="02040503050406030204" pitchFamily="18" charset="0"/>
                      </a:rPr>
                      <m:t>𝑃</m:t>
                    </m:r>
                    <m:d>
                      <m:dPr>
                        <m:endChr m:val="|"/>
                        <m:ctrlPr>
                          <a:rPr lang="en-US" altLang="zh-CN" sz="2400" i="1" dirty="0">
                            <a:latin typeface="Cambria Math" panose="02040503050406030204" pitchFamily="18" charset="0"/>
                          </a:rPr>
                        </m:ctrlPr>
                      </m:dPr>
                      <m:e>
                        <m:r>
                          <m:rPr>
                            <m:sty m:val="p"/>
                          </m:rPr>
                          <a:rPr lang="en-US" altLang="zh-CN" sz="2400" i="0" dirty="0">
                            <a:latin typeface="Cambria Math" panose="02040503050406030204" pitchFamily="18" charset="0"/>
                          </a:rPr>
                          <m:t>Tokyo</m:t>
                        </m:r>
                      </m:e>
                    </m:d>
                    <m:r>
                      <a:rPr lang="en-US" altLang="zh-CN" sz="2400" b="0" i="1" dirty="0" smtClean="0">
                        <a:latin typeface="Cambria Math" panose="02040503050406030204" pitchFamily="18" charset="0"/>
                      </a:rPr>
                      <m:t>𝑗</m:t>
                    </m:r>
                    <m:r>
                      <a:rPr lang="en-US" altLang="zh-CN" sz="2400" i="1" dirty="0">
                        <a:latin typeface="Cambria Math" panose="02040503050406030204" pitchFamily="18" charset="0"/>
                      </a:rPr>
                      <m:t>)</m:t>
                    </m:r>
                  </m:oMath>
                </a14:m>
                <a:r>
                  <a:rPr lang="en-US" sz="2400" dirty="0"/>
                  <a:t> 	=</a:t>
                </a:r>
                <a:r>
                  <a:rPr lang="en-US" altLang="zh-CN" sz="2400" dirty="0"/>
                  <a:t>___</a:t>
                </a:r>
                <a:r>
                  <a:rPr lang="en-US" sz="2400" dirty="0"/>
                  <a:t>		</a:t>
                </a:r>
                <a:r>
                  <a:rPr lang="en-US" altLang="zh-CN" sz="2400" dirty="0"/>
                  <a:t> </a:t>
                </a:r>
                <a14:m>
                  <m:oMath xmlns:m="http://schemas.openxmlformats.org/officeDocument/2006/math">
                    <m:r>
                      <a:rPr lang="en-US" altLang="zh-CN" sz="2400" i="1" dirty="0">
                        <a:latin typeface="Cambria Math" panose="02040503050406030204" pitchFamily="18" charset="0"/>
                      </a:rPr>
                      <m:t>𝑃</m:t>
                    </m:r>
                    <m:d>
                      <m:dPr>
                        <m:endChr m:val="|"/>
                        <m:ctrlPr>
                          <a:rPr lang="en-US" altLang="zh-CN" sz="2400" i="1" dirty="0">
                            <a:latin typeface="Cambria Math" panose="02040503050406030204" pitchFamily="18" charset="0"/>
                          </a:rPr>
                        </m:ctrlPr>
                      </m:dPr>
                      <m:e>
                        <m:r>
                          <m:rPr>
                            <m:sty m:val="p"/>
                          </m:rPr>
                          <a:rPr lang="en-US" altLang="zh-CN" sz="2400" i="0" dirty="0">
                            <a:latin typeface="Cambria Math" panose="02040503050406030204" pitchFamily="18" charset="0"/>
                          </a:rPr>
                          <m:t>Japan</m:t>
                        </m:r>
                      </m:e>
                    </m:d>
                    <m:r>
                      <a:rPr lang="en-US" altLang="zh-CN" sz="2400" b="0" i="1" dirty="0" smtClean="0">
                        <a:latin typeface="Cambria Math" panose="02040503050406030204" pitchFamily="18" charset="0"/>
                      </a:rPr>
                      <m:t>𝑗</m:t>
                    </m:r>
                    <m:r>
                      <a:rPr lang="en-US" altLang="zh-CN" sz="2400" i="1" dirty="0">
                        <a:latin typeface="Cambria Math" panose="02040503050406030204" pitchFamily="18" charset="0"/>
                      </a:rPr>
                      <m:t>)</m:t>
                    </m:r>
                  </m:oMath>
                </a14:m>
                <a:r>
                  <a:rPr lang="en-US" sz="2400" dirty="0"/>
                  <a:t> 	=</a:t>
                </a:r>
                <a:r>
                  <a:rPr lang="en-US" altLang="zh-CN" sz="2400" dirty="0"/>
                  <a:t>___</a:t>
                </a:r>
                <a:r>
                  <a:rPr lang="en-US" sz="2400" dirty="0"/>
                  <a:t> </a:t>
                </a:r>
              </a:p>
            </p:txBody>
          </p:sp>
        </mc:Choice>
        <mc:Fallback>
          <p:sp>
            <p:nvSpPr>
              <p:cNvPr id="7" name="TextBox 6">
                <a:extLst>
                  <a:ext uri="{FF2B5EF4-FFF2-40B4-BE49-F238E27FC236}">
                    <a16:creationId xmlns:a16="http://schemas.microsoft.com/office/drawing/2014/main" id="{2B7C266F-ED2F-5E45-9047-04B0673C6F43}"/>
                  </a:ext>
                </a:extLst>
              </p:cNvPr>
              <p:cNvSpPr txBox="1">
                <a:spLocks noRot="1" noChangeAspect="1" noMove="1" noResize="1" noEditPoints="1" noAdjustHandles="1" noChangeArrowheads="1" noChangeShapeType="1" noTextEdit="1"/>
              </p:cNvSpPr>
              <p:nvPr/>
            </p:nvSpPr>
            <p:spPr>
              <a:xfrm>
                <a:off x="501592" y="4871484"/>
                <a:ext cx="11080808" cy="1200329"/>
              </a:xfrm>
              <a:prstGeom prst="rect">
                <a:avLst/>
              </a:prstGeom>
              <a:blipFill>
                <a:blip r:embed="rId2"/>
                <a:stretch>
                  <a:fillRect l="-801" t="-4167" b="-1041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CEC7D71-8E41-B546-8825-6704B51860C7}"/>
                  </a:ext>
                </a:extLst>
              </p:cNvPr>
              <p:cNvSpPr txBox="1"/>
              <p:nvPr/>
            </p:nvSpPr>
            <p:spPr>
              <a:xfrm>
                <a:off x="479425" y="4148126"/>
                <a:ext cx="5971251" cy="575222"/>
              </a:xfrm>
              <a:prstGeom prst="rect">
                <a:avLst/>
              </a:prstGeom>
              <a:noFill/>
            </p:spPr>
            <p:txBody>
              <a:bodyPr wrap="square" rtlCol="0">
                <a:spAutoFit/>
              </a:bodyPr>
              <a:lstStyle/>
              <a:p>
                <a:pPr>
                  <a:lnSpc>
                    <a:spcPct val="150000"/>
                  </a:lnSpc>
                </a:pPr>
                <a:r>
                  <a:rPr lang="en-US" altLang="zh-CN" sz="2400" b="1" dirty="0"/>
                  <a:t>Q1. What</a:t>
                </a:r>
                <a:r>
                  <a:rPr lang="zh-CN" altLang="en-US" sz="2400" b="1" dirty="0"/>
                  <a:t> </a:t>
                </a:r>
                <a:r>
                  <a:rPr lang="en-US" altLang="zh-CN" sz="2400" b="1" dirty="0"/>
                  <a:t>are</a:t>
                </a:r>
                <a:r>
                  <a:rPr lang="zh-CN" altLang="en-US" sz="2400" b="1" dirty="0"/>
                  <a:t> </a:t>
                </a:r>
                <a:r>
                  <a:rPr lang="en-US" sz="2400" b="1" dirty="0"/>
                  <a:t>Priors</a:t>
                </a:r>
                <a:r>
                  <a:rPr lang="zh-CN" altLang="en-US" sz="2400" b="1" dirty="0"/>
                  <a:t> </a:t>
                </a:r>
                <a14:m>
                  <m:oMath xmlns:m="http://schemas.openxmlformats.org/officeDocument/2006/math">
                    <m:r>
                      <a:rPr lang="en-US" altLang="zh-CN" sz="2400" b="1" i="1">
                        <a:latin typeface="Cambria Math" panose="02040503050406030204" pitchFamily="18" charset="0"/>
                      </a:rPr>
                      <m:t>𝑷</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𝒄</m:t>
                        </m:r>
                      </m:e>
                    </m:d>
                    <m:r>
                      <a:rPr lang="en-US" altLang="zh-CN" sz="2400" b="1" i="1" smtClean="0">
                        <a:latin typeface="Cambria Math" panose="02040503050406030204" pitchFamily="18" charset="0"/>
                      </a:rPr>
                      <m:t>,</m:t>
                    </m:r>
                    <m:r>
                      <a:rPr lang="zh-CN" altLang="en-US" sz="2400" b="1" i="1" smtClean="0">
                        <a:latin typeface="Cambria Math" panose="02040503050406030204" pitchFamily="18" charset="0"/>
                      </a:rPr>
                      <m:t> </m:t>
                    </m:r>
                    <m:r>
                      <a:rPr lang="en-US" altLang="zh-CN" sz="2400" b="1" i="1">
                        <a:latin typeface="Cambria Math" panose="02040503050406030204" pitchFamily="18" charset="0"/>
                      </a:rPr>
                      <m:t>𝑷</m:t>
                    </m:r>
                    <m:r>
                      <a:rPr lang="en-US" altLang="zh-CN" sz="2400" b="1" i="1">
                        <a:latin typeface="Cambria Math" panose="02040503050406030204" pitchFamily="18" charset="0"/>
                      </a:rPr>
                      <m:t>(</m:t>
                    </m:r>
                    <m:r>
                      <a:rPr lang="en-US" altLang="zh-CN" sz="2400" b="1" i="1" smtClean="0">
                        <a:latin typeface="Cambria Math" panose="02040503050406030204" pitchFamily="18" charset="0"/>
                      </a:rPr>
                      <m:t>𝒋</m:t>
                    </m:r>
                    <m:r>
                      <a:rPr lang="en-US" altLang="zh-CN" sz="2400" b="1" i="1">
                        <a:latin typeface="Cambria Math" panose="02040503050406030204" pitchFamily="18" charset="0"/>
                      </a:rPr>
                      <m:t>)</m:t>
                    </m:r>
                  </m:oMath>
                </a14:m>
                <a:r>
                  <a:rPr lang="zh-CN" altLang="en-US" sz="2400" b="1" i="1" dirty="0"/>
                  <a:t> </a:t>
                </a:r>
                <a:r>
                  <a:rPr lang="en-US" altLang="zh-CN" sz="2400" b="1" i="1" dirty="0"/>
                  <a:t>?</a:t>
                </a:r>
                <a:endParaRPr lang="en-US" sz="2400" b="1" i="1" dirty="0"/>
              </a:p>
            </p:txBody>
          </p:sp>
        </mc:Choice>
        <mc:Fallback>
          <p:sp>
            <p:nvSpPr>
              <p:cNvPr id="8" name="TextBox 7">
                <a:extLst>
                  <a:ext uri="{FF2B5EF4-FFF2-40B4-BE49-F238E27FC236}">
                    <a16:creationId xmlns:a16="http://schemas.microsoft.com/office/drawing/2014/main" id="{DCEC7D71-8E41-B546-8825-6704B51860C7}"/>
                  </a:ext>
                </a:extLst>
              </p:cNvPr>
              <p:cNvSpPr txBox="1">
                <a:spLocks noRot="1" noChangeAspect="1" noMove="1" noResize="1" noEditPoints="1" noAdjustHandles="1" noChangeArrowheads="1" noChangeShapeType="1" noTextEdit="1"/>
              </p:cNvSpPr>
              <p:nvPr/>
            </p:nvSpPr>
            <p:spPr>
              <a:xfrm>
                <a:off x="479425" y="4148126"/>
                <a:ext cx="5971251" cy="575222"/>
              </a:xfrm>
              <a:prstGeom prst="rect">
                <a:avLst/>
              </a:prstGeom>
              <a:blipFill>
                <a:blip r:embed="rId3"/>
                <a:stretch>
                  <a:fillRect l="-1486" b="-239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7A39F4C9-269D-1B49-B0D6-AB58F6E427E7}"/>
                  </a:ext>
                </a:extLst>
              </p:cNvPr>
              <p:cNvSpPr txBox="1"/>
              <p:nvPr/>
            </p:nvSpPr>
            <p:spPr>
              <a:xfrm>
                <a:off x="501592" y="6123543"/>
                <a:ext cx="10784680" cy="461665"/>
              </a:xfrm>
              <a:prstGeom prst="rect">
                <a:avLst/>
              </a:prstGeom>
              <a:noFill/>
            </p:spPr>
            <p:txBody>
              <a:bodyPr wrap="square">
                <a:spAutoFit/>
              </a:bodyPr>
              <a:lstStyle/>
              <a:p>
                <a:r>
                  <a:rPr lang="en-US" altLang="zh-CN" sz="2400" b="1" dirty="0"/>
                  <a:t>Q3. Doc</a:t>
                </a:r>
                <a:r>
                  <a:rPr lang="zh-CN" altLang="en-US" sz="2400" b="1" dirty="0"/>
                  <a:t> </a:t>
                </a:r>
                <a:r>
                  <a:rPr lang="en-US" altLang="zh-CN" sz="2400" b="1" dirty="0"/>
                  <a:t>5</a:t>
                </a:r>
                <a:r>
                  <a:rPr lang="zh-CN" altLang="en-US" sz="2400" b="1" dirty="0"/>
                  <a:t> </a:t>
                </a:r>
                <a:r>
                  <a:rPr lang="en-US" altLang="zh-CN" sz="2400" b="1" dirty="0"/>
                  <a:t>belongs</a:t>
                </a:r>
                <a:r>
                  <a:rPr lang="zh-CN" altLang="en-US" sz="2400" b="1" dirty="0"/>
                  <a:t> </a:t>
                </a:r>
                <a:r>
                  <a:rPr lang="en-US" altLang="zh-CN" sz="2400" b="1" dirty="0"/>
                  <a:t>to</a:t>
                </a:r>
                <a:r>
                  <a:rPr lang="zh-CN" altLang="en-US" sz="2400" b="1" dirty="0"/>
                  <a:t> </a:t>
                </a:r>
                <a:r>
                  <a:rPr lang="en-US" altLang="zh-CN" sz="2400" b="1" dirty="0"/>
                  <a:t>which</a:t>
                </a:r>
                <a:r>
                  <a:rPr lang="zh-CN" altLang="en-US" sz="2400" b="1" dirty="0"/>
                  <a:t> </a:t>
                </a:r>
                <a:r>
                  <a:rPr lang="en-US" sz="2400" b="1" dirty="0"/>
                  <a:t>class</a:t>
                </a:r>
                <a:r>
                  <a:rPr lang="en-US" altLang="zh-CN" sz="2400" b="1" dirty="0"/>
                  <a:t>?</a:t>
                </a:r>
                <a:r>
                  <a:rPr lang="zh-CN" altLang="en-US" sz="2400" b="1" dirty="0"/>
                  <a:t> </a:t>
                </a:r>
                <a:r>
                  <a:rPr lang="en-US" altLang="zh-CN" sz="2400" b="1" dirty="0"/>
                  <a:t>	</a:t>
                </a:r>
                <a14:m>
                  <m:oMath xmlns:m="http://schemas.openxmlformats.org/officeDocument/2006/math">
                    <m:r>
                      <a:rPr lang="en-US" altLang="zh-CN" sz="2400" b="0" i="1" smtClean="0">
                        <a:latin typeface="Cambria Math" panose="02040503050406030204" pitchFamily="18" charset="0"/>
                      </a:rPr>
                      <m:t>𝑃</m:t>
                    </m:r>
                    <m:d>
                      <m:dPr>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𝑐</m:t>
                        </m:r>
                      </m:e>
                      <m:e>
                        <m:r>
                          <a:rPr lang="en-US" altLang="zh-CN" sz="2400" b="0" i="1" smtClean="0">
                            <a:latin typeface="Cambria Math" panose="02040503050406030204" pitchFamily="18" charset="0"/>
                          </a:rPr>
                          <m:t>𝑑</m:t>
                        </m:r>
                        <m:r>
                          <a:rPr lang="en-US" altLang="zh-CN" sz="2400" b="0" i="1" smtClean="0">
                            <a:latin typeface="Cambria Math" panose="02040503050406030204" pitchFamily="18" charset="0"/>
                          </a:rPr>
                          <m:t>5</m:t>
                        </m:r>
                      </m:e>
                    </m:d>
                    <m:r>
                      <a:rPr lang="en-US" altLang="zh-CN" sz="2400" b="0" i="0" smtClean="0">
                        <a:latin typeface="Cambria Math" panose="02040503050406030204" pitchFamily="18" charset="0"/>
                      </a:rPr>
                      <m:t>=___</m:t>
                    </m:r>
                  </m:oMath>
                </a14:m>
                <a:r>
                  <a:rPr lang="zh-CN" altLang="en-US" sz="2400" dirty="0"/>
                  <a:t>      </a:t>
                </a:r>
                <a14:m>
                  <m:oMath xmlns:m="http://schemas.openxmlformats.org/officeDocument/2006/math">
                    <m:r>
                      <a:rPr lang="en-US" altLang="zh-CN" sz="2400" b="0" i="1">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𝑗</m:t>
                        </m:r>
                      </m:e>
                      <m:e>
                        <m:r>
                          <a:rPr lang="en-US" altLang="zh-CN" sz="2400" b="0" i="1">
                            <a:latin typeface="Cambria Math" panose="02040503050406030204" pitchFamily="18" charset="0"/>
                          </a:rPr>
                          <m:t>𝑑</m:t>
                        </m:r>
                        <m:r>
                          <a:rPr lang="en-US" altLang="zh-CN" sz="2400" b="0" i="1">
                            <a:latin typeface="Cambria Math" panose="02040503050406030204" pitchFamily="18" charset="0"/>
                          </a:rPr>
                          <m:t>5</m:t>
                        </m:r>
                      </m:e>
                    </m:d>
                    <m:r>
                      <a:rPr lang="en-US" altLang="zh-CN" sz="2400" b="0">
                        <a:latin typeface="Cambria Math" panose="02040503050406030204" pitchFamily="18" charset="0"/>
                      </a:rPr>
                      <m:t>=___</m:t>
                    </m:r>
                  </m:oMath>
                </a14:m>
                <a:endParaRPr lang="en-US" sz="2400" dirty="0"/>
              </a:p>
            </p:txBody>
          </p:sp>
        </mc:Choice>
        <mc:Fallback>
          <p:sp>
            <p:nvSpPr>
              <p:cNvPr id="31" name="TextBox 30">
                <a:extLst>
                  <a:ext uri="{FF2B5EF4-FFF2-40B4-BE49-F238E27FC236}">
                    <a16:creationId xmlns:a16="http://schemas.microsoft.com/office/drawing/2014/main" id="{7A39F4C9-269D-1B49-B0D6-AB58F6E427E7}"/>
                  </a:ext>
                </a:extLst>
              </p:cNvPr>
              <p:cNvSpPr txBox="1">
                <a:spLocks noRot="1" noChangeAspect="1" noMove="1" noResize="1" noEditPoints="1" noAdjustHandles="1" noChangeArrowheads="1" noChangeShapeType="1" noTextEdit="1"/>
              </p:cNvSpPr>
              <p:nvPr/>
            </p:nvSpPr>
            <p:spPr>
              <a:xfrm>
                <a:off x="501592" y="6123543"/>
                <a:ext cx="10784680" cy="461665"/>
              </a:xfrm>
              <a:prstGeom prst="rect">
                <a:avLst/>
              </a:prstGeom>
              <a:blipFill>
                <a:blip r:embed="rId4"/>
                <a:stretch>
                  <a:fillRect l="-824" t="-10811" b="-29730"/>
                </a:stretch>
              </a:blipFill>
            </p:spPr>
            <p:txBody>
              <a:bodyPr/>
              <a:lstStyle/>
              <a:p>
                <a:r>
                  <a:rPr lang="zh-CN" altLang="en-US">
                    <a:noFill/>
                  </a:rPr>
                  <a:t> </a:t>
                </a:r>
              </a:p>
            </p:txBody>
          </p:sp>
        </mc:Fallback>
      </mc:AlternateContent>
      <p:sp>
        <p:nvSpPr>
          <p:cNvPr id="10" name="TextBox 9">
            <a:extLst>
              <a:ext uri="{FF2B5EF4-FFF2-40B4-BE49-F238E27FC236}">
                <a16:creationId xmlns:a16="http://schemas.microsoft.com/office/drawing/2014/main" id="{8F610482-D121-E54E-90B6-2223E81664A5}"/>
              </a:ext>
            </a:extLst>
          </p:cNvPr>
          <p:cNvSpPr txBox="1"/>
          <p:nvPr/>
        </p:nvSpPr>
        <p:spPr>
          <a:xfrm>
            <a:off x="479425" y="896579"/>
            <a:ext cx="10610693" cy="650756"/>
          </a:xfrm>
          <a:prstGeom prst="rect">
            <a:avLst/>
          </a:prstGeom>
          <a:noFill/>
        </p:spPr>
        <p:txBody>
          <a:bodyPr wrap="square" rtlCol="0">
            <a:spAutoFit/>
          </a:bodyPr>
          <a:lstStyle/>
          <a:p>
            <a:pPr>
              <a:lnSpc>
                <a:spcPct val="150000"/>
              </a:lnSpc>
            </a:pPr>
            <a:r>
              <a:rPr lang="en-US" altLang="zh-CN" sz="2800" dirty="0"/>
              <a:t>Given</a:t>
            </a:r>
            <a:r>
              <a:rPr lang="zh-CN" altLang="en-US" sz="2800" dirty="0"/>
              <a:t> </a:t>
            </a:r>
            <a:r>
              <a:rPr lang="en-US" altLang="zh-CN" sz="2800" dirty="0"/>
              <a:t>the</a:t>
            </a:r>
            <a:r>
              <a:rPr lang="zh-CN" altLang="en-US" sz="2800" dirty="0"/>
              <a:t> </a:t>
            </a:r>
            <a:r>
              <a:rPr lang="en-US" altLang="zh-CN" sz="2800" dirty="0"/>
              <a:t>dataset,</a:t>
            </a:r>
            <a:r>
              <a:rPr lang="zh-CN" altLang="en-US" sz="2800" dirty="0"/>
              <a:t> </a:t>
            </a:r>
            <a:r>
              <a:rPr lang="en-US" altLang="zh-CN" sz="2800" dirty="0"/>
              <a:t>consider</a:t>
            </a:r>
            <a:r>
              <a:rPr lang="zh-CN" altLang="en-US" sz="2800" dirty="0"/>
              <a:t> </a:t>
            </a:r>
            <a:r>
              <a:rPr lang="en-US" altLang="zh-CN" sz="2800" dirty="0"/>
              <a:t>Add-1</a:t>
            </a:r>
            <a:r>
              <a:rPr lang="zh-CN" altLang="en-US" sz="2800" dirty="0"/>
              <a:t> </a:t>
            </a:r>
            <a:r>
              <a:rPr lang="en-US" altLang="zh-CN" sz="2800" dirty="0"/>
              <a:t>smoothing</a:t>
            </a:r>
            <a:r>
              <a:rPr lang="zh-CN" altLang="en-US" sz="2800" dirty="0"/>
              <a:t> </a:t>
            </a:r>
            <a:r>
              <a:rPr lang="en-US" altLang="zh-CN" sz="2800" dirty="0"/>
              <a:t>with</a:t>
            </a:r>
            <a:r>
              <a:rPr lang="zh-CN" altLang="en-US" sz="2800" dirty="0"/>
              <a:t> </a:t>
            </a:r>
            <a:r>
              <a:rPr lang="en-US" altLang="zh-CN" sz="2800" dirty="0"/>
              <a:t>NB</a:t>
            </a:r>
            <a:r>
              <a:rPr lang="zh-CN" altLang="en-US" sz="2800" dirty="0"/>
              <a:t> </a:t>
            </a:r>
            <a:r>
              <a:rPr lang="en-US" altLang="zh-CN" sz="2800" dirty="0"/>
              <a:t>classifier.</a:t>
            </a:r>
            <a:endParaRPr lang="en-US" sz="2800" i="1" dirty="0"/>
          </a:p>
        </p:txBody>
      </p:sp>
    </p:spTree>
    <p:extLst>
      <p:ext uri="{BB962C8B-B14F-4D97-AF65-F5344CB8AC3E}">
        <p14:creationId xmlns:p14="http://schemas.microsoft.com/office/powerpoint/2010/main" val="10303014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F8FF4D-1D33-828F-E8C7-04631824C501}"/>
              </a:ext>
            </a:extLst>
          </p:cNvPr>
          <p:cNvSpPr>
            <a:spLocks noGrp="1"/>
          </p:cNvSpPr>
          <p:nvPr>
            <p:ph type="title"/>
          </p:nvPr>
        </p:nvSpPr>
        <p:spPr/>
        <p:txBody>
          <a:bodyPr/>
          <a:lstStyle/>
          <a:p>
            <a:r>
              <a:rPr kumimoji="1" lang="en-US" altLang="zh-CN" dirty="0"/>
              <a:t>Solution</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756A6C5E-9455-D29A-1F8D-DE5B0BEE4F9A}"/>
                  </a:ext>
                </a:extLst>
              </p:cNvPr>
              <p:cNvSpPr>
                <a:spLocks noGrp="1"/>
              </p:cNvSpPr>
              <p:nvPr>
                <p:ph idx="1"/>
              </p:nvPr>
            </p:nvSpPr>
            <p:spPr>
              <a:xfrm>
                <a:off x="517525" y="1108433"/>
                <a:ext cx="11350627" cy="5749567"/>
              </a:xfrm>
            </p:spPr>
            <p:txBody>
              <a:bodyPr lIns="90000">
                <a:noAutofit/>
              </a:bodyPr>
              <a:lstStyle/>
              <a:p>
                <a:pPr>
                  <a:lnSpc>
                    <a:spcPct val="110000"/>
                  </a:lnSpc>
                  <a:spcAft>
                    <a:spcPts val="0"/>
                  </a:spcAft>
                </a:pPr>
                <a:r>
                  <a:rPr kumimoji="1" lang="en-US" altLang="zh-CN" sz="2000" dirty="0"/>
                  <a:t>Initialize the setting</a:t>
                </a:r>
              </a:p>
              <a:p>
                <a:pPr lvl="1">
                  <a:lnSpc>
                    <a:spcPct val="110000"/>
                  </a:lnSpc>
                  <a:spcAft>
                    <a:spcPts val="0"/>
                  </a:spcAft>
                </a:pPr>
                <a:r>
                  <a:rPr kumimoji="1" lang="en-US" altLang="zh-CN" sz="2000" b="0" dirty="0"/>
                  <a:t>The vocabulary </a:t>
                </a:r>
                <a14:m>
                  <m:oMath xmlns:m="http://schemas.openxmlformats.org/officeDocument/2006/math">
                    <m:r>
                      <a:rPr kumimoji="1" lang="en-US" altLang="zh-CN" sz="2000" b="0" i="1" smtClean="0">
                        <a:latin typeface="Cambria Math" panose="02040503050406030204" pitchFamily="18" charset="0"/>
                      </a:rPr>
                      <m:t>𝑉</m:t>
                    </m:r>
                    <m:r>
                      <a:rPr kumimoji="1" lang="en-US" altLang="zh-CN" sz="2000" b="0" i="1" smtClean="0">
                        <a:latin typeface="Cambria Math" panose="02040503050406030204" pitchFamily="18" charset="0"/>
                      </a:rPr>
                      <m:t>=</m:t>
                    </m:r>
                    <m:d>
                      <m:dPr>
                        <m:begChr m:val="{"/>
                        <m:endChr m:val="}"/>
                        <m:ctrlPr>
                          <a:rPr kumimoji="1" lang="en-US" altLang="zh-CN" sz="2000" b="0" i="1" smtClean="0">
                            <a:latin typeface="Cambria Math" panose="02040503050406030204" pitchFamily="18" charset="0"/>
                          </a:rPr>
                        </m:ctrlPr>
                      </m:dPr>
                      <m:e>
                        <m:r>
                          <m:rPr>
                            <m:sty m:val="p"/>
                          </m:rPr>
                          <a:rPr kumimoji="1" lang="en-US" altLang="zh-CN" sz="2000" b="0" i="0" smtClean="0">
                            <a:latin typeface="Cambria Math" panose="02040503050406030204" pitchFamily="18" charset="0"/>
                          </a:rPr>
                          <m:t>Chinese</m:t>
                        </m:r>
                        <m:r>
                          <a:rPr kumimoji="1" lang="en-US" altLang="zh-CN" sz="2000" b="0" i="1" smtClean="0">
                            <a:latin typeface="Cambria Math" panose="02040503050406030204" pitchFamily="18" charset="0"/>
                          </a:rPr>
                          <m:t>,</m:t>
                        </m:r>
                        <m:r>
                          <m:rPr>
                            <m:sty m:val="p"/>
                          </m:rPr>
                          <a:rPr kumimoji="1" lang="en-US" altLang="zh-CN" sz="2000" b="0" i="0" smtClean="0">
                            <a:latin typeface="Cambria Math" panose="02040503050406030204" pitchFamily="18" charset="0"/>
                          </a:rPr>
                          <m:t>Beijing</m:t>
                        </m:r>
                        <m:r>
                          <a:rPr kumimoji="1" lang="en-US" altLang="zh-CN" sz="2000" b="0" i="1" smtClean="0">
                            <a:latin typeface="Cambria Math" panose="02040503050406030204" pitchFamily="18" charset="0"/>
                          </a:rPr>
                          <m:t>,</m:t>
                        </m:r>
                        <m:r>
                          <m:rPr>
                            <m:sty m:val="p"/>
                          </m:rPr>
                          <a:rPr kumimoji="1" lang="en-US" altLang="zh-CN" sz="2000" b="0" i="0" smtClean="0">
                            <a:latin typeface="Cambria Math" panose="02040503050406030204" pitchFamily="18" charset="0"/>
                          </a:rPr>
                          <m:t>Shanghai</m:t>
                        </m:r>
                        <m:r>
                          <a:rPr kumimoji="1" lang="en-US" altLang="zh-CN" sz="2000" b="0" i="1" smtClean="0">
                            <a:latin typeface="Cambria Math" panose="02040503050406030204" pitchFamily="18" charset="0"/>
                          </a:rPr>
                          <m:t>,</m:t>
                        </m:r>
                        <m:r>
                          <m:rPr>
                            <m:sty m:val="p"/>
                          </m:rPr>
                          <a:rPr kumimoji="1" lang="en-US" altLang="zh-CN" sz="2000" b="0" i="0" smtClean="0">
                            <a:latin typeface="Cambria Math" panose="02040503050406030204" pitchFamily="18" charset="0"/>
                          </a:rPr>
                          <m:t>Macao</m:t>
                        </m:r>
                        <m:r>
                          <a:rPr kumimoji="1" lang="en-US" altLang="zh-CN" sz="2000" b="0" i="1" smtClean="0">
                            <a:latin typeface="Cambria Math" panose="02040503050406030204" pitchFamily="18" charset="0"/>
                          </a:rPr>
                          <m:t>,</m:t>
                        </m:r>
                        <m:r>
                          <m:rPr>
                            <m:sty m:val="p"/>
                          </m:rPr>
                          <a:rPr kumimoji="1" lang="en-US" altLang="zh-CN" sz="2000" b="0" i="0" smtClean="0">
                            <a:latin typeface="Cambria Math" panose="02040503050406030204" pitchFamily="18" charset="0"/>
                          </a:rPr>
                          <m:t>Toyko</m:t>
                        </m:r>
                        <m:r>
                          <a:rPr kumimoji="1" lang="en-US" altLang="zh-CN" sz="2000" b="0" i="1" smtClean="0">
                            <a:latin typeface="Cambria Math" panose="02040503050406030204" pitchFamily="18" charset="0"/>
                          </a:rPr>
                          <m:t>,</m:t>
                        </m:r>
                        <m:r>
                          <m:rPr>
                            <m:sty m:val="p"/>
                          </m:rPr>
                          <a:rPr kumimoji="1" lang="en-US" altLang="zh-CN" sz="2000" b="0" i="0" smtClean="0">
                            <a:latin typeface="Cambria Math" panose="02040503050406030204" pitchFamily="18" charset="0"/>
                          </a:rPr>
                          <m:t>Japan</m:t>
                        </m:r>
                      </m:e>
                    </m:d>
                  </m:oMath>
                </a14:m>
                <a:endParaRPr kumimoji="1" lang="en-US" altLang="zh-CN" sz="2000" dirty="0"/>
              </a:p>
              <a:p>
                <a:pPr lvl="1">
                  <a:lnSpc>
                    <a:spcPct val="110000"/>
                  </a:lnSpc>
                  <a:spcAft>
                    <a:spcPts val="0"/>
                  </a:spcAft>
                </a:pPr>
                <a:r>
                  <a:rPr kumimoji="1" lang="en-US" altLang="zh-CN" sz="2000" b="0" dirty="0"/>
                  <a:t>The label set </a:t>
                </a:r>
                <a14:m>
                  <m:oMath xmlns:m="http://schemas.openxmlformats.org/officeDocument/2006/math">
                    <m:r>
                      <a:rPr kumimoji="1" lang="en-US" altLang="zh-CN" sz="2000" b="0" i="1" smtClean="0">
                        <a:latin typeface="Cambria Math" panose="02040503050406030204" pitchFamily="18" charset="0"/>
                      </a:rPr>
                      <m:t>𝐶</m:t>
                    </m:r>
                    <m:r>
                      <a:rPr kumimoji="1" lang="en-US" altLang="zh-CN" sz="2000" b="0" i="1" smtClean="0">
                        <a:latin typeface="Cambria Math" panose="02040503050406030204" pitchFamily="18" charset="0"/>
                      </a:rPr>
                      <m:t>=</m:t>
                    </m:r>
                    <m:d>
                      <m:dPr>
                        <m:begChr m:val="{"/>
                        <m:endChr m:val="}"/>
                        <m:ctrlPr>
                          <a:rPr kumimoji="1" lang="en-US" altLang="zh-CN" sz="2000" b="0" i="1" smtClean="0">
                            <a:latin typeface="Cambria Math" panose="02040503050406030204" pitchFamily="18" charset="0"/>
                          </a:rPr>
                        </m:ctrlPr>
                      </m:dPr>
                      <m:e>
                        <m:r>
                          <a:rPr kumimoji="1" lang="en-US" altLang="zh-CN" sz="2000" b="0" i="1" smtClean="0">
                            <a:latin typeface="Cambria Math" panose="02040503050406030204" pitchFamily="18" charset="0"/>
                          </a:rPr>
                          <m:t>𝑐</m:t>
                        </m:r>
                        <m:r>
                          <a:rPr kumimoji="1" lang="en-US" altLang="zh-CN" sz="2000" b="0" i="1" smtClean="0">
                            <a:latin typeface="Cambria Math" panose="02040503050406030204" pitchFamily="18" charset="0"/>
                          </a:rPr>
                          <m:t>,</m:t>
                        </m:r>
                        <m:r>
                          <a:rPr kumimoji="1" lang="en-US" altLang="zh-CN" sz="2000" b="0" i="1" smtClean="0">
                            <a:latin typeface="Cambria Math" panose="02040503050406030204" pitchFamily="18" charset="0"/>
                          </a:rPr>
                          <m:t>𝑗</m:t>
                        </m:r>
                      </m:e>
                    </m:d>
                  </m:oMath>
                </a14:m>
                <a:r>
                  <a:rPr kumimoji="1" lang="en-US" altLang="zh-CN" sz="2000" b="0" dirty="0"/>
                  <a:t>, The document frequencies </a:t>
                </a:r>
                <a14:m>
                  <m:oMath xmlns:m="http://schemas.openxmlformats.org/officeDocument/2006/math">
                    <m:sSub>
                      <m:sSubPr>
                        <m:ctrlPr>
                          <a:rPr kumimoji="1" lang="en-US" altLang="zh-CN" sz="2000" b="0" i="1" smtClean="0">
                            <a:latin typeface="Cambria Math" panose="02040503050406030204" pitchFamily="18" charset="0"/>
                          </a:rPr>
                        </m:ctrlPr>
                      </m:sSubPr>
                      <m:e>
                        <m:r>
                          <a:rPr kumimoji="1" lang="en-US" altLang="zh-CN" sz="2000" b="0" i="1" smtClean="0">
                            <a:latin typeface="Cambria Math" panose="02040503050406030204" pitchFamily="18" charset="0"/>
                          </a:rPr>
                          <m:t>𝑁</m:t>
                        </m:r>
                      </m:e>
                      <m:sub>
                        <m:r>
                          <a:rPr kumimoji="1" lang="en-US" altLang="zh-CN" sz="2000" b="0" i="1" smtClean="0">
                            <a:latin typeface="Cambria Math" panose="02040503050406030204" pitchFamily="18" charset="0"/>
                          </a:rPr>
                          <m:t>𝑑𝑜𝑐</m:t>
                        </m:r>
                      </m:sub>
                    </m:sSub>
                    <m:r>
                      <a:rPr kumimoji="1" lang="en-US" altLang="zh-CN" sz="2000" b="0" i="1" smtClean="0">
                        <a:latin typeface="Cambria Math" panose="02040503050406030204" pitchFamily="18" charset="0"/>
                      </a:rPr>
                      <m:t>=4</m:t>
                    </m:r>
                  </m:oMath>
                </a14:m>
                <a:r>
                  <a:rPr kumimoji="1" lang="en-US" altLang="zh-CN" sz="2000" dirty="0"/>
                  <a:t>, </a:t>
                </a:r>
                <a14:m>
                  <m:oMath xmlns:m="http://schemas.openxmlformats.org/officeDocument/2006/math">
                    <m:sSub>
                      <m:sSubPr>
                        <m:ctrlPr>
                          <a:rPr kumimoji="1" lang="en-US" altLang="zh-CN" sz="2000" b="0" i="1" dirty="0" smtClean="0">
                            <a:latin typeface="Cambria Math" panose="02040503050406030204" pitchFamily="18" charset="0"/>
                          </a:rPr>
                        </m:ctrlPr>
                      </m:sSubPr>
                      <m:e>
                        <m:r>
                          <a:rPr kumimoji="1" lang="en-US" altLang="zh-CN" sz="2000" b="0" i="1" dirty="0" smtClean="0">
                            <a:latin typeface="Cambria Math" panose="02040503050406030204" pitchFamily="18" charset="0"/>
                          </a:rPr>
                          <m:t>𝑁</m:t>
                        </m:r>
                      </m:e>
                      <m:sub>
                        <m:r>
                          <a:rPr kumimoji="1" lang="en-US" altLang="zh-CN" sz="2000" b="0" i="1" dirty="0" smtClean="0">
                            <a:latin typeface="Cambria Math" panose="02040503050406030204" pitchFamily="18" charset="0"/>
                          </a:rPr>
                          <m:t>𝑐</m:t>
                        </m:r>
                      </m:sub>
                    </m:sSub>
                    <m:r>
                      <a:rPr kumimoji="1" lang="en-US" altLang="zh-CN" sz="2000" b="0" i="1" dirty="0" smtClean="0">
                        <a:latin typeface="Cambria Math" panose="02040503050406030204" pitchFamily="18" charset="0"/>
                      </a:rPr>
                      <m:t>=3</m:t>
                    </m:r>
                  </m:oMath>
                </a14:m>
                <a:r>
                  <a:rPr kumimoji="1" lang="en-US" altLang="zh-CN" sz="2000" dirty="0"/>
                  <a:t>, </a:t>
                </a:r>
                <a14:m>
                  <m:oMath xmlns:m="http://schemas.openxmlformats.org/officeDocument/2006/math">
                    <m:sSub>
                      <m:sSubPr>
                        <m:ctrlPr>
                          <a:rPr kumimoji="1" lang="en-US" altLang="zh-CN" sz="2000" i="1" dirty="0">
                            <a:latin typeface="Cambria Math" panose="02040503050406030204" pitchFamily="18" charset="0"/>
                          </a:rPr>
                        </m:ctrlPr>
                      </m:sSubPr>
                      <m:e>
                        <m:r>
                          <a:rPr kumimoji="1" lang="en-US" altLang="zh-CN" sz="2000" i="1" dirty="0">
                            <a:latin typeface="Cambria Math" panose="02040503050406030204" pitchFamily="18" charset="0"/>
                          </a:rPr>
                          <m:t>𝑁</m:t>
                        </m:r>
                      </m:e>
                      <m:sub>
                        <m:r>
                          <a:rPr kumimoji="1" lang="en-US" altLang="zh-CN" sz="2000" b="0" i="1" dirty="0" smtClean="0">
                            <a:latin typeface="Cambria Math" panose="02040503050406030204" pitchFamily="18" charset="0"/>
                          </a:rPr>
                          <m:t>𝑗</m:t>
                        </m:r>
                      </m:sub>
                    </m:sSub>
                    <m:r>
                      <a:rPr kumimoji="1" lang="en-US" altLang="zh-CN" sz="2000" i="1" dirty="0">
                        <a:latin typeface="Cambria Math" panose="02040503050406030204" pitchFamily="18" charset="0"/>
                      </a:rPr>
                      <m:t>=</m:t>
                    </m:r>
                    <m:r>
                      <a:rPr kumimoji="1" lang="en-US" altLang="zh-CN" sz="2000" b="0" i="1" dirty="0" smtClean="0">
                        <a:latin typeface="Cambria Math" panose="02040503050406030204" pitchFamily="18" charset="0"/>
                      </a:rPr>
                      <m:t>1</m:t>
                    </m:r>
                  </m:oMath>
                </a14:m>
                <a:r>
                  <a:rPr kumimoji="1" lang="en-US" altLang="zh-CN" sz="2000" dirty="0"/>
                  <a:t> </a:t>
                </a:r>
              </a:p>
              <a:p>
                <a:pPr>
                  <a:lnSpc>
                    <a:spcPct val="110000"/>
                  </a:lnSpc>
                  <a:spcAft>
                    <a:spcPts val="0"/>
                  </a:spcAft>
                </a:pPr>
                <a:r>
                  <a:rPr kumimoji="1" lang="en-US" altLang="zh-CN" sz="2000" b="1" dirty="0"/>
                  <a:t>Q1</a:t>
                </a:r>
                <a:r>
                  <a:rPr kumimoji="1" lang="en-US" altLang="zh-CN" sz="2000" dirty="0"/>
                  <a:t>. Two category priors, </a:t>
                </a:r>
                <a14:m>
                  <m:oMath xmlns:m="http://schemas.openxmlformats.org/officeDocument/2006/math">
                    <m:r>
                      <a:rPr lang="en-US" altLang="zh-CN" sz="2000" b="0" i="1" smtClean="0"/>
                      <m:t>𝑃</m:t>
                    </m:r>
                    <m:d>
                      <m:dPr>
                        <m:ctrlPr>
                          <a:rPr lang="en-US" altLang="zh-CN" sz="2000" i="1" smtClean="0"/>
                        </m:ctrlPr>
                      </m:dPr>
                      <m:e>
                        <m:r>
                          <a:rPr lang="en-US" altLang="zh-CN" sz="2000" b="0" i="1" smtClean="0"/>
                          <m:t>𝑐</m:t>
                        </m:r>
                      </m:e>
                    </m:d>
                    <m:r>
                      <a:rPr lang="en-US" altLang="zh-CN" sz="2000" b="0" i="1" smtClean="0"/>
                      <m:t>=</m:t>
                    </m:r>
                    <m:f>
                      <m:fPr>
                        <m:ctrlPr>
                          <a:rPr lang="en-US" altLang="zh-CN" sz="2000" i="1"/>
                        </m:ctrlPr>
                      </m:fPr>
                      <m:num>
                        <m:r>
                          <a:rPr lang="en-US" altLang="zh-CN" sz="2000" b="0" i="1"/>
                          <m:t>3</m:t>
                        </m:r>
                      </m:num>
                      <m:den>
                        <m:r>
                          <a:rPr lang="en-US" altLang="zh-CN" sz="2000" b="0" i="1"/>
                          <m:t>4</m:t>
                        </m:r>
                      </m:den>
                    </m:f>
                    <m:r>
                      <a:rPr lang="en-US" altLang="zh-CN" sz="2000" b="0" i="1" smtClean="0">
                        <a:latin typeface="Cambria Math" panose="02040503050406030204" pitchFamily="18" charset="0"/>
                      </a:rPr>
                      <m:t>,</m:t>
                    </m:r>
                    <m:r>
                      <a:rPr lang="en-US" altLang="zh-CN" sz="2000" b="0" i="1"/>
                      <m:t>𝑃</m:t>
                    </m:r>
                    <m:d>
                      <m:dPr>
                        <m:ctrlPr>
                          <a:rPr lang="en-US" altLang="zh-CN" sz="2000" b="0" i="1">
                            <a:latin typeface="Cambria Math" panose="02040503050406030204" pitchFamily="18" charset="0"/>
                          </a:rPr>
                        </m:ctrlPr>
                      </m:dPr>
                      <m:e>
                        <m:r>
                          <a:rPr lang="en-US" altLang="zh-CN" sz="2000" b="0" i="1" smtClean="0"/>
                          <m:t>𝑗</m:t>
                        </m:r>
                      </m:e>
                    </m:d>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4</m:t>
                        </m:r>
                      </m:den>
                    </m:f>
                  </m:oMath>
                </a14:m>
                <a:endParaRPr lang="en-US" altLang="zh-CN" sz="2000" b="1" dirty="0"/>
              </a:p>
              <a:p>
                <a:pPr>
                  <a:lnSpc>
                    <a:spcPct val="110000"/>
                  </a:lnSpc>
                  <a:spcAft>
                    <a:spcPts val="0"/>
                  </a:spcAft>
                </a:pPr>
                <a:r>
                  <a:rPr lang="en-US" altLang="zh-CN" sz="2000" b="1" dirty="0"/>
                  <a:t>Q2</a:t>
                </a:r>
                <a:r>
                  <a:rPr lang="en-US" altLang="zh-CN" sz="2000" b="0" dirty="0"/>
                  <a:t>. Add-1 Smoothing </a:t>
                </a:r>
              </a:p>
              <a:p>
                <a:pPr>
                  <a:spcBef>
                    <a:spcPts val="0"/>
                  </a:spcBef>
                  <a:spcAft>
                    <a:spcPts val="0"/>
                  </a:spcAft>
                </a:pPr>
                <a14:m>
                  <m:oMath xmlns:m="http://schemas.openxmlformats.org/officeDocument/2006/math">
                    <m:r>
                      <m:rPr>
                        <m:sty m:val="p"/>
                      </m:rPr>
                      <a:rPr lang="en-US" altLang="zh-CN" sz="2000" b="0" i="0" smtClean="0">
                        <a:latin typeface="Cambria Math" panose="02040503050406030204" pitchFamily="18" charset="0"/>
                      </a:rPr>
                      <m:t>P</m:t>
                    </m:r>
                    <m:d>
                      <m:dPr>
                        <m:endChr m:val="|"/>
                        <m:ctrlPr>
                          <a:rPr lang="en-US" altLang="zh-CN" sz="2000" b="0" i="1" smtClean="0">
                            <a:latin typeface="Cambria Math" panose="02040503050406030204" pitchFamily="18" charset="0"/>
                          </a:rPr>
                        </m:ctrlPr>
                      </m:dPr>
                      <m:e>
                        <m:r>
                          <m:rPr>
                            <m:sty m:val="p"/>
                          </m:rPr>
                          <a:rPr lang="en-US" altLang="zh-CN" sz="2000" b="0" i="0" smtClean="0">
                            <a:latin typeface="Cambria Math" panose="02040503050406030204" pitchFamily="18" charset="0"/>
                          </a:rPr>
                          <m:t>Chinese</m:t>
                        </m:r>
                      </m:e>
                    </m:d>
                    <m:r>
                      <a:rPr lang="en-US" altLang="zh-CN" sz="2000" b="0" i="1" smtClean="0">
                        <a:latin typeface="Cambria Math" panose="02040503050406030204" pitchFamily="18" charset="0"/>
                      </a:rPr>
                      <m:t>𝑐</m:t>
                    </m:r>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5+1</m:t>
                        </m:r>
                      </m:num>
                      <m:den>
                        <m:r>
                          <a:rPr lang="en-US" altLang="zh-CN" sz="2000" b="0" i="1" smtClean="0">
                            <a:latin typeface="Cambria Math" panose="02040503050406030204" pitchFamily="18" charset="0"/>
                          </a:rPr>
                          <m:t>10+6</m:t>
                        </m:r>
                      </m:den>
                    </m:f>
                  </m:oMath>
                </a14:m>
                <a:r>
                  <a:rPr lang="en-US" altLang="zh-CN" sz="2000" dirty="0"/>
                  <a:t> 	</a:t>
                </a:r>
                <a14:m>
                  <m:oMath xmlns:m="http://schemas.openxmlformats.org/officeDocument/2006/math">
                    <m:r>
                      <a:rPr lang="en-US" altLang="zh-CN" sz="2000" i="1" dirty="0">
                        <a:latin typeface="Cambria Math" panose="02040503050406030204" pitchFamily="18" charset="0"/>
                      </a:rPr>
                      <m:t>𝑃</m:t>
                    </m:r>
                    <m:d>
                      <m:dPr>
                        <m:endChr m:val="|"/>
                        <m:ctrlPr>
                          <a:rPr lang="en-US" altLang="zh-CN" sz="2000" i="1" dirty="0">
                            <a:latin typeface="Cambria Math" panose="02040503050406030204" pitchFamily="18" charset="0"/>
                          </a:rPr>
                        </m:ctrlPr>
                      </m:dPr>
                      <m:e>
                        <m:r>
                          <m:rPr>
                            <m:sty m:val="p"/>
                          </m:rPr>
                          <a:rPr lang="en-US" altLang="zh-CN" sz="2000" b="0" i="0" dirty="0" smtClean="0">
                            <a:latin typeface="Cambria Math" panose="02040503050406030204" pitchFamily="18" charset="0"/>
                          </a:rPr>
                          <m:t>Tokyo</m:t>
                        </m:r>
                      </m:e>
                    </m:d>
                    <m:r>
                      <a:rPr lang="en-US" altLang="zh-CN" sz="2000" i="1" dirty="0">
                        <a:latin typeface="Cambria Math" panose="02040503050406030204" pitchFamily="18" charset="0"/>
                      </a:rPr>
                      <m:t>𝑐</m:t>
                    </m:r>
                    <m:r>
                      <a:rPr lang="en-US" altLang="zh-CN" sz="2000" i="1" dirty="0">
                        <a:latin typeface="Cambria Math" panose="02040503050406030204" pitchFamily="18" charset="0"/>
                      </a:rPr>
                      <m:t>)=</m:t>
                    </m:r>
                    <m:f>
                      <m:fPr>
                        <m:ctrlPr>
                          <a:rPr lang="en-US" altLang="zh-CN" sz="2000" b="0" i="1" dirty="0" smtClean="0">
                            <a:latin typeface="Cambria Math" panose="02040503050406030204" pitchFamily="18" charset="0"/>
                          </a:rPr>
                        </m:ctrlPr>
                      </m:fPr>
                      <m:num>
                        <m:r>
                          <a:rPr lang="en-US" altLang="zh-CN" sz="2000" b="0" i="1" dirty="0" smtClean="0">
                            <a:latin typeface="Cambria Math" panose="02040503050406030204" pitchFamily="18" charset="0"/>
                          </a:rPr>
                          <m:t>0+1</m:t>
                        </m:r>
                      </m:num>
                      <m:den>
                        <m:r>
                          <a:rPr lang="en-US" altLang="zh-CN" sz="2000" b="0" i="1" dirty="0" smtClean="0">
                            <a:latin typeface="Cambria Math" panose="02040503050406030204" pitchFamily="18" charset="0"/>
                          </a:rPr>
                          <m:t>10+6</m:t>
                        </m:r>
                      </m:den>
                    </m:f>
                  </m:oMath>
                </a14:m>
                <a:r>
                  <a:rPr lang="zh-CN" altLang="en-US" sz="2000" dirty="0"/>
                  <a:t> </a:t>
                </a:r>
                <a:r>
                  <a:rPr lang="en-US" altLang="zh-CN" sz="2000" dirty="0"/>
                  <a:t>	</a:t>
                </a:r>
                <a14:m>
                  <m:oMath xmlns:m="http://schemas.openxmlformats.org/officeDocument/2006/math">
                    <m:r>
                      <a:rPr lang="en-US" altLang="zh-CN" sz="2000" b="0" i="1" dirty="0" smtClean="0">
                        <a:latin typeface="Cambria Math" panose="02040503050406030204" pitchFamily="18" charset="0"/>
                      </a:rPr>
                      <m:t>𝑃</m:t>
                    </m:r>
                    <m:d>
                      <m:dPr>
                        <m:endChr m:val="|"/>
                        <m:ctrlPr>
                          <a:rPr lang="en-US" altLang="zh-CN" sz="2000" b="0" i="1" dirty="0" smtClean="0">
                            <a:latin typeface="Cambria Math" panose="02040503050406030204" pitchFamily="18" charset="0"/>
                          </a:rPr>
                        </m:ctrlPr>
                      </m:dPr>
                      <m:e>
                        <m:r>
                          <m:rPr>
                            <m:sty m:val="p"/>
                          </m:rPr>
                          <a:rPr lang="en-US" altLang="zh-CN" sz="2000" b="0" i="0" dirty="0" smtClean="0">
                            <a:latin typeface="Cambria Math" panose="02040503050406030204" pitchFamily="18" charset="0"/>
                          </a:rPr>
                          <m:t>Japan</m:t>
                        </m:r>
                      </m:e>
                    </m:d>
                    <m:r>
                      <a:rPr lang="en-US" altLang="zh-CN" sz="2000" b="0" i="1" dirty="0" smtClean="0">
                        <a:latin typeface="Cambria Math" panose="02040503050406030204" pitchFamily="18" charset="0"/>
                      </a:rPr>
                      <m:t>𝑐</m:t>
                    </m:r>
                    <m:r>
                      <a:rPr lang="en-US" altLang="zh-CN" sz="2000" b="0" i="1" dirty="0" smtClean="0">
                        <a:latin typeface="Cambria Math" panose="02040503050406030204" pitchFamily="18" charset="0"/>
                      </a:rPr>
                      <m:t>)=</m:t>
                    </m:r>
                    <m:f>
                      <m:fPr>
                        <m:ctrlPr>
                          <a:rPr lang="en-US" altLang="zh-CN" sz="2000" b="0" i="1" dirty="0" smtClean="0">
                            <a:latin typeface="Cambria Math" panose="02040503050406030204" pitchFamily="18" charset="0"/>
                          </a:rPr>
                        </m:ctrlPr>
                      </m:fPr>
                      <m:num>
                        <m:r>
                          <a:rPr lang="en-US" altLang="zh-CN" sz="2000" b="0" i="1" dirty="0" smtClean="0">
                            <a:latin typeface="Cambria Math" panose="02040503050406030204" pitchFamily="18" charset="0"/>
                          </a:rPr>
                          <m:t>0+1</m:t>
                        </m:r>
                      </m:num>
                      <m:den>
                        <m:r>
                          <a:rPr lang="en-US" altLang="zh-CN" sz="2000" b="0" i="1" dirty="0" smtClean="0">
                            <a:latin typeface="Cambria Math" panose="02040503050406030204" pitchFamily="18" charset="0"/>
                          </a:rPr>
                          <m:t>10+6</m:t>
                        </m:r>
                      </m:den>
                    </m:f>
                  </m:oMath>
                </a14:m>
                <a:endParaRPr lang="en-US" altLang="zh-CN" sz="2000" dirty="0"/>
              </a:p>
              <a:p>
                <a:pPr>
                  <a:spcBef>
                    <a:spcPts val="0"/>
                  </a:spcBef>
                  <a:spcAft>
                    <a:spcPts val="0"/>
                  </a:spcAft>
                </a:pPr>
                <a14:m>
                  <m:oMath xmlns:m="http://schemas.openxmlformats.org/officeDocument/2006/math">
                    <m:r>
                      <m:rPr>
                        <m:sty m:val="p"/>
                      </m:rPr>
                      <a:rPr lang="en-US" altLang="zh-CN" sz="2000">
                        <a:latin typeface="Cambria Math" panose="02040503050406030204" pitchFamily="18" charset="0"/>
                      </a:rPr>
                      <m:t>P</m:t>
                    </m:r>
                    <m:d>
                      <m:dPr>
                        <m:endChr m:val="|"/>
                        <m:ctrlPr>
                          <a:rPr lang="en-US" altLang="zh-CN" sz="2000" i="1">
                            <a:latin typeface="Cambria Math" panose="02040503050406030204" pitchFamily="18" charset="0"/>
                          </a:rPr>
                        </m:ctrlPr>
                      </m:dPr>
                      <m:e>
                        <m:r>
                          <m:rPr>
                            <m:sty m:val="p"/>
                          </m:rPr>
                          <a:rPr lang="en-US" altLang="zh-CN" sz="2000">
                            <a:latin typeface="Cambria Math" panose="02040503050406030204" pitchFamily="18" charset="0"/>
                          </a:rPr>
                          <m:t>Chinese</m:t>
                        </m:r>
                      </m:e>
                    </m:d>
                    <m:r>
                      <a:rPr lang="en-US" altLang="zh-CN" sz="2000" b="0" i="1" smtClean="0">
                        <a:latin typeface="Cambria Math" panose="02040503050406030204" pitchFamily="18" charset="0"/>
                      </a:rPr>
                      <m:t>𝑗</m:t>
                    </m:r>
                    <m:r>
                      <a:rPr lang="en-US" altLang="zh-CN" sz="2000" i="1">
                        <a:latin typeface="Cambria Math" panose="02040503050406030204" pitchFamily="18" charset="0"/>
                      </a:rPr>
                      <m:t>)</m:t>
                    </m:r>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1+1</m:t>
                        </m:r>
                      </m:num>
                      <m:den>
                        <m:r>
                          <a:rPr lang="en-US" altLang="zh-CN" sz="2000" b="0" i="1" smtClean="0">
                            <a:latin typeface="Cambria Math" panose="02040503050406030204" pitchFamily="18" charset="0"/>
                          </a:rPr>
                          <m:t>3+6</m:t>
                        </m:r>
                      </m:den>
                    </m:f>
                  </m:oMath>
                </a14:m>
                <a:r>
                  <a:rPr lang="en-US" altLang="zh-CN" sz="2000" dirty="0"/>
                  <a:t> 	</a:t>
                </a:r>
                <a14:m>
                  <m:oMath xmlns:m="http://schemas.openxmlformats.org/officeDocument/2006/math">
                    <m:r>
                      <a:rPr lang="en-US" altLang="zh-CN" sz="2000" i="1" dirty="0">
                        <a:latin typeface="Cambria Math" panose="02040503050406030204" pitchFamily="18" charset="0"/>
                      </a:rPr>
                      <m:t>𝑃</m:t>
                    </m:r>
                    <m:d>
                      <m:dPr>
                        <m:endChr m:val="|"/>
                        <m:ctrlPr>
                          <a:rPr lang="en-US" altLang="zh-CN" sz="2000" i="1" dirty="0">
                            <a:latin typeface="Cambria Math" panose="02040503050406030204" pitchFamily="18" charset="0"/>
                          </a:rPr>
                        </m:ctrlPr>
                      </m:dPr>
                      <m:e>
                        <m:r>
                          <m:rPr>
                            <m:sty m:val="p"/>
                          </m:rPr>
                          <a:rPr lang="en-US" altLang="zh-CN" sz="2000" i="0" dirty="0">
                            <a:latin typeface="Cambria Math" panose="02040503050406030204" pitchFamily="18" charset="0"/>
                          </a:rPr>
                          <m:t>Tokyo</m:t>
                        </m:r>
                      </m:e>
                    </m:d>
                    <m:r>
                      <a:rPr lang="en-US" altLang="zh-CN" sz="2000" b="0" i="1" dirty="0" smtClean="0">
                        <a:latin typeface="Cambria Math" panose="02040503050406030204" pitchFamily="18" charset="0"/>
                      </a:rPr>
                      <m:t>𝑗</m:t>
                    </m:r>
                    <m:r>
                      <a:rPr lang="en-US" altLang="zh-CN" sz="2000" i="1" dirty="0">
                        <a:latin typeface="Cambria Math" panose="02040503050406030204" pitchFamily="18" charset="0"/>
                      </a:rPr>
                      <m:t>)</m:t>
                    </m:r>
                    <m:r>
                      <a:rPr lang="en-US" altLang="zh-CN" sz="2000" b="0" i="1" dirty="0" smtClean="0">
                        <a:latin typeface="Cambria Math" panose="02040503050406030204" pitchFamily="18" charset="0"/>
                      </a:rPr>
                      <m:t>=</m:t>
                    </m:r>
                    <m:f>
                      <m:fPr>
                        <m:ctrlPr>
                          <a:rPr lang="en-US" altLang="zh-CN" sz="2000" b="0" i="1" dirty="0" smtClean="0">
                            <a:latin typeface="Cambria Math" panose="02040503050406030204" pitchFamily="18" charset="0"/>
                          </a:rPr>
                        </m:ctrlPr>
                      </m:fPr>
                      <m:num>
                        <m:r>
                          <a:rPr lang="en-US" altLang="zh-CN" sz="2000" b="0" i="1" dirty="0" smtClean="0">
                            <a:latin typeface="Cambria Math" panose="02040503050406030204" pitchFamily="18" charset="0"/>
                          </a:rPr>
                          <m:t>1+1</m:t>
                        </m:r>
                      </m:num>
                      <m:den>
                        <m:r>
                          <a:rPr lang="en-US" altLang="zh-CN" sz="2000" b="0" i="1" dirty="0" smtClean="0">
                            <a:latin typeface="Cambria Math" panose="02040503050406030204" pitchFamily="18" charset="0"/>
                          </a:rPr>
                          <m:t>3+6</m:t>
                        </m:r>
                      </m:den>
                    </m:f>
                  </m:oMath>
                </a14:m>
                <a:r>
                  <a:rPr lang="en-US" altLang="zh-CN" sz="2000" dirty="0"/>
                  <a:t> 	</a:t>
                </a:r>
                <a14:m>
                  <m:oMath xmlns:m="http://schemas.openxmlformats.org/officeDocument/2006/math">
                    <m:r>
                      <a:rPr lang="en-US" altLang="zh-CN" sz="2000" i="1" dirty="0">
                        <a:latin typeface="Cambria Math" panose="02040503050406030204" pitchFamily="18" charset="0"/>
                      </a:rPr>
                      <m:t>𝑃</m:t>
                    </m:r>
                    <m:d>
                      <m:dPr>
                        <m:endChr m:val="|"/>
                        <m:ctrlPr>
                          <a:rPr lang="en-US" altLang="zh-CN" sz="2000" i="1" dirty="0">
                            <a:latin typeface="Cambria Math" panose="02040503050406030204" pitchFamily="18" charset="0"/>
                          </a:rPr>
                        </m:ctrlPr>
                      </m:dPr>
                      <m:e>
                        <m:r>
                          <m:rPr>
                            <m:sty m:val="p"/>
                          </m:rPr>
                          <a:rPr lang="en-US" altLang="zh-CN" sz="2000" i="0" dirty="0">
                            <a:latin typeface="Cambria Math" panose="02040503050406030204" pitchFamily="18" charset="0"/>
                          </a:rPr>
                          <m:t>Japan</m:t>
                        </m:r>
                      </m:e>
                    </m:d>
                    <m:r>
                      <a:rPr lang="en-US" altLang="zh-CN" sz="2000" b="0" i="1" dirty="0" smtClean="0">
                        <a:latin typeface="Cambria Math" panose="02040503050406030204" pitchFamily="18" charset="0"/>
                      </a:rPr>
                      <m:t>𝑗</m:t>
                    </m:r>
                    <m:r>
                      <a:rPr lang="en-US" altLang="zh-CN" sz="2000" i="1" dirty="0">
                        <a:latin typeface="Cambria Math" panose="02040503050406030204" pitchFamily="18" charset="0"/>
                      </a:rPr>
                      <m:t>)</m:t>
                    </m:r>
                    <m:r>
                      <a:rPr lang="en-US" altLang="zh-CN" sz="2000" b="0" i="0" dirty="0" smtClean="0">
                        <a:latin typeface="Cambria Math" panose="02040503050406030204" pitchFamily="18" charset="0"/>
                      </a:rPr>
                      <m:t>=</m:t>
                    </m:r>
                    <m:f>
                      <m:fPr>
                        <m:ctrlPr>
                          <a:rPr lang="en-US" altLang="zh-CN" sz="2000" b="0" i="0" dirty="0" smtClean="0">
                            <a:latin typeface="Cambria Math" panose="02040503050406030204" pitchFamily="18" charset="0"/>
                          </a:rPr>
                        </m:ctrlPr>
                      </m:fPr>
                      <m:num>
                        <m:r>
                          <a:rPr lang="en-US" altLang="zh-CN" sz="2000" b="0" i="0" dirty="0" smtClean="0">
                            <a:latin typeface="Cambria Math" panose="02040503050406030204" pitchFamily="18" charset="0"/>
                          </a:rPr>
                          <m:t>1+1</m:t>
                        </m:r>
                      </m:num>
                      <m:den>
                        <m:r>
                          <a:rPr lang="en-US" altLang="zh-CN" sz="2000" b="0" i="1" dirty="0" smtClean="0">
                            <a:latin typeface="Cambria Math" panose="02040503050406030204" pitchFamily="18" charset="0"/>
                          </a:rPr>
                          <m:t>3+6</m:t>
                        </m:r>
                      </m:den>
                    </m:f>
                  </m:oMath>
                </a14:m>
                <a:endParaRPr kumimoji="1" lang="en-US" altLang="zh-CN" sz="2000" dirty="0"/>
              </a:p>
              <a:p>
                <a:pPr>
                  <a:spcBef>
                    <a:spcPts val="0"/>
                  </a:spcBef>
                  <a:spcAft>
                    <a:spcPts val="0"/>
                  </a:spcAft>
                </a:pPr>
                <a:r>
                  <a:rPr lang="en-US" altLang="zh-CN" sz="2000" b="1" dirty="0"/>
                  <a:t>Q3</a:t>
                </a:r>
                <a:r>
                  <a:rPr lang="en-US" altLang="zh-CN" sz="2000" dirty="0"/>
                  <a:t>. Doc</a:t>
                </a:r>
                <a:r>
                  <a:rPr lang="zh-CN" altLang="en-US" sz="2000" dirty="0"/>
                  <a:t> </a:t>
                </a:r>
                <a:r>
                  <a:rPr lang="en-US" altLang="zh-CN" sz="2000" dirty="0"/>
                  <a:t>5</a:t>
                </a:r>
                <a:r>
                  <a:rPr lang="zh-CN" altLang="en-US" sz="2000" dirty="0"/>
                  <a:t> </a:t>
                </a:r>
                <a:r>
                  <a:rPr lang="en-US" altLang="zh-CN" sz="2000" dirty="0"/>
                  <a:t>belongs</a:t>
                </a:r>
                <a:r>
                  <a:rPr lang="zh-CN" altLang="en-US" sz="2000" dirty="0"/>
                  <a:t> </a:t>
                </a:r>
                <a:r>
                  <a:rPr lang="en-US" altLang="zh-CN" sz="2000" dirty="0"/>
                  <a:t>to</a:t>
                </a:r>
                <a:r>
                  <a:rPr lang="zh-CN" altLang="en-US" sz="2000" dirty="0"/>
                  <a:t> </a:t>
                </a:r>
                <a:r>
                  <a:rPr lang="en-US" altLang="zh-CN" sz="2000" dirty="0"/>
                  <a:t>which</a:t>
                </a:r>
                <a:r>
                  <a:rPr lang="zh-CN" altLang="en-US" sz="2000" dirty="0"/>
                  <a:t> </a:t>
                </a:r>
                <a:r>
                  <a:rPr lang="en-US" altLang="zh-CN" sz="2000" dirty="0"/>
                  <a:t>class?</a:t>
                </a:r>
                <a:r>
                  <a:rPr lang="zh-CN" altLang="en-US" sz="2000" dirty="0"/>
                  <a:t> </a:t>
                </a:r>
                <a:r>
                  <a:rPr lang="en-US" altLang="zh-CN" sz="2000" dirty="0"/>
                  <a:t>	</a:t>
                </a:r>
                <a:endParaRPr lang="en-US" altLang="zh-CN" sz="2000" i="1" dirty="0">
                  <a:latin typeface="Cambria Math" panose="02040503050406030204" pitchFamily="18" charset="0"/>
                </a:endParaRPr>
              </a:p>
              <a:p>
                <a:pPr>
                  <a:spcBef>
                    <a:spcPts val="0"/>
                  </a:spcBef>
                  <a:spcAft>
                    <a:spcPts val="0"/>
                  </a:spcAft>
                </a:pPr>
                <a14:m>
                  <m:oMath xmlns:m="http://schemas.openxmlformats.org/officeDocument/2006/math">
                    <m:func>
                      <m:funcPr>
                        <m:ctrlPr>
                          <a:rPr lang="en-US" altLang="zh-CN" sz="2000" b="0" i="1" smtClean="0">
                            <a:latin typeface="Cambria Math" panose="02040503050406030204" pitchFamily="18" charset="0"/>
                          </a:rPr>
                        </m:ctrlPr>
                      </m:funcPr>
                      <m:fName>
                        <m:r>
                          <a:rPr lang="en-US" altLang="zh-CN" sz="2000" i="1">
                            <a:latin typeface="Cambria Math" panose="02040503050406030204" pitchFamily="18" charset="0"/>
                          </a:rPr>
                          <m:t>𝑃</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𝑐</m:t>
                            </m:r>
                          </m:e>
                          <m:e>
                            <m:r>
                              <a:rPr lang="en-US" altLang="zh-CN" sz="2000" i="1">
                                <a:latin typeface="Cambria Math" panose="02040503050406030204" pitchFamily="18" charset="0"/>
                              </a:rPr>
                              <m:t>𝑑</m:t>
                            </m:r>
                            <m:r>
                              <a:rPr lang="en-US" altLang="zh-CN" sz="2000" i="1">
                                <a:latin typeface="Cambria Math" panose="02040503050406030204" pitchFamily="18" charset="0"/>
                              </a:rPr>
                              <m:t>5</m:t>
                            </m:r>
                          </m:e>
                        </m:d>
                      </m:fName>
                      <m:e>
                        <m:r>
                          <a:rPr lang="en-US" altLang="zh-CN" sz="2000" i="1">
                            <a:latin typeface="Cambria Math" panose="02040503050406030204" pitchFamily="18" charset="0"/>
                          </a:rPr>
                          <m:t>∝</m:t>
                        </m:r>
                        <m:r>
                          <m:rPr>
                            <m:sty m:val="p"/>
                          </m:rPr>
                          <a:rPr lang="en-US" altLang="zh-CN" sz="2000">
                            <a:latin typeface="Cambria Math" panose="02040503050406030204" pitchFamily="18" charset="0"/>
                          </a:rPr>
                          <m:t>P</m:t>
                        </m:r>
                        <m:d>
                          <m:dPr>
                            <m:ctrlPr>
                              <a:rPr lang="en-US" altLang="zh-CN" sz="2000" i="1">
                                <a:latin typeface="Cambria Math" panose="02040503050406030204" pitchFamily="18" charset="0"/>
                              </a:rPr>
                            </m:ctrlPr>
                          </m:dPr>
                          <m:e>
                            <m:r>
                              <m:rPr>
                                <m:sty m:val="p"/>
                              </m:rPr>
                              <a:rPr lang="en-US" altLang="zh-CN" sz="2000">
                                <a:latin typeface="Cambria Math" panose="02040503050406030204" pitchFamily="18" charset="0"/>
                              </a:rPr>
                              <m:t>d</m:t>
                            </m:r>
                            <m:r>
                              <a:rPr lang="en-US" altLang="zh-CN" sz="2000">
                                <a:latin typeface="Cambria Math" panose="02040503050406030204" pitchFamily="18" charset="0"/>
                              </a:rPr>
                              <m:t>5</m:t>
                            </m:r>
                          </m:e>
                          <m:e>
                            <m:r>
                              <m:rPr>
                                <m:sty m:val="p"/>
                              </m:rPr>
                              <a:rPr lang="en-US" altLang="zh-CN" sz="2000">
                                <a:latin typeface="Cambria Math" panose="02040503050406030204" pitchFamily="18" charset="0"/>
                              </a:rPr>
                              <m:t>c</m:t>
                            </m:r>
                          </m:e>
                        </m:d>
                        <m:r>
                          <a:rPr lang="en-US" altLang="zh-CN" sz="2000" i="1">
                            <a:latin typeface="Cambria Math" panose="02040503050406030204" pitchFamily="18" charset="0"/>
                          </a:rPr>
                          <m:t>⋅</m:t>
                        </m:r>
                        <m:r>
                          <m:rPr>
                            <m:sty m:val="p"/>
                          </m:rPr>
                          <a:rPr lang="en-US" altLang="zh-CN" sz="2000">
                            <a:latin typeface="Cambria Math" panose="02040503050406030204" pitchFamily="18" charset="0"/>
                          </a:rPr>
                          <m:t>P</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𝑐</m:t>
                            </m:r>
                          </m:e>
                        </m:d>
                      </m:e>
                    </m:func>
                    <m:r>
                      <a:rPr lang="en-US" altLang="zh-CN" sz="2000" b="0" i="1" smtClean="0">
                        <a:latin typeface="Cambria Math" panose="02040503050406030204" pitchFamily="18" charset="0"/>
                      </a:rPr>
                      <m:t>≈</m:t>
                    </m:r>
                    <m:r>
                      <m:rPr>
                        <m:sty m:val="p"/>
                      </m:rPr>
                      <a:rPr lang="en-US" altLang="zh-CN" sz="2000">
                        <a:latin typeface="Cambria Math" panose="02040503050406030204" pitchFamily="18" charset="0"/>
                      </a:rPr>
                      <m:t>P</m:t>
                    </m:r>
                    <m:sSup>
                      <m:sSupPr>
                        <m:ctrlPr>
                          <a:rPr lang="en-US" altLang="zh-CN" sz="2000" b="0" i="1" smtClean="0">
                            <a:latin typeface="Cambria Math" panose="02040503050406030204" pitchFamily="18" charset="0"/>
                          </a:rPr>
                        </m:ctrlPr>
                      </m:sSupPr>
                      <m:e>
                        <m:d>
                          <m:dPr>
                            <m:ctrlPr>
                              <a:rPr lang="en-US" altLang="zh-CN" sz="2000" i="1">
                                <a:latin typeface="Cambria Math" panose="02040503050406030204" pitchFamily="18" charset="0"/>
                              </a:rPr>
                            </m:ctrlPr>
                          </m:dPr>
                          <m:e>
                            <m:r>
                              <m:rPr>
                                <m:sty m:val="p"/>
                              </m:rPr>
                              <a:rPr lang="en-US" altLang="zh-CN" sz="2000" b="0" i="0" smtClean="0">
                                <a:latin typeface="Cambria Math" panose="02040503050406030204" pitchFamily="18" charset="0"/>
                              </a:rPr>
                              <m:t>Chinese</m:t>
                            </m:r>
                          </m:e>
                          <m:e>
                            <m:r>
                              <m:rPr>
                                <m:sty m:val="p"/>
                              </m:rPr>
                              <a:rPr lang="en-US" altLang="zh-CN" sz="2000">
                                <a:latin typeface="Cambria Math" panose="02040503050406030204" pitchFamily="18" charset="0"/>
                              </a:rPr>
                              <m:t>c</m:t>
                            </m:r>
                          </m:e>
                        </m:d>
                      </m:e>
                      <m:sup>
                        <m:r>
                          <a:rPr lang="en-US" altLang="zh-CN" sz="2000" b="0" i="1" smtClean="0">
                            <a:latin typeface="Cambria Math" panose="02040503050406030204" pitchFamily="18" charset="0"/>
                          </a:rPr>
                          <m:t>3</m:t>
                        </m:r>
                      </m:sup>
                    </m:sSup>
                    <m:r>
                      <a:rPr lang="en-US" altLang="zh-CN" sz="2000" i="1">
                        <a:latin typeface="Cambria Math" panose="02040503050406030204" pitchFamily="18" charset="0"/>
                      </a:rPr>
                      <m:t>⋅</m:t>
                    </m:r>
                    <m:r>
                      <m:rPr>
                        <m:sty m:val="p"/>
                      </m:rPr>
                      <a:rPr lang="en-US" altLang="zh-CN" sz="2000">
                        <a:latin typeface="Cambria Math" panose="02040503050406030204" pitchFamily="18" charset="0"/>
                      </a:rPr>
                      <m:t>P</m:t>
                    </m:r>
                    <m:d>
                      <m:dPr>
                        <m:ctrlPr>
                          <a:rPr lang="en-US" altLang="zh-CN" sz="2000" b="0" i="0" smtClean="0">
                            <a:latin typeface="Cambria Math" panose="02040503050406030204" pitchFamily="18" charset="0"/>
                          </a:rPr>
                        </m:ctrlPr>
                      </m:dPr>
                      <m:e>
                        <m:r>
                          <m:rPr>
                            <m:sty m:val="p"/>
                          </m:rPr>
                          <a:rPr lang="en-US" altLang="zh-CN" sz="2000" b="0" i="0" smtClean="0">
                            <a:latin typeface="Cambria Math" panose="02040503050406030204" pitchFamily="18" charset="0"/>
                          </a:rPr>
                          <m:t>Tokyo</m:t>
                        </m:r>
                      </m:e>
                      <m:e>
                        <m:r>
                          <m:rPr>
                            <m:sty m:val="p"/>
                          </m:rPr>
                          <a:rPr lang="en-US" altLang="zh-CN" sz="2000" b="0" i="0" smtClean="0">
                            <a:latin typeface="Cambria Math" panose="02040503050406030204" pitchFamily="18" charset="0"/>
                          </a:rPr>
                          <m:t>c</m:t>
                        </m:r>
                      </m:e>
                    </m:d>
                    <m:r>
                      <a:rPr lang="en-US" altLang="zh-CN" sz="2000" b="0" i="1" smtClean="0">
                        <a:latin typeface="Cambria Math" panose="02040503050406030204" pitchFamily="18" charset="0"/>
                      </a:rPr>
                      <m:t>⋅</m:t>
                    </m:r>
                    <m:r>
                      <m:rPr>
                        <m:sty m:val="p"/>
                      </m:rPr>
                      <a:rPr lang="en-US" altLang="zh-CN" sz="2000">
                        <a:latin typeface="Cambria Math" panose="02040503050406030204" pitchFamily="18" charset="0"/>
                      </a:rPr>
                      <m:t>P</m:t>
                    </m:r>
                    <m:d>
                      <m:dPr>
                        <m:ctrlPr>
                          <a:rPr lang="en-US" altLang="zh-CN" sz="2000" b="0" i="0" smtClean="0">
                            <a:latin typeface="Cambria Math" panose="02040503050406030204" pitchFamily="18" charset="0"/>
                          </a:rPr>
                        </m:ctrlPr>
                      </m:dPr>
                      <m:e>
                        <m:r>
                          <m:rPr>
                            <m:sty m:val="p"/>
                          </m:rPr>
                          <a:rPr lang="en-US" altLang="zh-CN" sz="2000" b="0" i="0" smtClean="0">
                            <a:latin typeface="Cambria Math" panose="02040503050406030204" pitchFamily="18" charset="0"/>
                          </a:rPr>
                          <m:t>Japan</m:t>
                        </m:r>
                      </m:e>
                      <m:e>
                        <m:r>
                          <m:rPr>
                            <m:sty m:val="p"/>
                          </m:rPr>
                          <a:rPr lang="en-US" altLang="zh-CN" sz="2000" b="0" i="0" smtClean="0">
                            <a:latin typeface="Cambria Math" panose="02040503050406030204" pitchFamily="18" charset="0"/>
                          </a:rPr>
                          <m:t>c</m:t>
                        </m:r>
                      </m:e>
                    </m:d>
                    <m:r>
                      <a:rPr lang="en-US" altLang="zh-CN" sz="2000" b="0" i="1" smtClean="0">
                        <a:latin typeface="Cambria Math" panose="02040503050406030204" pitchFamily="18" charset="0"/>
                      </a:rPr>
                      <m:t>⋅</m:t>
                    </m:r>
                    <m:r>
                      <m:rPr>
                        <m:sty m:val="p"/>
                      </m:rPr>
                      <a:rPr lang="en-US" altLang="zh-CN" sz="2000">
                        <a:latin typeface="Cambria Math" panose="02040503050406030204" pitchFamily="18" charset="0"/>
                      </a:rPr>
                      <m:t>P</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𝑐</m:t>
                        </m:r>
                      </m:e>
                    </m:d>
                  </m:oMath>
                </a14:m>
                <a:endParaRPr lang="en-US" altLang="zh-CN" sz="2000" i="1" dirty="0">
                  <a:latin typeface="Cambria Math" panose="02040503050406030204" pitchFamily="18" charset="0"/>
                </a:endParaRPr>
              </a:p>
              <a:p>
                <a:pPr lvl="4">
                  <a:spcBef>
                    <a:spcPts val="0"/>
                  </a:spcBef>
                </a:pPr>
                <a:r>
                  <a:rPr lang="en-US" altLang="zh-CN" sz="2000" b="0" dirty="0"/>
                  <a:t>	</a:t>
                </a:r>
                <a14:m>
                  <m:oMath xmlns:m="http://schemas.openxmlformats.org/officeDocument/2006/math">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d>
                          <m:dPr>
                            <m:ctrlPr>
                              <a:rPr lang="en-US" altLang="zh-CN" sz="2000" b="0" i="1" smtClean="0">
                                <a:latin typeface="Cambria Math" panose="02040503050406030204" pitchFamily="18" charset="0"/>
                              </a:rPr>
                            </m:ctrlPr>
                          </m:dPr>
                          <m:e>
                            <m:f>
                              <m:fPr>
                                <m:ctrlPr>
                                  <a:rPr lang="en-US" altLang="zh-CN" sz="2000" i="1">
                                    <a:latin typeface="Cambria Math" panose="02040503050406030204" pitchFamily="18" charset="0"/>
                                  </a:rPr>
                                </m:ctrlPr>
                              </m:fPr>
                              <m:num>
                                <m:r>
                                  <a:rPr lang="en-US" altLang="zh-CN" sz="2000" i="1">
                                    <a:latin typeface="Cambria Math" panose="02040503050406030204" pitchFamily="18" charset="0"/>
                                  </a:rPr>
                                  <m:t>6</m:t>
                                </m:r>
                              </m:num>
                              <m:den>
                                <m:r>
                                  <a:rPr lang="en-US" altLang="zh-CN" sz="2000" i="1">
                                    <a:latin typeface="Cambria Math" panose="02040503050406030204" pitchFamily="18" charset="0"/>
                                  </a:rPr>
                                  <m:t>16</m:t>
                                </m:r>
                              </m:den>
                            </m:f>
                          </m:e>
                        </m:d>
                      </m:e>
                      <m:sup>
                        <m:r>
                          <a:rPr lang="en-US" altLang="zh-CN" sz="2000" b="0" i="1" smtClean="0">
                            <a:latin typeface="Cambria Math" panose="02040503050406030204" pitchFamily="18" charset="0"/>
                          </a:rPr>
                          <m:t>3</m:t>
                        </m:r>
                      </m:sup>
                    </m:sSup>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16</m:t>
                        </m:r>
                      </m:den>
                    </m:f>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16</m:t>
                        </m:r>
                      </m:den>
                    </m:f>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3</m:t>
                        </m:r>
                      </m:num>
                      <m:den>
                        <m:r>
                          <a:rPr lang="en-US" altLang="zh-CN" sz="2000" b="0" i="1" smtClean="0">
                            <a:latin typeface="Cambria Math" panose="02040503050406030204" pitchFamily="18" charset="0"/>
                          </a:rPr>
                          <m:t>4</m:t>
                        </m:r>
                      </m:den>
                    </m:f>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3</m:t>
                        </m:r>
                      </m:num>
                      <m:den>
                        <m:r>
                          <a:rPr lang="en-US" altLang="zh-CN" sz="2000" b="0" i="1" smtClean="0">
                            <a:latin typeface="Cambria Math" panose="02040503050406030204" pitchFamily="18" charset="0"/>
                          </a:rPr>
                          <m:t>4096</m:t>
                        </m:r>
                      </m:den>
                    </m:f>
                    <m:r>
                      <a:rPr lang="en-US" altLang="zh-CN" sz="2000" b="0" i="1" smtClean="0">
                        <a:latin typeface="Cambria Math" panose="02040503050406030204" pitchFamily="18" charset="0"/>
                      </a:rPr>
                      <m:t>≈1.545×</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10</m:t>
                        </m:r>
                      </m:e>
                      <m:sup>
                        <m:r>
                          <a:rPr lang="en-US" altLang="zh-CN" sz="2000" b="0" i="1" smtClean="0">
                            <a:latin typeface="Cambria Math" panose="02040503050406030204" pitchFamily="18" charset="0"/>
                          </a:rPr>
                          <m:t>−4</m:t>
                        </m:r>
                      </m:sup>
                    </m:sSup>
                  </m:oMath>
                </a14:m>
                <a:endParaRPr lang="en-US" altLang="zh-CN" sz="2000" dirty="0"/>
              </a:p>
              <a:p>
                <a:pPr>
                  <a:spcBef>
                    <a:spcPts val="0"/>
                  </a:spcBef>
                  <a:spcAft>
                    <a:spcPts val="0"/>
                  </a:spcAft>
                </a:pPr>
                <a14:m>
                  <m:oMath xmlns:m="http://schemas.openxmlformats.org/officeDocument/2006/math">
                    <m:r>
                      <a:rPr lang="en-US" altLang="zh-CN" sz="2000" b="0" i="1">
                        <a:latin typeface="Cambria Math" panose="02040503050406030204" pitchFamily="18" charset="0"/>
                      </a:rPr>
                      <m:t>𝑃</m:t>
                    </m:r>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𝑗</m:t>
                        </m:r>
                      </m:e>
                      <m:e>
                        <m:r>
                          <a:rPr lang="en-US" altLang="zh-CN" sz="2000" b="0" i="1">
                            <a:latin typeface="Cambria Math" panose="02040503050406030204" pitchFamily="18" charset="0"/>
                          </a:rPr>
                          <m:t>𝑑</m:t>
                        </m:r>
                        <m:r>
                          <a:rPr lang="en-US" altLang="zh-CN" sz="2000" b="0" i="1">
                            <a:latin typeface="Cambria Math" panose="02040503050406030204" pitchFamily="18" charset="0"/>
                          </a:rPr>
                          <m:t>5</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𝑑</m:t>
                        </m:r>
                        <m:r>
                          <a:rPr lang="en-US" altLang="zh-CN" sz="2000" b="0" i="1" smtClean="0">
                            <a:latin typeface="Cambria Math" panose="02040503050406030204" pitchFamily="18" charset="0"/>
                          </a:rPr>
                          <m:t>5</m:t>
                        </m:r>
                      </m:e>
                      <m:e>
                        <m:r>
                          <a:rPr lang="en-US" altLang="zh-CN" sz="2000" b="0" i="1" smtClean="0">
                            <a:latin typeface="Cambria Math" panose="02040503050406030204" pitchFamily="18" charset="0"/>
                          </a:rPr>
                          <m:t>𝑗</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𝑗</m:t>
                        </m:r>
                      </m:e>
                    </m:d>
                    <m:r>
                      <a:rPr lang="en-US" altLang="zh-CN" sz="2000" i="1">
                        <a:latin typeface="Cambria Math" panose="02040503050406030204" pitchFamily="18" charset="0"/>
                      </a:rPr>
                      <m:t>≈</m:t>
                    </m:r>
                    <m:r>
                      <m:rPr>
                        <m:sty m:val="p"/>
                      </m:rPr>
                      <a:rPr lang="en-US" altLang="zh-CN" sz="2000">
                        <a:latin typeface="Cambria Math" panose="02040503050406030204" pitchFamily="18" charset="0"/>
                      </a:rPr>
                      <m:t>P</m:t>
                    </m:r>
                    <m:sSup>
                      <m:sSupPr>
                        <m:ctrlPr>
                          <a:rPr lang="en-US" altLang="zh-CN" sz="2000" i="1">
                            <a:latin typeface="Cambria Math" panose="02040503050406030204" pitchFamily="18" charset="0"/>
                          </a:rPr>
                        </m:ctrlPr>
                      </m:sSupPr>
                      <m:e>
                        <m:d>
                          <m:dPr>
                            <m:ctrlPr>
                              <a:rPr lang="en-US" altLang="zh-CN" sz="2000" i="1">
                                <a:latin typeface="Cambria Math" panose="02040503050406030204" pitchFamily="18" charset="0"/>
                              </a:rPr>
                            </m:ctrlPr>
                          </m:dPr>
                          <m:e>
                            <m:r>
                              <m:rPr>
                                <m:sty m:val="p"/>
                              </m:rPr>
                              <a:rPr lang="en-US" altLang="zh-CN" sz="2000">
                                <a:latin typeface="Cambria Math" panose="02040503050406030204" pitchFamily="18" charset="0"/>
                              </a:rPr>
                              <m:t>Chinese</m:t>
                            </m:r>
                          </m:e>
                          <m:e>
                            <m:r>
                              <m:rPr>
                                <m:sty m:val="p"/>
                              </m:rPr>
                              <a:rPr lang="en-US" altLang="zh-CN" sz="2000" b="0" i="0" smtClean="0">
                                <a:latin typeface="Cambria Math" panose="02040503050406030204" pitchFamily="18" charset="0"/>
                              </a:rPr>
                              <m:t>j</m:t>
                            </m:r>
                          </m:e>
                        </m:d>
                      </m:e>
                      <m:sup>
                        <m:r>
                          <a:rPr lang="en-US" altLang="zh-CN" sz="2000" i="1">
                            <a:latin typeface="Cambria Math" panose="02040503050406030204" pitchFamily="18" charset="0"/>
                          </a:rPr>
                          <m:t>3</m:t>
                        </m:r>
                      </m:sup>
                    </m:sSup>
                    <m:r>
                      <a:rPr lang="en-US" altLang="zh-CN" sz="2000" i="1">
                        <a:latin typeface="Cambria Math" panose="02040503050406030204" pitchFamily="18" charset="0"/>
                      </a:rPr>
                      <m:t>⋅</m:t>
                    </m:r>
                    <m:r>
                      <m:rPr>
                        <m:sty m:val="p"/>
                      </m:rPr>
                      <a:rPr lang="en-US" altLang="zh-CN" sz="2000">
                        <a:latin typeface="Cambria Math" panose="02040503050406030204" pitchFamily="18" charset="0"/>
                      </a:rPr>
                      <m:t>P</m:t>
                    </m:r>
                    <m:d>
                      <m:dPr>
                        <m:ctrlPr>
                          <a:rPr lang="en-US" altLang="zh-CN" sz="2000" i="1">
                            <a:latin typeface="Cambria Math" panose="02040503050406030204" pitchFamily="18" charset="0"/>
                          </a:rPr>
                        </m:ctrlPr>
                      </m:dPr>
                      <m:e>
                        <m:r>
                          <m:rPr>
                            <m:sty m:val="p"/>
                          </m:rPr>
                          <a:rPr lang="en-US" altLang="zh-CN" sz="2000">
                            <a:latin typeface="Cambria Math" panose="02040503050406030204" pitchFamily="18" charset="0"/>
                          </a:rPr>
                          <m:t>Tokyo</m:t>
                        </m:r>
                      </m:e>
                      <m:e>
                        <m:r>
                          <m:rPr>
                            <m:sty m:val="p"/>
                          </m:rPr>
                          <a:rPr lang="en-US" altLang="zh-CN" sz="2000" b="0" i="0" smtClean="0">
                            <a:latin typeface="Cambria Math" panose="02040503050406030204" pitchFamily="18" charset="0"/>
                          </a:rPr>
                          <m:t>j</m:t>
                        </m:r>
                      </m:e>
                    </m:d>
                    <m:r>
                      <a:rPr lang="en-US" altLang="zh-CN" sz="2000" i="1">
                        <a:latin typeface="Cambria Math" panose="02040503050406030204" pitchFamily="18" charset="0"/>
                      </a:rPr>
                      <m:t>⋅</m:t>
                    </m:r>
                    <m:r>
                      <m:rPr>
                        <m:sty m:val="p"/>
                      </m:rPr>
                      <a:rPr lang="en-US" altLang="zh-CN" sz="2000">
                        <a:latin typeface="Cambria Math" panose="02040503050406030204" pitchFamily="18" charset="0"/>
                      </a:rPr>
                      <m:t>P</m:t>
                    </m:r>
                    <m:d>
                      <m:dPr>
                        <m:ctrlPr>
                          <a:rPr lang="en-US" altLang="zh-CN" sz="2000" i="1">
                            <a:latin typeface="Cambria Math" panose="02040503050406030204" pitchFamily="18" charset="0"/>
                          </a:rPr>
                        </m:ctrlPr>
                      </m:dPr>
                      <m:e>
                        <m:r>
                          <m:rPr>
                            <m:sty m:val="p"/>
                          </m:rPr>
                          <a:rPr lang="en-US" altLang="zh-CN" sz="2000">
                            <a:latin typeface="Cambria Math" panose="02040503050406030204" pitchFamily="18" charset="0"/>
                          </a:rPr>
                          <m:t>Japan</m:t>
                        </m:r>
                      </m:e>
                      <m:e>
                        <m:r>
                          <m:rPr>
                            <m:sty m:val="p"/>
                          </m:rPr>
                          <a:rPr lang="en-US" altLang="zh-CN" sz="2000" b="0" i="0" smtClean="0">
                            <a:latin typeface="Cambria Math" panose="02040503050406030204" pitchFamily="18" charset="0"/>
                          </a:rPr>
                          <m:t>j</m:t>
                        </m:r>
                      </m:e>
                    </m:d>
                    <m:r>
                      <a:rPr lang="en-US" altLang="zh-CN" sz="2000" i="1">
                        <a:latin typeface="Cambria Math" panose="02040503050406030204" pitchFamily="18" charset="0"/>
                      </a:rPr>
                      <m:t>⋅</m:t>
                    </m:r>
                    <m:r>
                      <m:rPr>
                        <m:sty m:val="p"/>
                      </m:rPr>
                      <a:rPr lang="en-US" altLang="zh-CN" sz="2000">
                        <a:latin typeface="Cambria Math" panose="02040503050406030204" pitchFamily="18" charset="0"/>
                      </a:rPr>
                      <m:t>P</m:t>
                    </m:r>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𝑗</m:t>
                        </m:r>
                      </m:e>
                    </m:d>
                  </m:oMath>
                </a14:m>
                <a:endParaRPr lang="en-US" altLang="zh-CN" sz="2000" i="1" dirty="0">
                  <a:latin typeface="Cambria Math" panose="02040503050406030204" pitchFamily="18" charset="0"/>
                </a:endParaRP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d>
                            <m:dPr>
                              <m:ctrlPr>
                                <a:rPr lang="en-US" altLang="zh-CN" sz="2000" b="0" i="1" smtClean="0">
                                  <a:latin typeface="Cambria Math" panose="02040503050406030204" pitchFamily="18" charset="0"/>
                                </a:rPr>
                              </m:ctrlPr>
                            </m:dPr>
                            <m:e>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2</m:t>
                                  </m:r>
                                </m:num>
                                <m:den>
                                  <m:r>
                                    <a:rPr lang="en-US" altLang="zh-CN" sz="2000" b="0" i="1" smtClean="0">
                                      <a:latin typeface="Cambria Math" panose="02040503050406030204" pitchFamily="18" charset="0"/>
                                    </a:rPr>
                                    <m:t>9</m:t>
                                  </m:r>
                                </m:den>
                              </m:f>
                            </m:e>
                          </m:d>
                        </m:e>
                        <m:sup>
                          <m:r>
                            <a:rPr lang="en-US" altLang="zh-CN" sz="2000" b="0" i="1" smtClean="0">
                              <a:latin typeface="Cambria Math" panose="02040503050406030204" pitchFamily="18" charset="0"/>
                            </a:rPr>
                            <m:t>3</m:t>
                          </m:r>
                        </m:sup>
                      </m:sSup>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2</m:t>
                          </m:r>
                        </m:num>
                        <m:den>
                          <m:r>
                            <a:rPr lang="en-US" altLang="zh-CN" sz="2000" b="0" i="1" smtClean="0">
                              <a:latin typeface="Cambria Math" panose="02040503050406030204" pitchFamily="18" charset="0"/>
                            </a:rPr>
                            <m:t>9</m:t>
                          </m:r>
                        </m:den>
                      </m:f>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2</m:t>
                          </m:r>
                        </m:num>
                        <m:den>
                          <m:r>
                            <a:rPr lang="en-US" altLang="zh-CN" sz="2000" b="0" i="1" smtClean="0">
                              <a:latin typeface="Cambria Math" panose="02040503050406030204" pitchFamily="18" charset="0"/>
                            </a:rPr>
                            <m:t>9</m:t>
                          </m:r>
                        </m:den>
                      </m:f>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4</m:t>
                          </m:r>
                        </m:den>
                      </m:f>
                      <m:r>
                        <a:rPr lang="en-US" altLang="zh-CN" sz="2000" b="0" i="1" smtClean="0">
                          <a:latin typeface="Cambria Math" panose="02040503050406030204" pitchFamily="18" charset="0"/>
                        </a:rPr>
                        <m:t>≈1.355×</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10</m:t>
                          </m:r>
                        </m:e>
                        <m:sup>
                          <m:r>
                            <a:rPr lang="en-US" altLang="zh-CN" sz="2000" b="0" i="1" smtClean="0">
                              <a:latin typeface="Cambria Math" panose="02040503050406030204" pitchFamily="18" charset="0"/>
                            </a:rPr>
                            <m:t>−4</m:t>
                          </m:r>
                        </m:sup>
                      </m:sSup>
                    </m:oMath>
                  </m:oMathPara>
                </a14:m>
                <a:endParaRPr lang="en-US" altLang="zh-CN" sz="2000" dirty="0"/>
              </a:p>
              <a:p>
                <a:pPr marL="0" indent="0">
                  <a:spcBef>
                    <a:spcPts val="0"/>
                  </a:spcBef>
                  <a:spcAft>
                    <a:spcPts val="0"/>
                  </a:spcAft>
                  <a:buNone/>
                </a:pPr>
                <a:r>
                  <a:rPr lang="en-US" altLang="zh-CN" sz="2000" dirty="0"/>
                  <a:t>We make a conclusion that Doc 5 belongs to class c.</a:t>
                </a:r>
              </a:p>
              <a:p>
                <a:pPr>
                  <a:spcBef>
                    <a:spcPts val="0"/>
                  </a:spcBef>
                  <a:spcAft>
                    <a:spcPts val="0"/>
                  </a:spcAft>
                </a:pPr>
                <a:endParaRPr lang="en-US" altLang="zh-CN" sz="2000" dirty="0"/>
              </a:p>
              <a:p>
                <a:pPr>
                  <a:spcBef>
                    <a:spcPts val="0"/>
                  </a:spcBef>
                  <a:spcAft>
                    <a:spcPts val="0"/>
                  </a:spcAft>
                </a:pPr>
                <a:endParaRPr lang="en-US" altLang="zh-CN" sz="2000" dirty="0"/>
              </a:p>
              <a:p>
                <a:pPr>
                  <a:spcBef>
                    <a:spcPts val="0"/>
                  </a:spcBef>
                  <a:spcAft>
                    <a:spcPts val="0"/>
                  </a:spcAft>
                </a:pPr>
                <a:endParaRPr kumimoji="1" lang="zh-CN" altLang="en-US" sz="2000" dirty="0"/>
              </a:p>
            </p:txBody>
          </p:sp>
        </mc:Choice>
        <mc:Fallback>
          <p:sp>
            <p:nvSpPr>
              <p:cNvPr id="3" name="内容占位符 2">
                <a:extLst>
                  <a:ext uri="{FF2B5EF4-FFF2-40B4-BE49-F238E27FC236}">
                    <a16:creationId xmlns:a16="http://schemas.microsoft.com/office/drawing/2014/main" id="{756A6C5E-9455-D29A-1F8D-DE5B0BEE4F9A}"/>
                  </a:ext>
                </a:extLst>
              </p:cNvPr>
              <p:cNvSpPr>
                <a:spLocks noGrp="1" noRot="1" noChangeAspect="1" noMove="1" noResize="1" noEditPoints="1" noAdjustHandles="1" noChangeArrowheads="1" noChangeShapeType="1" noTextEdit="1"/>
              </p:cNvSpPr>
              <p:nvPr>
                <p:ph idx="1"/>
              </p:nvPr>
            </p:nvSpPr>
            <p:spPr>
              <a:xfrm>
                <a:off x="517525" y="1108433"/>
                <a:ext cx="11350627" cy="5749567"/>
              </a:xfrm>
              <a:blipFill>
                <a:blip r:embed="rId2"/>
                <a:stretch>
                  <a:fillRect l="-559" t="-662"/>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BA9286E4-05B6-E972-1973-7E03FAAB9420}"/>
              </a:ext>
            </a:extLst>
          </p:cNvPr>
          <p:cNvSpPr>
            <a:spLocks noGrp="1"/>
          </p:cNvSpPr>
          <p:nvPr>
            <p:ph type="sldNum" sz="quarter" idx="12"/>
          </p:nvPr>
        </p:nvSpPr>
        <p:spPr/>
        <p:txBody>
          <a:bodyPr/>
          <a:lstStyle/>
          <a:p>
            <a:fld id="{DC8BB421-126E-41CB-B73A-69D52E98CAE3}" type="slidenum">
              <a:rPr lang="zh-CN" altLang="en-US" smtClean="0"/>
              <a:t>35</a:t>
            </a:fld>
            <a:endParaRPr lang="zh-CN" altLang="en-US" dirty="0"/>
          </a:p>
        </p:txBody>
      </p:sp>
    </p:spTree>
    <p:extLst>
      <p:ext uri="{BB962C8B-B14F-4D97-AF65-F5344CB8AC3E}">
        <p14:creationId xmlns:p14="http://schemas.microsoft.com/office/powerpoint/2010/main" val="11051131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6B3FC-64A0-F247-97D9-70CD5B4CD72D}"/>
              </a:ext>
            </a:extLst>
          </p:cNvPr>
          <p:cNvSpPr>
            <a:spLocks noGrp="1"/>
          </p:cNvSpPr>
          <p:nvPr>
            <p:ph type="title"/>
          </p:nvPr>
        </p:nvSpPr>
        <p:spPr/>
        <p:txBody>
          <a:bodyPr/>
          <a:lstStyle/>
          <a:p>
            <a:r>
              <a:rPr lang="en-US" sz="4000" b="1" dirty="0"/>
              <a:t>Outline</a:t>
            </a:r>
            <a:endParaRPr lang="en-CN" dirty="0"/>
          </a:p>
        </p:txBody>
      </p:sp>
      <p:sp>
        <p:nvSpPr>
          <p:cNvPr id="3" name="Content Placeholder 2">
            <a:extLst>
              <a:ext uri="{FF2B5EF4-FFF2-40B4-BE49-F238E27FC236}">
                <a16:creationId xmlns:a16="http://schemas.microsoft.com/office/drawing/2014/main" id="{E4C795B9-AD1A-E34E-A2A0-C304D3C4AA26}"/>
              </a:ext>
            </a:extLst>
          </p:cNvPr>
          <p:cNvSpPr>
            <a:spLocks noGrp="1"/>
          </p:cNvSpPr>
          <p:nvPr>
            <p:ph idx="1"/>
          </p:nvPr>
        </p:nvSpPr>
        <p:spPr/>
        <p:txBody>
          <a:bodyPr/>
          <a:lstStyle/>
          <a:p>
            <a:r>
              <a:rPr lang="en-US" dirty="0"/>
              <a:t> Task of Text Classification</a:t>
            </a:r>
          </a:p>
          <a:p>
            <a:r>
              <a:rPr lang="en-US" dirty="0"/>
              <a:t> Naïve Bayes</a:t>
            </a:r>
          </a:p>
          <a:p>
            <a:r>
              <a:rPr lang="en-US" altLang="zh-CN" dirty="0">
                <a:ea typeface="ＭＳ Ｐゴシック" charset="0"/>
                <a:cs typeface="Calibri"/>
              </a:rPr>
              <a:t> Formalizing the Naïve Bayes Classifier</a:t>
            </a:r>
          </a:p>
          <a:p>
            <a:r>
              <a:rPr lang="en-US" altLang="zh-CN" dirty="0">
                <a:ea typeface="ＭＳ Ｐゴシック" charset="0"/>
                <a:cs typeface="Calibri"/>
              </a:rPr>
              <a:t>Naïve Bayes: Learning</a:t>
            </a:r>
          </a:p>
          <a:p>
            <a:r>
              <a:rPr lang="en-US" altLang="zh-CN" dirty="0">
                <a:solidFill>
                  <a:srgbClr val="FF0000"/>
                </a:solidFill>
                <a:ea typeface="ＭＳ Ｐゴシック" charset="0"/>
                <a:cs typeface="Calibri"/>
              </a:rPr>
              <a:t>Naïve Bayes</a:t>
            </a:r>
            <a:r>
              <a:rPr lang="zh-CN" altLang="en-US" dirty="0">
                <a:solidFill>
                  <a:srgbClr val="FF0000"/>
                </a:solidFill>
                <a:ea typeface="ＭＳ Ｐゴシック" charset="0"/>
                <a:cs typeface="Calibri"/>
              </a:rPr>
              <a:t> </a:t>
            </a:r>
            <a:r>
              <a:rPr lang="en-US" altLang="zh-CN" dirty="0" err="1">
                <a:solidFill>
                  <a:srgbClr val="FF0000"/>
                </a:solidFill>
                <a:ea typeface="ＭＳ Ｐゴシック" charset="0"/>
                <a:cs typeface="Calibri"/>
              </a:rPr>
              <a:t>v.s</a:t>
            </a:r>
            <a:r>
              <a:rPr lang="en-US" altLang="zh-CN" dirty="0">
                <a:solidFill>
                  <a:srgbClr val="FF0000"/>
                </a:solidFill>
                <a:ea typeface="ＭＳ Ｐゴシック" charset="0"/>
                <a:cs typeface="Calibri"/>
              </a:rPr>
              <a:t>. Language Modeling</a:t>
            </a:r>
          </a:p>
        </p:txBody>
      </p:sp>
      <p:sp>
        <p:nvSpPr>
          <p:cNvPr id="4" name="Slide Number Placeholder 3">
            <a:extLst>
              <a:ext uri="{FF2B5EF4-FFF2-40B4-BE49-F238E27FC236}">
                <a16:creationId xmlns:a16="http://schemas.microsoft.com/office/drawing/2014/main" id="{EA8B4E95-3F0C-8546-81B3-C23A086529AD}"/>
              </a:ext>
            </a:extLst>
          </p:cNvPr>
          <p:cNvSpPr>
            <a:spLocks noGrp="1"/>
          </p:cNvSpPr>
          <p:nvPr>
            <p:ph type="sldNum" sz="quarter" idx="12"/>
          </p:nvPr>
        </p:nvSpPr>
        <p:spPr/>
        <p:txBody>
          <a:bodyPr/>
          <a:lstStyle/>
          <a:p>
            <a:fld id="{DC8BB421-126E-41CB-B73A-69D52E98CAE3}" type="slidenum">
              <a:rPr lang="zh-CN" altLang="en-US" smtClean="0"/>
              <a:t>36</a:t>
            </a:fld>
            <a:endParaRPr lang="zh-CN" altLang="en-US" dirty="0"/>
          </a:p>
        </p:txBody>
      </p:sp>
    </p:spTree>
    <p:extLst>
      <p:ext uri="{BB962C8B-B14F-4D97-AF65-F5344CB8AC3E}">
        <p14:creationId xmlns:p14="http://schemas.microsoft.com/office/powerpoint/2010/main" val="17649977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E795A-8ED8-8646-8B40-F2999934289B}"/>
              </a:ext>
            </a:extLst>
          </p:cNvPr>
          <p:cNvSpPr>
            <a:spLocks noGrp="1"/>
          </p:cNvSpPr>
          <p:nvPr>
            <p:ph type="title"/>
          </p:nvPr>
        </p:nvSpPr>
        <p:spPr/>
        <p:txBody>
          <a:bodyPr/>
          <a:lstStyle/>
          <a:p>
            <a:r>
              <a:rPr lang="en-US" altLang="zh-CN" b="1" dirty="0"/>
              <a:t>Naïve </a:t>
            </a:r>
            <a:r>
              <a:rPr lang="en-US" b="1" dirty="0"/>
              <a:t>Bayes and Language Modeling</a:t>
            </a:r>
            <a:endParaRPr lang="en-CN" dirty="0"/>
          </a:p>
        </p:txBody>
      </p:sp>
      <p:sp>
        <p:nvSpPr>
          <p:cNvPr id="3" name="Content Placeholder 2">
            <a:extLst>
              <a:ext uri="{FF2B5EF4-FFF2-40B4-BE49-F238E27FC236}">
                <a16:creationId xmlns:a16="http://schemas.microsoft.com/office/drawing/2014/main" id="{BC9F0AD9-3864-D642-A4EB-951F3D655622}"/>
              </a:ext>
            </a:extLst>
          </p:cNvPr>
          <p:cNvSpPr>
            <a:spLocks noGrp="1"/>
          </p:cNvSpPr>
          <p:nvPr>
            <p:ph idx="1"/>
          </p:nvPr>
        </p:nvSpPr>
        <p:spPr>
          <a:xfrm>
            <a:off x="517525" y="1108434"/>
            <a:ext cx="11064875" cy="3634048"/>
          </a:xfrm>
        </p:spPr>
        <p:txBody>
          <a:bodyPr>
            <a:normAutofit/>
          </a:bodyPr>
          <a:lstStyle/>
          <a:p>
            <a:pPr>
              <a:lnSpc>
                <a:spcPct val="110000"/>
              </a:lnSpc>
              <a:spcAft>
                <a:spcPts val="0"/>
              </a:spcAft>
            </a:pPr>
            <a:r>
              <a:rPr lang="fr-FR" sz="3300" dirty="0"/>
              <a:t>Naïve</a:t>
            </a:r>
            <a:r>
              <a:rPr lang="zh-CN" altLang="en-US" sz="3300" dirty="0"/>
              <a:t> </a:t>
            </a:r>
            <a:r>
              <a:rPr lang="en-US" sz="3300" dirty="0"/>
              <a:t>Bayes classifiers can use any sort of feature</a:t>
            </a:r>
          </a:p>
          <a:p>
            <a:pPr lvl="1">
              <a:lnSpc>
                <a:spcPct val="110000"/>
              </a:lnSpc>
              <a:spcAft>
                <a:spcPts val="0"/>
              </a:spcAft>
            </a:pPr>
            <a:r>
              <a:rPr lang="en-US" sz="2800" dirty="0"/>
              <a:t>URL, email address, dictionaries, network features</a:t>
            </a:r>
          </a:p>
          <a:p>
            <a:pPr>
              <a:lnSpc>
                <a:spcPct val="110000"/>
              </a:lnSpc>
              <a:spcAft>
                <a:spcPts val="0"/>
              </a:spcAft>
            </a:pPr>
            <a:r>
              <a:rPr lang="en-US" sz="3300" dirty="0"/>
              <a:t>But if, as in the previous slides</a:t>
            </a:r>
          </a:p>
          <a:p>
            <a:pPr lvl="1">
              <a:lnSpc>
                <a:spcPct val="110000"/>
              </a:lnSpc>
              <a:spcAft>
                <a:spcPts val="0"/>
              </a:spcAft>
            </a:pPr>
            <a:r>
              <a:rPr lang="en-US" sz="2800" dirty="0"/>
              <a:t>We use </a:t>
            </a:r>
            <a:r>
              <a:rPr lang="en-US" sz="2800" b="1" dirty="0"/>
              <a:t>only</a:t>
            </a:r>
            <a:r>
              <a:rPr lang="en-US" sz="2800" dirty="0"/>
              <a:t> word features </a:t>
            </a:r>
          </a:p>
          <a:p>
            <a:pPr lvl="1">
              <a:lnSpc>
                <a:spcPct val="110000"/>
              </a:lnSpc>
              <a:spcAft>
                <a:spcPts val="0"/>
              </a:spcAft>
            </a:pPr>
            <a:r>
              <a:rPr lang="en-US" sz="2800" dirty="0"/>
              <a:t>we use </a:t>
            </a:r>
            <a:r>
              <a:rPr lang="en-US" sz="2800" b="1" dirty="0"/>
              <a:t>all</a:t>
            </a:r>
            <a:r>
              <a:rPr lang="en-US" sz="2800" dirty="0"/>
              <a:t> of the words in the text (not a subset)</a:t>
            </a:r>
          </a:p>
          <a:p>
            <a:pPr>
              <a:lnSpc>
                <a:spcPct val="110000"/>
              </a:lnSpc>
              <a:spcAft>
                <a:spcPts val="0"/>
              </a:spcAft>
            </a:pPr>
            <a:r>
              <a:rPr lang="en-US" sz="2800" dirty="0"/>
              <a:t>Naïve Bayes has an important similarity to language modeling</a:t>
            </a:r>
            <a:endParaRPr lang="en-CN" dirty="0"/>
          </a:p>
        </p:txBody>
      </p:sp>
      <p:sp>
        <p:nvSpPr>
          <p:cNvPr id="4" name="Slide Number Placeholder 3">
            <a:extLst>
              <a:ext uri="{FF2B5EF4-FFF2-40B4-BE49-F238E27FC236}">
                <a16:creationId xmlns:a16="http://schemas.microsoft.com/office/drawing/2014/main" id="{53BC9E1F-EF74-D346-B1C9-99590ADCF1A6}"/>
              </a:ext>
            </a:extLst>
          </p:cNvPr>
          <p:cNvSpPr>
            <a:spLocks noGrp="1"/>
          </p:cNvSpPr>
          <p:nvPr>
            <p:ph type="sldNum" sz="quarter" idx="12"/>
          </p:nvPr>
        </p:nvSpPr>
        <p:spPr/>
        <p:txBody>
          <a:bodyPr/>
          <a:lstStyle/>
          <a:p>
            <a:fld id="{DC8BB421-126E-41CB-B73A-69D52E98CAE3}" type="slidenum">
              <a:rPr lang="zh-CN" altLang="en-US" smtClean="0"/>
              <a:t>37</a:t>
            </a:fld>
            <a:endParaRPr lang="zh-CN" altLang="en-US" dirty="0"/>
          </a:p>
        </p:txBody>
      </p:sp>
      <p:sp>
        <p:nvSpPr>
          <p:cNvPr id="5" name="Oval 4">
            <a:extLst>
              <a:ext uri="{FF2B5EF4-FFF2-40B4-BE49-F238E27FC236}">
                <a16:creationId xmlns:a16="http://schemas.microsoft.com/office/drawing/2014/main" id="{8B944C3D-CAA3-CC43-9E3B-FDDEC48D90F2}"/>
              </a:ext>
            </a:extLst>
          </p:cNvPr>
          <p:cNvSpPr>
            <a:spLocks noChangeArrowheads="1"/>
          </p:cNvSpPr>
          <p:nvPr/>
        </p:nvSpPr>
        <p:spPr bwMode="auto">
          <a:xfrm>
            <a:off x="5493504" y="4703278"/>
            <a:ext cx="1143000" cy="609600"/>
          </a:xfrm>
          <a:prstGeom prst="ellipse">
            <a:avLst/>
          </a:prstGeom>
          <a:solidFill>
            <a:srgbClr val="C0504D"/>
          </a:solidFill>
          <a:ln w="9525">
            <a:solidFill>
              <a:sysClr val="windowText" lastClr="000000"/>
            </a:solidFill>
            <a:miter lim="800000"/>
            <a:headEnd/>
            <a:tailEnd/>
          </a:ln>
        </p:spPr>
        <p:txBody>
          <a:bodyPr wrap="none" anchor="ctr"/>
          <a:lstStyle/>
          <a:p>
            <a:pPr algn="ctr">
              <a:defRPr/>
            </a:pPr>
            <a:r>
              <a:rPr lang="en-US" kern="0" dirty="0">
                <a:solidFill>
                  <a:sysClr val="windowText" lastClr="000000"/>
                </a:solidFill>
              </a:rPr>
              <a:t>c=China</a:t>
            </a:r>
          </a:p>
        </p:txBody>
      </p:sp>
      <p:sp>
        <p:nvSpPr>
          <p:cNvPr id="6" name="Oval 6">
            <a:extLst>
              <a:ext uri="{FF2B5EF4-FFF2-40B4-BE49-F238E27FC236}">
                <a16:creationId xmlns:a16="http://schemas.microsoft.com/office/drawing/2014/main" id="{6BAA0DA9-C527-5840-B2DB-A1237BAFC571}"/>
              </a:ext>
            </a:extLst>
          </p:cNvPr>
          <p:cNvSpPr>
            <a:spLocks noChangeArrowheads="1"/>
          </p:cNvSpPr>
          <p:nvPr/>
        </p:nvSpPr>
        <p:spPr bwMode="auto">
          <a:xfrm>
            <a:off x="2140704" y="6026977"/>
            <a:ext cx="1600200" cy="609600"/>
          </a:xfrm>
          <a:prstGeom prst="ellipse">
            <a:avLst/>
          </a:prstGeom>
          <a:solidFill>
            <a:srgbClr val="C0504D"/>
          </a:solidFill>
          <a:ln w="9525">
            <a:solidFill>
              <a:sysClr val="windowText" lastClr="000000"/>
            </a:solidFill>
            <a:miter lim="800000"/>
            <a:headEnd/>
            <a:tailEnd/>
          </a:ln>
        </p:spPr>
        <p:txBody>
          <a:bodyPr wrap="none" anchor="ctr"/>
          <a:lstStyle/>
          <a:p>
            <a:pPr algn="ctr">
              <a:defRPr/>
            </a:pPr>
            <a:r>
              <a:rPr lang="en-US" i="1" kern="0" dirty="0">
                <a:solidFill>
                  <a:sysClr val="windowText" lastClr="000000"/>
                </a:solidFill>
              </a:rPr>
              <a:t>X</a:t>
            </a:r>
            <a:r>
              <a:rPr lang="en-US" i="1" kern="0" baseline="-25000" dirty="0">
                <a:solidFill>
                  <a:sysClr val="windowText" lastClr="000000"/>
                </a:solidFill>
              </a:rPr>
              <a:t>1</a:t>
            </a:r>
            <a:r>
              <a:rPr lang="en-US" i="1" kern="0" dirty="0">
                <a:solidFill>
                  <a:sysClr val="windowText" lastClr="000000"/>
                </a:solidFill>
              </a:rPr>
              <a:t>=Shanghai</a:t>
            </a:r>
            <a:endParaRPr lang="en-US" kern="0" baseline="-25000" dirty="0">
              <a:solidFill>
                <a:sysClr val="windowText" lastClr="000000"/>
              </a:solidFill>
            </a:endParaRPr>
          </a:p>
        </p:txBody>
      </p:sp>
      <p:sp>
        <p:nvSpPr>
          <p:cNvPr id="7" name="Line 14">
            <a:extLst>
              <a:ext uri="{FF2B5EF4-FFF2-40B4-BE49-F238E27FC236}">
                <a16:creationId xmlns:a16="http://schemas.microsoft.com/office/drawing/2014/main" id="{B998F0AF-EC19-1140-909C-A6C5C7F1886A}"/>
              </a:ext>
            </a:extLst>
          </p:cNvPr>
          <p:cNvSpPr>
            <a:spLocks noChangeShapeType="1"/>
          </p:cNvSpPr>
          <p:nvPr/>
        </p:nvSpPr>
        <p:spPr bwMode="auto">
          <a:xfrm flipH="1">
            <a:off x="3131304" y="5312877"/>
            <a:ext cx="2819400" cy="714099"/>
          </a:xfrm>
          <a:prstGeom prst="line">
            <a:avLst/>
          </a:prstGeom>
          <a:noFill/>
          <a:ln w="28575">
            <a:solidFill>
              <a:sysClr val="windowText" lastClr="000000"/>
            </a:solidFill>
            <a:miter lim="800000"/>
            <a:headEnd/>
            <a:tailEnd type="triangle" w="med" len="med"/>
          </a:ln>
          <a:extLst>
            <a:ext uri="{909E8E84-426E-40dd-AFC4-6F175D3DCCD1}">
              <a14:hiddenFill xmlns="" xmlns:a14="http://schemas.microsoft.com/office/drawing/2010/main">
                <a:noFill/>
              </a14:hiddenFill>
            </a:ext>
          </a:extLst>
        </p:spPr>
        <p:txBody>
          <a:bodyPr wrap="none" anchor="ctr"/>
          <a:lstStyle/>
          <a:p>
            <a:pPr>
              <a:defRPr/>
            </a:pPr>
            <a:endParaRPr lang="en-US" kern="0">
              <a:solidFill>
                <a:sysClr val="windowText" lastClr="000000"/>
              </a:solidFill>
            </a:endParaRPr>
          </a:p>
        </p:txBody>
      </p:sp>
      <p:sp>
        <p:nvSpPr>
          <p:cNvPr id="8" name="Line 15">
            <a:extLst>
              <a:ext uri="{FF2B5EF4-FFF2-40B4-BE49-F238E27FC236}">
                <a16:creationId xmlns:a16="http://schemas.microsoft.com/office/drawing/2014/main" id="{76EC5C15-B55B-8143-A580-63415586C30E}"/>
              </a:ext>
            </a:extLst>
          </p:cNvPr>
          <p:cNvSpPr>
            <a:spLocks noChangeShapeType="1"/>
          </p:cNvSpPr>
          <p:nvPr/>
        </p:nvSpPr>
        <p:spPr bwMode="auto">
          <a:xfrm flipH="1">
            <a:off x="4655304" y="5341729"/>
            <a:ext cx="1295400" cy="685248"/>
          </a:xfrm>
          <a:prstGeom prst="line">
            <a:avLst/>
          </a:prstGeom>
          <a:noFill/>
          <a:ln w="28575">
            <a:solidFill>
              <a:sysClr val="windowText" lastClr="000000"/>
            </a:solidFill>
            <a:miter lim="800000"/>
            <a:headEnd/>
            <a:tailEnd type="triangle" w="med" len="med"/>
          </a:ln>
          <a:extLst>
            <a:ext uri="{909E8E84-426E-40dd-AFC4-6F175D3DCCD1}">
              <a14:hiddenFill xmlns="" xmlns:a14="http://schemas.microsoft.com/office/drawing/2010/main">
                <a:noFill/>
              </a14:hiddenFill>
            </a:ext>
          </a:extLst>
        </p:spPr>
        <p:txBody>
          <a:bodyPr wrap="none" anchor="ctr"/>
          <a:lstStyle/>
          <a:p>
            <a:pPr>
              <a:defRPr/>
            </a:pPr>
            <a:endParaRPr lang="en-US" kern="0">
              <a:solidFill>
                <a:sysClr val="windowText" lastClr="000000"/>
              </a:solidFill>
            </a:endParaRPr>
          </a:p>
        </p:txBody>
      </p:sp>
      <p:sp>
        <p:nvSpPr>
          <p:cNvPr id="9" name="Line 16">
            <a:extLst>
              <a:ext uri="{FF2B5EF4-FFF2-40B4-BE49-F238E27FC236}">
                <a16:creationId xmlns:a16="http://schemas.microsoft.com/office/drawing/2014/main" id="{9A09DD79-E632-A14D-ACD3-3B858419D86F}"/>
              </a:ext>
            </a:extLst>
          </p:cNvPr>
          <p:cNvSpPr>
            <a:spLocks noChangeShapeType="1"/>
          </p:cNvSpPr>
          <p:nvPr/>
        </p:nvSpPr>
        <p:spPr bwMode="auto">
          <a:xfrm flipH="1">
            <a:off x="6026904" y="5341729"/>
            <a:ext cx="0" cy="685248"/>
          </a:xfrm>
          <a:prstGeom prst="line">
            <a:avLst/>
          </a:prstGeom>
          <a:noFill/>
          <a:ln w="28575">
            <a:solidFill>
              <a:sysClr val="windowText" lastClr="000000"/>
            </a:solidFill>
            <a:miter lim="800000"/>
            <a:headEnd/>
            <a:tailEnd type="triangle" w="med" len="med"/>
          </a:ln>
          <a:extLst>
            <a:ext uri="{909E8E84-426E-40dd-AFC4-6F175D3DCCD1}">
              <a14:hiddenFill xmlns="" xmlns:a14="http://schemas.microsoft.com/office/drawing/2010/main">
                <a:noFill/>
              </a14:hiddenFill>
            </a:ext>
          </a:extLst>
        </p:spPr>
        <p:txBody>
          <a:bodyPr wrap="none" anchor="ctr"/>
          <a:lstStyle/>
          <a:p>
            <a:pPr>
              <a:defRPr/>
            </a:pPr>
            <a:endParaRPr lang="en-US" kern="0">
              <a:solidFill>
                <a:sysClr val="windowText" lastClr="000000"/>
              </a:solidFill>
            </a:endParaRPr>
          </a:p>
        </p:txBody>
      </p:sp>
      <p:sp>
        <p:nvSpPr>
          <p:cNvPr id="10" name="Line 18">
            <a:extLst>
              <a:ext uri="{FF2B5EF4-FFF2-40B4-BE49-F238E27FC236}">
                <a16:creationId xmlns:a16="http://schemas.microsoft.com/office/drawing/2014/main" id="{31C339EF-6966-9B4E-B1AF-A63DDAEBFC82}"/>
              </a:ext>
            </a:extLst>
          </p:cNvPr>
          <p:cNvSpPr>
            <a:spLocks noChangeShapeType="1"/>
          </p:cNvSpPr>
          <p:nvPr/>
        </p:nvSpPr>
        <p:spPr bwMode="auto">
          <a:xfrm>
            <a:off x="6165097" y="5341729"/>
            <a:ext cx="1538207" cy="685248"/>
          </a:xfrm>
          <a:prstGeom prst="line">
            <a:avLst/>
          </a:prstGeom>
          <a:noFill/>
          <a:ln w="28575">
            <a:solidFill>
              <a:sysClr val="windowText" lastClr="000000"/>
            </a:solidFill>
            <a:miter lim="800000"/>
            <a:headEnd/>
            <a:tailEnd type="triangle" w="med" len="med"/>
          </a:ln>
          <a:extLst>
            <a:ext uri="{909E8E84-426E-40dd-AFC4-6F175D3DCCD1}">
              <a14:hiddenFill xmlns="" xmlns:a14="http://schemas.microsoft.com/office/drawing/2010/main">
                <a:noFill/>
              </a14:hiddenFill>
            </a:ext>
          </a:extLst>
        </p:spPr>
        <p:txBody>
          <a:bodyPr wrap="none" anchor="ctr"/>
          <a:lstStyle/>
          <a:p>
            <a:pPr>
              <a:defRPr/>
            </a:pPr>
            <a:endParaRPr lang="en-US" kern="0">
              <a:solidFill>
                <a:sysClr val="windowText" lastClr="000000"/>
              </a:solidFill>
            </a:endParaRPr>
          </a:p>
        </p:txBody>
      </p:sp>
      <p:sp>
        <p:nvSpPr>
          <p:cNvPr id="11" name="Line 19">
            <a:extLst>
              <a:ext uri="{FF2B5EF4-FFF2-40B4-BE49-F238E27FC236}">
                <a16:creationId xmlns:a16="http://schemas.microsoft.com/office/drawing/2014/main" id="{364A2F5D-FA2B-E64D-8E95-50C70A969BC6}"/>
              </a:ext>
            </a:extLst>
          </p:cNvPr>
          <p:cNvSpPr>
            <a:spLocks noChangeShapeType="1"/>
          </p:cNvSpPr>
          <p:nvPr/>
        </p:nvSpPr>
        <p:spPr bwMode="auto">
          <a:xfrm>
            <a:off x="6165097" y="5341729"/>
            <a:ext cx="2909807" cy="685248"/>
          </a:xfrm>
          <a:prstGeom prst="line">
            <a:avLst/>
          </a:prstGeom>
          <a:noFill/>
          <a:ln w="28575">
            <a:solidFill>
              <a:sysClr val="windowText" lastClr="000000"/>
            </a:solidFill>
            <a:miter lim="800000"/>
            <a:headEnd/>
            <a:tailEnd type="triangle" w="med" len="med"/>
          </a:ln>
          <a:extLst>
            <a:ext uri="{909E8E84-426E-40dd-AFC4-6F175D3DCCD1}">
              <a14:hiddenFill xmlns="" xmlns:a14="http://schemas.microsoft.com/office/drawing/2010/main">
                <a:noFill/>
              </a14:hiddenFill>
            </a:ext>
          </a:extLst>
        </p:spPr>
        <p:txBody>
          <a:bodyPr wrap="none" anchor="ctr"/>
          <a:lstStyle/>
          <a:p>
            <a:pPr>
              <a:defRPr/>
            </a:pPr>
            <a:endParaRPr lang="en-US" kern="0">
              <a:solidFill>
                <a:sysClr val="windowText" lastClr="000000"/>
              </a:solidFill>
            </a:endParaRPr>
          </a:p>
        </p:txBody>
      </p:sp>
      <p:sp>
        <p:nvSpPr>
          <p:cNvPr id="12" name="Oval 6">
            <a:extLst>
              <a:ext uri="{FF2B5EF4-FFF2-40B4-BE49-F238E27FC236}">
                <a16:creationId xmlns:a16="http://schemas.microsoft.com/office/drawing/2014/main" id="{92163264-7263-DB46-9432-F903CFB74992}"/>
              </a:ext>
            </a:extLst>
          </p:cNvPr>
          <p:cNvSpPr>
            <a:spLocks noChangeArrowheads="1"/>
          </p:cNvSpPr>
          <p:nvPr/>
        </p:nvSpPr>
        <p:spPr bwMode="auto">
          <a:xfrm>
            <a:off x="3893304" y="6026977"/>
            <a:ext cx="1295400" cy="609600"/>
          </a:xfrm>
          <a:prstGeom prst="ellipse">
            <a:avLst/>
          </a:prstGeom>
          <a:solidFill>
            <a:srgbClr val="C0504D"/>
          </a:solidFill>
          <a:ln w="9525">
            <a:solidFill>
              <a:sysClr val="windowText" lastClr="000000"/>
            </a:solidFill>
            <a:miter lim="800000"/>
            <a:headEnd/>
            <a:tailEnd/>
          </a:ln>
        </p:spPr>
        <p:txBody>
          <a:bodyPr wrap="none" anchor="ctr"/>
          <a:lstStyle/>
          <a:p>
            <a:pPr algn="ctr">
              <a:defRPr/>
            </a:pPr>
            <a:r>
              <a:rPr lang="en-US" i="1" kern="0" dirty="0">
                <a:solidFill>
                  <a:sysClr val="windowText" lastClr="000000"/>
                </a:solidFill>
              </a:rPr>
              <a:t>X</a:t>
            </a:r>
            <a:r>
              <a:rPr lang="en-US" i="1" kern="0" baseline="-25000" dirty="0">
                <a:solidFill>
                  <a:sysClr val="windowText" lastClr="000000"/>
                </a:solidFill>
              </a:rPr>
              <a:t>2</a:t>
            </a:r>
            <a:r>
              <a:rPr lang="en-US" i="1" kern="0" dirty="0">
                <a:solidFill>
                  <a:sysClr val="windowText" lastClr="000000"/>
                </a:solidFill>
              </a:rPr>
              <a:t>=and</a:t>
            </a:r>
            <a:endParaRPr lang="en-US" kern="0" baseline="-25000" dirty="0">
              <a:solidFill>
                <a:sysClr val="windowText" lastClr="000000"/>
              </a:solidFill>
            </a:endParaRPr>
          </a:p>
        </p:txBody>
      </p:sp>
      <p:sp>
        <p:nvSpPr>
          <p:cNvPr id="13" name="Oval 6">
            <a:extLst>
              <a:ext uri="{FF2B5EF4-FFF2-40B4-BE49-F238E27FC236}">
                <a16:creationId xmlns:a16="http://schemas.microsoft.com/office/drawing/2014/main" id="{89D703C7-5A28-BE42-9E88-B7695AF2BCB1}"/>
              </a:ext>
            </a:extLst>
          </p:cNvPr>
          <p:cNvSpPr>
            <a:spLocks noChangeArrowheads="1"/>
          </p:cNvSpPr>
          <p:nvPr/>
        </p:nvSpPr>
        <p:spPr bwMode="auto">
          <a:xfrm>
            <a:off x="5264904" y="6026977"/>
            <a:ext cx="1676400" cy="609600"/>
          </a:xfrm>
          <a:prstGeom prst="ellipse">
            <a:avLst/>
          </a:prstGeom>
          <a:solidFill>
            <a:srgbClr val="C0504D"/>
          </a:solidFill>
          <a:ln w="9525">
            <a:solidFill>
              <a:sysClr val="windowText" lastClr="000000"/>
            </a:solidFill>
            <a:miter lim="800000"/>
            <a:headEnd/>
            <a:tailEnd/>
          </a:ln>
        </p:spPr>
        <p:txBody>
          <a:bodyPr wrap="none" anchor="ctr"/>
          <a:lstStyle/>
          <a:p>
            <a:pPr algn="ctr">
              <a:defRPr/>
            </a:pPr>
            <a:r>
              <a:rPr lang="en-US" i="1" kern="0" dirty="0">
                <a:solidFill>
                  <a:sysClr val="windowText" lastClr="000000"/>
                </a:solidFill>
              </a:rPr>
              <a:t>X</a:t>
            </a:r>
            <a:r>
              <a:rPr lang="en-US" i="1" kern="0" baseline="-25000" dirty="0">
                <a:solidFill>
                  <a:sysClr val="windowText" lastClr="000000"/>
                </a:solidFill>
              </a:rPr>
              <a:t>3</a:t>
            </a:r>
            <a:r>
              <a:rPr lang="en-US" i="1" kern="0" dirty="0">
                <a:solidFill>
                  <a:sysClr val="windowText" lastClr="000000"/>
                </a:solidFill>
              </a:rPr>
              <a:t>=Shenzhen</a:t>
            </a:r>
            <a:endParaRPr lang="en-US" kern="0" baseline="-25000" dirty="0">
              <a:solidFill>
                <a:sysClr val="windowText" lastClr="000000"/>
              </a:solidFill>
            </a:endParaRPr>
          </a:p>
        </p:txBody>
      </p:sp>
      <p:sp>
        <p:nvSpPr>
          <p:cNvPr id="14" name="Oval 6">
            <a:extLst>
              <a:ext uri="{FF2B5EF4-FFF2-40B4-BE49-F238E27FC236}">
                <a16:creationId xmlns:a16="http://schemas.microsoft.com/office/drawing/2014/main" id="{82C0AD55-3C60-C444-B85A-2C165F57D9FB}"/>
              </a:ext>
            </a:extLst>
          </p:cNvPr>
          <p:cNvSpPr>
            <a:spLocks noChangeArrowheads="1"/>
          </p:cNvSpPr>
          <p:nvPr/>
        </p:nvSpPr>
        <p:spPr bwMode="auto">
          <a:xfrm>
            <a:off x="7093704" y="6026977"/>
            <a:ext cx="1295400" cy="609600"/>
          </a:xfrm>
          <a:prstGeom prst="ellipse">
            <a:avLst/>
          </a:prstGeom>
          <a:solidFill>
            <a:srgbClr val="C0504D"/>
          </a:solidFill>
          <a:ln w="9525">
            <a:solidFill>
              <a:sysClr val="windowText" lastClr="000000"/>
            </a:solidFill>
            <a:miter lim="800000"/>
            <a:headEnd/>
            <a:tailEnd/>
          </a:ln>
        </p:spPr>
        <p:txBody>
          <a:bodyPr wrap="none" anchor="ctr"/>
          <a:lstStyle/>
          <a:p>
            <a:pPr algn="ctr">
              <a:defRPr/>
            </a:pPr>
            <a:r>
              <a:rPr lang="en-US" i="1" kern="0" dirty="0">
                <a:solidFill>
                  <a:sysClr val="windowText" lastClr="000000"/>
                </a:solidFill>
              </a:rPr>
              <a:t>X</a:t>
            </a:r>
            <a:r>
              <a:rPr lang="en-US" i="1" kern="0" baseline="-25000" dirty="0">
                <a:solidFill>
                  <a:sysClr val="windowText" lastClr="000000"/>
                </a:solidFill>
              </a:rPr>
              <a:t>4</a:t>
            </a:r>
            <a:r>
              <a:rPr lang="en-US" i="1" kern="0" dirty="0">
                <a:solidFill>
                  <a:sysClr val="windowText" lastClr="000000"/>
                </a:solidFill>
              </a:rPr>
              <a:t>=issue</a:t>
            </a:r>
            <a:endParaRPr lang="en-US" kern="0" baseline="-25000" dirty="0">
              <a:solidFill>
                <a:sysClr val="windowText" lastClr="000000"/>
              </a:solidFill>
            </a:endParaRPr>
          </a:p>
        </p:txBody>
      </p:sp>
      <p:sp>
        <p:nvSpPr>
          <p:cNvPr id="15" name="Oval 6">
            <a:extLst>
              <a:ext uri="{FF2B5EF4-FFF2-40B4-BE49-F238E27FC236}">
                <a16:creationId xmlns:a16="http://schemas.microsoft.com/office/drawing/2014/main" id="{CB31316B-CD48-4F4B-8FD9-7500C2D83494}"/>
              </a:ext>
            </a:extLst>
          </p:cNvPr>
          <p:cNvSpPr>
            <a:spLocks noChangeArrowheads="1"/>
          </p:cNvSpPr>
          <p:nvPr/>
        </p:nvSpPr>
        <p:spPr bwMode="auto">
          <a:xfrm>
            <a:off x="8541504" y="6026977"/>
            <a:ext cx="1295400" cy="609600"/>
          </a:xfrm>
          <a:prstGeom prst="ellipse">
            <a:avLst/>
          </a:prstGeom>
          <a:solidFill>
            <a:srgbClr val="C0504D"/>
          </a:solidFill>
          <a:ln w="9525">
            <a:solidFill>
              <a:sysClr val="windowText" lastClr="000000"/>
            </a:solidFill>
            <a:miter lim="800000"/>
            <a:headEnd/>
            <a:tailEnd/>
          </a:ln>
        </p:spPr>
        <p:txBody>
          <a:bodyPr wrap="none" anchor="ctr"/>
          <a:lstStyle/>
          <a:p>
            <a:pPr algn="ctr">
              <a:defRPr/>
            </a:pPr>
            <a:r>
              <a:rPr lang="en-US" i="1" kern="0" dirty="0">
                <a:solidFill>
                  <a:sysClr val="windowText" lastClr="000000"/>
                </a:solidFill>
              </a:rPr>
              <a:t>X</a:t>
            </a:r>
            <a:r>
              <a:rPr lang="en-US" i="1" kern="0" baseline="-25000" dirty="0">
                <a:solidFill>
                  <a:sysClr val="windowText" lastClr="000000"/>
                </a:solidFill>
              </a:rPr>
              <a:t>5</a:t>
            </a:r>
            <a:r>
              <a:rPr lang="en-US" i="1" kern="0" dirty="0">
                <a:solidFill>
                  <a:sysClr val="windowText" lastClr="000000"/>
                </a:solidFill>
              </a:rPr>
              <a:t>=bonds</a:t>
            </a:r>
            <a:endParaRPr lang="en-US" kern="0" baseline="-25000" dirty="0">
              <a:solidFill>
                <a:sysClr val="windowText" lastClr="000000"/>
              </a:solidFill>
            </a:endParaRPr>
          </a:p>
        </p:txBody>
      </p:sp>
    </p:spTree>
    <p:extLst>
      <p:ext uri="{BB962C8B-B14F-4D97-AF65-F5344CB8AC3E}">
        <p14:creationId xmlns:p14="http://schemas.microsoft.com/office/powerpoint/2010/main" val="5720264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55E1-1D2C-454E-A3A6-00CE833375BD}"/>
              </a:ext>
            </a:extLst>
          </p:cNvPr>
          <p:cNvSpPr>
            <a:spLocks noGrp="1"/>
          </p:cNvSpPr>
          <p:nvPr>
            <p:ph type="title"/>
          </p:nvPr>
        </p:nvSpPr>
        <p:spPr/>
        <p:txBody>
          <a:bodyPr/>
          <a:lstStyle/>
          <a:p>
            <a:r>
              <a:rPr lang="en-US" b="1" dirty="0">
                <a:ea typeface="ＭＳ Ｐゴシック" charset="0"/>
                <a:cs typeface="ＭＳ Ｐゴシック" charset="0"/>
              </a:rPr>
              <a:t>Each class = a unigram language model</a:t>
            </a:r>
            <a:endParaRPr lang="en-C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7B5D3BC-EE10-4942-871B-303BDE0A1593}"/>
                  </a:ext>
                </a:extLst>
              </p:cNvPr>
              <p:cNvSpPr>
                <a:spLocks noGrp="1"/>
              </p:cNvSpPr>
              <p:nvPr>
                <p:ph idx="1"/>
              </p:nvPr>
            </p:nvSpPr>
            <p:spPr>
              <a:xfrm>
                <a:off x="517525" y="1108432"/>
                <a:ext cx="11064875" cy="1423663"/>
              </a:xfrm>
            </p:spPr>
            <p:txBody>
              <a:bodyPr>
                <a:noAutofit/>
              </a:bodyPr>
              <a:lstStyle/>
              <a:p>
                <a:pPr>
                  <a:spcAft>
                    <a:spcPts val="600"/>
                  </a:spcAft>
                </a:pPr>
                <a:r>
                  <a:rPr lang="en-US" dirty="0">
                    <a:ea typeface="ＭＳ Ｐゴシック" charset="0"/>
                    <a:cs typeface="Calibri"/>
                  </a:rPr>
                  <a:t>Assigning each word </a:t>
                </a:r>
                <a14:m>
                  <m:oMath xmlns:m="http://schemas.openxmlformats.org/officeDocument/2006/math">
                    <m:sSub>
                      <m:sSubPr>
                        <m:ctrlPr>
                          <a:rPr lang="en-US" b="0" i="1" smtClean="0">
                            <a:latin typeface="Cambria Math" panose="02040503050406030204" pitchFamily="18" charset="0"/>
                            <a:ea typeface="ＭＳ Ｐゴシック" charset="0"/>
                            <a:cs typeface="Calibri"/>
                          </a:rPr>
                        </m:ctrlPr>
                      </m:sSubPr>
                      <m:e>
                        <m:r>
                          <a:rPr lang="en-US" b="0" i="1" smtClean="0">
                            <a:latin typeface="Cambria Math" panose="02040503050406030204" pitchFamily="18" charset="0"/>
                            <a:ea typeface="ＭＳ Ｐゴシック" charset="0"/>
                            <a:cs typeface="Calibri"/>
                          </a:rPr>
                          <m:t>𝑤</m:t>
                        </m:r>
                      </m:e>
                      <m:sub>
                        <m:r>
                          <a:rPr lang="en-US" b="0" i="1" smtClean="0">
                            <a:latin typeface="Cambria Math" panose="02040503050406030204" pitchFamily="18" charset="0"/>
                            <a:ea typeface="ＭＳ Ｐゴシック" charset="0"/>
                            <a:cs typeface="Calibri"/>
                          </a:rPr>
                          <m:t>𝑖</m:t>
                        </m:r>
                      </m:sub>
                    </m:sSub>
                  </m:oMath>
                </a14:m>
                <a:r>
                  <a:rPr lang="en-US" dirty="0">
                    <a:ea typeface="ＭＳ Ｐゴシック" charset="0"/>
                    <a:cs typeface="Calibri"/>
                  </a:rPr>
                  <a:t>: </a:t>
                </a:r>
                <a14:m>
                  <m:oMath xmlns:m="http://schemas.openxmlformats.org/officeDocument/2006/math">
                    <m:r>
                      <a:rPr lang="en-US" i="1" dirty="0" smtClean="0">
                        <a:latin typeface="Cambria Math" panose="02040503050406030204" pitchFamily="18" charset="0"/>
                        <a:ea typeface="ＭＳ Ｐゴシック" charset="0"/>
                        <a:cs typeface="Calibri"/>
                      </a:rPr>
                      <m:t>𝑃</m:t>
                    </m:r>
                    <m:r>
                      <a:rPr lang="en-US" b="0" i="1" dirty="0" smtClean="0">
                        <a:latin typeface="Cambria Math" panose="02040503050406030204" pitchFamily="18" charset="0"/>
                        <a:ea typeface="ＭＳ Ｐゴシック" charset="0"/>
                        <a:cs typeface="Calibri"/>
                      </a:rPr>
                      <m:t>(</m:t>
                    </m:r>
                    <m:sSub>
                      <m:sSubPr>
                        <m:ctrlPr>
                          <a:rPr lang="en-US" b="0" i="1" dirty="0" smtClean="0">
                            <a:latin typeface="Cambria Math" panose="02040503050406030204" pitchFamily="18" charset="0"/>
                            <a:ea typeface="ＭＳ Ｐゴシック" charset="0"/>
                            <a:cs typeface="Calibri"/>
                          </a:rPr>
                        </m:ctrlPr>
                      </m:sSubPr>
                      <m:e>
                        <m:r>
                          <a:rPr lang="en-US" b="0" i="1" dirty="0" smtClean="0">
                            <a:latin typeface="Cambria Math" panose="02040503050406030204" pitchFamily="18" charset="0"/>
                            <a:ea typeface="ＭＳ Ｐゴシック" charset="0"/>
                            <a:cs typeface="Calibri"/>
                          </a:rPr>
                          <m:t>𝑤</m:t>
                        </m:r>
                      </m:e>
                      <m:sub>
                        <m:r>
                          <a:rPr lang="en-US" b="0" i="1" dirty="0" smtClean="0">
                            <a:latin typeface="Cambria Math" panose="02040503050406030204" pitchFamily="18" charset="0"/>
                            <a:ea typeface="ＭＳ Ｐゴシック" charset="0"/>
                            <a:cs typeface="Calibri"/>
                          </a:rPr>
                          <m:t>𝑖</m:t>
                        </m:r>
                      </m:sub>
                    </m:sSub>
                    <m:r>
                      <a:rPr lang="en-US" i="1" dirty="0" smtClean="0">
                        <a:latin typeface="Cambria Math" panose="02040503050406030204" pitchFamily="18" charset="0"/>
                        <a:ea typeface="ＭＳ Ｐゴシック" charset="0"/>
                        <a:cs typeface="Calibri"/>
                      </a:rPr>
                      <m:t>| </m:t>
                    </m:r>
                    <m:r>
                      <a:rPr lang="en-US" i="1" dirty="0" smtClean="0">
                        <a:latin typeface="Cambria Math" panose="02040503050406030204" pitchFamily="18" charset="0"/>
                        <a:ea typeface="ＭＳ Ｐゴシック" charset="0"/>
                        <a:cs typeface="Calibri"/>
                      </a:rPr>
                      <m:t>𝑐</m:t>
                    </m:r>
                    <m:r>
                      <a:rPr lang="en-US" i="1" dirty="0" smtClean="0">
                        <a:latin typeface="Cambria Math" panose="02040503050406030204" pitchFamily="18" charset="0"/>
                        <a:ea typeface="ＭＳ Ｐゴシック" charset="0"/>
                        <a:cs typeface="Calibri"/>
                      </a:rPr>
                      <m:t>)</m:t>
                    </m:r>
                  </m:oMath>
                </a14:m>
                <a:endParaRPr lang="en-US" dirty="0">
                  <a:ea typeface="ＭＳ Ｐゴシック" charset="0"/>
                  <a:cs typeface="Calibri"/>
                </a:endParaRPr>
              </a:p>
              <a:p>
                <a:pPr>
                  <a:spcAft>
                    <a:spcPts val="600"/>
                  </a:spcAft>
                </a:pPr>
                <a:r>
                  <a:rPr lang="en-US" dirty="0">
                    <a:ea typeface="ＭＳ Ｐゴシック" charset="0"/>
                    <a:cs typeface="Calibri"/>
                  </a:rPr>
                  <a:t>Assigning each sentence (</a:t>
                </a:r>
                <a14:m>
                  <m:oMath xmlns:m="http://schemas.openxmlformats.org/officeDocument/2006/math">
                    <m:r>
                      <a:rPr lang="en-US" b="0" i="1" smtClean="0">
                        <a:latin typeface="Cambria Math" panose="02040503050406030204" pitchFamily="18" charset="0"/>
                        <a:ea typeface="ＭＳ Ｐゴシック" charset="0"/>
                        <a:cs typeface="Calibri"/>
                      </a:rPr>
                      <m:t>𝑠</m:t>
                    </m:r>
                    <m:r>
                      <a:rPr lang="en-US" b="0" i="1" smtClean="0">
                        <a:latin typeface="Cambria Math" panose="02040503050406030204" pitchFamily="18" charset="0"/>
                        <a:ea typeface="ＭＳ Ｐゴシック" charset="0"/>
                        <a:cs typeface="Calibri"/>
                      </a:rPr>
                      <m:t>=(…</m:t>
                    </m:r>
                    <m:sSub>
                      <m:sSubPr>
                        <m:ctrlPr>
                          <a:rPr lang="en-US" b="0" i="1" smtClean="0">
                            <a:latin typeface="Cambria Math" panose="02040503050406030204" pitchFamily="18" charset="0"/>
                            <a:ea typeface="ＭＳ Ｐゴシック" charset="0"/>
                            <a:cs typeface="Calibri"/>
                          </a:rPr>
                        </m:ctrlPr>
                      </m:sSubPr>
                      <m:e>
                        <m:r>
                          <a:rPr lang="en-US" b="0" i="1" smtClean="0">
                            <a:latin typeface="Cambria Math" panose="02040503050406030204" pitchFamily="18" charset="0"/>
                            <a:ea typeface="ＭＳ Ｐゴシック" charset="0"/>
                            <a:cs typeface="Calibri"/>
                          </a:rPr>
                          <m:t>𝑤</m:t>
                        </m:r>
                      </m:e>
                      <m:sub>
                        <m:r>
                          <a:rPr lang="en-US" b="0" i="1" smtClean="0">
                            <a:latin typeface="Cambria Math" panose="02040503050406030204" pitchFamily="18" charset="0"/>
                            <a:ea typeface="ＭＳ Ｐゴシック" charset="0"/>
                            <a:cs typeface="Calibri"/>
                          </a:rPr>
                          <m:t>𝑖</m:t>
                        </m:r>
                      </m:sub>
                    </m:sSub>
                    <m:r>
                      <a:rPr lang="en-US" b="0" i="1" smtClean="0">
                        <a:latin typeface="Cambria Math" panose="02040503050406030204" pitchFamily="18" charset="0"/>
                        <a:ea typeface="ＭＳ Ｐゴシック" charset="0"/>
                        <a:cs typeface="Calibri"/>
                      </a:rPr>
                      <m:t>…)</m:t>
                    </m:r>
                  </m:oMath>
                </a14:m>
                <a:r>
                  <a:rPr lang="en-US" dirty="0">
                    <a:ea typeface="ＭＳ Ｐゴシック" charset="0"/>
                    <a:cs typeface="Calibri"/>
                  </a:rPr>
                  <a:t>): </a:t>
                </a:r>
                <a14:m>
                  <m:oMath xmlns:m="http://schemas.openxmlformats.org/officeDocument/2006/math">
                    <m:r>
                      <a:rPr lang="en-US" i="1" dirty="0" smtClean="0">
                        <a:latin typeface="Cambria Math" panose="02040503050406030204" pitchFamily="18" charset="0"/>
                        <a:ea typeface="ＭＳ Ｐゴシック" charset="0"/>
                        <a:cs typeface="Calibri"/>
                      </a:rPr>
                      <m:t>𝑃</m:t>
                    </m:r>
                    <m:d>
                      <m:dPr>
                        <m:ctrlPr>
                          <a:rPr lang="en-US" i="1" dirty="0" smtClean="0">
                            <a:latin typeface="Cambria Math" panose="02040503050406030204" pitchFamily="18" charset="0"/>
                            <a:ea typeface="ＭＳ Ｐゴシック" charset="0"/>
                            <a:cs typeface="Calibri"/>
                          </a:rPr>
                        </m:ctrlPr>
                      </m:dPr>
                      <m:e>
                        <m:r>
                          <a:rPr lang="en-US" i="1" dirty="0" err="1">
                            <a:latin typeface="Cambria Math" panose="02040503050406030204" pitchFamily="18" charset="0"/>
                            <a:ea typeface="ＭＳ Ｐゴシック" charset="0"/>
                            <a:cs typeface="Calibri"/>
                          </a:rPr>
                          <m:t>𝑠</m:t>
                        </m:r>
                      </m:e>
                      <m:e>
                        <m:r>
                          <a:rPr lang="en-US" i="1" dirty="0" err="1">
                            <a:latin typeface="Cambria Math" panose="02040503050406030204" pitchFamily="18" charset="0"/>
                            <a:ea typeface="ＭＳ Ｐゴシック" charset="0"/>
                            <a:cs typeface="Calibri"/>
                          </a:rPr>
                          <m:t>𝑐</m:t>
                        </m:r>
                      </m:e>
                    </m:d>
                    <m:r>
                      <a:rPr lang="en-US" i="1" dirty="0">
                        <a:latin typeface="Cambria Math" panose="02040503050406030204" pitchFamily="18" charset="0"/>
                        <a:ea typeface="ＭＳ Ｐゴシック" charset="0"/>
                        <a:cs typeface="Calibri"/>
                      </a:rPr>
                      <m:t>=</m:t>
                    </m:r>
                    <m:nary>
                      <m:naryPr>
                        <m:chr m:val="∏"/>
                        <m:supHide m:val="on"/>
                        <m:ctrlPr>
                          <a:rPr lang="en-US" altLang="zh-CN" i="1" dirty="0" smtClean="0">
                            <a:latin typeface="Cambria Math" panose="02040503050406030204" pitchFamily="18" charset="0"/>
                            <a:ea typeface="ＭＳ Ｐゴシック" charset="0"/>
                            <a:cs typeface="Calibri"/>
                          </a:rPr>
                        </m:ctrlPr>
                      </m:naryPr>
                      <m:sub>
                        <m:r>
                          <m:rPr>
                            <m:brk m:alnAt="7"/>
                          </m:rPr>
                          <a:rPr lang="en-US" altLang="zh-CN" b="0" i="1" dirty="0" smtClean="0">
                            <a:latin typeface="Cambria Math" panose="02040503050406030204" pitchFamily="18" charset="0"/>
                            <a:ea typeface="ＭＳ Ｐゴシック" charset="0"/>
                            <a:cs typeface="Calibri"/>
                          </a:rPr>
                          <m:t>𝑖</m:t>
                        </m:r>
                      </m:sub>
                      <m:sup/>
                      <m:e>
                        <m:r>
                          <a:rPr lang="en-US" altLang="zh-CN" b="0" i="1" dirty="0" smtClean="0">
                            <a:latin typeface="Cambria Math" panose="02040503050406030204" pitchFamily="18" charset="0"/>
                            <a:ea typeface="ＭＳ Ｐゴシック" charset="0"/>
                            <a:cs typeface="Calibri"/>
                          </a:rPr>
                          <m:t>𝑃</m:t>
                        </m:r>
                        <m:r>
                          <a:rPr lang="en-US" altLang="zh-CN" b="0" i="1" dirty="0" smtClean="0">
                            <a:latin typeface="Cambria Math" panose="02040503050406030204" pitchFamily="18" charset="0"/>
                            <a:ea typeface="ＭＳ Ｐゴシック" charset="0"/>
                            <a:cs typeface="Calibri"/>
                          </a:rPr>
                          <m:t>(</m:t>
                        </m:r>
                        <m:sSub>
                          <m:sSubPr>
                            <m:ctrlPr>
                              <a:rPr lang="en-US" altLang="zh-CN" b="0" i="1" dirty="0" smtClean="0">
                                <a:latin typeface="Cambria Math" panose="02040503050406030204" pitchFamily="18" charset="0"/>
                                <a:ea typeface="ＭＳ Ｐゴシック" charset="0"/>
                                <a:cs typeface="Calibri"/>
                              </a:rPr>
                            </m:ctrlPr>
                          </m:sSubPr>
                          <m:e>
                            <m:r>
                              <a:rPr lang="en-US" altLang="zh-CN" b="0" i="1" dirty="0" smtClean="0">
                                <a:latin typeface="Cambria Math" panose="02040503050406030204" pitchFamily="18" charset="0"/>
                                <a:ea typeface="ＭＳ Ｐゴシック" charset="0"/>
                                <a:cs typeface="Calibri"/>
                              </a:rPr>
                              <m:t>𝑤</m:t>
                            </m:r>
                          </m:e>
                          <m:sub>
                            <m:r>
                              <a:rPr lang="en-US" altLang="zh-CN" b="0" i="1" dirty="0" smtClean="0">
                                <a:latin typeface="Cambria Math" panose="02040503050406030204" pitchFamily="18" charset="0"/>
                                <a:ea typeface="ＭＳ Ｐゴシック" charset="0"/>
                                <a:cs typeface="Calibri"/>
                              </a:rPr>
                              <m:t>𝑖</m:t>
                            </m:r>
                          </m:sub>
                        </m:sSub>
                        <m:r>
                          <a:rPr lang="en-US" altLang="zh-CN" b="0" i="1" dirty="0" smtClean="0">
                            <a:latin typeface="Cambria Math" panose="02040503050406030204" pitchFamily="18" charset="0"/>
                            <a:ea typeface="ＭＳ Ｐゴシック" charset="0"/>
                            <a:cs typeface="Calibri"/>
                          </a:rPr>
                          <m:t>|</m:t>
                        </m:r>
                        <m:r>
                          <a:rPr lang="en-US" altLang="zh-CN" b="0" i="1" dirty="0" smtClean="0">
                            <a:latin typeface="Cambria Math" panose="02040503050406030204" pitchFamily="18" charset="0"/>
                            <a:ea typeface="ＭＳ Ｐゴシック" charset="0"/>
                            <a:cs typeface="Calibri"/>
                          </a:rPr>
                          <m:t>𝑐</m:t>
                        </m:r>
                        <m:r>
                          <a:rPr lang="en-US" altLang="zh-CN" b="0" i="1" dirty="0" smtClean="0">
                            <a:latin typeface="Cambria Math" panose="02040503050406030204" pitchFamily="18" charset="0"/>
                            <a:ea typeface="ＭＳ Ｐゴシック" charset="0"/>
                            <a:cs typeface="Calibri"/>
                          </a:rPr>
                          <m:t>)</m:t>
                        </m:r>
                      </m:e>
                    </m:nary>
                  </m:oMath>
                </a14:m>
                <a:endParaRPr lang="en-US" dirty="0">
                  <a:ea typeface="ＭＳ Ｐゴシック" charset="0"/>
                  <a:cs typeface="Calibri"/>
                </a:endParaRPr>
              </a:p>
              <a:p>
                <a:pPr>
                  <a:spcAft>
                    <a:spcPts val="600"/>
                  </a:spcAft>
                </a:pPr>
                <a:endParaRPr lang="en-CN" dirty="0"/>
              </a:p>
            </p:txBody>
          </p:sp>
        </mc:Choice>
        <mc:Fallback xmlns="">
          <p:sp>
            <p:nvSpPr>
              <p:cNvPr id="3" name="Content Placeholder 2">
                <a:extLst>
                  <a:ext uri="{FF2B5EF4-FFF2-40B4-BE49-F238E27FC236}">
                    <a16:creationId xmlns:a16="http://schemas.microsoft.com/office/drawing/2014/main" id="{A7B5D3BC-EE10-4942-871B-303BDE0A1593}"/>
                  </a:ext>
                </a:extLst>
              </p:cNvPr>
              <p:cNvSpPr>
                <a:spLocks noGrp="1" noRot="1" noChangeAspect="1" noMove="1" noResize="1" noEditPoints="1" noAdjustHandles="1" noChangeArrowheads="1" noChangeShapeType="1" noTextEdit="1"/>
              </p:cNvSpPr>
              <p:nvPr>
                <p:ph idx="1"/>
              </p:nvPr>
            </p:nvSpPr>
            <p:spPr>
              <a:xfrm>
                <a:off x="517525" y="1108432"/>
                <a:ext cx="11064875" cy="1423663"/>
              </a:xfrm>
              <a:blipFill>
                <a:blip r:embed="rId3"/>
                <a:stretch>
                  <a:fillRect l="-916" t="-5310" b="-53982"/>
                </a:stretch>
              </a:blipFill>
            </p:spPr>
            <p:txBody>
              <a:bodyPr/>
              <a:lstStyle/>
              <a:p>
                <a:r>
                  <a:rPr lang="en-CN">
                    <a:noFill/>
                  </a:rPr>
                  <a:t> </a:t>
                </a:r>
              </a:p>
            </p:txBody>
          </p:sp>
        </mc:Fallback>
      </mc:AlternateContent>
      <p:sp>
        <p:nvSpPr>
          <p:cNvPr id="4" name="Slide Number Placeholder 3">
            <a:extLst>
              <a:ext uri="{FF2B5EF4-FFF2-40B4-BE49-F238E27FC236}">
                <a16:creationId xmlns:a16="http://schemas.microsoft.com/office/drawing/2014/main" id="{96B86F15-8032-9549-B010-49A2AFF54D6F}"/>
              </a:ext>
            </a:extLst>
          </p:cNvPr>
          <p:cNvSpPr>
            <a:spLocks noGrp="1"/>
          </p:cNvSpPr>
          <p:nvPr>
            <p:ph type="sldNum" sz="quarter" idx="12"/>
          </p:nvPr>
        </p:nvSpPr>
        <p:spPr/>
        <p:txBody>
          <a:bodyPr/>
          <a:lstStyle/>
          <a:p>
            <a:fld id="{DC8BB421-126E-41CB-B73A-69D52E98CAE3}" type="slidenum">
              <a:rPr lang="zh-CN" altLang="en-US" smtClean="0"/>
              <a:t>38</a:t>
            </a:fld>
            <a:endParaRPr lang="zh-CN" altLang="en-US" dirty="0"/>
          </a:p>
        </p:txBody>
      </p:sp>
      <p:sp>
        <p:nvSpPr>
          <p:cNvPr id="5" name="Text Box 4">
            <a:extLst>
              <a:ext uri="{FF2B5EF4-FFF2-40B4-BE49-F238E27FC236}">
                <a16:creationId xmlns:a16="http://schemas.microsoft.com/office/drawing/2014/main" id="{0B897288-12D5-C747-A871-A237B62D48B4}"/>
              </a:ext>
            </a:extLst>
          </p:cNvPr>
          <p:cNvSpPr txBox="1">
            <a:spLocks noChangeArrowheads="1"/>
          </p:cNvSpPr>
          <p:nvPr/>
        </p:nvSpPr>
        <p:spPr bwMode="auto">
          <a:xfrm>
            <a:off x="1152807" y="3101377"/>
            <a:ext cx="2087710" cy="37548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800" dirty="0">
                <a:latin typeface="+mn-lt"/>
                <a:cs typeface="Calibri"/>
              </a:rPr>
              <a:t>0.1	I</a:t>
            </a:r>
          </a:p>
          <a:p>
            <a:pPr eaLnBrk="1" hangingPunct="1">
              <a:spcBef>
                <a:spcPct val="50000"/>
              </a:spcBef>
            </a:pPr>
            <a:r>
              <a:rPr lang="en-US" sz="2800" dirty="0">
                <a:latin typeface="+mn-lt"/>
                <a:cs typeface="Calibri"/>
              </a:rPr>
              <a:t>0.1	love</a:t>
            </a:r>
          </a:p>
          <a:p>
            <a:pPr eaLnBrk="1" hangingPunct="1">
              <a:spcBef>
                <a:spcPct val="50000"/>
              </a:spcBef>
            </a:pPr>
            <a:r>
              <a:rPr lang="en-US" sz="2800" dirty="0">
                <a:latin typeface="+mn-lt"/>
                <a:cs typeface="Calibri"/>
              </a:rPr>
              <a:t>0.01	this</a:t>
            </a:r>
          </a:p>
          <a:p>
            <a:pPr eaLnBrk="1" hangingPunct="1">
              <a:spcBef>
                <a:spcPct val="50000"/>
              </a:spcBef>
            </a:pPr>
            <a:r>
              <a:rPr lang="en-US" sz="2800" dirty="0">
                <a:latin typeface="+mn-lt"/>
                <a:cs typeface="Calibri"/>
              </a:rPr>
              <a:t>0.05	fun</a:t>
            </a:r>
          </a:p>
          <a:p>
            <a:pPr eaLnBrk="1" hangingPunct="1">
              <a:spcBef>
                <a:spcPct val="50000"/>
              </a:spcBef>
            </a:pPr>
            <a:r>
              <a:rPr lang="en-US" sz="2800" dirty="0">
                <a:latin typeface="+mn-lt"/>
                <a:cs typeface="Calibri"/>
              </a:rPr>
              <a:t>0.1	film</a:t>
            </a:r>
          </a:p>
          <a:p>
            <a:pPr eaLnBrk="1" hangingPunct="1">
              <a:spcBef>
                <a:spcPct val="50000"/>
              </a:spcBef>
            </a:pPr>
            <a:r>
              <a:rPr lang="en-US" sz="2800" dirty="0">
                <a:latin typeface="+mn-lt"/>
                <a:cs typeface="Calibri"/>
              </a:rPr>
              <a:t>…</a:t>
            </a:r>
          </a:p>
        </p:txBody>
      </p:sp>
      <p:sp>
        <p:nvSpPr>
          <p:cNvPr id="6" name="Text Box 5">
            <a:extLst>
              <a:ext uri="{FF2B5EF4-FFF2-40B4-BE49-F238E27FC236}">
                <a16:creationId xmlns:a16="http://schemas.microsoft.com/office/drawing/2014/main" id="{FB158D53-BF78-A240-9570-204672534F7E}"/>
              </a:ext>
            </a:extLst>
          </p:cNvPr>
          <p:cNvSpPr txBox="1">
            <a:spLocks noChangeArrowheads="1"/>
          </p:cNvSpPr>
          <p:nvPr/>
        </p:nvSpPr>
        <p:spPr bwMode="auto">
          <a:xfrm>
            <a:off x="4538369" y="3691792"/>
            <a:ext cx="6096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mn-lt"/>
                <a:cs typeface="Calibri"/>
              </a:rPr>
              <a:t>I</a:t>
            </a:r>
          </a:p>
        </p:txBody>
      </p:sp>
      <p:sp>
        <p:nvSpPr>
          <p:cNvPr id="7" name="Text Box 6">
            <a:extLst>
              <a:ext uri="{FF2B5EF4-FFF2-40B4-BE49-F238E27FC236}">
                <a16:creationId xmlns:a16="http://schemas.microsoft.com/office/drawing/2014/main" id="{9BC562A2-8412-F146-BECD-3333A1F65338}"/>
              </a:ext>
            </a:extLst>
          </p:cNvPr>
          <p:cNvSpPr txBox="1">
            <a:spLocks noChangeArrowheads="1"/>
          </p:cNvSpPr>
          <p:nvPr/>
        </p:nvSpPr>
        <p:spPr bwMode="auto">
          <a:xfrm>
            <a:off x="5617762" y="3693037"/>
            <a:ext cx="762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mn-lt"/>
                <a:cs typeface="Calibri"/>
              </a:rPr>
              <a:t>love</a:t>
            </a:r>
          </a:p>
        </p:txBody>
      </p:sp>
      <p:sp>
        <p:nvSpPr>
          <p:cNvPr id="8" name="Text Box 7">
            <a:extLst>
              <a:ext uri="{FF2B5EF4-FFF2-40B4-BE49-F238E27FC236}">
                <a16:creationId xmlns:a16="http://schemas.microsoft.com/office/drawing/2014/main" id="{EE123B3A-A62F-FE45-B0F3-BA42CA10A6F6}"/>
              </a:ext>
            </a:extLst>
          </p:cNvPr>
          <p:cNvSpPr txBox="1">
            <a:spLocks noChangeArrowheads="1"/>
          </p:cNvSpPr>
          <p:nvPr/>
        </p:nvSpPr>
        <p:spPr bwMode="auto">
          <a:xfrm>
            <a:off x="6939235" y="3648156"/>
            <a:ext cx="762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mn-lt"/>
                <a:cs typeface="Calibri"/>
              </a:rPr>
              <a:t>this</a:t>
            </a:r>
          </a:p>
        </p:txBody>
      </p:sp>
      <p:sp>
        <p:nvSpPr>
          <p:cNvPr id="9" name="Text Box 8">
            <a:extLst>
              <a:ext uri="{FF2B5EF4-FFF2-40B4-BE49-F238E27FC236}">
                <a16:creationId xmlns:a16="http://schemas.microsoft.com/office/drawing/2014/main" id="{444E84DA-9F53-CE47-99A3-92C7E669B6C7}"/>
              </a:ext>
            </a:extLst>
          </p:cNvPr>
          <p:cNvSpPr txBox="1">
            <a:spLocks noChangeArrowheads="1"/>
          </p:cNvSpPr>
          <p:nvPr/>
        </p:nvSpPr>
        <p:spPr bwMode="auto">
          <a:xfrm>
            <a:off x="8336060" y="3659316"/>
            <a:ext cx="762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mn-lt"/>
                <a:cs typeface="Calibri"/>
              </a:rPr>
              <a:t>fun</a:t>
            </a:r>
          </a:p>
        </p:txBody>
      </p:sp>
      <p:sp>
        <p:nvSpPr>
          <p:cNvPr id="10" name="Text Box 9">
            <a:extLst>
              <a:ext uri="{FF2B5EF4-FFF2-40B4-BE49-F238E27FC236}">
                <a16:creationId xmlns:a16="http://schemas.microsoft.com/office/drawing/2014/main" id="{F990C198-3A35-C64E-9CDC-48DD809D1CCB}"/>
              </a:ext>
            </a:extLst>
          </p:cNvPr>
          <p:cNvSpPr txBox="1">
            <a:spLocks noChangeArrowheads="1"/>
          </p:cNvSpPr>
          <p:nvPr/>
        </p:nvSpPr>
        <p:spPr bwMode="auto">
          <a:xfrm>
            <a:off x="9667593" y="3632666"/>
            <a:ext cx="13716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mn-lt"/>
                <a:cs typeface="Calibri"/>
              </a:rPr>
              <a:t>film</a:t>
            </a:r>
          </a:p>
        </p:txBody>
      </p:sp>
      <p:grpSp>
        <p:nvGrpSpPr>
          <p:cNvPr id="11" name="Group 10">
            <a:extLst>
              <a:ext uri="{FF2B5EF4-FFF2-40B4-BE49-F238E27FC236}">
                <a16:creationId xmlns:a16="http://schemas.microsoft.com/office/drawing/2014/main" id="{4220E498-4FE2-1D40-80C2-0DA917321800}"/>
              </a:ext>
            </a:extLst>
          </p:cNvPr>
          <p:cNvGrpSpPr>
            <a:grpSpLocks/>
          </p:cNvGrpSpPr>
          <p:nvPr/>
        </p:nvGrpSpPr>
        <p:grpSpPr bwMode="auto">
          <a:xfrm>
            <a:off x="4398109" y="4094331"/>
            <a:ext cx="5955284" cy="633116"/>
            <a:chOff x="2256" y="2640"/>
            <a:chExt cx="2640" cy="0"/>
          </a:xfrm>
        </p:grpSpPr>
        <p:sp>
          <p:nvSpPr>
            <p:cNvPr id="12" name="Line 11">
              <a:extLst>
                <a:ext uri="{FF2B5EF4-FFF2-40B4-BE49-F238E27FC236}">
                  <a16:creationId xmlns:a16="http://schemas.microsoft.com/office/drawing/2014/main" id="{722F878E-A31A-AE45-8BEC-88551D085D19}"/>
                </a:ext>
              </a:extLst>
            </p:cNvPr>
            <p:cNvSpPr>
              <a:spLocks noChangeShapeType="1"/>
            </p:cNvSpPr>
            <p:nvPr/>
          </p:nvSpPr>
          <p:spPr bwMode="auto">
            <a:xfrm>
              <a:off x="2256"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cs typeface="Calibri"/>
              </a:endParaRPr>
            </a:p>
          </p:txBody>
        </p:sp>
        <p:sp>
          <p:nvSpPr>
            <p:cNvPr id="13" name="Line 12">
              <a:extLst>
                <a:ext uri="{FF2B5EF4-FFF2-40B4-BE49-F238E27FC236}">
                  <a16:creationId xmlns:a16="http://schemas.microsoft.com/office/drawing/2014/main" id="{E0B5FB0E-A4CD-794A-97C5-0D8D33DB97BB}"/>
                </a:ext>
              </a:extLst>
            </p:cNvPr>
            <p:cNvSpPr>
              <a:spLocks noChangeShapeType="1"/>
            </p:cNvSpPr>
            <p:nvPr/>
          </p:nvSpPr>
          <p:spPr bwMode="auto">
            <a:xfrm>
              <a:off x="2832"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cs typeface="Calibri"/>
              </a:endParaRPr>
            </a:p>
          </p:txBody>
        </p:sp>
        <p:sp>
          <p:nvSpPr>
            <p:cNvPr id="14" name="Line 13">
              <a:extLst>
                <a:ext uri="{FF2B5EF4-FFF2-40B4-BE49-F238E27FC236}">
                  <a16:creationId xmlns:a16="http://schemas.microsoft.com/office/drawing/2014/main" id="{4EF8D87F-F0D8-FD4F-8B26-4A31806D3048}"/>
                </a:ext>
              </a:extLst>
            </p:cNvPr>
            <p:cNvSpPr>
              <a:spLocks noChangeShapeType="1"/>
            </p:cNvSpPr>
            <p:nvPr/>
          </p:nvSpPr>
          <p:spPr bwMode="auto">
            <a:xfrm>
              <a:off x="3408"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cs typeface="Calibri"/>
              </a:endParaRPr>
            </a:p>
          </p:txBody>
        </p:sp>
        <p:sp>
          <p:nvSpPr>
            <p:cNvPr id="15" name="Line 14">
              <a:extLst>
                <a:ext uri="{FF2B5EF4-FFF2-40B4-BE49-F238E27FC236}">
                  <a16:creationId xmlns:a16="http://schemas.microsoft.com/office/drawing/2014/main" id="{1680566B-8A3C-5240-A9F3-B37C89B356B1}"/>
                </a:ext>
              </a:extLst>
            </p:cNvPr>
            <p:cNvSpPr>
              <a:spLocks noChangeShapeType="1"/>
            </p:cNvSpPr>
            <p:nvPr/>
          </p:nvSpPr>
          <p:spPr bwMode="auto">
            <a:xfrm>
              <a:off x="3984"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cs typeface="Calibri"/>
              </a:endParaRPr>
            </a:p>
          </p:txBody>
        </p:sp>
        <p:sp>
          <p:nvSpPr>
            <p:cNvPr id="16" name="Line 15">
              <a:extLst>
                <a:ext uri="{FF2B5EF4-FFF2-40B4-BE49-F238E27FC236}">
                  <a16:creationId xmlns:a16="http://schemas.microsoft.com/office/drawing/2014/main" id="{E3D06EBF-E505-FD4C-A002-E540BCE8EC83}"/>
                </a:ext>
              </a:extLst>
            </p:cNvPr>
            <p:cNvSpPr>
              <a:spLocks noChangeShapeType="1"/>
            </p:cNvSpPr>
            <p:nvPr/>
          </p:nvSpPr>
          <p:spPr bwMode="auto">
            <a:xfrm>
              <a:off x="4608"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cs typeface="Calibri"/>
              </a:endParaRPr>
            </a:p>
          </p:txBody>
        </p:sp>
      </p:grpSp>
      <p:sp>
        <p:nvSpPr>
          <p:cNvPr id="17" name="Text Box 16">
            <a:extLst>
              <a:ext uri="{FF2B5EF4-FFF2-40B4-BE49-F238E27FC236}">
                <a16:creationId xmlns:a16="http://schemas.microsoft.com/office/drawing/2014/main" id="{FB9B2159-C2ED-A249-A0CB-B6FA7F45F1FB}"/>
              </a:ext>
            </a:extLst>
          </p:cNvPr>
          <p:cNvSpPr txBox="1">
            <a:spLocks noChangeArrowheads="1"/>
          </p:cNvSpPr>
          <p:nvPr/>
        </p:nvSpPr>
        <p:spPr bwMode="auto">
          <a:xfrm>
            <a:off x="4438176" y="4170175"/>
            <a:ext cx="6096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mn-lt"/>
                <a:cs typeface="Calibri"/>
              </a:rPr>
              <a:t>0.1</a:t>
            </a:r>
          </a:p>
        </p:txBody>
      </p:sp>
      <p:sp>
        <p:nvSpPr>
          <p:cNvPr id="18" name="Text Box 17">
            <a:extLst>
              <a:ext uri="{FF2B5EF4-FFF2-40B4-BE49-F238E27FC236}">
                <a16:creationId xmlns:a16="http://schemas.microsoft.com/office/drawing/2014/main" id="{1C2DD00C-EA19-FE4B-89B9-2FA1729749A9}"/>
              </a:ext>
            </a:extLst>
          </p:cNvPr>
          <p:cNvSpPr txBox="1">
            <a:spLocks noChangeArrowheads="1"/>
          </p:cNvSpPr>
          <p:nvPr/>
        </p:nvSpPr>
        <p:spPr bwMode="auto">
          <a:xfrm>
            <a:off x="5734900" y="4190019"/>
            <a:ext cx="762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mn-lt"/>
                <a:cs typeface="Calibri"/>
              </a:rPr>
              <a:t>0.1</a:t>
            </a:r>
          </a:p>
        </p:txBody>
      </p:sp>
      <p:sp>
        <p:nvSpPr>
          <p:cNvPr id="19" name="Text Box 18">
            <a:extLst>
              <a:ext uri="{FF2B5EF4-FFF2-40B4-BE49-F238E27FC236}">
                <a16:creationId xmlns:a16="http://schemas.microsoft.com/office/drawing/2014/main" id="{889BA80D-75AD-0A42-9A11-C88D1780303F}"/>
              </a:ext>
            </a:extLst>
          </p:cNvPr>
          <p:cNvSpPr txBox="1">
            <a:spLocks noChangeArrowheads="1"/>
          </p:cNvSpPr>
          <p:nvPr/>
        </p:nvSpPr>
        <p:spPr bwMode="auto">
          <a:xfrm>
            <a:off x="6958707" y="4206278"/>
            <a:ext cx="92227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mn-lt"/>
                <a:cs typeface="Calibri"/>
              </a:rPr>
              <a:t>0.01</a:t>
            </a:r>
          </a:p>
        </p:txBody>
      </p:sp>
      <p:sp>
        <p:nvSpPr>
          <p:cNvPr id="20" name="Text Box 19">
            <a:extLst>
              <a:ext uri="{FF2B5EF4-FFF2-40B4-BE49-F238E27FC236}">
                <a16:creationId xmlns:a16="http://schemas.microsoft.com/office/drawing/2014/main" id="{56C96683-EE2D-0D43-8500-4F30978B8258}"/>
              </a:ext>
            </a:extLst>
          </p:cNvPr>
          <p:cNvSpPr txBox="1">
            <a:spLocks noChangeArrowheads="1"/>
          </p:cNvSpPr>
          <p:nvPr/>
        </p:nvSpPr>
        <p:spPr bwMode="auto">
          <a:xfrm>
            <a:off x="8233713" y="4153456"/>
            <a:ext cx="1010843"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mn-lt"/>
                <a:cs typeface="Calibri"/>
              </a:rPr>
              <a:t>0.05</a:t>
            </a:r>
          </a:p>
        </p:txBody>
      </p:sp>
      <p:sp>
        <p:nvSpPr>
          <p:cNvPr id="21" name="Text Box 20">
            <a:extLst>
              <a:ext uri="{FF2B5EF4-FFF2-40B4-BE49-F238E27FC236}">
                <a16:creationId xmlns:a16="http://schemas.microsoft.com/office/drawing/2014/main" id="{D16ADB7D-A4CD-6C45-A65D-AAAE3BE253FE}"/>
              </a:ext>
            </a:extLst>
          </p:cNvPr>
          <p:cNvSpPr txBox="1">
            <a:spLocks noChangeArrowheads="1"/>
          </p:cNvSpPr>
          <p:nvPr/>
        </p:nvSpPr>
        <p:spPr bwMode="auto">
          <a:xfrm>
            <a:off x="9763645" y="4153457"/>
            <a:ext cx="64956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mn-lt"/>
                <a:cs typeface="Calibri"/>
              </a:rPr>
              <a:t>0.1</a:t>
            </a:r>
          </a:p>
        </p:txBody>
      </p:sp>
      <p:sp>
        <p:nvSpPr>
          <p:cNvPr id="22" name="Text Box 24">
            <a:extLst>
              <a:ext uri="{FF2B5EF4-FFF2-40B4-BE49-F238E27FC236}">
                <a16:creationId xmlns:a16="http://schemas.microsoft.com/office/drawing/2014/main" id="{9E8BF1BB-0563-744F-999F-64050EDFE416}"/>
              </a:ext>
            </a:extLst>
          </p:cNvPr>
          <p:cNvSpPr txBox="1">
            <a:spLocks noChangeArrowheads="1"/>
          </p:cNvSpPr>
          <p:nvPr/>
        </p:nvSpPr>
        <p:spPr bwMode="auto">
          <a:xfrm>
            <a:off x="1244162" y="2557945"/>
            <a:ext cx="1905000"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800" dirty="0">
                <a:latin typeface="+mn-lt"/>
                <a:cs typeface="Calibri"/>
              </a:rPr>
              <a:t>Class</a:t>
            </a:r>
            <a:r>
              <a:rPr lang="zh-CN" altLang="en-US" sz="2800" dirty="0">
                <a:latin typeface="+mn-lt"/>
                <a:cs typeface="Calibri"/>
              </a:rPr>
              <a:t> </a:t>
            </a:r>
            <a:r>
              <a:rPr lang="en-US" altLang="zh-CN" sz="2800" dirty="0">
                <a:latin typeface="+mn-lt"/>
                <a:cs typeface="Calibri"/>
              </a:rPr>
              <a:t>Pos</a:t>
            </a:r>
            <a:endParaRPr lang="en-US" sz="2800" i="1" dirty="0">
              <a:latin typeface="+mn-lt"/>
              <a:cs typeface="Calibri"/>
            </a:endParaRPr>
          </a:p>
        </p:txBody>
      </p:sp>
      <mc:AlternateContent xmlns:mc="http://schemas.openxmlformats.org/markup-compatibility/2006" xmlns:a14="http://schemas.microsoft.com/office/drawing/2010/main">
        <mc:Choice Requires="a14">
          <p:sp>
            <p:nvSpPr>
              <p:cNvPr id="23" name="Text Box 25">
                <a:extLst>
                  <a:ext uri="{FF2B5EF4-FFF2-40B4-BE49-F238E27FC236}">
                    <a16:creationId xmlns:a16="http://schemas.microsoft.com/office/drawing/2014/main" id="{B4B20755-D631-2B46-9B5C-C525A15FFC4D}"/>
                  </a:ext>
                </a:extLst>
              </p:cNvPr>
              <p:cNvSpPr txBox="1">
                <a:spLocks noChangeArrowheads="1"/>
              </p:cNvSpPr>
              <p:nvPr/>
            </p:nvSpPr>
            <p:spPr bwMode="auto">
              <a:xfrm>
                <a:off x="5357150" y="5506318"/>
                <a:ext cx="3926169" cy="523220"/>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Calibri"/>
                        </a:rPr>
                        <m:t>𝑃</m:t>
                      </m:r>
                      <m:d>
                        <m:dPr>
                          <m:ctrlPr>
                            <a:rPr lang="en-US" sz="2800" b="0" i="1" smtClean="0">
                              <a:latin typeface="Cambria Math" panose="02040503050406030204" pitchFamily="18" charset="0"/>
                              <a:cs typeface="Calibri"/>
                            </a:rPr>
                          </m:ctrlPr>
                        </m:dPr>
                        <m:e>
                          <m:r>
                            <a:rPr lang="en-US" sz="2800" b="0" i="1" smtClean="0">
                              <a:latin typeface="Cambria Math" panose="02040503050406030204" pitchFamily="18" charset="0"/>
                              <a:cs typeface="Calibri"/>
                            </a:rPr>
                            <m:t>𝑠</m:t>
                          </m:r>
                        </m:e>
                        <m:e>
                          <m:r>
                            <a:rPr lang="en-US" sz="2800" b="0" i="1" smtClean="0">
                              <a:latin typeface="Cambria Math" panose="02040503050406030204" pitchFamily="18" charset="0"/>
                              <a:cs typeface="Calibri"/>
                            </a:rPr>
                            <m:t>𝑝𝑜𝑠</m:t>
                          </m:r>
                        </m:e>
                      </m:d>
                      <m:r>
                        <a:rPr lang="en-US" sz="2800" b="0" i="1" smtClean="0">
                          <a:latin typeface="Cambria Math" panose="02040503050406030204" pitchFamily="18" charset="0"/>
                          <a:cs typeface="Calibri"/>
                        </a:rPr>
                        <m:t>=0.0000005</m:t>
                      </m:r>
                    </m:oMath>
                  </m:oMathPara>
                </a14:m>
                <a:endParaRPr lang="en-US" sz="2800" dirty="0">
                  <a:latin typeface="+mn-lt"/>
                  <a:cs typeface="Calibri"/>
                </a:endParaRPr>
              </a:p>
            </p:txBody>
          </p:sp>
        </mc:Choice>
        <mc:Fallback xmlns="">
          <p:sp>
            <p:nvSpPr>
              <p:cNvPr id="23" name="Text Box 25">
                <a:extLst>
                  <a:ext uri="{FF2B5EF4-FFF2-40B4-BE49-F238E27FC236}">
                    <a16:creationId xmlns:a16="http://schemas.microsoft.com/office/drawing/2014/main" id="{B4B20755-D631-2B46-9B5C-C525A15FFC4D}"/>
                  </a:ext>
                </a:extLst>
              </p:cNvPr>
              <p:cNvSpPr txBox="1">
                <a:spLocks noRot="1" noChangeAspect="1" noMove="1" noResize="1" noEditPoints="1" noAdjustHandles="1" noChangeArrowheads="1" noChangeShapeType="1" noTextEdit="1"/>
              </p:cNvSpPr>
              <p:nvPr/>
            </p:nvSpPr>
            <p:spPr bwMode="auto">
              <a:xfrm>
                <a:off x="5357150" y="5506318"/>
                <a:ext cx="3926169" cy="523220"/>
              </a:xfrm>
              <a:prstGeom prst="rect">
                <a:avLst/>
              </a:prstGeom>
              <a:blipFill>
                <a:blip r:embed="rId4"/>
                <a:stretch>
                  <a:fillRect b="-14286"/>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CN">
                    <a:noFill/>
                  </a:rPr>
                  <a:t> </a:t>
                </a:r>
              </a:p>
            </p:txBody>
          </p:sp>
        </mc:Fallback>
      </mc:AlternateContent>
    </p:spTree>
    <p:extLst>
      <p:ext uri="{BB962C8B-B14F-4D97-AF65-F5344CB8AC3E}">
        <p14:creationId xmlns:p14="http://schemas.microsoft.com/office/powerpoint/2010/main" val="3508513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7" grpId="0"/>
      <p:bldP spid="18" grpId="0"/>
      <p:bldP spid="19" grpId="0"/>
      <p:bldP spid="20" grpId="0"/>
      <p:bldP spid="21" grpId="0"/>
      <p:bldP spid="2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B4C1C-2A12-0C46-848F-03488F778F13}"/>
              </a:ext>
            </a:extLst>
          </p:cNvPr>
          <p:cNvSpPr>
            <a:spLocks noGrp="1"/>
          </p:cNvSpPr>
          <p:nvPr>
            <p:ph type="title"/>
          </p:nvPr>
        </p:nvSpPr>
        <p:spPr/>
        <p:txBody>
          <a:bodyPr/>
          <a:lstStyle/>
          <a:p>
            <a:r>
              <a:rPr lang="en-US" b="1" dirty="0">
                <a:ea typeface="ＭＳ Ｐゴシック" charset="0"/>
                <a:cs typeface="ＭＳ Ｐゴシック" charset="0"/>
              </a:rPr>
              <a:t>Naïve Bayes as a Language Model</a:t>
            </a:r>
            <a:endParaRPr lang="en-CN" dirty="0"/>
          </a:p>
        </p:txBody>
      </p:sp>
      <p:sp>
        <p:nvSpPr>
          <p:cNvPr id="3" name="Content Placeholder 2">
            <a:extLst>
              <a:ext uri="{FF2B5EF4-FFF2-40B4-BE49-F238E27FC236}">
                <a16:creationId xmlns:a16="http://schemas.microsoft.com/office/drawing/2014/main" id="{51C1B693-CC59-4246-B756-5A58B3DBB926}"/>
              </a:ext>
            </a:extLst>
          </p:cNvPr>
          <p:cNvSpPr>
            <a:spLocks noGrp="1"/>
          </p:cNvSpPr>
          <p:nvPr>
            <p:ph idx="1"/>
          </p:nvPr>
        </p:nvSpPr>
        <p:spPr>
          <a:xfrm>
            <a:off x="517525" y="1108434"/>
            <a:ext cx="11064875" cy="4625940"/>
          </a:xfrm>
        </p:spPr>
        <p:txBody>
          <a:bodyPr/>
          <a:lstStyle/>
          <a:p>
            <a:r>
              <a:rPr lang="en-US" sz="2800" dirty="0">
                <a:ea typeface="ＭＳ Ｐゴシック" charset="0"/>
                <a:cs typeface="Calibri"/>
              </a:rPr>
              <a:t>Which class assigns the higher probability to s?</a:t>
            </a:r>
          </a:p>
        </p:txBody>
      </p:sp>
      <p:sp>
        <p:nvSpPr>
          <p:cNvPr id="4" name="Slide Number Placeholder 3">
            <a:extLst>
              <a:ext uri="{FF2B5EF4-FFF2-40B4-BE49-F238E27FC236}">
                <a16:creationId xmlns:a16="http://schemas.microsoft.com/office/drawing/2014/main" id="{46C601A7-6F3A-5647-ABD9-E81E88D0E3BA}"/>
              </a:ext>
            </a:extLst>
          </p:cNvPr>
          <p:cNvSpPr>
            <a:spLocks noGrp="1"/>
          </p:cNvSpPr>
          <p:nvPr>
            <p:ph type="sldNum" sz="quarter" idx="12"/>
          </p:nvPr>
        </p:nvSpPr>
        <p:spPr/>
        <p:txBody>
          <a:bodyPr/>
          <a:lstStyle/>
          <a:p>
            <a:fld id="{DC8BB421-126E-41CB-B73A-69D52E98CAE3}" type="slidenum">
              <a:rPr lang="zh-CN" altLang="en-US" smtClean="0"/>
              <a:t>39</a:t>
            </a:fld>
            <a:endParaRPr lang="zh-CN" altLang="en-US" dirty="0"/>
          </a:p>
        </p:txBody>
      </p:sp>
      <p:sp>
        <p:nvSpPr>
          <p:cNvPr id="35" name="Text Box 4">
            <a:extLst>
              <a:ext uri="{FF2B5EF4-FFF2-40B4-BE49-F238E27FC236}">
                <a16:creationId xmlns:a16="http://schemas.microsoft.com/office/drawing/2014/main" id="{ADC5BCCB-0EF9-DA49-B6C9-D2AD18A103CF}"/>
              </a:ext>
            </a:extLst>
          </p:cNvPr>
          <p:cNvSpPr txBox="1">
            <a:spLocks noChangeArrowheads="1"/>
          </p:cNvSpPr>
          <p:nvPr/>
        </p:nvSpPr>
        <p:spPr bwMode="auto">
          <a:xfrm>
            <a:off x="685800" y="2921137"/>
            <a:ext cx="2438400" cy="22467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a:solidFill>
                  <a:srgbClr val="00AB7E"/>
                </a:solidFill>
                <a:latin typeface="Calibri"/>
                <a:cs typeface="Calibri"/>
              </a:rPr>
              <a:t>0.1	I</a:t>
            </a:r>
          </a:p>
          <a:p>
            <a:pPr eaLnBrk="1" hangingPunct="1">
              <a:spcBef>
                <a:spcPct val="50000"/>
              </a:spcBef>
            </a:pPr>
            <a:r>
              <a:rPr lang="en-US" sz="2000" dirty="0">
                <a:solidFill>
                  <a:srgbClr val="00AB7E"/>
                </a:solidFill>
                <a:latin typeface="Calibri"/>
                <a:cs typeface="Calibri"/>
              </a:rPr>
              <a:t>0.1	love</a:t>
            </a:r>
          </a:p>
          <a:p>
            <a:pPr eaLnBrk="1" hangingPunct="1">
              <a:spcBef>
                <a:spcPct val="50000"/>
              </a:spcBef>
            </a:pPr>
            <a:r>
              <a:rPr lang="en-US" sz="2000" dirty="0">
                <a:solidFill>
                  <a:srgbClr val="00AB7E"/>
                </a:solidFill>
                <a:latin typeface="Calibri"/>
                <a:cs typeface="Calibri"/>
              </a:rPr>
              <a:t>0.01	this</a:t>
            </a:r>
          </a:p>
          <a:p>
            <a:pPr eaLnBrk="1" hangingPunct="1">
              <a:spcBef>
                <a:spcPct val="50000"/>
              </a:spcBef>
            </a:pPr>
            <a:r>
              <a:rPr lang="en-US" sz="2000" dirty="0">
                <a:solidFill>
                  <a:srgbClr val="00AB7E"/>
                </a:solidFill>
                <a:latin typeface="Calibri"/>
                <a:cs typeface="Calibri"/>
              </a:rPr>
              <a:t>0.05	fun</a:t>
            </a:r>
          </a:p>
          <a:p>
            <a:pPr eaLnBrk="1" hangingPunct="1">
              <a:spcBef>
                <a:spcPct val="50000"/>
              </a:spcBef>
            </a:pPr>
            <a:r>
              <a:rPr lang="en-US" sz="2000" dirty="0">
                <a:solidFill>
                  <a:srgbClr val="00AB7E"/>
                </a:solidFill>
                <a:latin typeface="Calibri"/>
                <a:cs typeface="Calibri"/>
              </a:rPr>
              <a:t>0.1	film</a:t>
            </a:r>
          </a:p>
        </p:txBody>
      </p:sp>
      <p:sp>
        <p:nvSpPr>
          <p:cNvPr id="36" name="Text Box 5">
            <a:extLst>
              <a:ext uri="{FF2B5EF4-FFF2-40B4-BE49-F238E27FC236}">
                <a16:creationId xmlns:a16="http://schemas.microsoft.com/office/drawing/2014/main" id="{AFC9795D-75BC-6B48-8DDF-9170CDC2D83E}"/>
              </a:ext>
            </a:extLst>
          </p:cNvPr>
          <p:cNvSpPr txBox="1">
            <a:spLocks noChangeArrowheads="1"/>
          </p:cNvSpPr>
          <p:nvPr/>
        </p:nvSpPr>
        <p:spPr bwMode="auto">
          <a:xfrm>
            <a:off x="838200" y="2406787"/>
            <a:ext cx="1600200" cy="461665"/>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solidFill>
                  <a:srgbClr val="00AB7E"/>
                </a:solidFill>
                <a:latin typeface="Calibri"/>
                <a:cs typeface="Calibri"/>
              </a:rPr>
              <a:t>Model pos</a:t>
            </a:r>
          </a:p>
        </p:txBody>
      </p:sp>
      <p:sp>
        <p:nvSpPr>
          <p:cNvPr id="37" name="Text Box 6">
            <a:extLst>
              <a:ext uri="{FF2B5EF4-FFF2-40B4-BE49-F238E27FC236}">
                <a16:creationId xmlns:a16="http://schemas.microsoft.com/office/drawing/2014/main" id="{81BC3EEA-773A-CB41-8E00-E788B10D35C7}"/>
              </a:ext>
            </a:extLst>
          </p:cNvPr>
          <p:cNvSpPr txBox="1">
            <a:spLocks noChangeArrowheads="1"/>
          </p:cNvSpPr>
          <p:nvPr/>
        </p:nvSpPr>
        <p:spPr bwMode="auto">
          <a:xfrm>
            <a:off x="3395730" y="2406787"/>
            <a:ext cx="16002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solidFill>
                  <a:srgbClr val="FF0000"/>
                </a:solidFill>
                <a:latin typeface="Calibri"/>
                <a:cs typeface="Calibri"/>
              </a:rPr>
              <a:t>Model </a:t>
            </a:r>
            <a:r>
              <a:rPr lang="en-US" dirty="0" err="1">
                <a:solidFill>
                  <a:srgbClr val="FF0000"/>
                </a:solidFill>
                <a:latin typeface="Calibri"/>
                <a:cs typeface="Calibri"/>
              </a:rPr>
              <a:t>neg</a:t>
            </a:r>
            <a:endParaRPr lang="en-US" dirty="0">
              <a:solidFill>
                <a:srgbClr val="FF0000"/>
              </a:solidFill>
              <a:latin typeface="Calibri"/>
              <a:cs typeface="Calibri"/>
            </a:endParaRPr>
          </a:p>
        </p:txBody>
      </p:sp>
      <p:sp>
        <p:nvSpPr>
          <p:cNvPr id="38" name="Rectangle 7">
            <a:extLst>
              <a:ext uri="{FF2B5EF4-FFF2-40B4-BE49-F238E27FC236}">
                <a16:creationId xmlns:a16="http://schemas.microsoft.com/office/drawing/2014/main" id="{82BF71DC-77C1-F443-8E9D-FB96891B560D}"/>
              </a:ext>
            </a:extLst>
          </p:cNvPr>
          <p:cNvSpPr>
            <a:spLocks noChangeArrowheads="1"/>
          </p:cNvSpPr>
          <p:nvPr/>
        </p:nvSpPr>
        <p:spPr bwMode="auto">
          <a:xfrm>
            <a:off x="533400" y="2292486"/>
            <a:ext cx="2133600" cy="2971800"/>
          </a:xfrm>
          <a:prstGeom prst="rect">
            <a:avLst/>
          </a:prstGeom>
          <a:noFill/>
          <a:ln w="9525">
            <a:solidFill>
              <a:srgbClr val="00E4A8"/>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cs typeface="Calibri"/>
            </a:endParaRPr>
          </a:p>
        </p:txBody>
      </p:sp>
      <p:sp>
        <p:nvSpPr>
          <p:cNvPr id="39" name="Rectangle 8">
            <a:extLst>
              <a:ext uri="{FF2B5EF4-FFF2-40B4-BE49-F238E27FC236}">
                <a16:creationId xmlns:a16="http://schemas.microsoft.com/office/drawing/2014/main" id="{2966B49B-C675-3B40-A754-163BC133B596}"/>
              </a:ext>
            </a:extLst>
          </p:cNvPr>
          <p:cNvSpPr>
            <a:spLocks noChangeArrowheads="1"/>
          </p:cNvSpPr>
          <p:nvPr/>
        </p:nvSpPr>
        <p:spPr bwMode="auto">
          <a:xfrm>
            <a:off x="3014730" y="2292486"/>
            <a:ext cx="2133600" cy="2971800"/>
          </a:xfrm>
          <a:prstGeom prst="rect">
            <a:avLst/>
          </a:prstGeom>
          <a:noFill/>
          <a:ln w="9525">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cs typeface="Calibri"/>
            </a:endParaRPr>
          </a:p>
        </p:txBody>
      </p:sp>
      <p:grpSp>
        <p:nvGrpSpPr>
          <p:cNvPr id="40" name="Group 9">
            <a:extLst>
              <a:ext uri="{FF2B5EF4-FFF2-40B4-BE49-F238E27FC236}">
                <a16:creationId xmlns:a16="http://schemas.microsoft.com/office/drawing/2014/main" id="{ABDBFB29-5022-164A-8AEB-300EEEAEB7D4}"/>
              </a:ext>
            </a:extLst>
          </p:cNvPr>
          <p:cNvGrpSpPr>
            <a:grpSpLocks/>
          </p:cNvGrpSpPr>
          <p:nvPr/>
        </p:nvGrpSpPr>
        <p:grpSpPr bwMode="auto">
          <a:xfrm>
            <a:off x="6172200" y="2837794"/>
            <a:ext cx="5334000" cy="522685"/>
            <a:chOff x="2928" y="2304"/>
            <a:chExt cx="3120" cy="439"/>
          </a:xfrm>
        </p:grpSpPr>
        <p:sp>
          <p:nvSpPr>
            <p:cNvPr id="41" name="Text Box 10">
              <a:extLst>
                <a:ext uri="{FF2B5EF4-FFF2-40B4-BE49-F238E27FC236}">
                  <a16:creationId xmlns:a16="http://schemas.microsoft.com/office/drawing/2014/main" id="{BBBA02E7-87B0-CB4F-B4FB-F317E0A04A75}"/>
                </a:ext>
              </a:extLst>
            </p:cNvPr>
            <p:cNvSpPr txBox="1">
              <a:spLocks noChangeArrowheads="1"/>
            </p:cNvSpPr>
            <p:nvPr/>
          </p:nvSpPr>
          <p:spPr bwMode="auto">
            <a:xfrm>
              <a:off x="5184" y="2304"/>
              <a:ext cx="864" cy="4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800" dirty="0">
                  <a:latin typeface="Calibri"/>
                  <a:cs typeface="Calibri"/>
                </a:rPr>
                <a:t>film</a:t>
              </a:r>
            </a:p>
          </p:txBody>
        </p:sp>
        <p:sp>
          <p:nvSpPr>
            <p:cNvPr id="42" name="Text Box 11">
              <a:extLst>
                <a:ext uri="{FF2B5EF4-FFF2-40B4-BE49-F238E27FC236}">
                  <a16:creationId xmlns:a16="http://schemas.microsoft.com/office/drawing/2014/main" id="{151374F5-4F6A-B646-8BBB-31AC92617A2A}"/>
                </a:ext>
              </a:extLst>
            </p:cNvPr>
            <p:cNvSpPr txBox="1">
              <a:spLocks noChangeArrowheads="1"/>
            </p:cNvSpPr>
            <p:nvPr/>
          </p:nvSpPr>
          <p:spPr bwMode="auto">
            <a:xfrm>
              <a:off x="3504" y="2304"/>
              <a:ext cx="624" cy="4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800" dirty="0">
                  <a:latin typeface="Calibri"/>
                  <a:cs typeface="Calibri"/>
                </a:rPr>
                <a:t>love</a:t>
              </a:r>
            </a:p>
          </p:txBody>
        </p:sp>
        <p:sp>
          <p:nvSpPr>
            <p:cNvPr id="43" name="Text Box 12">
              <a:extLst>
                <a:ext uri="{FF2B5EF4-FFF2-40B4-BE49-F238E27FC236}">
                  <a16:creationId xmlns:a16="http://schemas.microsoft.com/office/drawing/2014/main" id="{1E7A210E-AEF5-C748-9714-575CB7936543}"/>
                </a:ext>
              </a:extLst>
            </p:cNvPr>
            <p:cNvSpPr txBox="1">
              <a:spLocks noChangeArrowheads="1"/>
            </p:cNvSpPr>
            <p:nvPr/>
          </p:nvSpPr>
          <p:spPr bwMode="auto">
            <a:xfrm>
              <a:off x="4032" y="2304"/>
              <a:ext cx="624" cy="4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800" dirty="0">
                  <a:latin typeface="Calibri"/>
                  <a:cs typeface="Calibri"/>
                </a:rPr>
                <a:t>this</a:t>
              </a:r>
            </a:p>
          </p:txBody>
        </p:sp>
        <p:sp>
          <p:nvSpPr>
            <p:cNvPr id="44" name="Text Box 13">
              <a:extLst>
                <a:ext uri="{FF2B5EF4-FFF2-40B4-BE49-F238E27FC236}">
                  <a16:creationId xmlns:a16="http://schemas.microsoft.com/office/drawing/2014/main" id="{0C3AA44D-9510-0D4E-9D20-741A8646979A}"/>
                </a:ext>
              </a:extLst>
            </p:cNvPr>
            <p:cNvSpPr txBox="1">
              <a:spLocks noChangeArrowheads="1"/>
            </p:cNvSpPr>
            <p:nvPr/>
          </p:nvSpPr>
          <p:spPr bwMode="auto">
            <a:xfrm>
              <a:off x="4704" y="2304"/>
              <a:ext cx="480" cy="4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800" dirty="0">
                  <a:latin typeface="Calibri"/>
                  <a:cs typeface="Calibri"/>
                </a:rPr>
                <a:t>fun</a:t>
              </a:r>
            </a:p>
          </p:txBody>
        </p:sp>
        <p:grpSp>
          <p:nvGrpSpPr>
            <p:cNvPr id="45" name="Group 14">
              <a:extLst>
                <a:ext uri="{FF2B5EF4-FFF2-40B4-BE49-F238E27FC236}">
                  <a16:creationId xmlns:a16="http://schemas.microsoft.com/office/drawing/2014/main" id="{CD9D3057-08DA-724A-B41C-237C8CBFC0A5}"/>
                </a:ext>
              </a:extLst>
            </p:cNvPr>
            <p:cNvGrpSpPr>
              <a:grpSpLocks/>
            </p:cNvGrpSpPr>
            <p:nvPr/>
          </p:nvGrpSpPr>
          <p:grpSpPr bwMode="auto">
            <a:xfrm>
              <a:off x="2976" y="2640"/>
              <a:ext cx="2640" cy="1"/>
              <a:chOff x="2256" y="2640"/>
              <a:chExt cx="2640" cy="0"/>
            </a:xfrm>
          </p:grpSpPr>
          <p:sp>
            <p:nvSpPr>
              <p:cNvPr id="47" name="Line 15">
                <a:extLst>
                  <a:ext uri="{FF2B5EF4-FFF2-40B4-BE49-F238E27FC236}">
                    <a16:creationId xmlns:a16="http://schemas.microsoft.com/office/drawing/2014/main" id="{DDA19985-BB68-844D-8326-1FFD608EDDB0}"/>
                  </a:ext>
                </a:extLst>
              </p:cNvPr>
              <p:cNvSpPr>
                <a:spLocks noChangeShapeType="1"/>
              </p:cNvSpPr>
              <p:nvPr/>
            </p:nvSpPr>
            <p:spPr bwMode="auto">
              <a:xfrm>
                <a:off x="2256"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2400">
                  <a:latin typeface="Calibri"/>
                  <a:cs typeface="Calibri"/>
                </a:endParaRPr>
              </a:p>
            </p:txBody>
          </p:sp>
          <p:sp>
            <p:nvSpPr>
              <p:cNvPr id="48" name="Line 16">
                <a:extLst>
                  <a:ext uri="{FF2B5EF4-FFF2-40B4-BE49-F238E27FC236}">
                    <a16:creationId xmlns:a16="http://schemas.microsoft.com/office/drawing/2014/main" id="{2917DDD8-A3C0-7942-BF06-291D011D92B3}"/>
                  </a:ext>
                </a:extLst>
              </p:cNvPr>
              <p:cNvSpPr>
                <a:spLocks noChangeShapeType="1"/>
              </p:cNvSpPr>
              <p:nvPr/>
            </p:nvSpPr>
            <p:spPr bwMode="auto">
              <a:xfrm>
                <a:off x="2832"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2400">
                  <a:latin typeface="Calibri"/>
                  <a:cs typeface="Calibri"/>
                </a:endParaRPr>
              </a:p>
            </p:txBody>
          </p:sp>
          <p:sp>
            <p:nvSpPr>
              <p:cNvPr id="49" name="Line 17">
                <a:extLst>
                  <a:ext uri="{FF2B5EF4-FFF2-40B4-BE49-F238E27FC236}">
                    <a16:creationId xmlns:a16="http://schemas.microsoft.com/office/drawing/2014/main" id="{9D75FBA0-79FB-A34D-BEB7-FC77F229F80B}"/>
                  </a:ext>
                </a:extLst>
              </p:cNvPr>
              <p:cNvSpPr>
                <a:spLocks noChangeShapeType="1"/>
              </p:cNvSpPr>
              <p:nvPr/>
            </p:nvSpPr>
            <p:spPr bwMode="auto">
              <a:xfrm>
                <a:off x="3408"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2400">
                  <a:latin typeface="Calibri"/>
                  <a:cs typeface="Calibri"/>
                </a:endParaRPr>
              </a:p>
            </p:txBody>
          </p:sp>
          <p:sp>
            <p:nvSpPr>
              <p:cNvPr id="50" name="Line 18">
                <a:extLst>
                  <a:ext uri="{FF2B5EF4-FFF2-40B4-BE49-F238E27FC236}">
                    <a16:creationId xmlns:a16="http://schemas.microsoft.com/office/drawing/2014/main" id="{DF9A1FB5-E599-424B-BC90-A49CC76053F4}"/>
                  </a:ext>
                </a:extLst>
              </p:cNvPr>
              <p:cNvSpPr>
                <a:spLocks noChangeShapeType="1"/>
              </p:cNvSpPr>
              <p:nvPr/>
            </p:nvSpPr>
            <p:spPr bwMode="auto">
              <a:xfrm>
                <a:off x="3984"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2400">
                  <a:latin typeface="Calibri"/>
                  <a:cs typeface="Calibri"/>
                </a:endParaRPr>
              </a:p>
            </p:txBody>
          </p:sp>
          <p:sp>
            <p:nvSpPr>
              <p:cNvPr id="51" name="Line 19">
                <a:extLst>
                  <a:ext uri="{FF2B5EF4-FFF2-40B4-BE49-F238E27FC236}">
                    <a16:creationId xmlns:a16="http://schemas.microsoft.com/office/drawing/2014/main" id="{6E0376AA-E5E5-A145-BFAD-3A779ECD99BA}"/>
                  </a:ext>
                </a:extLst>
              </p:cNvPr>
              <p:cNvSpPr>
                <a:spLocks noChangeShapeType="1"/>
              </p:cNvSpPr>
              <p:nvPr/>
            </p:nvSpPr>
            <p:spPr bwMode="auto">
              <a:xfrm>
                <a:off x="4608"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2400">
                  <a:latin typeface="Calibri"/>
                  <a:cs typeface="Calibri"/>
                </a:endParaRPr>
              </a:p>
            </p:txBody>
          </p:sp>
        </p:grpSp>
        <p:sp>
          <p:nvSpPr>
            <p:cNvPr id="46" name="Text Box 20">
              <a:extLst>
                <a:ext uri="{FF2B5EF4-FFF2-40B4-BE49-F238E27FC236}">
                  <a16:creationId xmlns:a16="http://schemas.microsoft.com/office/drawing/2014/main" id="{E4CA807A-F36A-014A-911F-5FC680BA00EB}"/>
                </a:ext>
              </a:extLst>
            </p:cNvPr>
            <p:cNvSpPr txBox="1">
              <a:spLocks noChangeArrowheads="1"/>
            </p:cNvSpPr>
            <p:nvPr/>
          </p:nvSpPr>
          <p:spPr bwMode="auto">
            <a:xfrm>
              <a:off x="2928" y="2304"/>
              <a:ext cx="624" cy="4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800" dirty="0">
                  <a:latin typeface="Calibri"/>
                  <a:cs typeface="Calibri"/>
                </a:rPr>
                <a:t>I</a:t>
              </a:r>
            </a:p>
          </p:txBody>
        </p:sp>
      </p:grpSp>
      <p:grpSp>
        <p:nvGrpSpPr>
          <p:cNvPr id="52" name="Group 21">
            <a:extLst>
              <a:ext uri="{FF2B5EF4-FFF2-40B4-BE49-F238E27FC236}">
                <a16:creationId xmlns:a16="http://schemas.microsoft.com/office/drawing/2014/main" id="{12AB4172-2055-FE46-8C97-65A9670A5B10}"/>
              </a:ext>
            </a:extLst>
          </p:cNvPr>
          <p:cNvGrpSpPr>
            <a:grpSpLocks/>
          </p:cNvGrpSpPr>
          <p:nvPr/>
        </p:nvGrpSpPr>
        <p:grpSpPr bwMode="auto">
          <a:xfrm>
            <a:off x="6172200" y="3409296"/>
            <a:ext cx="5624848" cy="1187053"/>
            <a:chOff x="2928" y="2784"/>
            <a:chExt cx="3120" cy="997"/>
          </a:xfrm>
        </p:grpSpPr>
        <p:sp>
          <p:nvSpPr>
            <p:cNvPr id="53" name="Text Box 22">
              <a:extLst>
                <a:ext uri="{FF2B5EF4-FFF2-40B4-BE49-F238E27FC236}">
                  <a16:creationId xmlns:a16="http://schemas.microsoft.com/office/drawing/2014/main" id="{70001B42-F412-3C45-B978-2981C09AA422}"/>
                </a:ext>
              </a:extLst>
            </p:cNvPr>
            <p:cNvSpPr txBox="1">
              <a:spLocks noChangeArrowheads="1"/>
            </p:cNvSpPr>
            <p:nvPr/>
          </p:nvSpPr>
          <p:spPr bwMode="auto">
            <a:xfrm>
              <a:off x="5184" y="2784"/>
              <a:ext cx="864" cy="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solidFill>
                    <a:srgbClr val="00AB7E"/>
                  </a:solidFill>
                  <a:latin typeface="Calibri"/>
                  <a:cs typeface="Calibri"/>
                </a:rPr>
                <a:t>0.1</a:t>
              </a:r>
            </a:p>
          </p:txBody>
        </p:sp>
        <p:sp>
          <p:nvSpPr>
            <p:cNvPr id="54" name="Text Box 23">
              <a:extLst>
                <a:ext uri="{FF2B5EF4-FFF2-40B4-BE49-F238E27FC236}">
                  <a16:creationId xmlns:a16="http://schemas.microsoft.com/office/drawing/2014/main" id="{0B0EBEF3-B82E-7F46-8B82-7DD9506C0C2B}"/>
                </a:ext>
              </a:extLst>
            </p:cNvPr>
            <p:cNvSpPr txBox="1">
              <a:spLocks noChangeArrowheads="1"/>
            </p:cNvSpPr>
            <p:nvPr/>
          </p:nvSpPr>
          <p:spPr bwMode="auto">
            <a:xfrm>
              <a:off x="3504" y="2784"/>
              <a:ext cx="480" cy="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solidFill>
                    <a:srgbClr val="00AB7E"/>
                  </a:solidFill>
                  <a:latin typeface="Calibri"/>
                  <a:cs typeface="Calibri"/>
                </a:rPr>
                <a:t>0.1</a:t>
              </a:r>
            </a:p>
          </p:txBody>
        </p:sp>
        <p:sp>
          <p:nvSpPr>
            <p:cNvPr id="55" name="Text Box 24">
              <a:extLst>
                <a:ext uri="{FF2B5EF4-FFF2-40B4-BE49-F238E27FC236}">
                  <a16:creationId xmlns:a16="http://schemas.microsoft.com/office/drawing/2014/main" id="{22FE33F3-ABEB-A143-9B61-DF06DA51BC76}"/>
                </a:ext>
              </a:extLst>
            </p:cNvPr>
            <p:cNvSpPr txBox="1">
              <a:spLocks noChangeArrowheads="1"/>
            </p:cNvSpPr>
            <p:nvPr/>
          </p:nvSpPr>
          <p:spPr bwMode="auto">
            <a:xfrm>
              <a:off x="4032" y="2784"/>
              <a:ext cx="576" cy="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solidFill>
                    <a:srgbClr val="00AB7E"/>
                  </a:solidFill>
                  <a:latin typeface="Calibri"/>
                  <a:cs typeface="Calibri"/>
                </a:rPr>
                <a:t>0.01</a:t>
              </a:r>
            </a:p>
          </p:txBody>
        </p:sp>
        <p:sp>
          <p:nvSpPr>
            <p:cNvPr id="56" name="Text Box 25">
              <a:extLst>
                <a:ext uri="{FF2B5EF4-FFF2-40B4-BE49-F238E27FC236}">
                  <a16:creationId xmlns:a16="http://schemas.microsoft.com/office/drawing/2014/main" id="{D7314C60-5773-BC48-9E78-99D7AF1FE9D9}"/>
                </a:ext>
              </a:extLst>
            </p:cNvPr>
            <p:cNvSpPr txBox="1">
              <a:spLocks noChangeArrowheads="1"/>
            </p:cNvSpPr>
            <p:nvPr/>
          </p:nvSpPr>
          <p:spPr bwMode="auto">
            <a:xfrm>
              <a:off x="4704" y="2784"/>
              <a:ext cx="576" cy="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solidFill>
                    <a:srgbClr val="00AB7E"/>
                  </a:solidFill>
                  <a:latin typeface="Calibri"/>
                  <a:cs typeface="Calibri"/>
                </a:rPr>
                <a:t>0.05</a:t>
              </a:r>
            </a:p>
          </p:txBody>
        </p:sp>
        <p:sp>
          <p:nvSpPr>
            <p:cNvPr id="57" name="Text Box 26">
              <a:extLst>
                <a:ext uri="{FF2B5EF4-FFF2-40B4-BE49-F238E27FC236}">
                  <a16:creationId xmlns:a16="http://schemas.microsoft.com/office/drawing/2014/main" id="{EDE58CC6-5C7C-F744-A35B-4872B7449D9F}"/>
                </a:ext>
              </a:extLst>
            </p:cNvPr>
            <p:cNvSpPr txBox="1">
              <a:spLocks noChangeArrowheads="1"/>
            </p:cNvSpPr>
            <p:nvPr/>
          </p:nvSpPr>
          <p:spPr bwMode="auto">
            <a:xfrm>
              <a:off x="2928" y="2784"/>
              <a:ext cx="480" cy="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solidFill>
                    <a:srgbClr val="00AB7E"/>
                  </a:solidFill>
                  <a:latin typeface="Calibri"/>
                  <a:cs typeface="Calibri"/>
                </a:rPr>
                <a:t>0.1</a:t>
              </a:r>
            </a:p>
          </p:txBody>
        </p:sp>
        <p:sp>
          <p:nvSpPr>
            <p:cNvPr id="58" name="Text Box 27">
              <a:extLst>
                <a:ext uri="{FF2B5EF4-FFF2-40B4-BE49-F238E27FC236}">
                  <a16:creationId xmlns:a16="http://schemas.microsoft.com/office/drawing/2014/main" id="{B815859A-025F-7547-8A64-7FAF01052F4F}"/>
                </a:ext>
              </a:extLst>
            </p:cNvPr>
            <p:cNvSpPr txBox="1">
              <a:spLocks noChangeArrowheads="1"/>
            </p:cNvSpPr>
            <p:nvPr/>
          </p:nvSpPr>
          <p:spPr bwMode="auto">
            <a:xfrm>
              <a:off x="5184" y="3083"/>
              <a:ext cx="864" cy="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solidFill>
                    <a:srgbClr val="FF0000"/>
                  </a:solidFill>
                  <a:latin typeface="Calibri"/>
                  <a:cs typeface="Calibri"/>
                </a:rPr>
                <a:t>0.1</a:t>
              </a:r>
            </a:p>
          </p:txBody>
        </p:sp>
        <p:sp>
          <p:nvSpPr>
            <p:cNvPr id="59" name="Text Box 28">
              <a:extLst>
                <a:ext uri="{FF2B5EF4-FFF2-40B4-BE49-F238E27FC236}">
                  <a16:creationId xmlns:a16="http://schemas.microsoft.com/office/drawing/2014/main" id="{4FCD1108-CA3A-9644-A707-DA0AF827DC58}"/>
                </a:ext>
              </a:extLst>
            </p:cNvPr>
            <p:cNvSpPr txBox="1">
              <a:spLocks noChangeArrowheads="1"/>
            </p:cNvSpPr>
            <p:nvPr/>
          </p:nvSpPr>
          <p:spPr bwMode="auto">
            <a:xfrm>
              <a:off x="3504" y="3083"/>
              <a:ext cx="528" cy="6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solidFill>
                    <a:srgbClr val="FF0000"/>
                  </a:solidFill>
                  <a:latin typeface="Calibri"/>
                  <a:cs typeface="Calibri"/>
                </a:rPr>
                <a:t>0.001</a:t>
              </a:r>
            </a:p>
          </p:txBody>
        </p:sp>
        <p:sp>
          <p:nvSpPr>
            <p:cNvPr id="60" name="Text Box 29">
              <a:extLst>
                <a:ext uri="{FF2B5EF4-FFF2-40B4-BE49-F238E27FC236}">
                  <a16:creationId xmlns:a16="http://schemas.microsoft.com/office/drawing/2014/main" id="{C069B41D-A958-544E-8EC3-C8113D9AFDD4}"/>
                </a:ext>
              </a:extLst>
            </p:cNvPr>
            <p:cNvSpPr txBox="1">
              <a:spLocks noChangeArrowheads="1"/>
            </p:cNvSpPr>
            <p:nvPr/>
          </p:nvSpPr>
          <p:spPr bwMode="auto">
            <a:xfrm>
              <a:off x="4032" y="3083"/>
              <a:ext cx="576" cy="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solidFill>
                    <a:srgbClr val="FF0000"/>
                  </a:solidFill>
                  <a:latin typeface="Calibri"/>
                  <a:cs typeface="Calibri"/>
                </a:rPr>
                <a:t>0.01</a:t>
              </a:r>
            </a:p>
          </p:txBody>
        </p:sp>
        <p:sp>
          <p:nvSpPr>
            <p:cNvPr id="61" name="Text Box 30">
              <a:extLst>
                <a:ext uri="{FF2B5EF4-FFF2-40B4-BE49-F238E27FC236}">
                  <a16:creationId xmlns:a16="http://schemas.microsoft.com/office/drawing/2014/main" id="{30101508-5525-0E4C-95E3-1FFE5855F5C5}"/>
                </a:ext>
              </a:extLst>
            </p:cNvPr>
            <p:cNvSpPr txBox="1">
              <a:spLocks noChangeArrowheads="1"/>
            </p:cNvSpPr>
            <p:nvPr/>
          </p:nvSpPr>
          <p:spPr bwMode="auto">
            <a:xfrm>
              <a:off x="4704" y="3083"/>
              <a:ext cx="576" cy="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solidFill>
                    <a:srgbClr val="FF0000"/>
                  </a:solidFill>
                  <a:latin typeface="Calibri"/>
                  <a:cs typeface="Calibri"/>
                </a:rPr>
                <a:t>0.005</a:t>
              </a:r>
            </a:p>
          </p:txBody>
        </p:sp>
        <p:sp>
          <p:nvSpPr>
            <p:cNvPr id="62" name="Text Box 31">
              <a:extLst>
                <a:ext uri="{FF2B5EF4-FFF2-40B4-BE49-F238E27FC236}">
                  <a16:creationId xmlns:a16="http://schemas.microsoft.com/office/drawing/2014/main" id="{43C51ED3-A048-934C-B475-DF885165272E}"/>
                </a:ext>
              </a:extLst>
            </p:cNvPr>
            <p:cNvSpPr txBox="1">
              <a:spLocks noChangeArrowheads="1"/>
            </p:cNvSpPr>
            <p:nvPr/>
          </p:nvSpPr>
          <p:spPr bwMode="auto">
            <a:xfrm>
              <a:off x="2928" y="3083"/>
              <a:ext cx="480" cy="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solidFill>
                    <a:srgbClr val="FF0000"/>
                  </a:solidFill>
                  <a:latin typeface="Calibri"/>
                  <a:cs typeface="Calibri"/>
                </a:rPr>
                <a:t>0.2</a:t>
              </a:r>
            </a:p>
          </p:txBody>
        </p:sp>
      </p:grpSp>
      <p:sp>
        <p:nvSpPr>
          <p:cNvPr id="63" name="Text Box 32">
            <a:extLst>
              <a:ext uri="{FF2B5EF4-FFF2-40B4-BE49-F238E27FC236}">
                <a16:creationId xmlns:a16="http://schemas.microsoft.com/office/drawing/2014/main" id="{157D2F24-FF51-324D-803F-1D6D7AF48465}"/>
              </a:ext>
            </a:extLst>
          </p:cNvPr>
          <p:cNvSpPr txBox="1">
            <a:spLocks noChangeArrowheads="1"/>
          </p:cNvSpPr>
          <p:nvPr/>
        </p:nvSpPr>
        <p:spPr bwMode="auto">
          <a:xfrm>
            <a:off x="6638672" y="4801743"/>
            <a:ext cx="383344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800" dirty="0">
                <a:latin typeface="+mn-lt"/>
                <a:cs typeface="Calibri"/>
              </a:rPr>
              <a:t>P(</a:t>
            </a:r>
            <a:r>
              <a:rPr lang="en-US" sz="2800" dirty="0" err="1">
                <a:latin typeface="+mn-lt"/>
                <a:cs typeface="Calibri"/>
              </a:rPr>
              <a:t>s|</a:t>
            </a:r>
            <a:r>
              <a:rPr lang="en-US" sz="2800" dirty="0" err="1">
                <a:solidFill>
                  <a:srgbClr val="008000"/>
                </a:solidFill>
                <a:latin typeface="+mn-lt"/>
                <a:cs typeface="Calibri"/>
              </a:rPr>
              <a:t>pos</a:t>
            </a:r>
            <a:r>
              <a:rPr lang="en-US" sz="2800" dirty="0">
                <a:latin typeface="+mn-lt"/>
                <a:cs typeface="Calibri"/>
              </a:rPr>
              <a:t>)  &gt;  P(</a:t>
            </a:r>
            <a:r>
              <a:rPr lang="en-US" sz="2800" dirty="0" err="1">
                <a:latin typeface="+mn-lt"/>
                <a:cs typeface="Calibri"/>
              </a:rPr>
              <a:t>s|</a:t>
            </a:r>
            <a:r>
              <a:rPr lang="en-US" sz="2800" dirty="0" err="1">
                <a:solidFill>
                  <a:srgbClr val="FF0000"/>
                </a:solidFill>
                <a:latin typeface="+mn-lt"/>
                <a:cs typeface="Calibri"/>
              </a:rPr>
              <a:t>neg</a:t>
            </a:r>
            <a:r>
              <a:rPr lang="en-US" sz="2800" dirty="0">
                <a:latin typeface="+mn-lt"/>
                <a:cs typeface="Calibri"/>
              </a:rPr>
              <a:t>)</a:t>
            </a:r>
          </a:p>
        </p:txBody>
      </p:sp>
      <p:sp>
        <p:nvSpPr>
          <p:cNvPr id="64" name="Text Box 33">
            <a:extLst>
              <a:ext uri="{FF2B5EF4-FFF2-40B4-BE49-F238E27FC236}">
                <a16:creationId xmlns:a16="http://schemas.microsoft.com/office/drawing/2014/main" id="{4F29A40A-F836-BD44-84F3-9ACFA681A2B8}"/>
              </a:ext>
            </a:extLst>
          </p:cNvPr>
          <p:cNvSpPr txBox="1">
            <a:spLocks noChangeArrowheads="1"/>
          </p:cNvSpPr>
          <p:nvPr/>
        </p:nvSpPr>
        <p:spPr bwMode="auto">
          <a:xfrm>
            <a:off x="3151256" y="2805647"/>
            <a:ext cx="1545565" cy="23750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lnSpc>
                <a:spcPct val="150000"/>
              </a:lnSpc>
            </a:pPr>
            <a:r>
              <a:rPr lang="en-US" sz="2000" dirty="0">
                <a:solidFill>
                  <a:schemeClr val="hlink"/>
                </a:solidFill>
                <a:latin typeface="Calibri"/>
                <a:cs typeface="Calibri"/>
              </a:rPr>
              <a:t>0.2	I</a:t>
            </a:r>
          </a:p>
          <a:p>
            <a:pPr eaLnBrk="1" hangingPunct="1">
              <a:lnSpc>
                <a:spcPct val="150000"/>
              </a:lnSpc>
            </a:pPr>
            <a:r>
              <a:rPr lang="en-US" sz="2000" dirty="0">
                <a:solidFill>
                  <a:schemeClr val="hlink"/>
                </a:solidFill>
                <a:latin typeface="Calibri"/>
                <a:cs typeface="Calibri"/>
              </a:rPr>
              <a:t>0.001	love</a:t>
            </a:r>
          </a:p>
          <a:p>
            <a:pPr eaLnBrk="1" hangingPunct="1">
              <a:lnSpc>
                <a:spcPct val="150000"/>
              </a:lnSpc>
            </a:pPr>
            <a:r>
              <a:rPr lang="en-US" sz="2000" dirty="0">
                <a:solidFill>
                  <a:schemeClr val="hlink"/>
                </a:solidFill>
                <a:latin typeface="Calibri"/>
                <a:cs typeface="Calibri"/>
              </a:rPr>
              <a:t>0.01	this</a:t>
            </a:r>
          </a:p>
          <a:p>
            <a:pPr eaLnBrk="1" hangingPunct="1">
              <a:lnSpc>
                <a:spcPct val="150000"/>
              </a:lnSpc>
            </a:pPr>
            <a:r>
              <a:rPr lang="en-US" sz="2000" dirty="0">
                <a:solidFill>
                  <a:schemeClr val="hlink"/>
                </a:solidFill>
                <a:latin typeface="Calibri"/>
                <a:cs typeface="Calibri"/>
              </a:rPr>
              <a:t>0.005	fun</a:t>
            </a:r>
          </a:p>
          <a:p>
            <a:pPr eaLnBrk="1" hangingPunct="1">
              <a:lnSpc>
                <a:spcPct val="150000"/>
              </a:lnSpc>
            </a:pPr>
            <a:r>
              <a:rPr lang="en-US" sz="2000" dirty="0">
                <a:solidFill>
                  <a:schemeClr val="hlink"/>
                </a:solidFill>
                <a:latin typeface="Calibri"/>
                <a:cs typeface="Calibri"/>
              </a:rPr>
              <a:t>0.1	film</a:t>
            </a:r>
          </a:p>
        </p:txBody>
      </p:sp>
      <p:sp>
        <p:nvSpPr>
          <p:cNvPr id="65" name="文本框 34">
            <a:extLst>
              <a:ext uri="{FF2B5EF4-FFF2-40B4-BE49-F238E27FC236}">
                <a16:creationId xmlns:a16="http://schemas.microsoft.com/office/drawing/2014/main" id="{93EC0F9C-7F2B-794A-81A6-59BBA1210B44}"/>
              </a:ext>
            </a:extLst>
          </p:cNvPr>
          <p:cNvSpPr txBox="1"/>
          <p:nvPr/>
        </p:nvSpPr>
        <p:spPr>
          <a:xfrm>
            <a:off x="5376930" y="2805647"/>
            <a:ext cx="624463" cy="584775"/>
          </a:xfrm>
          <a:prstGeom prst="rect">
            <a:avLst/>
          </a:prstGeom>
          <a:noFill/>
        </p:spPr>
        <p:txBody>
          <a:bodyPr wrap="square" rtlCol="0">
            <a:spAutoFit/>
          </a:bodyPr>
          <a:lstStyle/>
          <a:p>
            <a:r>
              <a:rPr lang="en-US" altLang="zh-CN" sz="3200" dirty="0"/>
              <a:t>s:</a:t>
            </a:r>
            <a:endParaRPr lang="zh-CN" altLang="en-US" sz="3200" dirty="0"/>
          </a:p>
        </p:txBody>
      </p:sp>
    </p:spTree>
    <p:extLst>
      <p:ext uri="{BB962C8B-B14F-4D97-AF65-F5344CB8AC3E}">
        <p14:creationId xmlns:p14="http://schemas.microsoft.com/office/powerpoint/2010/main" val="1832430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4D26E-77CB-5449-B3FE-FA82128A9AC0}"/>
              </a:ext>
            </a:extLst>
          </p:cNvPr>
          <p:cNvSpPr>
            <a:spLocks noGrp="1"/>
          </p:cNvSpPr>
          <p:nvPr>
            <p:ph type="title"/>
          </p:nvPr>
        </p:nvSpPr>
        <p:spPr/>
        <p:txBody>
          <a:bodyPr/>
          <a:lstStyle/>
          <a:p>
            <a:r>
              <a:rPr lang="en-US" b="1" dirty="0"/>
              <a:t>Who wrote which Federalist papers?</a:t>
            </a:r>
            <a:endParaRPr lang="en-CN" dirty="0"/>
          </a:p>
        </p:txBody>
      </p:sp>
      <p:sp>
        <p:nvSpPr>
          <p:cNvPr id="3" name="Content Placeholder 2">
            <a:extLst>
              <a:ext uri="{FF2B5EF4-FFF2-40B4-BE49-F238E27FC236}">
                <a16:creationId xmlns:a16="http://schemas.microsoft.com/office/drawing/2014/main" id="{A9084031-DE3C-4446-8EAD-04D85AE2F64D}"/>
              </a:ext>
            </a:extLst>
          </p:cNvPr>
          <p:cNvSpPr>
            <a:spLocks noGrp="1"/>
          </p:cNvSpPr>
          <p:nvPr>
            <p:ph idx="1"/>
          </p:nvPr>
        </p:nvSpPr>
        <p:spPr>
          <a:xfrm>
            <a:off x="517525" y="1108433"/>
            <a:ext cx="10455275" cy="2287217"/>
          </a:xfrm>
        </p:spPr>
        <p:txBody>
          <a:bodyPr/>
          <a:lstStyle/>
          <a:p>
            <a:pPr>
              <a:spcBef>
                <a:spcPts val="400"/>
              </a:spcBef>
              <a:spcAft>
                <a:spcPts val="1200"/>
              </a:spcAft>
            </a:pPr>
            <a:r>
              <a:rPr lang="en-US" dirty="0"/>
              <a:t>1787-8: anonymous essays try to convince New York to ratify U.S Constitution: Jay, Madison, Hamilton.  </a:t>
            </a:r>
          </a:p>
          <a:p>
            <a:pPr>
              <a:spcBef>
                <a:spcPts val="400"/>
              </a:spcBef>
              <a:spcAft>
                <a:spcPts val="1200"/>
              </a:spcAft>
            </a:pPr>
            <a:r>
              <a:rPr lang="en-US" dirty="0"/>
              <a:t>Authorship of 12 of the letters in dispute</a:t>
            </a:r>
          </a:p>
          <a:p>
            <a:pPr>
              <a:spcBef>
                <a:spcPts val="400"/>
              </a:spcBef>
              <a:spcAft>
                <a:spcPts val="1200"/>
              </a:spcAft>
            </a:pPr>
            <a:r>
              <a:rPr lang="en-US" dirty="0"/>
              <a:t>1963: solved by </a:t>
            </a:r>
            <a:r>
              <a:rPr lang="en-US" dirty="0" err="1"/>
              <a:t>Mosteller</a:t>
            </a:r>
            <a:r>
              <a:rPr lang="en-US" dirty="0"/>
              <a:t> and Wallace using Bayesian methods</a:t>
            </a:r>
          </a:p>
        </p:txBody>
      </p:sp>
      <p:sp>
        <p:nvSpPr>
          <p:cNvPr id="4" name="Slide Number Placeholder 3">
            <a:extLst>
              <a:ext uri="{FF2B5EF4-FFF2-40B4-BE49-F238E27FC236}">
                <a16:creationId xmlns:a16="http://schemas.microsoft.com/office/drawing/2014/main" id="{815C9D2A-E0F3-BA43-AE72-7E682A32C3A1}"/>
              </a:ext>
            </a:extLst>
          </p:cNvPr>
          <p:cNvSpPr>
            <a:spLocks noGrp="1"/>
          </p:cNvSpPr>
          <p:nvPr>
            <p:ph type="sldNum" sz="quarter" idx="12"/>
          </p:nvPr>
        </p:nvSpPr>
        <p:spPr/>
        <p:txBody>
          <a:bodyPr/>
          <a:lstStyle/>
          <a:p>
            <a:fld id="{DC8BB421-126E-41CB-B73A-69D52E98CAE3}" type="slidenum">
              <a:rPr lang="zh-CN" altLang="en-US" smtClean="0"/>
              <a:t>4</a:t>
            </a:fld>
            <a:endParaRPr lang="zh-CN" altLang="en-US" dirty="0"/>
          </a:p>
        </p:txBody>
      </p:sp>
      <p:pic>
        <p:nvPicPr>
          <p:cNvPr id="14" name="Picture 13" descr="370px-Federalist.jpg">
            <a:extLst>
              <a:ext uri="{FF2B5EF4-FFF2-40B4-BE49-F238E27FC236}">
                <a16:creationId xmlns:a16="http://schemas.microsoft.com/office/drawing/2014/main" id="{821B407C-DA81-144B-A84A-1CA7E8094E21}"/>
              </a:ext>
            </a:extLst>
          </p:cNvPr>
          <p:cNvPicPr>
            <a:picLocks noChangeAspect="1"/>
          </p:cNvPicPr>
          <p:nvPr/>
        </p:nvPicPr>
        <p:blipFill>
          <a:blip r:embed="rId3"/>
          <a:stretch>
            <a:fillRect/>
          </a:stretch>
        </p:blipFill>
        <p:spPr>
          <a:xfrm>
            <a:off x="3082840" y="3616240"/>
            <a:ext cx="1672417" cy="2712027"/>
          </a:xfrm>
          <a:prstGeom prst="rect">
            <a:avLst/>
          </a:prstGeom>
        </p:spPr>
      </p:pic>
      <p:pic>
        <p:nvPicPr>
          <p:cNvPr id="15" name="Picture 14" descr="220px-James_Madison.jpg">
            <a:extLst>
              <a:ext uri="{FF2B5EF4-FFF2-40B4-BE49-F238E27FC236}">
                <a16:creationId xmlns:a16="http://schemas.microsoft.com/office/drawing/2014/main" id="{0247A042-1F3C-C34B-A821-E2175C3D3B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494" y="3639983"/>
            <a:ext cx="2206799" cy="2688284"/>
          </a:xfrm>
          <a:prstGeom prst="rect">
            <a:avLst/>
          </a:prstGeom>
        </p:spPr>
      </p:pic>
      <p:pic>
        <p:nvPicPr>
          <p:cNvPr id="16" name="Picture 15" descr="220px-Alexander_Hamilton_portrait_by_John_Trumbull_1806.jpg">
            <a:extLst>
              <a:ext uri="{FF2B5EF4-FFF2-40B4-BE49-F238E27FC236}">
                <a16:creationId xmlns:a16="http://schemas.microsoft.com/office/drawing/2014/main" id="{FFD52705-E6D3-8245-B03F-E5B3EC790D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4804" y="3634116"/>
            <a:ext cx="2286000" cy="2712027"/>
          </a:xfrm>
          <a:prstGeom prst="rect">
            <a:avLst/>
          </a:prstGeom>
        </p:spPr>
      </p:pic>
      <p:sp>
        <p:nvSpPr>
          <p:cNvPr id="17" name="TextBox 16">
            <a:extLst>
              <a:ext uri="{FF2B5EF4-FFF2-40B4-BE49-F238E27FC236}">
                <a16:creationId xmlns:a16="http://schemas.microsoft.com/office/drawing/2014/main" id="{DDF178AE-D4AF-A046-8B25-A2AD59149FB2}"/>
              </a:ext>
            </a:extLst>
          </p:cNvPr>
          <p:cNvSpPr txBox="1"/>
          <p:nvPr/>
        </p:nvSpPr>
        <p:spPr>
          <a:xfrm>
            <a:off x="676494" y="6390995"/>
            <a:ext cx="2342308" cy="461665"/>
          </a:xfrm>
          <a:prstGeom prst="rect">
            <a:avLst/>
          </a:prstGeom>
          <a:noFill/>
        </p:spPr>
        <p:txBody>
          <a:bodyPr wrap="none" rtlCol="0">
            <a:spAutoFit/>
          </a:bodyPr>
          <a:lstStyle/>
          <a:p>
            <a:r>
              <a:rPr lang="en-US" sz="2400" dirty="0"/>
              <a:t>James Madison</a:t>
            </a:r>
          </a:p>
        </p:txBody>
      </p:sp>
      <p:sp>
        <p:nvSpPr>
          <p:cNvPr id="18" name="TextBox 17">
            <a:extLst>
              <a:ext uri="{FF2B5EF4-FFF2-40B4-BE49-F238E27FC236}">
                <a16:creationId xmlns:a16="http://schemas.microsoft.com/office/drawing/2014/main" id="{CB9862A8-BC3A-734B-ADFF-041965B53F18}"/>
              </a:ext>
            </a:extLst>
          </p:cNvPr>
          <p:cNvSpPr txBox="1"/>
          <p:nvPr/>
        </p:nvSpPr>
        <p:spPr>
          <a:xfrm>
            <a:off x="4819295" y="6396335"/>
            <a:ext cx="2874505" cy="461665"/>
          </a:xfrm>
          <a:prstGeom prst="rect">
            <a:avLst/>
          </a:prstGeom>
          <a:noFill/>
        </p:spPr>
        <p:txBody>
          <a:bodyPr wrap="none" rtlCol="0">
            <a:spAutoFit/>
          </a:bodyPr>
          <a:lstStyle/>
          <a:p>
            <a:r>
              <a:rPr lang="en-US" sz="2400" dirty="0"/>
              <a:t>Alexander Hamilton</a:t>
            </a:r>
          </a:p>
        </p:txBody>
      </p:sp>
      <p:sp>
        <p:nvSpPr>
          <p:cNvPr id="19" name="文本框 9">
            <a:extLst>
              <a:ext uri="{FF2B5EF4-FFF2-40B4-BE49-F238E27FC236}">
                <a16:creationId xmlns:a16="http://schemas.microsoft.com/office/drawing/2014/main" id="{640EDC87-3855-484D-8540-A9C7B2D80A14}"/>
              </a:ext>
            </a:extLst>
          </p:cNvPr>
          <p:cNvSpPr txBox="1"/>
          <p:nvPr/>
        </p:nvSpPr>
        <p:spPr>
          <a:xfrm>
            <a:off x="7376313" y="3880330"/>
            <a:ext cx="4491839" cy="2031325"/>
          </a:xfrm>
          <a:prstGeom prst="rect">
            <a:avLst/>
          </a:prstGeom>
          <a:noFill/>
        </p:spPr>
        <p:txBody>
          <a:bodyPr wrap="square">
            <a:spAutoFit/>
          </a:bodyPr>
          <a:lstStyle/>
          <a:p>
            <a:r>
              <a:rPr lang="en-US" altLang="zh-CN" b="0" i="0" dirty="0">
                <a:solidFill>
                  <a:srgbClr val="222222"/>
                </a:solidFill>
                <a:effectLst/>
              </a:rPr>
              <a:t>Mosteller, Frederick, and David L. Wallace. "</a:t>
            </a:r>
            <a:r>
              <a:rPr lang="en-US" altLang="zh-CN" b="0" i="0" dirty="0">
                <a:solidFill>
                  <a:srgbClr val="222222"/>
                </a:solidFill>
                <a:effectLst/>
                <a:hlinkClick r:id="rId6"/>
              </a:rPr>
              <a:t>Inference in an authorship problem: A comparative study of discrimination methods applied to the authorship of the disputed Federalist Papers.</a:t>
            </a:r>
            <a:r>
              <a:rPr lang="en-US" altLang="zh-CN" b="0" i="0" dirty="0">
                <a:solidFill>
                  <a:srgbClr val="222222"/>
                </a:solidFill>
                <a:effectLst/>
              </a:rPr>
              <a:t>" </a:t>
            </a:r>
            <a:r>
              <a:rPr lang="en-US" altLang="zh-CN" b="0" i="1" dirty="0">
                <a:solidFill>
                  <a:srgbClr val="222222"/>
                </a:solidFill>
                <a:effectLst/>
              </a:rPr>
              <a:t>Journal of the American Statistical Association</a:t>
            </a:r>
            <a:r>
              <a:rPr lang="en-US" altLang="zh-CN" b="0" i="0" dirty="0">
                <a:solidFill>
                  <a:srgbClr val="222222"/>
                </a:solidFill>
                <a:effectLst/>
              </a:rPr>
              <a:t> 58.302 (1963): 275-309.</a:t>
            </a:r>
            <a:endParaRPr lang="zh-CN" altLang="en-US" dirty="0"/>
          </a:p>
        </p:txBody>
      </p:sp>
    </p:spTree>
    <p:extLst>
      <p:ext uri="{BB962C8B-B14F-4D97-AF65-F5344CB8AC3E}">
        <p14:creationId xmlns:p14="http://schemas.microsoft.com/office/powerpoint/2010/main" val="29086549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F422D-0C6F-4344-B581-FF8E02172E68}"/>
              </a:ext>
            </a:extLst>
          </p:cNvPr>
          <p:cNvSpPr>
            <a:spLocks noGrp="1"/>
          </p:cNvSpPr>
          <p:nvPr>
            <p:ph type="title"/>
          </p:nvPr>
        </p:nvSpPr>
        <p:spPr/>
        <p:txBody>
          <a:bodyPr/>
          <a:lstStyle/>
          <a:p>
            <a:r>
              <a:rPr lang="en-GB" b="1" dirty="0"/>
              <a:t>Naïve Bayes in Spam Filtering</a:t>
            </a:r>
            <a:endParaRPr lang="en-CN" dirty="0"/>
          </a:p>
        </p:txBody>
      </p:sp>
      <p:sp>
        <p:nvSpPr>
          <p:cNvPr id="3" name="Content Placeholder 2">
            <a:extLst>
              <a:ext uri="{FF2B5EF4-FFF2-40B4-BE49-F238E27FC236}">
                <a16:creationId xmlns:a16="http://schemas.microsoft.com/office/drawing/2014/main" id="{BCE1AB44-34C6-8943-96A4-CAE637764EEA}"/>
              </a:ext>
            </a:extLst>
          </p:cNvPr>
          <p:cNvSpPr>
            <a:spLocks noGrp="1"/>
          </p:cNvSpPr>
          <p:nvPr>
            <p:ph idx="1"/>
          </p:nvPr>
        </p:nvSpPr>
        <p:spPr>
          <a:xfrm>
            <a:off x="517525" y="1108433"/>
            <a:ext cx="11064875" cy="5508000"/>
          </a:xfrm>
        </p:spPr>
        <p:txBody>
          <a:bodyPr>
            <a:noAutofit/>
          </a:bodyPr>
          <a:lstStyle/>
          <a:p>
            <a:pPr>
              <a:lnSpc>
                <a:spcPct val="120000"/>
              </a:lnSpc>
              <a:spcAft>
                <a:spcPts val="0"/>
              </a:spcAft>
            </a:pPr>
            <a:r>
              <a:rPr lang="en-US" dirty="0" err="1">
                <a:ea typeface="+mj-ea"/>
              </a:rPr>
              <a:t>SpamAssassin</a:t>
            </a:r>
            <a:r>
              <a:rPr lang="en-US" dirty="0">
                <a:ea typeface="+mj-ea"/>
              </a:rPr>
              <a:t> Features:</a:t>
            </a:r>
          </a:p>
          <a:p>
            <a:pPr lvl="1">
              <a:lnSpc>
                <a:spcPct val="120000"/>
              </a:lnSpc>
              <a:spcAft>
                <a:spcPts val="0"/>
              </a:spcAft>
            </a:pPr>
            <a:r>
              <a:rPr lang="en-US" sz="2200" dirty="0">
                <a:ea typeface="+mj-ea"/>
              </a:rPr>
              <a:t>Mentions Generic Viagra</a:t>
            </a:r>
          </a:p>
          <a:p>
            <a:pPr lvl="1">
              <a:lnSpc>
                <a:spcPct val="120000"/>
              </a:lnSpc>
              <a:spcAft>
                <a:spcPts val="0"/>
              </a:spcAft>
            </a:pPr>
            <a:r>
              <a:rPr lang="en-US" sz="2200" dirty="0">
                <a:ea typeface="+mj-ea"/>
              </a:rPr>
              <a:t>Online Pharmacy</a:t>
            </a:r>
          </a:p>
          <a:p>
            <a:pPr lvl="1">
              <a:lnSpc>
                <a:spcPct val="120000"/>
              </a:lnSpc>
              <a:spcAft>
                <a:spcPts val="0"/>
              </a:spcAft>
            </a:pPr>
            <a:r>
              <a:rPr lang="en-US" sz="2200" dirty="0">
                <a:ea typeface="+mj-ea"/>
              </a:rPr>
              <a:t>Mentions millions of (dollar) ((dollar) NN,NNN,NNN.NN)</a:t>
            </a:r>
          </a:p>
          <a:p>
            <a:pPr lvl="1">
              <a:lnSpc>
                <a:spcPct val="120000"/>
              </a:lnSpc>
              <a:spcAft>
                <a:spcPts val="0"/>
              </a:spcAft>
            </a:pPr>
            <a:r>
              <a:rPr lang="en-US" sz="2200" dirty="0">
                <a:ea typeface="+mj-ea"/>
              </a:rPr>
              <a:t>Phrase: impress ... girl</a:t>
            </a:r>
          </a:p>
          <a:p>
            <a:pPr lvl="1">
              <a:lnSpc>
                <a:spcPct val="120000"/>
              </a:lnSpc>
              <a:spcAft>
                <a:spcPts val="0"/>
              </a:spcAft>
            </a:pPr>
            <a:r>
              <a:rPr lang="en-US" sz="2200" dirty="0">
                <a:ea typeface="+mj-ea"/>
              </a:rPr>
              <a:t>From: starts with many numbers</a:t>
            </a:r>
          </a:p>
          <a:p>
            <a:pPr lvl="1">
              <a:lnSpc>
                <a:spcPct val="120000"/>
              </a:lnSpc>
              <a:spcAft>
                <a:spcPts val="0"/>
              </a:spcAft>
            </a:pPr>
            <a:r>
              <a:rPr lang="en-US" sz="2200" dirty="0">
                <a:ea typeface="+mj-ea"/>
              </a:rPr>
              <a:t>Subject is all capitals</a:t>
            </a:r>
          </a:p>
          <a:p>
            <a:pPr lvl="1">
              <a:lnSpc>
                <a:spcPct val="120000"/>
              </a:lnSpc>
              <a:spcAft>
                <a:spcPts val="0"/>
              </a:spcAft>
            </a:pPr>
            <a:r>
              <a:rPr lang="en-US" sz="2200" dirty="0">
                <a:ea typeface="+mj-ea"/>
              </a:rPr>
              <a:t>HTML has a low ratio of text to image area</a:t>
            </a:r>
          </a:p>
          <a:p>
            <a:pPr lvl="1">
              <a:lnSpc>
                <a:spcPct val="120000"/>
              </a:lnSpc>
              <a:spcAft>
                <a:spcPts val="0"/>
              </a:spcAft>
            </a:pPr>
            <a:r>
              <a:rPr lang="en-US" sz="2200" dirty="0">
                <a:ea typeface="+mj-ea"/>
              </a:rPr>
              <a:t>One hundred percent guaranteed</a:t>
            </a:r>
          </a:p>
          <a:p>
            <a:pPr lvl="1">
              <a:lnSpc>
                <a:spcPct val="120000"/>
              </a:lnSpc>
              <a:spcAft>
                <a:spcPts val="0"/>
              </a:spcAft>
            </a:pPr>
            <a:r>
              <a:rPr lang="en-US" sz="2200" dirty="0">
                <a:ea typeface="+mj-ea"/>
              </a:rPr>
              <a:t>Claims you can be removed from the list</a:t>
            </a:r>
          </a:p>
          <a:p>
            <a:pPr lvl="1">
              <a:lnSpc>
                <a:spcPct val="120000"/>
              </a:lnSpc>
              <a:spcAft>
                <a:spcPts val="0"/>
              </a:spcAft>
            </a:pPr>
            <a:r>
              <a:rPr lang="en-US" sz="2200" dirty="0">
                <a:ea typeface="+mj-ea"/>
                <a:hlinkClick r:id="rId2"/>
              </a:rPr>
              <a:t>http://spamassassin.apache.org/tests_3_3_x.html</a:t>
            </a:r>
            <a:endParaRPr lang="en-CN" dirty="0">
              <a:ea typeface="+mj-ea"/>
            </a:endParaRPr>
          </a:p>
        </p:txBody>
      </p:sp>
      <p:sp>
        <p:nvSpPr>
          <p:cNvPr id="4" name="Slide Number Placeholder 3">
            <a:extLst>
              <a:ext uri="{FF2B5EF4-FFF2-40B4-BE49-F238E27FC236}">
                <a16:creationId xmlns:a16="http://schemas.microsoft.com/office/drawing/2014/main" id="{D19C9758-A076-524C-B782-5C77776B761F}"/>
              </a:ext>
            </a:extLst>
          </p:cNvPr>
          <p:cNvSpPr>
            <a:spLocks noGrp="1"/>
          </p:cNvSpPr>
          <p:nvPr>
            <p:ph type="sldNum" sz="quarter" idx="12"/>
          </p:nvPr>
        </p:nvSpPr>
        <p:spPr/>
        <p:txBody>
          <a:bodyPr/>
          <a:lstStyle/>
          <a:p>
            <a:fld id="{DC8BB421-126E-41CB-B73A-69D52E98CAE3}" type="slidenum">
              <a:rPr lang="zh-CN" altLang="en-US" smtClean="0"/>
              <a:t>40</a:t>
            </a:fld>
            <a:endParaRPr lang="zh-CN" altLang="en-US" dirty="0"/>
          </a:p>
        </p:txBody>
      </p:sp>
    </p:spTree>
    <p:extLst>
      <p:ext uri="{BB962C8B-B14F-4D97-AF65-F5344CB8AC3E}">
        <p14:creationId xmlns:p14="http://schemas.microsoft.com/office/powerpoint/2010/main" val="39155172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6B3FC-64A0-F247-97D9-70CD5B4CD72D}"/>
              </a:ext>
            </a:extLst>
          </p:cNvPr>
          <p:cNvSpPr>
            <a:spLocks noGrp="1"/>
          </p:cNvSpPr>
          <p:nvPr>
            <p:ph type="title"/>
          </p:nvPr>
        </p:nvSpPr>
        <p:spPr/>
        <p:txBody>
          <a:bodyPr/>
          <a:lstStyle/>
          <a:p>
            <a:r>
              <a:rPr lang="en-US" sz="4000" b="1" dirty="0"/>
              <a:t>Outline</a:t>
            </a:r>
            <a:endParaRPr lang="en-CN" dirty="0"/>
          </a:p>
        </p:txBody>
      </p:sp>
      <p:sp>
        <p:nvSpPr>
          <p:cNvPr id="3" name="Content Placeholder 2">
            <a:extLst>
              <a:ext uri="{FF2B5EF4-FFF2-40B4-BE49-F238E27FC236}">
                <a16:creationId xmlns:a16="http://schemas.microsoft.com/office/drawing/2014/main" id="{E4C795B9-AD1A-E34E-A2A0-C304D3C4AA26}"/>
              </a:ext>
            </a:extLst>
          </p:cNvPr>
          <p:cNvSpPr>
            <a:spLocks noGrp="1"/>
          </p:cNvSpPr>
          <p:nvPr>
            <p:ph idx="1"/>
          </p:nvPr>
        </p:nvSpPr>
        <p:spPr/>
        <p:txBody>
          <a:bodyPr/>
          <a:lstStyle/>
          <a:p>
            <a:r>
              <a:rPr lang="en-US" dirty="0"/>
              <a:t> Task of Text Classification</a:t>
            </a:r>
          </a:p>
          <a:p>
            <a:r>
              <a:rPr lang="en-US" dirty="0"/>
              <a:t> Naïve Bayes</a:t>
            </a:r>
          </a:p>
          <a:p>
            <a:r>
              <a:rPr lang="en-US" altLang="zh-CN" dirty="0">
                <a:ea typeface="ＭＳ Ｐゴシック" charset="0"/>
                <a:cs typeface="Calibri"/>
              </a:rPr>
              <a:t> Formalizing the Naïve Bayes Classifier</a:t>
            </a:r>
          </a:p>
          <a:p>
            <a:r>
              <a:rPr lang="en-US" altLang="zh-CN" dirty="0">
                <a:ea typeface="ＭＳ Ｐゴシック" charset="0"/>
                <a:cs typeface="Calibri"/>
              </a:rPr>
              <a:t>Naïve Bayes: Learning</a:t>
            </a:r>
          </a:p>
          <a:p>
            <a:r>
              <a:rPr lang="en-US" altLang="zh-CN" dirty="0">
                <a:ea typeface="ＭＳ Ｐゴシック" charset="0"/>
                <a:cs typeface="Calibri"/>
              </a:rPr>
              <a:t>Naïve Bayes</a:t>
            </a:r>
            <a:r>
              <a:rPr lang="zh-CN" altLang="en-US" dirty="0">
                <a:ea typeface="ＭＳ Ｐゴシック" charset="0"/>
                <a:cs typeface="Calibri"/>
              </a:rPr>
              <a:t> </a:t>
            </a:r>
            <a:r>
              <a:rPr lang="en-US" altLang="zh-CN" dirty="0" err="1">
                <a:ea typeface="ＭＳ Ｐゴシック" charset="0"/>
                <a:cs typeface="Calibri"/>
              </a:rPr>
              <a:t>v.s</a:t>
            </a:r>
            <a:r>
              <a:rPr lang="en-US" altLang="zh-CN" dirty="0">
                <a:ea typeface="ＭＳ Ｐゴシック" charset="0"/>
                <a:cs typeface="Calibri"/>
              </a:rPr>
              <a:t>. Language Modeling</a:t>
            </a:r>
          </a:p>
          <a:p>
            <a:r>
              <a:rPr lang="en-US" altLang="zh-CN" dirty="0">
                <a:solidFill>
                  <a:srgbClr val="FF0000"/>
                </a:solidFill>
                <a:ea typeface="ＭＳ Ｐゴシック" charset="0"/>
                <a:cs typeface="Calibri"/>
              </a:rPr>
              <a:t>Evaluation</a:t>
            </a:r>
          </a:p>
        </p:txBody>
      </p:sp>
      <p:sp>
        <p:nvSpPr>
          <p:cNvPr id="4" name="Slide Number Placeholder 3">
            <a:extLst>
              <a:ext uri="{FF2B5EF4-FFF2-40B4-BE49-F238E27FC236}">
                <a16:creationId xmlns:a16="http://schemas.microsoft.com/office/drawing/2014/main" id="{EA8B4E95-3F0C-8546-81B3-C23A086529AD}"/>
              </a:ext>
            </a:extLst>
          </p:cNvPr>
          <p:cNvSpPr>
            <a:spLocks noGrp="1"/>
          </p:cNvSpPr>
          <p:nvPr>
            <p:ph type="sldNum" sz="quarter" idx="12"/>
          </p:nvPr>
        </p:nvSpPr>
        <p:spPr/>
        <p:txBody>
          <a:bodyPr/>
          <a:lstStyle/>
          <a:p>
            <a:fld id="{DC8BB421-126E-41CB-B73A-69D52E98CAE3}" type="slidenum">
              <a:rPr lang="zh-CN" altLang="en-US" smtClean="0"/>
              <a:t>41</a:t>
            </a:fld>
            <a:endParaRPr lang="zh-CN" altLang="en-US" dirty="0"/>
          </a:p>
        </p:txBody>
      </p:sp>
    </p:spTree>
    <p:extLst>
      <p:ext uri="{BB962C8B-B14F-4D97-AF65-F5344CB8AC3E}">
        <p14:creationId xmlns:p14="http://schemas.microsoft.com/office/powerpoint/2010/main" val="12048099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118E2-1E43-1443-8C4C-4EFD96C37989}"/>
              </a:ext>
            </a:extLst>
          </p:cNvPr>
          <p:cNvSpPr>
            <a:spLocks noGrp="1"/>
          </p:cNvSpPr>
          <p:nvPr>
            <p:ph type="title"/>
          </p:nvPr>
        </p:nvSpPr>
        <p:spPr/>
        <p:txBody>
          <a:bodyPr/>
          <a:lstStyle/>
          <a:p>
            <a:r>
              <a:rPr lang="en-US" b="1" dirty="0"/>
              <a:t>General Evaluation Methodology</a:t>
            </a:r>
            <a:endParaRPr lang="en-CN" dirty="0"/>
          </a:p>
        </p:txBody>
      </p:sp>
      <p:sp>
        <p:nvSpPr>
          <p:cNvPr id="3" name="Content Placeholder 2">
            <a:extLst>
              <a:ext uri="{FF2B5EF4-FFF2-40B4-BE49-F238E27FC236}">
                <a16:creationId xmlns:a16="http://schemas.microsoft.com/office/drawing/2014/main" id="{6532E3E1-A00A-5043-A34A-AAD9CE5DFEBE}"/>
              </a:ext>
            </a:extLst>
          </p:cNvPr>
          <p:cNvSpPr>
            <a:spLocks noGrp="1"/>
          </p:cNvSpPr>
          <p:nvPr>
            <p:ph idx="1"/>
          </p:nvPr>
        </p:nvSpPr>
        <p:spPr>
          <a:xfrm>
            <a:off x="517526" y="1108433"/>
            <a:ext cx="9391246" cy="5508233"/>
          </a:xfrm>
        </p:spPr>
        <p:txBody>
          <a:bodyPr>
            <a:normAutofit/>
          </a:bodyPr>
          <a:lstStyle/>
          <a:p>
            <a:r>
              <a:rPr lang="en-US" altLang="zh-CN" dirty="0"/>
              <a:t>C</a:t>
            </a:r>
            <a:r>
              <a:rPr lang="en-US" dirty="0"/>
              <a:t>reate a test collection where every document is tagged with the desired categories </a:t>
            </a:r>
            <a:r>
              <a:rPr lang="en-US" b="1" dirty="0"/>
              <a:t>(“ground truth”)</a:t>
            </a:r>
          </a:p>
          <a:p>
            <a:r>
              <a:rPr lang="en-US" altLang="zh-CN" dirty="0"/>
              <a:t>Predict</a:t>
            </a:r>
            <a:r>
              <a:rPr lang="zh-CN" altLang="en-US" dirty="0"/>
              <a:t> </a:t>
            </a:r>
            <a:r>
              <a:rPr lang="en-US" dirty="0"/>
              <a:t>results using </a:t>
            </a:r>
            <a:r>
              <a:rPr lang="en-US" altLang="zh-CN" dirty="0"/>
              <a:t>the</a:t>
            </a:r>
            <a:r>
              <a:rPr lang="zh-CN" altLang="en-US" dirty="0"/>
              <a:t> </a:t>
            </a:r>
            <a:r>
              <a:rPr lang="en-US" altLang="zh-CN" dirty="0"/>
              <a:t>model</a:t>
            </a:r>
            <a:r>
              <a:rPr lang="en-US" dirty="0"/>
              <a:t> on the test collection</a:t>
            </a:r>
          </a:p>
          <a:p>
            <a:r>
              <a:rPr lang="en-US" dirty="0"/>
              <a:t>Compare the </a:t>
            </a:r>
            <a:r>
              <a:rPr lang="en-US" altLang="zh-CN" dirty="0"/>
              <a:t>model</a:t>
            </a:r>
            <a:r>
              <a:rPr lang="en-US" dirty="0"/>
              <a:t> </a:t>
            </a:r>
            <a:r>
              <a:rPr lang="en-US" altLang="zh-CN" dirty="0"/>
              <a:t>predictions</a:t>
            </a:r>
            <a:r>
              <a:rPr lang="en-US" dirty="0"/>
              <a:t> with </a:t>
            </a:r>
            <a:r>
              <a:rPr lang="en-US" altLang="zh-CN" dirty="0"/>
              <a:t>the</a:t>
            </a:r>
            <a:r>
              <a:rPr lang="zh-CN" altLang="en-US" dirty="0"/>
              <a:t> </a:t>
            </a:r>
            <a:r>
              <a:rPr lang="en-US" altLang="zh-CN" dirty="0"/>
              <a:t>ground</a:t>
            </a:r>
            <a:r>
              <a:rPr lang="zh-CN" altLang="en-US" dirty="0"/>
              <a:t> </a:t>
            </a:r>
            <a:r>
              <a:rPr lang="en-US" altLang="zh-CN" dirty="0"/>
              <a:t>truth</a:t>
            </a:r>
            <a:r>
              <a:rPr lang="en-US" dirty="0"/>
              <a:t> and quantify their similarity (or equivalently difference)</a:t>
            </a:r>
          </a:p>
          <a:p>
            <a:pPr lvl="1"/>
            <a:r>
              <a:rPr lang="en-US" dirty="0"/>
              <a:t>The higher the similarity is, the better the results are</a:t>
            </a:r>
          </a:p>
          <a:p>
            <a:pPr lvl="1"/>
            <a:r>
              <a:rPr lang="en-US" dirty="0"/>
              <a:t>Similarity can be measured from different perspectives to understand the quality of results in detail (e.g., which category performs better?) </a:t>
            </a:r>
          </a:p>
          <a:p>
            <a:endParaRPr lang="en-CN" dirty="0"/>
          </a:p>
        </p:txBody>
      </p:sp>
      <p:sp>
        <p:nvSpPr>
          <p:cNvPr id="4" name="Slide Number Placeholder 3">
            <a:extLst>
              <a:ext uri="{FF2B5EF4-FFF2-40B4-BE49-F238E27FC236}">
                <a16:creationId xmlns:a16="http://schemas.microsoft.com/office/drawing/2014/main" id="{D28C9CD9-A348-C947-8E45-A2C573E4F213}"/>
              </a:ext>
            </a:extLst>
          </p:cNvPr>
          <p:cNvSpPr>
            <a:spLocks noGrp="1"/>
          </p:cNvSpPr>
          <p:nvPr>
            <p:ph type="sldNum" sz="quarter" idx="12"/>
          </p:nvPr>
        </p:nvSpPr>
        <p:spPr/>
        <p:txBody>
          <a:bodyPr/>
          <a:lstStyle/>
          <a:p>
            <a:fld id="{DC8BB421-126E-41CB-B73A-69D52E98CAE3}" type="slidenum">
              <a:rPr lang="zh-CN" altLang="en-US" smtClean="0"/>
              <a:t>42</a:t>
            </a:fld>
            <a:endParaRPr lang="zh-CN" altLang="en-US" dirty="0"/>
          </a:p>
        </p:txBody>
      </p:sp>
    </p:spTree>
    <p:extLst>
      <p:ext uri="{BB962C8B-B14F-4D97-AF65-F5344CB8AC3E}">
        <p14:creationId xmlns:p14="http://schemas.microsoft.com/office/powerpoint/2010/main" val="18666122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F101404-46C6-1944-B314-9313C7731EA6}"/>
                  </a:ext>
                </a:extLst>
              </p:cNvPr>
              <p:cNvSpPr>
                <a:spLocks noGrp="1"/>
              </p:cNvSpPr>
              <p:nvPr>
                <p:ph type="title"/>
              </p:nvPr>
            </p:nvSpPr>
            <p:spPr/>
            <p:txBody>
              <a:bodyPr/>
              <a:lstStyle/>
              <a:p>
                <a:r>
                  <a:rPr lang="en-US" b="1" dirty="0">
                    <a:ea typeface="ＭＳ Ｐゴシック" charset="0"/>
                    <a:cs typeface="ＭＳ Ｐゴシック" charset="0"/>
                  </a:rPr>
                  <a:t>The </a:t>
                </a:r>
                <a14:m>
                  <m:oMath xmlns:m="http://schemas.openxmlformats.org/officeDocument/2006/math">
                    <m:r>
                      <a:rPr lang="en-US" altLang="zh-CN" b="1" i="1" smtClean="0">
                        <a:latin typeface="Cambria Math" panose="02040503050406030204" pitchFamily="18" charset="0"/>
                        <a:ea typeface="ＭＳ Ｐゴシック" charset="0"/>
                        <a:cs typeface="ＭＳ Ｐゴシック" charset="0"/>
                      </a:rPr>
                      <m:t>𝟐</m:t>
                    </m:r>
                    <m:r>
                      <a:rPr lang="en-US" altLang="zh-CN" b="1" i="1" smtClean="0">
                        <a:latin typeface="Cambria Math" panose="02040503050406030204" pitchFamily="18" charset="0"/>
                        <a:ea typeface="ＭＳ Ｐゴシック" charset="0"/>
                        <a:cs typeface="ＭＳ Ｐゴシック" charset="0"/>
                      </a:rPr>
                      <m:t>×</m:t>
                    </m:r>
                    <m:r>
                      <a:rPr lang="en-US" altLang="zh-CN" b="1" i="1" smtClean="0">
                        <a:latin typeface="Cambria Math" panose="02040503050406030204" pitchFamily="18" charset="0"/>
                        <a:ea typeface="ＭＳ Ｐゴシック" charset="0"/>
                        <a:cs typeface="ＭＳ Ｐゴシック" charset="0"/>
                      </a:rPr>
                      <m:t>𝟐</m:t>
                    </m:r>
                  </m:oMath>
                </a14:m>
                <a:r>
                  <a:rPr lang="en-US" b="1" dirty="0">
                    <a:ea typeface="ＭＳ Ｐゴシック" charset="0"/>
                    <a:cs typeface="ＭＳ Ｐゴシック" charset="0"/>
                  </a:rPr>
                  <a:t> </a:t>
                </a:r>
                <a:r>
                  <a:rPr lang="en-US" altLang="zh-CN" b="1" dirty="0">
                    <a:ea typeface="ＭＳ Ｐゴシック" charset="0"/>
                    <a:cs typeface="ＭＳ Ｐゴシック" charset="0"/>
                  </a:rPr>
                  <a:t>result</a:t>
                </a:r>
                <a:r>
                  <a:rPr lang="zh-CN" altLang="en-US" b="1" dirty="0">
                    <a:ea typeface="ＭＳ Ｐゴシック" charset="0"/>
                    <a:cs typeface="ＭＳ Ｐゴシック" charset="0"/>
                  </a:rPr>
                  <a:t> </a:t>
                </a:r>
                <a:r>
                  <a:rPr lang="en-US" b="1" dirty="0">
                    <a:ea typeface="ＭＳ Ｐゴシック" charset="0"/>
                    <a:cs typeface="ＭＳ Ｐゴシック" charset="0"/>
                  </a:rPr>
                  <a:t>table</a:t>
                </a:r>
                <a:r>
                  <a:rPr lang="zh-CN" altLang="en-US" b="1" dirty="0">
                    <a:ea typeface="ＭＳ Ｐゴシック" charset="0"/>
                    <a:cs typeface="ＭＳ Ｐゴシック" charset="0"/>
                  </a:rPr>
                  <a:t> </a:t>
                </a:r>
                <a:r>
                  <a:rPr lang="en-US" altLang="zh-CN" dirty="0">
                    <a:ea typeface="ＭＳ Ｐゴシック" charset="0"/>
                    <a:cs typeface="ＭＳ Ｐゴシック" charset="0"/>
                  </a:rPr>
                  <a:t>-</a:t>
                </a:r>
                <a:r>
                  <a:rPr lang="zh-CN" altLang="en-US" dirty="0">
                    <a:ea typeface="ＭＳ Ｐゴシック" charset="0"/>
                    <a:cs typeface="ＭＳ Ｐゴシック" charset="0"/>
                  </a:rPr>
                  <a:t> </a:t>
                </a:r>
                <a:r>
                  <a:rPr lang="en-US" altLang="zh-CN" dirty="0">
                    <a:ea typeface="ＭＳ Ｐゴシック" charset="0"/>
                    <a:cs typeface="ＭＳ Ｐゴシック" charset="0"/>
                  </a:rPr>
                  <a:t>Confusion matrix </a:t>
                </a:r>
                <a:endParaRPr lang="en-CN" dirty="0"/>
              </a:p>
            </p:txBody>
          </p:sp>
        </mc:Choice>
        <mc:Fallback xmlns="">
          <p:sp>
            <p:nvSpPr>
              <p:cNvPr id="2" name="Title 1">
                <a:extLst>
                  <a:ext uri="{FF2B5EF4-FFF2-40B4-BE49-F238E27FC236}">
                    <a16:creationId xmlns:a16="http://schemas.microsoft.com/office/drawing/2014/main" id="{6F101404-46C6-1944-B314-9313C7731EA6}"/>
                  </a:ext>
                </a:extLst>
              </p:cNvPr>
              <p:cNvSpPr>
                <a:spLocks noGrp="1" noRot="1" noChangeAspect="1" noMove="1" noResize="1" noEditPoints="1" noAdjustHandles="1" noChangeArrowheads="1" noChangeShapeType="1" noTextEdit="1"/>
              </p:cNvSpPr>
              <p:nvPr>
                <p:ph type="title"/>
              </p:nvPr>
            </p:nvSpPr>
            <p:spPr>
              <a:blipFill>
                <a:blip r:embed="rId2"/>
                <a:stretch>
                  <a:fillRect l="-1866" t="-32653" b="-40816"/>
                </a:stretch>
              </a:blipFill>
            </p:spPr>
            <p:txBody>
              <a:bodyPr/>
              <a:lstStyle/>
              <a:p>
                <a:r>
                  <a:rPr lang="en-CN">
                    <a:noFill/>
                  </a:rPr>
                  <a:t> </a:t>
                </a:r>
              </a:p>
            </p:txBody>
          </p:sp>
        </mc:Fallback>
      </mc:AlternateContent>
      <p:sp>
        <p:nvSpPr>
          <p:cNvPr id="3" name="Content Placeholder 2">
            <a:extLst>
              <a:ext uri="{FF2B5EF4-FFF2-40B4-BE49-F238E27FC236}">
                <a16:creationId xmlns:a16="http://schemas.microsoft.com/office/drawing/2014/main" id="{36056B97-C3AB-F94E-A75E-C5AE91EB56BF}"/>
              </a:ext>
            </a:extLst>
          </p:cNvPr>
          <p:cNvSpPr>
            <a:spLocks noGrp="1"/>
          </p:cNvSpPr>
          <p:nvPr>
            <p:ph idx="1"/>
          </p:nvPr>
        </p:nvSpPr>
        <p:spPr/>
        <p:txBody>
          <a:bodyPr/>
          <a:lstStyle/>
          <a:p>
            <a:r>
              <a:rPr lang="en-US" altLang="zh-CN" sz="2800" b="1" i="0" dirty="0">
                <a:solidFill>
                  <a:srgbClr val="000000"/>
                </a:solidFill>
                <a:effectLst/>
              </a:rPr>
              <a:t>Confusion matrix</a:t>
            </a:r>
            <a:r>
              <a:rPr lang="zh-CN" altLang="en-US" sz="2800" b="1" i="0" dirty="0">
                <a:solidFill>
                  <a:srgbClr val="000000"/>
                </a:solidFill>
                <a:effectLst/>
              </a:rPr>
              <a:t> （混淆矩阵）</a:t>
            </a:r>
            <a:endParaRPr lang="en-CN" dirty="0"/>
          </a:p>
        </p:txBody>
      </p:sp>
      <p:sp>
        <p:nvSpPr>
          <p:cNvPr id="4" name="Slide Number Placeholder 3">
            <a:extLst>
              <a:ext uri="{FF2B5EF4-FFF2-40B4-BE49-F238E27FC236}">
                <a16:creationId xmlns:a16="http://schemas.microsoft.com/office/drawing/2014/main" id="{3E07C1C1-FD71-C144-8DE1-BF4DCB9FDBE8}"/>
              </a:ext>
            </a:extLst>
          </p:cNvPr>
          <p:cNvSpPr>
            <a:spLocks noGrp="1"/>
          </p:cNvSpPr>
          <p:nvPr>
            <p:ph type="sldNum" sz="quarter" idx="12"/>
          </p:nvPr>
        </p:nvSpPr>
        <p:spPr/>
        <p:txBody>
          <a:bodyPr/>
          <a:lstStyle/>
          <a:p>
            <a:fld id="{DC8BB421-126E-41CB-B73A-69D52E98CAE3}" type="slidenum">
              <a:rPr lang="zh-CN" altLang="en-US" smtClean="0"/>
              <a:t>43</a:t>
            </a:fld>
            <a:endParaRPr lang="zh-CN" altLang="en-US" dirty="0"/>
          </a:p>
        </p:txBody>
      </p:sp>
      <p:sp>
        <p:nvSpPr>
          <p:cNvPr id="5" name="TextBox 4">
            <a:extLst>
              <a:ext uri="{FF2B5EF4-FFF2-40B4-BE49-F238E27FC236}">
                <a16:creationId xmlns:a16="http://schemas.microsoft.com/office/drawing/2014/main" id="{97285A12-06A6-5E44-B092-D5FE9B9B4809}"/>
              </a:ext>
            </a:extLst>
          </p:cNvPr>
          <p:cNvSpPr txBox="1"/>
          <p:nvPr/>
        </p:nvSpPr>
        <p:spPr>
          <a:xfrm>
            <a:off x="517525" y="3753437"/>
            <a:ext cx="2253541" cy="523220"/>
          </a:xfrm>
          <a:prstGeom prst="rect">
            <a:avLst/>
          </a:prstGeom>
          <a:noFill/>
        </p:spPr>
        <p:txBody>
          <a:bodyPr wrap="square" rtlCol="0">
            <a:spAutoFit/>
          </a:bodyPr>
          <a:lstStyle/>
          <a:p>
            <a:r>
              <a:rPr lang="en-US" altLang="zh-CN" sz="2800" dirty="0"/>
              <a:t>G</a:t>
            </a:r>
            <a:r>
              <a:rPr lang="en-US" sz="2800" dirty="0"/>
              <a:t>round-truth</a:t>
            </a:r>
          </a:p>
        </p:txBody>
      </p:sp>
      <p:sp>
        <p:nvSpPr>
          <p:cNvPr id="6" name="TextBox 5">
            <a:extLst>
              <a:ext uri="{FF2B5EF4-FFF2-40B4-BE49-F238E27FC236}">
                <a16:creationId xmlns:a16="http://schemas.microsoft.com/office/drawing/2014/main" id="{742D7B07-FADB-6A46-9228-B8806B31BC57}"/>
              </a:ext>
            </a:extLst>
          </p:cNvPr>
          <p:cNvSpPr txBox="1"/>
          <p:nvPr/>
        </p:nvSpPr>
        <p:spPr>
          <a:xfrm>
            <a:off x="6049962" y="1703572"/>
            <a:ext cx="2610240" cy="523220"/>
          </a:xfrm>
          <a:prstGeom prst="rect">
            <a:avLst/>
          </a:prstGeom>
          <a:noFill/>
        </p:spPr>
        <p:txBody>
          <a:bodyPr wrap="square" rtlCol="0">
            <a:spAutoFit/>
          </a:bodyPr>
          <a:lstStyle/>
          <a:p>
            <a:r>
              <a:rPr lang="en-US" altLang="zh-CN" sz="2800" dirty="0"/>
              <a:t>P</a:t>
            </a:r>
            <a:r>
              <a:rPr lang="en-US" sz="2800" dirty="0"/>
              <a:t>rediction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F41E348-7D65-8C44-9E0F-C004679C13BB}"/>
                  </a:ext>
                </a:extLst>
              </p:cNvPr>
              <p:cNvSpPr txBox="1"/>
              <p:nvPr/>
            </p:nvSpPr>
            <p:spPr>
              <a:xfrm>
                <a:off x="479425" y="5446435"/>
                <a:ext cx="7464793" cy="104644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3600" i="0" smtClean="0">
                          <a:latin typeface="Cambria Math" panose="02040503050406030204" pitchFamily="18" charset="0"/>
                        </a:rPr>
                        <m:t>A</m:t>
                      </m:r>
                      <m:r>
                        <m:rPr>
                          <m:sty m:val="p"/>
                        </m:rPr>
                        <a:rPr lang="en-US" sz="3600" i="0">
                          <a:latin typeface="Cambria Math" panose="02040503050406030204" pitchFamily="18" charset="0"/>
                        </a:rPr>
                        <m:t>ccuracy</m:t>
                      </m:r>
                      <m:r>
                        <a:rPr lang="en-US" sz="3600" i="1">
                          <a:latin typeface="Cambria Math" panose="02040503050406030204" pitchFamily="18" charset="0"/>
                        </a:rPr>
                        <m:t>=</m:t>
                      </m:r>
                      <m:f>
                        <m:fPr>
                          <m:ctrlPr>
                            <a:rPr lang="mr-IN" sz="3600" i="1">
                              <a:latin typeface="Cambria Math" panose="02040503050406030204" pitchFamily="18" charset="0"/>
                            </a:rPr>
                          </m:ctrlPr>
                        </m:fPr>
                        <m:num>
                          <m:r>
                            <a:rPr lang="en-US" altLang="zh-CN" sz="3600" b="0" i="1" smtClean="0">
                              <a:latin typeface="Cambria Math" panose="02040503050406030204" pitchFamily="18" charset="0"/>
                            </a:rPr>
                            <m:t>𝑇𝑃</m:t>
                          </m:r>
                          <m:r>
                            <a:rPr lang="en-US" altLang="zh-CN" sz="3600" b="0" i="1" smtClean="0">
                              <a:latin typeface="Cambria Math" panose="02040503050406030204" pitchFamily="18" charset="0"/>
                            </a:rPr>
                            <m:t>+</m:t>
                          </m:r>
                          <m:r>
                            <a:rPr lang="en-US" altLang="zh-CN" sz="3600" b="0" i="1" smtClean="0">
                              <a:latin typeface="Cambria Math" panose="02040503050406030204" pitchFamily="18" charset="0"/>
                            </a:rPr>
                            <m:t>𝑇𝑁</m:t>
                          </m:r>
                        </m:num>
                        <m:den>
                          <m:r>
                            <a:rPr lang="en-US" altLang="zh-CN" sz="3600" b="0" i="1" smtClean="0">
                              <a:latin typeface="Cambria Math" panose="02040503050406030204" pitchFamily="18" charset="0"/>
                            </a:rPr>
                            <m:t>𝑇𝑃</m:t>
                          </m:r>
                          <m:r>
                            <a:rPr lang="en-US" sz="3600" i="1">
                              <a:latin typeface="Cambria Math" panose="02040503050406030204" pitchFamily="18" charset="0"/>
                            </a:rPr>
                            <m:t>+</m:t>
                          </m:r>
                          <m:r>
                            <a:rPr lang="en-US" altLang="zh-CN" sz="3600" b="0" i="1" smtClean="0">
                              <a:latin typeface="Cambria Math" panose="02040503050406030204" pitchFamily="18" charset="0"/>
                            </a:rPr>
                            <m:t>𝑇𝑁</m:t>
                          </m:r>
                          <m:r>
                            <a:rPr lang="en-US" sz="3600" i="1">
                              <a:latin typeface="Cambria Math" panose="02040503050406030204" pitchFamily="18" charset="0"/>
                            </a:rPr>
                            <m:t>+</m:t>
                          </m:r>
                          <m:r>
                            <a:rPr lang="en-US" altLang="zh-CN" sz="3600" b="0" i="1" smtClean="0">
                              <a:latin typeface="Cambria Math" panose="02040503050406030204" pitchFamily="18" charset="0"/>
                            </a:rPr>
                            <m:t>𝐹𝑃</m:t>
                          </m:r>
                          <m:r>
                            <a:rPr lang="en-US" sz="3600" i="1">
                              <a:latin typeface="Cambria Math" panose="02040503050406030204" pitchFamily="18" charset="0"/>
                            </a:rPr>
                            <m:t>+</m:t>
                          </m:r>
                          <m:r>
                            <a:rPr lang="en-US" altLang="zh-CN" sz="3600" b="0" i="1" smtClean="0">
                              <a:latin typeface="Cambria Math" panose="02040503050406030204" pitchFamily="18" charset="0"/>
                            </a:rPr>
                            <m:t>𝐹𝑁</m:t>
                          </m:r>
                        </m:den>
                      </m:f>
                    </m:oMath>
                  </m:oMathPara>
                </a14:m>
                <a:endParaRPr lang="en-US" sz="3600" dirty="0"/>
              </a:p>
            </p:txBody>
          </p:sp>
        </mc:Choice>
        <mc:Fallback xmlns="">
          <p:sp>
            <p:nvSpPr>
              <p:cNvPr id="7" name="TextBox 6">
                <a:extLst>
                  <a:ext uri="{FF2B5EF4-FFF2-40B4-BE49-F238E27FC236}">
                    <a16:creationId xmlns:a16="http://schemas.microsoft.com/office/drawing/2014/main" id="{BF41E348-7D65-8C44-9E0F-C004679C13BB}"/>
                  </a:ext>
                </a:extLst>
              </p:cNvPr>
              <p:cNvSpPr txBox="1">
                <a:spLocks noRot="1" noChangeAspect="1" noMove="1" noResize="1" noEditPoints="1" noAdjustHandles="1" noChangeArrowheads="1" noChangeShapeType="1" noTextEdit="1"/>
              </p:cNvSpPr>
              <p:nvPr/>
            </p:nvSpPr>
            <p:spPr>
              <a:xfrm>
                <a:off x="479425" y="5446435"/>
                <a:ext cx="7464793" cy="1046440"/>
              </a:xfrm>
              <a:prstGeom prst="rect">
                <a:avLst/>
              </a:prstGeom>
              <a:blipFill>
                <a:blip r:embed="rId3"/>
                <a:stretch>
                  <a:fillRect b="-13095"/>
                </a:stretch>
              </a:blipFill>
            </p:spPr>
            <p:txBody>
              <a:bodyPr/>
              <a:lstStyle/>
              <a:p>
                <a:r>
                  <a:rPr lang="en-CN">
                    <a:noFill/>
                  </a:rPr>
                  <a:t> </a:t>
                </a:r>
              </a:p>
            </p:txBody>
          </p:sp>
        </mc:Fallback>
      </mc:AlternateContent>
      <p:graphicFrame>
        <p:nvGraphicFramePr>
          <p:cNvPr id="8" name="Table 7">
            <a:extLst>
              <a:ext uri="{FF2B5EF4-FFF2-40B4-BE49-F238E27FC236}">
                <a16:creationId xmlns:a16="http://schemas.microsoft.com/office/drawing/2014/main" id="{C8A3E231-65FA-1240-AE96-60AF5A4F0AC2}"/>
              </a:ext>
            </a:extLst>
          </p:cNvPr>
          <p:cNvGraphicFramePr>
            <a:graphicFrameLocks noGrp="1"/>
          </p:cNvGraphicFramePr>
          <p:nvPr>
            <p:extLst>
              <p:ext uri="{D42A27DB-BD31-4B8C-83A1-F6EECF244321}">
                <p14:modId xmlns:p14="http://schemas.microsoft.com/office/powerpoint/2010/main" val="2865703522"/>
              </p:ext>
            </p:extLst>
          </p:nvPr>
        </p:nvGraphicFramePr>
        <p:xfrm>
          <a:off x="2926081" y="2483503"/>
          <a:ext cx="7887986" cy="2624426"/>
        </p:xfrm>
        <a:graphic>
          <a:graphicData uri="http://schemas.openxmlformats.org/drawingml/2006/table">
            <a:tbl>
              <a:tblPr firstRow="1" bandRow="1">
                <a:tableStyleId>{5C22544A-7EE6-4342-B048-85BDC9FD1C3A}</a:tableStyleId>
              </a:tblPr>
              <a:tblGrid>
                <a:gridCol w="2214685">
                  <a:extLst>
                    <a:ext uri="{9D8B030D-6E8A-4147-A177-3AD203B41FA5}">
                      <a16:colId xmlns:a16="http://schemas.microsoft.com/office/drawing/2014/main" val="20000"/>
                    </a:ext>
                  </a:extLst>
                </a:gridCol>
                <a:gridCol w="2685588">
                  <a:extLst>
                    <a:ext uri="{9D8B030D-6E8A-4147-A177-3AD203B41FA5}">
                      <a16:colId xmlns:a16="http://schemas.microsoft.com/office/drawing/2014/main" val="20001"/>
                    </a:ext>
                  </a:extLst>
                </a:gridCol>
                <a:gridCol w="2987713">
                  <a:extLst>
                    <a:ext uri="{9D8B030D-6E8A-4147-A177-3AD203B41FA5}">
                      <a16:colId xmlns:a16="http://schemas.microsoft.com/office/drawing/2014/main" val="20002"/>
                    </a:ext>
                  </a:extLst>
                </a:gridCol>
              </a:tblGrid>
              <a:tr h="594870">
                <a:tc>
                  <a:txBody>
                    <a:bodyPr/>
                    <a:lstStyle/>
                    <a:p>
                      <a:pPr algn="ctr"/>
                      <a:endParaRPr lang="en-US" sz="24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latin typeface="+mn-lt"/>
                        </a:rPr>
                        <a:t>Model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latin typeface="+mn-lt"/>
                        </a:rPr>
                        <a:t>Model</a:t>
                      </a:r>
                      <a:r>
                        <a:rPr lang="en-US" sz="2800" baseline="0" dirty="0">
                          <a:latin typeface="+mn-lt"/>
                        </a:rPr>
                        <a:t> (“-”)</a:t>
                      </a:r>
                      <a:endParaRPr lang="en-US" sz="28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014778">
                <a:tc>
                  <a:txBody>
                    <a:bodyPr/>
                    <a:lstStyle/>
                    <a:p>
                      <a:pPr algn="ctr"/>
                      <a:r>
                        <a:rPr lang="en-US" sz="2800" b="1" dirty="0">
                          <a:latin typeface="+mn-lt"/>
                        </a:rPr>
                        <a:t>Human</a:t>
                      </a:r>
                      <a:r>
                        <a:rPr lang="en-US" sz="2800" b="1" baseline="0" dirty="0">
                          <a:latin typeface="+mn-lt"/>
                        </a:rPr>
                        <a:t> (+)</a:t>
                      </a:r>
                      <a:endParaRPr lang="en-US" sz="2800" b="1"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latin typeface="+mn-lt"/>
                        </a:rPr>
                        <a:t>True</a:t>
                      </a:r>
                      <a:r>
                        <a:rPr lang="en-US" sz="2400" baseline="0" dirty="0">
                          <a:latin typeface="+mn-lt"/>
                        </a:rPr>
                        <a:t> Positive</a:t>
                      </a:r>
                      <a:r>
                        <a:rPr lang="en-US" altLang="zh-CN" sz="2400" baseline="0" dirty="0">
                          <a:latin typeface="+mn-lt"/>
                        </a:rPr>
                        <a:t>s</a:t>
                      </a:r>
                    </a:p>
                    <a:p>
                      <a:pPr algn="ctr"/>
                      <a:r>
                        <a:rPr lang="en-US" sz="2800" baseline="0" dirty="0">
                          <a:latin typeface="+mn-lt"/>
                        </a:rPr>
                        <a:t>TP</a:t>
                      </a:r>
                      <a:endParaRPr lang="en-US" sz="28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755934" rtl="0" eaLnBrk="1" fontAlgn="auto" latinLnBrk="0" hangingPunct="1">
                        <a:lnSpc>
                          <a:spcPct val="100000"/>
                        </a:lnSpc>
                        <a:spcBef>
                          <a:spcPts val="0"/>
                        </a:spcBef>
                        <a:spcAft>
                          <a:spcPts val="0"/>
                        </a:spcAft>
                        <a:buClrTx/>
                        <a:buSzTx/>
                        <a:buFontTx/>
                        <a:buNone/>
                        <a:tabLst/>
                        <a:defRPr/>
                      </a:pPr>
                      <a:r>
                        <a:rPr lang="en-US" sz="2400" dirty="0">
                          <a:latin typeface="+mn-lt"/>
                        </a:rPr>
                        <a:t>False</a:t>
                      </a:r>
                      <a:r>
                        <a:rPr lang="en-US" sz="2400" baseline="0" dirty="0">
                          <a:latin typeface="+mn-lt"/>
                        </a:rPr>
                        <a:t> Negatives</a:t>
                      </a:r>
                    </a:p>
                    <a:p>
                      <a:pPr marL="0" marR="0" indent="0" algn="ctr" defTabSz="755934" rtl="0" eaLnBrk="1" fontAlgn="auto" latinLnBrk="0" hangingPunct="1">
                        <a:lnSpc>
                          <a:spcPct val="100000"/>
                        </a:lnSpc>
                        <a:spcBef>
                          <a:spcPts val="0"/>
                        </a:spcBef>
                        <a:spcAft>
                          <a:spcPts val="0"/>
                        </a:spcAft>
                        <a:buClrTx/>
                        <a:buSzTx/>
                        <a:buFontTx/>
                        <a:buNone/>
                        <a:tabLst/>
                        <a:defRPr/>
                      </a:pPr>
                      <a:r>
                        <a:rPr lang="en-US" sz="2800" dirty="0">
                          <a:latin typeface="+mn-lt"/>
                        </a:rPr>
                        <a:t>FN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014778">
                <a:tc>
                  <a:txBody>
                    <a:bodyPr/>
                    <a:lstStyle/>
                    <a:p>
                      <a:pPr algn="ctr"/>
                      <a:r>
                        <a:rPr lang="en-US" sz="2800" b="1" dirty="0">
                          <a:latin typeface="+mn-lt"/>
                        </a:rPr>
                        <a:t>Human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755934" rtl="0" eaLnBrk="1" fontAlgn="auto" latinLnBrk="0" hangingPunct="1">
                        <a:lnSpc>
                          <a:spcPct val="100000"/>
                        </a:lnSpc>
                        <a:spcBef>
                          <a:spcPts val="0"/>
                        </a:spcBef>
                        <a:spcAft>
                          <a:spcPts val="0"/>
                        </a:spcAft>
                        <a:buClrTx/>
                        <a:buSzTx/>
                        <a:buFontTx/>
                        <a:buNone/>
                        <a:tabLst/>
                        <a:defRPr/>
                      </a:pPr>
                      <a:r>
                        <a:rPr lang="en-US" sz="2400" dirty="0">
                          <a:latin typeface="+mn-lt"/>
                        </a:rPr>
                        <a:t>False</a:t>
                      </a:r>
                      <a:r>
                        <a:rPr lang="en-US" sz="2400" baseline="0" dirty="0">
                          <a:latin typeface="+mn-lt"/>
                        </a:rPr>
                        <a:t> Positives</a:t>
                      </a:r>
                    </a:p>
                    <a:p>
                      <a:pPr marL="0" marR="0" indent="0" algn="ctr" defTabSz="755934" rtl="0" eaLnBrk="1" fontAlgn="auto" latinLnBrk="0" hangingPunct="1">
                        <a:lnSpc>
                          <a:spcPct val="100000"/>
                        </a:lnSpc>
                        <a:spcBef>
                          <a:spcPts val="0"/>
                        </a:spcBef>
                        <a:spcAft>
                          <a:spcPts val="0"/>
                        </a:spcAft>
                        <a:buClrTx/>
                        <a:buSzTx/>
                        <a:buFontTx/>
                        <a:buNone/>
                        <a:tabLst/>
                        <a:defRPr/>
                      </a:pPr>
                      <a:r>
                        <a:rPr lang="en-US" sz="2800" dirty="0">
                          <a:latin typeface="+mn-lt"/>
                        </a:rPr>
                        <a:t>FP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755934" rtl="0" eaLnBrk="1" fontAlgn="auto" latinLnBrk="0" hangingPunct="1">
                        <a:lnSpc>
                          <a:spcPct val="100000"/>
                        </a:lnSpc>
                        <a:spcBef>
                          <a:spcPts val="0"/>
                        </a:spcBef>
                        <a:spcAft>
                          <a:spcPts val="0"/>
                        </a:spcAft>
                        <a:buClrTx/>
                        <a:buSzTx/>
                        <a:buFontTx/>
                        <a:buNone/>
                        <a:tabLst/>
                        <a:defRPr/>
                      </a:pPr>
                      <a:r>
                        <a:rPr lang="en-US" sz="2400" dirty="0">
                          <a:latin typeface="+mn-lt"/>
                        </a:rPr>
                        <a:t>True</a:t>
                      </a:r>
                      <a:r>
                        <a:rPr lang="en-US" sz="2400" baseline="0" dirty="0">
                          <a:latin typeface="+mn-lt"/>
                        </a:rPr>
                        <a:t> Negatives</a:t>
                      </a:r>
                    </a:p>
                    <a:p>
                      <a:pPr marL="0" marR="0" indent="0" algn="ctr" defTabSz="755934" rtl="0" eaLnBrk="1" fontAlgn="auto" latinLnBrk="0" hangingPunct="1">
                        <a:lnSpc>
                          <a:spcPct val="100000"/>
                        </a:lnSpc>
                        <a:spcBef>
                          <a:spcPts val="0"/>
                        </a:spcBef>
                        <a:spcAft>
                          <a:spcPts val="0"/>
                        </a:spcAft>
                        <a:buClrTx/>
                        <a:buSzTx/>
                        <a:buFontTx/>
                        <a:buNone/>
                        <a:tabLst/>
                        <a:defRPr/>
                      </a:pPr>
                      <a:r>
                        <a:rPr lang="en-US" sz="2800" dirty="0">
                          <a:latin typeface="+mn-lt"/>
                        </a:rPr>
                        <a:t>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0" name="TextBox 9">
            <a:extLst>
              <a:ext uri="{FF2B5EF4-FFF2-40B4-BE49-F238E27FC236}">
                <a16:creationId xmlns:a16="http://schemas.microsoft.com/office/drawing/2014/main" id="{C9E706E1-92BE-F64E-9919-5B7A9CAD4DDF}"/>
              </a:ext>
            </a:extLst>
          </p:cNvPr>
          <p:cNvSpPr txBox="1"/>
          <p:nvPr/>
        </p:nvSpPr>
        <p:spPr>
          <a:xfrm>
            <a:off x="8240695" y="5646489"/>
            <a:ext cx="2732106" cy="830997"/>
          </a:xfrm>
          <a:prstGeom prst="rect">
            <a:avLst/>
          </a:prstGeom>
          <a:noFill/>
        </p:spPr>
        <p:txBody>
          <a:bodyPr wrap="square">
            <a:spAutoFit/>
          </a:bodyPr>
          <a:lstStyle/>
          <a:p>
            <a:pPr algn="ctr"/>
            <a:r>
              <a:rPr lang="en-US" altLang="zh-CN" sz="2400" b="1" dirty="0">
                <a:solidFill>
                  <a:srgbClr val="FF0000"/>
                </a:solidFill>
                <a:ea typeface="ＭＳ Ｐゴシック" charset="0"/>
                <a:cs typeface="ＭＳ Ｐゴシック" charset="0"/>
              </a:rPr>
              <a:t>Is</a:t>
            </a:r>
            <a:r>
              <a:rPr lang="zh-CN" altLang="en-US" sz="2400" b="1" dirty="0">
                <a:solidFill>
                  <a:srgbClr val="FF0000"/>
                </a:solidFill>
                <a:ea typeface="ＭＳ Ｐゴシック" charset="0"/>
                <a:cs typeface="ＭＳ Ｐゴシック" charset="0"/>
              </a:rPr>
              <a:t> </a:t>
            </a:r>
            <a:r>
              <a:rPr lang="en-US" altLang="zh-CN" sz="2400" b="1" dirty="0">
                <a:solidFill>
                  <a:srgbClr val="FF0000"/>
                </a:solidFill>
                <a:ea typeface="ＭＳ Ｐゴシック" charset="0"/>
                <a:cs typeface="ＭＳ Ｐゴシック" charset="0"/>
              </a:rPr>
              <a:t>accuracy enough?</a:t>
            </a:r>
            <a:endParaRPr lang="en-CN" sz="2400" dirty="0">
              <a:solidFill>
                <a:srgbClr val="FF0000"/>
              </a:solidFill>
            </a:endParaRPr>
          </a:p>
        </p:txBody>
      </p:sp>
    </p:spTree>
    <p:extLst>
      <p:ext uri="{BB962C8B-B14F-4D97-AF65-F5344CB8AC3E}">
        <p14:creationId xmlns:p14="http://schemas.microsoft.com/office/powerpoint/2010/main" val="13985670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80B63-B2E5-C648-A96C-32A0B852F315}"/>
              </a:ext>
            </a:extLst>
          </p:cNvPr>
          <p:cNvSpPr>
            <a:spLocks noGrp="1"/>
          </p:cNvSpPr>
          <p:nvPr>
            <p:ph type="title"/>
          </p:nvPr>
        </p:nvSpPr>
        <p:spPr/>
        <p:txBody>
          <a:bodyPr/>
          <a:lstStyle/>
          <a:p>
            <a:r>
              <a:rPr lang="en-US" altLang="zh-CN" b="1" dirty="0">
                <a:ea typeface="ＭＳ Ｐゴシック" charset="0"/>
                <a:cs typeface="ＭＳ Ｐゴシック" charset="0"/>
              </a:rPr>
              <a:t>Accuracy only is not enough!</a:t>
            </a:r>
            <a:endParaRPr lang="en-CN" dirty="0"/>
          </a:p>
        </p:txBody>
      </p:sp>
      <p:sp>
        <p:nvSpPr>
          <p:cNvPr id="3" name="Content Placeholder 2">
            <a:extLst>
              <a:ext uri="{FF2B5EF4-FFF2-40B4-BE49-F238E27FC236}">
                <a16:creationId xmlns:a16="http://schemas.microsoft.com/office/drawing/2014/main" id="{5B661989-AD3C-E74D-8099-240D7A4A6133}"/>
              </a:ext>
            </a:extLst>
          </p:cNvPr>
          <p:cNvSpPr>
            <a:spLocks noGrp="1"/>
          </p:cNvSpPr>
          <p:nvPr>
            <p:ph idx="1"/>
          </p:nvPr>
        </p:nvSpPr>
        <p:spPr>
          <a:xfrm>
            <a:off x="517526" y="984642"/>
            <a:ext cx="11553826" cy="5632024"/>
          </a:xfrm>
        </p:spPr>
        <p:txBody>
          <a:bodyPr lIns="90000">
            <a:noAutofit/>
          </a:bodyPr>
          <a:lstStyle/>
          <a:p>
            <a:pPr>
              <a:lnSpc>
                <a:spcPct val="150000"/>
              </a:lnSpc>
              <a:spcAft>
                <a:spcPts val="600"/>
              </a:spcAft>
            </a:pPr>
            <a:r>
              <a:rPr lang="en-US" dirty="0"/>
              <a:t>How about earthquake detection?</a:t>
            </a:r>
          </a:p>
          <a:p>
            <a:pPr lvl="1">
              <a:lnSpc>
                <a:spcPct val="150000"/>
              </a:lnSpc>
              <a:spcAft>
                <a:spcPts val="600"/>
              </a:spcAft>
            </a:pPr>
            <a:r>
              <a:rPr lang="en-US" dirty="0"/>
              <a:t>Accuracy can be as high as 99.90%</a:t>
            </a:r>
          </a:p>
          <a:p>
            <a:pPr>
              <a:spcAft>
                <a:spcPts val="600"/>
              </a:spcAft>
            </a:pPr>
            <a:endParaRPr lang="en-US" dirty="0"/>
          </a:p>
          <a:p>
            <a:pPr>
              <a:spcAft>
                <a:spcPts val="600"/>
              </a:spcAft>
            </a:pPr>
            <a:r>
              <a:rPr lang="en-US" dirty="0"/>
              <a:t>Some decision errors are more serious than others </a:t>
            </a:r>
          </a:p>
          <a:p>
            <a:pPr lvl="1">
              <a:spcAft>
                <a:spcPts val="600"/>
              </a:spcAft>
            </a:pPr>
            <a:r>
              <a:rPr lang="en-US" dirty="0"/>
              <a:t>It </a:t>
            </a:r>
            <a:r>
              <a:rPr lang="en-US" altLang="zh-CN" dirty="0"/>
              <a:t>is</a:t>
            </a:r>
            <a:r>
              <a:rPr lang="zh-CN" altLang="en-US" dirty="0"/>
              <a:t> </a:t>
            </a:r>
            <a:r>
              <a:rPr lang="en-US" dirty="0"/>
              <a:t>more important to get the decisions right on some</a:t>
            </a:r>
            <a:r>
              <a:rPr lang="zh-CN" altLang="en-US" dirty="0"/>
              <a:t> </a:t>
            </a:r>
            <a:r>
              <a:rPr lang="en-US" dirty="0"/>
              <a:t>categories than others</a:t>
            </a:r>
          </a:p>
          <a:p>
            <a:pPr lvl="1">
              <a:spcAft>
                <a:spcPts val="600"/>
              </a:spcAft>
            </a:pPr>
            <a:r>
              <a:rPr lang="en-US" dirty="0"/>
              <a:t>E.g., missing a legitimate email costs more than letting a spam go</a:t>
            </a:r>
          </a:p>
          <a:p>
            <a:r>
              <a:rPr lang="en-US" dirty="0"/>
              <a:t>Problem with imbalanced test set</a:t>
            </a:r>
          </a:p>
          <a:p>
            <a:pPr lvl="1"/>
            <a:r>
              <a:rPr lang="en-US" dirty="0"/>
              <a:t>Skewed test set: 98% in category 1; 2% in category 2</a:t>
            </a:r>
          </a:p>
          <a:p>
            <a:pPr lvl="1"/>
            <a:r>
              <a:rPr lang="en-US" dirty="0"/>
              <a:t>Strong baseline: put all instances in category 1 </a:t>
            </a:r>
            <a:r>
              <a:rPr lang="en-US" dirty="0">
                <a:sym typeface="Wingdings" panose="05000000000000000000" pitchFamily="2" charset="2"/>
              </a:rPr>
              <a:t> 98% accuracy!</a:t>
            </a:r>
          </a:p>
          <a:p>
            <a:pPr>
              <a:lnSpc>
                <a:spcPct val="150000"/>
              </a:lnSpc>
            </a:pPr>
            <a:endParaRPr lang="en-US" dirty="0"/>
          </a:p>
          <a:p>
            <a:endParaRPr lang="en-CN" dirty="0"/>
          </a:p>
        </p:txBody>
      </p:sp>
      <p:sp>
        <p:nvSpPr>
          <p:cNvPr id="4" name="Slide Number Placeholder 3">
            <a:extLst>
              <a:ext uri="{FF2B5EF4-FFF2-40B4-BE49-F238E27FC236}">
                <a16:creationId xmlns:a16="http://schemas.microsoft.com/office/drawing/2014/main" id="{9904B284-790F-2444-A841-F15A47A326A1}"/>
              </a:ext>
            </a:extLst>
          </p:cNvPr>
          <p:cNvSpPr>
            <a:spLocks noGrp="1"/>
          </p:cNvSpPr>
          <p:nvPr>
            <p:ph type="sldNum" sz="quarter" idx="12"/>
          </p:nvPr>
        </p:nvSpPr>
        <p:spPr/>
        <p:txBody>
          <a:bodyPr/>
          <a:lstStyle/>
          <a:p>
            <a:fld id="{DC8BB421-126E-41CB-B73A-69D52E98CAE3}" type="slidenum">
              <a:rPr lang="zh-CN" altLang="en-US" smtClean="0"/>
              <a:t>44</a:t>
            </a:fld>
            <a:endParaRPr lang="zh-CN" altLang="en-US" dirty="0"/>
          </a:p>
        </p:txBody>
      </p:sp>
      <p:graphicFrame>
        <p:nvGraphicFramePr>
          <p:cNvPr id="5" name="Group 4">
            <a:extLst>
              <a:ext uri="{FF2B5EF4-FFF2-40B4-BE49-F238E27FC236}">
                <a16:creationId xmlns:a16="http://schemas.microsoft.com/office/drawing/2014/main" id="{2FA91BCB-5985-404D-992D-0D8B3DF09B13}"/>
              </a:ext>
            </a:extLst>
          </p:cNvPr>
          <p:cNvGraphicFramePr>
            <a:graphicFrameLocks noGrp="1"/>
          </p:cNvGraphicFramePr>
          <p:nvPr>
            <p:extLst>
              <p:ext uri="{D42A27DB-BD31-4B8C-83A1-F6EECF244321}">
                <p14:modId xmlns:p14="http://schemas.microsoft.com/office/powerpoint/2010/main" val="2558513812"/>
              </p:ext>
            </p:extLst>
          </p:nvPr>
        </p:nvGraphicFramePr>
        <p:xfrm>
          <a:off x="8478982" y="1524905"/>
          <a:ext cx="3266703" cy="1633932"/>
        </p:xfrm>
        <a:graphic>
          <a:graphicData uri="http://schemas.openxmlformats.org/drawingml/2006/table">
            <a:tbl>
              <a:tblPr/>
              <a:tblGrid>
                <a:gridCol w="1088901">
                  <a:extLst>
                    <a:ext uri="{9D8B030D-6E8A-4147-A177-3AD203B41FA5}">
                      <a16:colId xmlns:a16="http://schemas.microsoft.com/office/drawing/2014/main" val="20000"/>
                    </a:ext>
                  </a:extLst>
                </a:gridCol>
                <a:gridCol w="1088901">
                  <a:extLst>
                    <a:ext uri="{9D8B030D-6E8A-4147-A177-3AD203B41FA5}">
                      <a16:colId xmlns:a16="http://schemas.microsoft.com/office/drawing/2014/main" val="20001"/>
                    </a:ext>
                  </a:extLst>
                </a:gridCol>
                <a:gridCol w="1088901">
                  <a:extLst>
                    <a:ext uri="{9D8B030D-6E8A-4147-A177-3AD203B41FA5}">
                      <a16:colId xmlns:a16="http://schemas.microsoft.com/office/drawing/2014/main" val="20002"/>
                    </a:ext>
                  </a:extLst>
                </a:gridCol>
              </a:tblGrid>
              <a:tr h="544644">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latin typeface="+mn-lt"/>
                        <a:ea typeface="ＭＳ Ｐゴシック" charset="0"/>
                        <a:cs typeface="ＭＳ Ｐゴシック" charset="0"/>
                      </a:endParaRP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mn-lt"/>
                          <a:ea typeface="ＭＳ Ｐゴシック" charset="0"/>
                          <a:cs typeface="ＭＳ Ｐゴシック" charset="0"/>
                        </a:rPr>
                        <a:t>E</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mn-lt"/>
                          <a:ea typeface="ＭＳ Ｐゴシック" charset="0"/>
                          <a:cs typeface="ＭＳ Ｐゴシック" charset="0"/>
                        </a:rPr>
                        <a:t>Not E</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4644">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mn-lt"/>
                          <a:ea typeface="ＭＳ Ｐゴシック" charset="0"/>
                          <a:cs typeface="ＭＳ Ｐゴシック" charset="0"/>
                        </a:rPr>
                        <a:t>E</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mn-lt"/>
                          <a:ea typeface="ＭＳ Ｐゴシック" charset="0"/>
                          <a:cs typeface="ＭＳ Ｐゴシック" charset="0"/>
                        </a:rPr>
                        <a:t>0</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mn-lt"/>
                          <a:ea typeface="ＭＳ Ｐゴシック" charset="0"/>
                          <a:cs typeface="ＭＳ Ｐゴシック" charset="0"/>
                        </a:rPr>
                        <a:t>0</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4644">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mn-lt"/>
                          <a:ea typeface="ＭＳ Ｐゴシック" charset="0"/>
                          <a:cs typeface="ＭＳ Ｐゴシック" charset="0"/>
                        </a:rPr>
                        <a:t>Not E</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mn-lt"/>
                          <a:ea typeface="ＭＳ Ｐゴシック" charset="0"/>
                          <a:cs typeface="ＭＳ Ｐゴシック" charset="0"/>
                        </a:rPr>
                        <a:t>10</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mn-lt"/>
                          <a:ea typeface="ＭＳ Ｐゴシック" charset="0"/>
                          <a:cs typeface="ＭＳ Ｐゴシック" charset="0"/>
                        </a:rPr>
                        <a:t>9990</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B168B786-407B-FA4A-A03E-E413987A9549}"/>
              </a:ext>
            </a:extLst>
          </p:cNvPr>
          <p:cNvSpPr txBox="1"/>
          <p:nvPr/>
        </p:nvSpPr>
        <p:spPr>
          <a:xfrm>
            <a:off x="8929001" y="916690"/>
            <a:ext cx="2745473" cy="523220"/>
          </a:xfrm>
          <a:prstGeom prst="rect">
            <a:avLst/>
          </a:prstGeom>
          <a:noFill/>
        </p:spPr>
        <p:txBody>
          <a:bodyPr wrap="square" rtlCol="0">
            <a:spAutoFit/>
          </a:bodyPr>
          <a:lstStyle/>
          <a:p>
            <a:r>
              <a:rPr lang="en-US" altLang="zh-CN" sz="2800" dirty="0"/>
              <a:t>G</a:t>
            </a:r>
            <a:r>
              <a:rPr lang="en-US" sz="2800" dirty="0"/>
              <a:t>round-truth</a:t>
            </a:r>
          </a:p>
        </p:txBody>
      </p:sp>
      <p:sp>
        <p:nvSpPr>
          <p:cNvPr id="7" name="TextBox 6">
            <a:extLst>
              <a:ext uri="{FF2B5EF4-FFF2-40B4-BE49-F238E27FC236}">
                <a16:creationId xmlns:a16="http://schemas.microsoft.com/office/drawing/2014/main" id="{1D31BA1C-0AD2-EA40-BFDE-8FDDD0780A39}"/>
              </a:ext>
            </a:extLst>
          </p:cNvPr>
          <p:cNvSpPr txBox="1"/>
          <p:nvPr/>
        </p:nvSpPr>
        <p:spPr>
          <a:xfrm>
            <a:off x="6716761" y="2125914"/>
            <a:ext cx="1762221" cy="523220"/>
          </a:xfrm>
          <a:prstGeom prst="rect">
            <a:avLst/>
          </a:prstGeom>
          <a:noFill/>
        </p:spPr>
        <p:txBody>
          <a:bodyPr wrap="square" rtlCol="0">
            <a:spAutoFit/>
          </a:bodyPr>
          <a:lstStyle/>
          <a:p>
            <a:r>
              <a:rPr lang="en-US" sz="2800" dirty="0"/>
              <a:t>Prediction</a:t>
            </a:r>
          </a:p>
        </p:txBody>
      </p:sp>
    </p:spTree>
    <p:extLst>
      <p:ext uri="{BB962C8B-B14F-4D97-AF65-F5344CB8AC3E}">
        <p14:creationId xmlns:p14="http://schemas.microsoft.com/office/powerpoint/2010/main" val="39682500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0895D-47EA-BC4F-A8C6-96D24663C154}"/>
              </a:ext>
            </a:extLst>
          </p:cNvPr>
          <p:cNvSpPr>
            <a:spLocks noGrp="1"/>
          </p:cNvSpPr>
          <p:nvPr>
            <p:ph type="title"/>
          </p:nvPr>
        </p:nvSpPr>
        <p:spPr/>
        <p:txBody>
          <a:bodyPr/>
          <a:lstStyle/>
          <a:p>
            <a:r>
              <a:rPr lang="en-US" altLang="zh-CN" b="1" dirty="0">
                <a:ea typeface="ＭＳ Ｐゴシック" charset="0"/>
                <a:cs typeface="ＭＳ Ｐゴシック" charset="0"/>
              </a:rPr>
              <a:t>Accuracy only is not enough!</a:t>
            </a:r>
            <a:endParaRPr lang="en-CN" dirty="0"/>
          </a:p>
        </p:txBody>
      </p:sp>
      <p:sp>
        <p:nvSpPr>
          <p:cNvPr id="3" name="Content Placeholder 2">
            <a:extLst>
              <a:ext uri="{FF2B5EF4-FFF2-40B4-BE49-F238E27FC236}">
                <a16:creationId xmlns:a16="http://schemas.microsoft.com/office/drawing/2014/main" id="{8568A765-2643-2243-A65B-C3C2FB23CD06}"/>
              </a:ext>
            </a:extLst>
          </p:cNvPr>
          <p:cNvSpPr>
            <a:spLocks noGrp="1"/>
          </p:cNvSpPr>
          <p:nvPr>
            <p:ph idx="1"/>
          </p:nvPr>
        </p:nvSpPr>
        <p:spPr/>
        <p:txBody>
          <a:bodyPr/>
          <a:lstStyle/>
          <a:p>
            <a:r>
              <a:rPr lang="en-US" altLang="zh-CN" dirty="0"/>
              <a:t>Take</a:t>
            </a:r>
            <a:r>
              <a:rPr lang="zh-CN" altLang="en-US" dirty="0"/>
              <a:t> </a:t>
            </a:r>
            <a:r>
              <a:rPr lang="en-US" altLang="zh-CN" dirty="0"/>
              <a:t>the</a:t>
            </a:r>
            <a:r>
              <a:rPr lang="zh-CN" altLang="en-US" dirty="0"/>
              <a:t> </a:t>
            </a:r>
            <a:r>
              <a:rPr lang="en-US" altLang="zh-CN" dirty="0"/>
              <a:t>earthquake</a:t>
            </a:r>
            <a:r>
              <a:rPr lang="zh-CN" altLang="en-US" dirty="0"/>
              <a:t> </a:t>
            </a:r>
            <a:r>
              <a:rPr lang="en-US" altLang="zh-CN" dirty="0"/>
              <a:t>detection</a:t>
            </a:r>
            <a:r>
              <a:rPr lang="zh-CN" altLang="en-US" dirty="0"/>
              <a:t> </a:t>
            </a:r>
            <a:r>
              <a:rPr lang="en-US" altLang="zh-CN" dirty="0"/>
              <a:t>as</a:t>
            </a:r>
            <a:r>
              <a:rPr lang="zh-CN" altLang="en-US" dirty="0"/>
              <a:t> </a:t>
            </a:r>
            <a:r>
              <a:rPr lang="en-US" altLang="zh-CN" dirty="0"/>
              <a:t>an</a:t>
            </a:r>
            <a:r>
              <a:rPr lang="zh-CN" altLang="en-US" dirty="0"/>
              <a:t> </a:t>
            </a:r>
            <a:r>
              <a:rPr lang="en-US" altLang="zh-CN" dirty="0"/>
              <a:t>example</a:t>
            </a:r>
          </a:p>
          <a:p>
            <a:endParaRPr lang="en-US" dirty="0"/>
          </a:p>
          <a:p>
            <a:endParaRPr lang="en-US" dirty="0"/>
          </a:p>
          <a:p>
            <a:endParaRPr lang="en-US" dirty="0"/>
          </a:p>
          <a:p>
            <a:endParaRPr lang="en-US" dirty="0"/>
          </a:p>
          <a:p>
            <a:endParaRPr lang="en-US" dirty="0"/>
          </a:p>
          <a:p>
            <a:r>
              <a:rPr lang="en-US" dirty="0">
                <a:solidFill>
                  <a:schemeClr val="accent1"/>
                </a:solidFill>
              </a:rPr>
              <a:t>How to fix it?</a:t>
            </a:r>
            <a:endParaRPr lang="en-CN" dirty="0">
              <a:solidFill>
                <a:schemeClr val="accent1"/>
              </a:solidFill>
            </a:endParaRPr>
          </a:p>
        </p:txBody>
      </p:sp>
      <p:sp>
        <p:nvSpPr>
          <p:cNvPr id="4" name="Slide Number Placeholder 3">
            <a:extLst>
              <a:ext uri="{FF2B5EF4-FFF2-40B4-BE49-F238E27FC236}">
                <a16:creationId xmlns:a16="http://schemas.microsoft.com/office/drawing/2014/main" id="{AACB4AAC-79A8-D845-979A-1FC3E430654F}"/>
              </a:ext>
            </a:extLst>
          </p:cNvPr>
          <p:cNvSpPr>
            <a:spLocks noGrp="1"/>
          </p:cNvSpPr>
          <p:nvPr>
            <p:ph type="sldNum" sz="quarter" idx="12"/>
          </p:nvPr>
        </p:nvSpPr>
        <p:spPr/>
        <p:txBody>
          <a:bodyPr/>
          <a:lstStyle/>
          <a:p>
            <a:fld id="{DC8BB421-126E-41CB-B73A-69D52E98CAE3}" type="slidenum">
              <a:rPr lang="zh-CN" altLang="en-US" smtClean="0"/>
              <a:t>45</a:t>
            </a:fld>
            <a:endParaRPr lang="zh-CN" altLang="en-US" dirty="0"/>
          </a:p>
        </p:txBody>
      </p:sp>
      <p:graphicFrame>
        <p:nvGraphicFramePr>
          <p:cNvPr id="7" name="Group 4">
            <a:extLst>
              <a:ext uri="{FF2B5EF4-FFF2-40B4-BE49-F238E27FC236}">
                <a16:creationId xmlns:a16="http://schemas.microsoft.com/office/drawing/2014/main" id="{713B080F-0DDB-0040-86F8-4AF57A99F268}"/>
              </a:ext>
            </a:extLst>
          </p:cNvPr>
          <p:cNvGraphicFramePr>
            <a:graphicFrameLocks noGrp="1"/>
          </p:cNvGraphicFramePr>
          <p:nvPr>
            <p:extLst>
              <p:ext uri="{D42A27DB-BD31-4B8C-83A1-F6EECF244321}">
                <p14:modId xmlns:p14="http://schemas.microsoft.com/office/powerpoint/2010/main" val="333299378"/>
              </p:ext>
            </p:extLst>
          </p:nvPr>
        </p:nvGraphicFramePr>
        <p:xfrm>
          <a:off x="3481375" y="2671700"/>
          <a:ext cx="6172200" cy="1853658"/>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61788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mn-lt"/>
                        <a:ea typeface="ＭＳ Ｐゴシック" charset="0"/>
                        <a:cs typeface="ＭＳ Ｐゴシック" charset="0"/>
                      </a:endParaRP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cs typeface="ＭＳ Ｐゴシック" charset="0"/>
                        </a:rPr>
                        <a:t>E</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cs typeface="ＭＳ Ｐゴシック" charset="0"/>
                        </a:rPr>
                        <a:t>Not E</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788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cs typeface="ＭＳ Ｐゴシック" charset="0"/>
                        </a:rPr>
                        <a:t>E</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cs typeface="ＭＳ Ｐゴシック" charset="0"/>
                        </a:rPr>
                        <a:t>10 (</a:t>
                      </a:r>
                      <a:r>
                        <a:rPr kumimoji="0" lang="en-US" altLang="zh-CN" sz="2400" b="0" i="0" u="none" strike="noStrike" cap="none" normalizeH="0" baseline="0" dirty="0">
                          <a:ln>
                            <a:noFill/>
                          </a:ln>
                          <a:solidFill>
                            <a:schemeClr val="tx1"/>
                          </a:solidFill>
                          <a:effectLst/>
                          <a:latin typeface="+mn-lt"/>
                          <a:ea typeface="ＭＳ Ｐゴシック" charset="0"/>
                          <a:cs typeface="ＭＳ Ｐゴシック" charset="0"/>
                        </a:rPr>
                        <a:t>TP</a:t>
                      </a:r>
                      <a:r>
                        <a:rPr kumimoji="0" lang="en-US" sz="2400" b="0" i="0" u="none" strike="noStrike" cap="none" normalizeH="0" baseline="0" dirty="0">
                          <a:ln>
                            <a:noFill/>
                          </a:ln>
                          <a:solidFill>
                            <a:schemeClr val="tx1"/>
                          </a:solidFill>
                          <a:effectLst/>
                          <a:latin typeface="+mn-lt"/>
                          <a:ea typeface="ＭＳ Ｐゴシック" charset="0"/>
                          <a:cs typeface="ＭＳ Ｐゴシック" charset="0"/>
                        </a:rPr>
                        <a:t>)</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cs typeface="ＭＳ Ｐゴシック" charset="0"/>
                        </a:rPr>
                        <a:t>9990(</a:t>
                      </a:r>
                      <a:r>
                        <a:rPr kumimoji="0" lang="en-US" altLang="zh-CN" sz="2400" b="0" i="0" u="none" strike="noStrike" cap="none" normalizeH="0" baseline="0" dirty="0">
                          <a:ln>
                            <a:noFill/>
                          </a:ln>
                          <a:solidFill>
                            <a:schemeClr val="tx1"/>
                          </a:solidFill>
                          <a:effectLst/>
                          <a:latin typeface="+mn-lt"/>
                          <a:ea typeface="ＭＳ Ｐゴシック" charset="0"/>
                          <a:cs typeface="ＭＳ Ｐゴシック" charset="0"/>
                        </a:rPr>
                        <a:t>FP</a:t>
                      </a:r>
                      <a:r>
                        <a:rPr kumimoji="0" lang="en-US" sz="2400" b="0" i="0" u="none" strike="noStrike" cap="none" normalizeH="0" baseline="0" dirty="0">
                          <a:ln>
                            <a:noFill/>
                          </a:ln>
                          <a:solidFill>
                            <a:schemeClr val="tx1"/>
                          </a:solidFill>
                          <a:effectLst/>
                          <a:latin typeface="+mn-lt"/>
                          <a:ea typeface="ＭＳ Ｐゴシック" charset="0"/>
                          <a:cs typeface="ＭＳ Ｐゴシック" charset="0"/>
                        </a:rPr>
                        <a:t>)</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788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cs typeface="ＭＳ Ｐゴシック" charset="0"/>
                        </a:rPr>
                        <a:t>Not E</a:t>
                      </a:r>
                    </a:p>
                  </a:txBody>
                  <a:tcPr marT="34290" marB="3429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cs typeface="ＭＳ Ｐゴシック" charset="0"/>
                        </a:rPr>
                        <a:t>0(</a:t>
                      </a:r>
                      <a:r>
                        <a:rPr kumimoji="0" lang="en-US" altLang="zh-CN" sz="2400" b="0" i="0" u="none" strike="noStrike" cap="none" normalizeH="0" baseline="0" dirty="0">
                          <a:ln>
                            <a:noFill/>
                          </a:ln>
                          <a:solidFill>
                            <a:schemeClr val="tx1"/>
                          </a:solidFill>
                          <a:effectLst/>
                          <a:latin typeface="+mn-lt"/>
                          <a:ea typeface="ＭＳ Ｐゴシック" charset="0"/>
                          <a:cs typeface="ＭＳ Ｐゴシック" charset="0"/>
                        </a:rPr>
                        <a:t>FN</a:t>
                      </a:r>
                      <a:r>
                        <a:rPr kumimoji="0" lang="en-US" sz="2400" b="0" i="0" u="none" strike="noStrike" cap="none" normalizeH="0" baseline="0" dirty="0">
                          <a:ln>
                            <a:noFill/>
                          </a:ln>
                          <a:solidFill>
                            <a:schemeClr val="tx1"/>
                          </a:solidFill>
                          <a:effectLst/>
                          <a:latin typeface="+mn-lt"/>
                          <a:ea typeface="ＭＳ Ｐゴシック" charset="0"/>
                          <a:cs typeface="ＭＳ Ｐゴシック" charset="0"/>
                        </a:rPr>
                        <a:t>)</a:t>
                      </a:r>
                    </a:p>
                  </a:txBody>
                  <a:tcPr marT="34290" marB="3429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0"/>
                          <a:cs typeface="ＭＳ Ｐゴシック" charset="0"/>
                        </a:rPr>
                        <a:t>0(</a:t>
                      </a:r>
                      <a:r>
                        <a:rPr kumimoji="0" lang="en-US" altLang="zh-CN" sz="2400" b="0" i="0" u="none" strike="noStrike" cap="none" normalizeH="0" baseline="0" dirty="0">
                          <a:ln>
                            <a:noFill/>
                          </a:ln>
                          <a:solidFill>
                            <a:schemeClr val="tx1"/>
                          </a:solidFill>
                          <a:effectLst/>
                          <a:latin typeface="+mn-lt"/>
                          <a:ea typeface="ＭＳ Ｐゴシック" charset="0"/>
                          <a:cs typeface="ＭＳ Ｐゴシック" charset="0"/>
                        </a:rPr>
                        <a:t>TF</a:t>
                      </a:r>
                      <a:r>
                        <a:rPr kumimoji="0" lang="en-US" sz="2400" b="0" i="0" u="none" strike="noStrike" cap="none" normalizeH="0" baseline="0" dirty="0">
                          <a:ln>
                            <a:noFill/>
                          </a:ln>
                          <a:solidFill>
                            <a:schemeClr val="tx1"/>
                          </a:solidFill>
                          <a:effectLst/>
                          <a:latin typeface="+mn-lt"/>
                          <a:ea typeface="ＭＳ Ｐゴシック" charset="0"/>
                          <a:cs typeface="ＭＳ Ｐゴシック" charset="0"/>
                        </a:rPr>
                        <a:t>)</a:t>
                      </a:r>
                    </a:p>
                  </a:txBody>
                  <a:tcPr marT="34290" marB="3429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 name="TextBox 7">
            <a:extLst>
              <a:ext uri="{FF2B5EF4-FFF2-40B4-BE49-F238E27FC236}">
                <a16:creationId xmlns:a16="http://schemas.microsoft.com/office/drawing/2014/main" id="{703BDF60-00C6-C244-A357-4CDFAF305C33}"/>
              </a:ext>
            </a:extLst>
          </p:cNvPr>
          <p:cNvSpPr txBox="1"/>
          <p:nvPr/>
        </p:nvSpPr>
        <p:spPr>
          <a:xfrm>
            <a:off x="5673963" y="2010606"/>
            <a:ext cx="2681733" cy="523220"/>
          </a:xfrm>
          <a:prstGeom prst="rect">
            <a:avLst/>
          </a:prstGeom>
          <a:noFill/>
        </p:spPr>
        <p:txBody>
          <a:bodyPr wrap="square" rtlCol="0">
            <a:spAutoFit/>
          </a:bodyPr>
          <a:lstStyle/>
          <a:p>
            <a:r>
              <a:rPr lang="en-US" altLang="zh-CN" sz="2800" dirty="0"/>
              <a:t>G</a:t>
            </a:r>
            <a:r>
              <a:rPr lang="en-US" sz="2800" dirty="0"/>
              <a:t>round-truth</a:t>
            </a:r>
          </a:p>
        </p:txBody>
      </p:sp>
      <p:sp>
        <p:nvSpPr>
          <p:cNvPr id="9" name="TextBox 8">
            <a:extLst>
              <a:ext uri="{FF2B5EF4-FFF2-40B4-BE49-F238E27FC236}">
                <a16:creationId xmlns:a16="http://schemas.microsoft.com/office/drawing/2014/main" id="{7AD090FE-330A-774A-9FFA-F24CD517447E}"/>
              </a:ext>
            </a:extLst>
          </p:cNvPr>
          <p:cNvSpPr txBox="1"/>
          <p:nvPr/>
        </p:nvSpPr>
        <p:spPr>
          <a:xfrm>
            <a:off x="1323831" y="3336919"/>
            <a:ext cx="2054514" cy="523220"/>
          </a:xfrm>
          <a:prstGeom prst="rect">
            <a:avLst/>
          </a:prstGeom>
          <a:noFill/>
        </p:spPr>
        <p:txBody>
          <a:bodyPr wrap="square" rtlCol="0">
            <a:spAutoFit/>
          </a:bodyPr>
          <a:lstStyle/>
          <a:p>
            <a:r>
              <a:rPr lang="en-US" altLang="zh-CN" sz="2800" dirty="0"/>
              <a:t>P</a:t>
            </a:r>
            <a:r>
              <a:rPr lang="en-US" sz="2800" dirty="0"/>
              <a:t>rediction</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9925C9B-43D3-4F44-86A2-EBA937F55F24}"/>
                  </a:ext>
                </a:extLst>
              </p:cNvPr>
              <p:cNvSpPr txBox="1"/>
              <p:nvPr/>
            </p:nvSpPr>
            <p:spPr>
              <a:xfrm>
                <a:off x="1275033" y="4811522"/>
                <a:ext cx="4412683" cy="853760"/>
              </a:xfrm>
              <a:prstGeom prst="rect">
                <a:avLst/>
              </a:prstGeom>
              <a:noFill/>
            </p:spPr>
            <p:txBody>
              <a:bodyPr wrap="none" lIns="0" tIns="0" rIns="0" bIns="0" rtlCol="0">
                <a:no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charset="0"/>
                        </a:rPr>
                        <m:t>𝑃𝑟𝑒𝑐𝑖𝑠𝑖𝑜𝑛</m:t>
                      </m:r>
                      <m:r>
                        <a:rPr lang="en-US" sz="2800" i="1" smtClean="0">
                          <a:latin typeface="Cambria Math" charset="0"/>
                        </a:rPr>
                        <m:t>=</m:t>
                      </m:r>
                      <m:f>
                        <m:fPr>
                          <m:ctrlPr>
                            <a:rPr lang="mr-IN" sz="2800" i="1">
                              <a:latin typeface="Cambria Math" panose="02040503050406030204" pitchFamily="18" charset="0"/>
                            </a:rPr>
                          </m:ctrlPr>
                        </m:fPr>
                        <m:num>
                          <m:r>
                            <a:rPr lang="en-US" altLang="zh-CN" sz="2800" b="0" i="1" smtClean="0">
                              <a:latin typeface="Cambria Math" panose="02040503050406030204" pitchFamily="18" charset="0"/>
                            </a:rPr>
                            <m:t>𝑇𝑃</m:t>
                          </m:r>
                        </m:num>
                        <m:den>
                          <m:r>
                            <a:rPr lang="en-US" altLang="zh-CN" sz="2800" b="0" i="1" smtClean="0">
                              <a:latin typeface="Cambria Math" panose="02040503050406030204" pitchFamily="18" charset="0"/>
                            </a:rPr>
                            <m:t>𝑇𝑃</m:t>
                          </m:r>
                          <m:r>
                            <a:rPr lang="en-US" sz="2800" i="1">
                              <a:latin typeface="Cambria Math" charset="0"/>
                            </a:rPr>
                            <m:t>+</m:t>
                          </m:r>
                          <m:r>
                            <a:rPr lang="en-US" altLang="zh-CN" sz="2800" b="0" i="1" smtClean="0">
                              <a:latin typeface="Cambria Math" panose="02040503050406030204" pitchFamily="18" charset="0"/>
                            </a:rPr>
                            <m:t>𝐹𝑃</m:t>
                          </m:r>
                        </m:den>
                      </m:f>
                      <m:r>
                        <a:rPr lang="en-US" sz="2800" i="1">
                          <a:latin typeface="Cambria Math" charset="0"/>
                        </a:rPr>
                        <m:t>=0.01</m:t>
                      </m:r>
                    </m:oMath>
                  </m:oMathPara>
                </a14:m>
                <a:endParaRPr lang="en-US" sz="2800" dirty="0"/>
              </a:p>
            </p:txBody>
          </p:sp>
        </mc:Choice>
        <mc:Fallback xmlns="">
          <p:sp>
            <p:nvSpPr>
              <p:cNvPr id="10" name="TextBox 9">
                <a:extLst>
                  <a:ext uri="{FF2B5EF4-FFF2-40B4-BE49-F238E27FC236}">
                    <a16:creationId xmlns:a16="http://schemas.microsoft.com/office/drawing/2014/main" id="{09925C9B-43D3-4F44-86A2-EBA937F55F24}"/>
                  </a:ext>
                </a:extLst>
              </p:cNvPr>
              <p:cNvSpPr txBox="1">
                <a:spLocks noRot="1" noChangeAspect="1" noMove="1" noResize="1" noEditPoints="1" noAdjustHandles="1" noChangeArrowheads="1" noChangeShapeType="1" noTextEdit="1"/>
              </p:cNvSpPr>
              <p:nvPr/>
            </p:nvSpPr>
            <p:spPr>
              <a:xfrm>
                <a:off x="1275033" y="4811522"/>
                <a:ext cx="4412683" cy="853760"/>
              </a:xfrm>
              <a:prstGeom prst="rect">
                <a:avLst/>
              </a:prstGeom>
              <a:blipFill>
                <a:blip r:embed="rId2"/>
                <a:stretch>
                  <a:fillRect l="-2874" r="-2874" b="-8824"/>
                </a:stretch>
              </a:blipFill>
            </p:spPr>
            <p:txBody>
              <a:bodyPr/>
              <a:lstStyle/>
              <a:p>
                <a:r>
                  <a:rPr lang="en-C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BB3D1F2-E720-3445-B53D-A3E2E5FDC52E}"/>
                  </a:ext>
                </a:extLst>
              </p:cNvPr>
              <p:cNvSpPr txBox="1"/>
              <p:nvPr/>
            </p:nvSpPr>
            <p:spPr>
              <a:xfrm>
                <a:off x="6824819" y="4811522"/>
                <a:ext cx="3620478" cy="8138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charset="0"/>
                        </a:rPr>
                        <m:t>𝑅𝑒𝑐𝑎𝑙𝑙</m:t>
                      </m:r>
                      <m:r>
                        <a:rPr lang="en-US" sz="2800" i="1" smtClean="0">
                          <a:latin typeface="Cambria Math" charset="0"/>
                        </a:rPr>
                        <m:t>=</m:t>
                      </m:r>
                      <m:f>
                        <m:fPr>
                          <m:ctrlPr>
                            <a:rPr lang="mr-IN" sz="2800" i="1">
                              <a:latin typeface="Cambria Math" panose="02040503050406030204" pitchFamily="18" charset="0"/>
                            </a:rPr>
                          </m:ctrlPr>
                        </m:fPr>
                        <m:num>
                          <m:r>
                            <a:rPr lang="en-US" altLang="zh-CN" sz="2800" b="0" i="1" smtClean="0">
                              <a:latin typeface="Cambria Math" panose="02040503050406030204" pitchFamily="18" charset="0"/>
                            </a:rPr>
                            <m:t>𝑇𝑃</m:t>
                          </m:r>
                        </m:num>
                        <m:den>
                          <m:r>
                            <a:rPr lang="en-US" altLang="zh-CN" sz="2800" b="0" i="1" smtClean="0">
                              <a:latin typeface="Cambria Math" panose="02040503050406030204" pitchFamily="18" charset="0"/>
                            </a:rPr>
                            <m:t>𝑇𝑃</m:t>
                          </m:r>
                          <m:r>
                            <a:rPr lang="en-US" sz="2800" i="1">
                              <a:latin typeface="Cambria Math" charset="0"/>
                            </a:rPr>
                            <m:t>+</m:t>
                          </m:r>
                          <m:r>
                            <a:rPr lang="en-US" altLang="zh-CN" sz="2800" b="0" i="1" smtClean="0">
                              <a:latin typeface="Cambria Math" panose="02040503050406030204" pitchFamily="18" charset="0"/>
                            </a:rPr>
                            <m:t>𝐹𝑁</m:t>
                          </m:r>
                        </m:den>
                      </m:f>
                      <m:r>
                        <a:rPr lang="en-US" sz="2800" i="1">
                          <a:latin typeface="Cambria Math" charset="0"/>
                        </a:rPr>
                        <m:t>=1</m:t>
                      </m:r>
                    </m:oMath>
                  </m:oMathPara>
                </a14:m>
                <a:endParaRPr lang="en-US" sz="2800" dirty="0"/>
              </a:p>
            </p:txBody>
          </p:sp>
        </mc:Choice>
        <mc:Fallback xmlns="">
          <p:sp>
            <p:nvSpPr>
              <p:cNvPr id="11" name="TextBox 10">
                <a:extLst>
                  <a:ext uri="{FF2B5EF4-FFF2-40B4-BE49-F238E27FC236}">
                    <a16:creationId xmlns:a16="http://schemas.microsoft.com/office/drawing/2014/main" id="{DBB3D1F2-E720-3445-B53D-A3E2E5FDC52E}"/>
                  </a:ext>
                </a:extLst>
              </p:cNvPr>
              <p:cNvSpPr txBox="1">
                <a:spLocks noRot="1" noChangeAspect="1" noMove="1" noResize="1" noEditPoints="1" noAdjustHandles="1" noChangeArrowheads="1" noChangeShapeType="1" noTextEdit="1"/>
              </p:cNvSpPr>
              <p:nvPr/>
            </p:nvSpPr>
            <p:spPr>
              <a:xfrm>
                <a:off x="6824819" y="4811522"/>
                <a:ext cx="3620478" cy="813813"/>
              </a:xfrm>
              <a:prstGeom prst="rect">
                <a:avLst/>
              </a:prstGeom>
              <a:blipFill>
                <a:blip r:embed="rId3"/>
                <a:stretch>
                  <a:fillRect l="-1748" r="-1399" b="-12121"/>
                </a:stretch>
              </a:blipFill>
            </p:spPr>
            <p:txBody>
              <a:bodyPr/>
              <a:lstStyle/>
              <a:p>
                <a:r>
                  <a:rPr lang="en-CN">
                    <a:noFill/>
                  </a:rPr>
                  <a:t> </a:t>
                </a:r>
              </a:p>
            </p:txBody>
          </p:sp>
        </mc:Fallback>
      </mc:AlternateContent>
    </p:spTree>
    <p:extLst>
      <p:ext uri="{BB962C8B-B14F-4D97-AF65-F5344CB8AC3E}">
        <p14:creationId xmlns:p14="http://schemas.microsoft.com/office/powerpoint/2010/main" val="11248198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437EC-D8E0-5343-8B5F-078E0FEA7634}"/>
              </a:ext>
            </a:extLst>
          </p:cNvPr>
          <p:cNvSpPr>
            <a:spLocks noGrp="1"/>
          </p:cNvSpPr>
          <p:nvPr>
            <p:ph type="title"/>
          </p:nvPr>
        </p:nvSpPr>
        <p:spPr/>
        <p:txBody>
          <a:bodyPr/>
          <a:lstStyle/>
          <a:p>
            <a:r>
              <a:rPr lang="en-US" b="1" dirty="0"/>
              <a:t>A combined measure: F</a:t>
            </a:r>
            <a:r>
              <a:rPr lang="en-US" altLang="zh-CN" b="1" dirty="0"/>
              <a:t>-score</a:t>
            </a:r>
            <a:endParaRPr lang="en-C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193778-B283-B440-A8B2-98DAA4E9EFAE}"/>
                  </a:ext>
                </a:extLst>
              </p:cNvPr>
              <p:cNvSpPr>
                <a:spLocks noGrp="1"/>
              </p:cNvSpPr>
              <p:nvPr>
                <p:ph idx="1"/>
              </p:nvPr>
            </p:nvSpPr>
            <p:spPr>
              <a:xfrm>
                <a:off x="517525" y="1108432"/>
                <a:ext cx="11064875" cy="5749567"/>
              </a:xfrm>
            </p:spPr>
            <p:txBody>
              <a:bodyPr>
                <a:noAutofit/>
              </a:bodyPr>
              <a:lstStyle/>
              <a:p>
                <a:r>
                  <a:rPr lang="en-US" dirty="0"/>
                  <a:t>A combined measure that assesses the P/R tradeoff is F measure (weighted harmonic mean):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𝛼</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𝑃</m:t>
                              </m:r>
                            </m:den>
                          </m:f>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𝛼</m:t>
                              </m:r>
                            </m:e>
                          </m:d>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m:t>
                              </m:r>
                            </m:den>
                          </m:f>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2</m:t>
                                  </m:r>
                                </m:sup>
                              </m:sSup>
                              <m:r>
                                <a:rPr lang="en-US" b="0" i="1" smtClean="0">
                                  <a:latin typeface="Cambria Math" panose="02040503050406030204" pitchFamily="18" charset="0"/>
                                </a:rPr>
                                <m:t>+1</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𝑅</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2</m:t>
                              </m:r>
                            </m:sup>
                          </m:sSup>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𝑅</m:t>
                          </m:r>
                        </m:den>
                      </m:f>
                    </m:oMath>
                  </m:oMathPara>
                </a14:m>
                <a:endParaRPr lang="en-US" dirty="0"/>
              </a:p>
              <a:p>
                <a:r>
                  <a:rPr lang="en-US" dirty="0"/>
                  <a:t>The harmonic mean is a very conservative average</a:t>
                </a:r>
              </a:p>
              <a:p>
                <a:r>
                  <a:rPr lang="en-US" dirty="0"/>
                  <a:t>People usually use balanced F1 measure</a:t>
                </a:r>
              </a:p>
              <a:p>
                <a:pPr lvl="1"/>
                <a:r>
                  <a:rPr lang="en-US" dirty="0"/>
                  <a:t>i.e., with </a:t>
                </a:r>
                <a14:m>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=1</m:t>
                    </m:r>
                  </m:oMath>
                </a14:m>
                <a:r>
                  <a:rPr lang="en-US" dirty="0">
                    <a:sym typeface="Symbol" charset="0"/>
                  </a:rPr>
                  <a:t> </a:t>
                </a:r>
                <a:r>
                  <a:rPr lang="en-US" dirty="0"/>
                  <a:t>(that is,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=1/2</m:t>
                    </m:r>
                  </m:oMath>
                </a14:m>
                <a:r>
                  <a:rPr lang="en-US" dirty="0">
                    <a:sym typeface="Symbol" charset="0"/>
                  </a:rPr>
                  <a:t>):</a:t>
                </a:r>
              </a:p>
              <a:p>
                <a:pPr marL="457200" lvl="1"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sym typeface="Symbol" charset="0"/>
                        </a:rPr>
                        <m:t>𝐹</m:t>
                      </m:r>
                      <m:r>
                        <a:rPr lang="en-US" sz="2800" b="0" i="1" smtClean="0">
                          <a:latin typeface="Cambria Math" panose="02040503050406030204" pitchFamily="18" charset="0"/>
                          <a:sym typeface="Symbol" charset="0"/>
                        </a:rPr>
                        <m:t>=2</m:t>
                      </m:r>
                      <m:f>
                        <m:fPr>
                          <m:ctrlPr>
                            <a:rPr lang="en-US" sz="2800" b="0" i="1" smtClean="0">
                              <a:latin typeface="Cambria Math" panose="02040503050406030204" pitchFamily="18" charset="0"/>
                              <a:sym typeface="Symbol" charset="0"/>
                            </a:rPr>
                          </m:ctrlPr>
                        </m:fPr>
                        <m:num>
                          <m:r>
                            <a:rPr lang="en-US" sz="2800" b="0" i="1" smtClean="0">
                              <a:latin typeface="Cambria Math" panose="02040503050406030204" pitchFamily="18" charset="0"/>
                              <a:sym typeface="Symbol" charset="0"/>
                            </a:rPr>
                            <m:t>𝑃</m:t>
                          </m:r>
                          <m:r>
                            <a:rPr lang="en-US" sz="2800" b="0" i="1" smtClean="0">
                              <a:latin typeface="Cambria Math" panose="02040503050406030204" pitchFamily="18" charset="0"/>
                              <a:sym typeface="Symbol" charset="0"/>
                            </a:rPr>
                            <m:t>⋅</m:t>
                          </m:r>
                          <m:r>
                            <a:rPr lang="en-US" sz="2800" b="0" i="1" smtClean="0">
                              <a:latin typeface="Cambria Math" panose="02040503050406030204" pitchFamily="18" charset="0"/>
                              <a:sym typeface="Symbol" charset="0"/>
                            </a:rPr>
                            <m:t>𝑅</m:t>
                          </m:r>
                        </m:num>
                        <m:den>
                          <m:r>
                            <a:rPr lang="en-US" sz="2800" b="0" i="1" smtClean="0">
                              <a:latin typeface="Cambria Math" panose="02040503050406030204" pitchFamily="18" charset="0"/>
                              <a:sym typeface="Symbol" charset="0"/>
                            </a:rPr>
                            <m:t>𝑃</m:t>
                          </m:r>
                          <m:r>
                            <a:rPr lang="en-US" sz="2800" b="0" i="1" smtClean="0">
                              <a:latin typeface="Cambria Math" panose="02040503050406030204" pitchFamily="18" charset="0"/>
                              <a:sym typeface="Symbol" charset="0"/>
                            </a:rPr>
                            <m:t>+</m:t>
                          </m:r>
                          <m:r>
                            <a:rPr lang="en-US" sz="2800" b="0" i="1" smtClean="0">
                              <a:latin typeface="Cambria Math" panose="02040503050406030204" pitchFamily="18" charset="0"/>
                              <a:sym typeface="Symbol" charset="0"/>
                            </a:rPr>
                            <m:t>𝑅</m:t>
                          </m:r>
                        </m:den>
                      </m:f>
                    </m:oMath>
                  </m:oMathPara>
                </a14:m>
                <a:endParaRPr lang="en-US" dirty="0"/>
              </a:p>
            </p:txBody>
          </p:sp>
        </mc:Choice>
        <mc:Fallback xmlns="">
          <p:sp>
            <p:nvSpPr>
              <p:cNvPr id="3" name="Content Placeholder 2">
                <a:extLst>
                  <a:ext uri="{FF2B5EF4-FFF2-40B4-BE49-F238E27FC236}">
                    <a16:creationId xmlns:a16="http://schemas.microsoft.com/office/drawing/2014/main" id="{79193778-B283-B440-A8B2-98DAA4E9EFAE}"/>
                  </a:ext>
                </a:extLst>
              </p:cNvPr>
              <p:cNvSpPr>
                <a:spLocks noGrp="1" noRot="1" noChangeAspect="1" noMove="1" noResize="1" noEditPoints="1" noAdjustHandles="1" noChangeArrowheads="1" noChangeShapeType="1" noTextEdit="1"/>
              </p:cNvSpPr>
              <p:nvPr>
                <p:ph idx="1"/>
              </p:nvPr>
            </p:nvSpPr>
            <p:spPr>
              <a:xfrm>
                <a:off x="517525" y="1108432"/>
                <a:ext cx="11064875" cy="5749567"/>
              </a:xfrm>
              <a:blipFill>
                <a:blip r:embed="rId3"/>
                <a:stretch>
                  <a:fillRect l="-916" t="-1104"/>
                </a:stretch>
              </a:blipFill>
            </p:spPr>
            <p:txBody>
              <a:bodyPr/>
              <a:lstStyle/>
              <a:p>
                <a:r>
                  <a:rPr lang="en-CN">
                    <a:noFill/>
                  </a:rPr>
                  <a:t> </a:t>
                </a:r>
              </a:p>
            </p:txBody>
          </p:sp>
        </mc:Fallback>
      </mc:AlternateContent>
      <p:sp>
        <p:nvSpPr>
          <p:cNvPr id="4" name="Slide Number Placeholder 3">
            <a:extLst>
              <a:ext uri="{FF2B5EF4-FFF2-40B4-BE49-F238E27FC236}">
                <a16:creationId xmlns:a16="http://schemas.microsoft.com/office/drawing/2014/main" id="{5FBC2E6A-19CB-D74C-A76E-578B249186A3}"/>
              </a:ext>
            </a:extLst>
          </p:cNvPr>
          <p:cNvSpPr>
            <a:spLocks noGrp="1"/>
          </p:cNvSpPr>
          <p:nvPr>
            <p:ph type="sldNum" sz="quarter" idx="12"/>
          </p:nvPr>
        </p:nvSpPr>
        <p:spPr/>
        <p:txBody>
          <a:bodyPr/>
          <a:lstStyle/>
          <a:p>
            <a:fld id="{DC8BB421-126E-41CB-B73A-69D52E98CAE3}" type="slidenum">
              <a:rPr lang="zh-CN" altLang="en-US" smtClean="0"/>
              <a:t>46</a:t>
            </a:fld>
            <a:endParaRPr lang="zh-CN" altLang="en-US" dirty="0"/>
          </a:p>
        </p:txBody>
      </p:sp>
    </p:spTree>
    <p:extLst>
      <p:ext uri="{BB962C8B-B14F-4D97-AF65-F5344CB8AC3E}">
        <p14:creationId xmlns:p14="http://schemas.microsoft.com/office/powerpoint/2010/main" val="27386229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83475-C314-D443-9E17-EC93A27F9540}"/>
              </a:ext>
            </a:extLst>
          </p:cNvPr>
          <p:cNvSpPr>
            <a:spLocks noGrp="1"/>
          </p:cNvSpPr>
          <p:nvPr>
            <p:ph type="title"/>
          </p:nvPr>
        </p:nvSpPr>
        <p:spPr/>
        <p:txBody>
          <a:bodyPr/>
          <a:lstStyle/>
          <a:p>
            <a:r>
              <a:rPr lang="en-US" b="1" dirty="0">
                <a:latin typeface="Calibri" charset="0"/>
                <a:ea typeface="ＭＳ Ｐゴシック" charset="0"/>
                <a:cs typeface="ＭＳ Ｐゴシック" charset="0"/>
              </a:rPr>
              <a:t>Evaluation: Classic Reuters-21578 Data Set </a:t>
            </a:r>
            <a:endParaRPr lang="en-CN" dirty="0"/>
          </a:p>
        </p:txBody>
      </p:sp>
      <p:sp>
        <p:nvSpPr>
          <p:cNvPr id="3" name="Content Placeholder 2">
            <a:extLst>
              <a:ext uri="{FF2B5EF4-FFF2-40B4-BE49-F238E27FC236}">
                <a16:creationId xmlns:a16="http://schemas.microsoft.com/office/drawing/2014/main" id="{540873CE-6C00-CE40-8919-C8FD2FE608D6}"/>
              </a:ext>
            </a:extLst>
          </p:cNvPr>
          <p:cNvSpPr>
            <a:spLocks noGrp="1"/>
          </p:cNvSpPr>
          <p:nvPr>
            <p:ph idx="1"/>
          </p:nvPr>
        </p:nvSpPr>
        <p:spPr>
          <a:xfrm>
            <a:off x="517525" y="851721"/>
            <a:ext cx="10222519" cy="3703653"/>
          </a:xfrm>
        </p:spPr>
        <p:txBody>
          <a:bodyPr>
            <a:noAutofit/>
          </a:bodyPr>
          <a:lstStyle/>
          <a:p>
            <a:pPr>
              <a:spcAft>
                <a:spcPts val="0"/>
              </a:spcAft>
            </a:pPr>
            <a:r>
              <a:rPr lang="en-US" dirty="0">
                <a:latin typeface="Calibri" charset="0"/>
                <a:ea typeface="ＭＳ Ｐゴシック" charset="0"/>
                <a:cs typeface="ＭＳ Ｐゴシック" charset="0"/>
              </a:rPr>
              <a:t>Most (over)used data set, 21,578 docs (each 90 types, 200 tokens)</a:t>
            </a:r>
          </a:p>
          <a:p>
            <a:pPr>
              <a:spcAft>
                <a:spcPts val="0"/>
              </a:spcAft>
            </a:pPr>
            <a:r>
              <a:rPr lang="en-US" dirty="0">
                <a:latin typeface="Calibri" charset="0"/>
                <a:ea typeface="ＭＳ Ｐゴシック" charset="0"/>
                <a:cs typeface="ＭＳ Ｐゴシック" charset="0"/>
              </a:rPr>
              <a:t>9603 training, 3299 test articles</a:t>
            </a:r>
          </a:p>
          <a:p>
            <a:pPr>
              <a:spcAft>
                <a:spcPts val="0"/>
              </a:spcAft>
            </a:pPr>
            <a:r>
              <a:rPr lang="en-US" dirty="0">
                <a:latin typeface="Calibri" charset="0"/>
                <a:ea typeface="ＭＳ Ｐゴシック" charset="0"/>
                <a:cs typeface="ＭＳ Ｐゴシック" charset="0"/>
              </a:rPr>
              <a:t>118 categories</a:t>
            </a:r>
          </a:p>
          <a:p>
            <a:pPr lvl="1">
              <a:spcAft>
                <a:spcPts val="0"/>
              </a:spcAft>
            </a:pPr>
            <a:r>
              <a:rPr lang="en-US" sz="2800" dirty="0">
                <a:latin typeface="Calibri" charset="0"/>
                <a:ea typeface="ＭＳ Ｐゴシック" charset="0"/>
              </a:rPr>
              <a:t>An article can be in more than one category</a:t>
            </a:r>
          </a:p>
          <a:p>
            <a:pPr lvl="1">
              <a:spcAft>
                <a:spcPts val="0"/>
              </a:spcAft>
            </a:pPr>
            <a:r>
              <a:rPr lang="en-US" sz="2800" dirty="0">
                <a:latin typeface="Calibri" charset="0"/>
                <a:ea typeface="ＭＳ Ｐゴシック" charset="0"/>
              </a:rPr>
              <a:t>Learn 118 binary category distinctions</a:t>
            </a:r>
          </a:p>
          <a:p>
            <a:pPr>
              <a:spcAft>
                <a:spcPts val="0"/>
              </a:spcAft>
            </a:pPr>
            <a:r>
              <a:rPr lang="en-US" dirty="0">
                <a:latin typeface="Calibri" charset="0"/>
                <a:ea typeface="ＭＳ Ｐゴシック" charset="0"/>
                <a:cs typeface="ＭＳ Ｐゴシック" charset="0"/>
              </a:rPr>
              <a:t>Average document (with at least one category) has 1.24 classes</a:t>
            </a:r>
          </a:p>
          <a:p>
            <a:pPr>
              <a:spcAft>
                <a:spcPts val="0"/>
              </a:spcAft>
            </a:pPr>
            <a:r>
              <a:rPr lang="en-US" dirty="0">
                <a:latin typeface="Calibri" charset="0"/>
                <a:ea typeface="ＭＳ Ｐゴシック" charset="0"/>
                <a:cs typeface="ＭＳ Ｐゴシック" charset="0"/>
              </a:rPr>
              <a:t>Only about 10 out of 118 categories are large</a:t>
            </a:r>
          </a:p>
          <a:p>
            <a:pPr>
              <a:spcAft>
                <a:spcPts val="600"/>
              </a:spcAft>
            </a:pPr>
            <a:endParaRPr lang="en-CN" dirty="0"/>
          </a:p>
        </p:txBody>
      </p:sp>
      <p:sp>
        <p:nvSpPr>
          <p:cNvPr id="4" name="Slide Number Placeholder 3">
            <a:extLst>
              <a:ext uri="{FF2B5EF4-FFF2-40B4-BE49-F238E27FC236}">
                <a16:creationId xmlns:a16="http://schemas.microsoft.com/office/drawing/2014/main" id="{3FCBC76E-B857-A340-B000-7E77605A51B4}"/>
              </a:ext>
            </a:extLst>
          </p:cNvPr>
          <p:cNvSpPr>
            <a:spLocks noGrp="1"/>
          </p:cNvSpPr>
          <p:nvPr>
            <p:ph type="sldNum" sz="quarter" idx="12"/>
          </p:nvPr>
        </p:nvSpPr>
        <p:spPr/>
        <p:txBody>
          <a:bodyPr/>
          <a:lstStyle/>
          <a:p>
            <a:fld id="{DC8BB421-126E-41CB-B73A-69D52E98CAE3}" type="slidenum">
              <a:rPr lang="zh-CN" altLang="en-US" smtClean="0"/>
              <a:t>47</a:t>
            </a:fld>
            <a:endParaRPr lang="zh-CN" altLang="en-US" dirty="0"/>
          </a:p>
        </p:txBody>
      </p:sp>
      <p:sp>
        <p:nvSpPr>
          <p:cNvPr id="6" name="TextBox 5">
            <a:extLst>
              <a:ext uri="{FF2B5EF4-FFF2-40B4-BE49-F238E27FC236}">
                <a16:creationId xmlns:a16="http://schemas.microsoft.com/office/drawing/2014/main" id="{2C973967-1FC3-1E43-B525-55B94D55F876}"/>
              </a:ext>
            </a:extLst>
          </p:cNvPr>
          <p:cNvSpPr txBox="1"/>
          <p:nvPr/>
        </p:nvSpPr>
        <p:spPr>
          <a:xfrm>
            <a:off x="3998422" y="4632119"/>
            <a:ext cx="3682538" cy="2092881"/>
          </a:xfrm>
          <a:prstGeom prst="rect">
            <a:avLst/>
          </a:prstGeom>
          <a:noFill/>
        </p:spPr>
        <p:txBody>
          <a:bodyPr wrap="square">
            <a:spAutoFit/>
          </a:bodyPr>
          <a:lstStyle/>
          <a:p>
            <a:pPr>
              <a:spcBef>
                <a:spcPts val="600"/>
              </a:spcBef>
              <a:spcAft>
                <a:spcPts val="600"/>
              </a:spcAft>
              <a:buFontTx/>
              <a:buChar char="•"/>
            </a:pPr>
            <a:r>
              <a:rPr lang="en-US" sz="1800" dirty="0">
                <a:solidFill>
                  <a:srgbClr val="0068B7"/>
                </a:solidFill>
                <a:latin typeface="Tahoma" charset="0"/>
              </a:rPr>
              <a:t> Earn (2877, 1087) </a:t>
            </a:r>
          </a:p>
          <a:p>
            <a:pPr>
              <a:spcBef>
                <a:spcPts val="600"/>
              </a:spcBef>
              <a:spcAft>
                <a:spcPts val="600"/>
              </a:spcAft>
              <a:buFontTx/>
              <a:buChar char="•"/>
            </a:pPr>
            <a:r>
              <a:rPr lang="en-US" sz="1800" dirty="0">
                <a:solidFill>
                  <a:srgbClr val="0068B7"/>
                </a:solidFill>
                <a:latin typeface="Tahoma" charset="0"/>
              </a:rPr>
              <a:t> Acquisitions (1650, 179)</a:t>
            </a:r>
          </a:p>
          <a:p>
            <a:pPr>
              <a:spcBef>
                <a:spcPts val="600"/>
              </a:spcBef>
              <a:spcAft>
                <a:spcPts val="600"/>
              </a:spcAft>
              <a:buFontTx/>
              <a:buChar char="•"/>
            </a:pPr>
            <a:r>
              <a:rPr lang="en-US" sz="1800" dirty="0">
                <a:solidFill>
                  <a:srgbClr val="0068B7"/>
                </a:solidFill>
                <a:latin typeface="Tahoma" charset="0"/>
              </a:rPr>
              <a:t> Money-</a:t>
            </a:r>
            <a:r>
              <a:rPr lang="en-US" sz="1800" dirty="0" err="1">
                <a:solidFill>
                  <a:srgbClr val="0068B7"/>
                </a:solidFill>
                <a:latin typeface="Tahoma" charset="0"/>
              </a:rPr>
              <a:t>fx</a:t>
            </a:r>
            <a:r>
              <a:rPr lang="en-US" sz="1800" dirty="0">
                <a:solidFill>
                  <a:srgbClr val="0068B7"/>
                </a:solidFill>
                <a:latin typeface="Tahoma" charset="0"/>
              </a:rPr>
              <a:t> (538, 179)</a:t>
            </a:r>
          </a:p>
          <a:p>
            <a:pPr>
              <a:spcBef>
                <a:spcPts val="600"/>
              </a:spcBef>
              <a:spcAft>
                <a:spcPts val="600"/>
              </a:spcAft>
              <a:buFontTx/>
              <a:buChar char="•"/>
            </a:pPr>
            <a:r>
              <a:rPr lang="en-US" sz="1800" dirty="0">
                <a:solidFill>
                  <a:srgbClr val="0068B7"/>
                </a:solidFill>
                <a:latin typeface="Tahoma" charset="0"/>
              </a:rPr>
              <a:t> Grain (433, 149)</a:t>
            </a:r>
          </a:p>
          <a:p>
            <a:pPr>
              <a:spcBef>
                <a:spcPts val="600"/>
              </a:spcBef>
              <a:spcAft>
                <a:spcPts val="600"/>
              </a:spcAft>
              <a:buFontTx/>
              <a:buChar char="•"/>
            </a:pPr>
            <a:r>
              <a:rPr lang="en-US" sz="1800" dirty="0">
                <a:solidFill>
                  <a:srgbClr val="0068B7"/>
                </a:solidFill>
                <a:latin typeface="Tahoma" charset="0"/>
              </a:rPr>
              <a:t> Crude (389, 189)</a:t>
            </a:r>
            <a:endParaRPr lang="en-US" sz="1800" dirty="0">
              <a:solidFill>
                <a:srgbClr val="0068B7"/>
              </a:solidFill>
              <a:latin typeface="Times New Roman" charset="0"/>
            </a:endParaRPr>
          </a:p>
        </p:txBody>
      </p:sp>
      <p:sp>
        <p:nvSpPr>
          <p:cNvPr id="8" name="TextBox 7">
            <a:extLst>
              <a:ext uri="{FF2B5EF4-FFF2-40B4-BE49-F238E27FC236}">
                <a16:creationId xmlns:a16="http://schemas.microsoft.com/office/drawing/2014/main" id="{2122AA16-6D5A-404C-BAAC-1B1686B1D8F9}"/>
              </a:ext>
            </a:extLst>
          </p:cNvPr>
          <p:cNvSpPr txBox="1"/>
          <p:nvPr/>
        </p:nvSpPr>
        <p:spPr>
          <a:xfrm>
            <a:off x="8861367" y="4609518"/>
            <a:ext cx="2593571" cy="2092881"/>
          </a:xfrm>
          <a:prstGeom prst="rect">
            <a:avLst/>
          </a:prstGeom>
          <a:noFill/>
        </p:spPr>
        <p:txBody>
          <a:bodyPr wrap="square">
            <a:spAutoFit/>
          </a:bodyPr>
          <a:lstStyle/>
          <a:p>
            <a:pPr>
              <a:spcBef>
                <a:spcPts val="600"/>
              </a:spcBef>
              <a:spcAft>
                <a:spcPts val="600"/>
              </a:spcAft>
              <a:buFontTx/>
              <a:buChar char="•"/>
            </a:pPr>
            <a:r>
              <a:rPr lang="en-US" sz="1800" dirty="0">
                <a:solidFill>
                  <a:srgbClr val="0068B7"/>
                </a:solidFill>
                <a:latin typeface="Tahoma" charset="0"/>
              </a:rPr>
              <a:t> Trade (369,119)</a:t>
            </a:r>
          </a:p>
          <a:p>
            <a:pPr>
              <a:spcBef>
                <a:spcPts val="600"/>
              </a:spcBef>
              <a:spcAft>
                <a:spcPts val="600"/>
              </a:spcAft>
              <a:buFontTx/>
              <a:buChar char="•"/>
            </a:pPr>
            <a:r>
              <a:rPr lang="en-US" sz="1800" dirty="0">
                <a:solidFill>
                  <a:srgbClr val="0068B7"/>
                </a:solidFill>
                <a:latin typeface="Tahoma" charset="0"/>
              </a:rPr>
              <a:t> Interest (347, 131)</a:t>
            </a:r>
          </a:p>
          <a:p>
            <a:pPr>
              <a:spcBef>
                <a:spcPts val="600"/>
              </a:spcBef>
              <a:spcAft>
                <a:spcPts val="600"/>
              </a:spcAft>
              <a:buFontTx/>
              <a:buChar char="•"/>
            </a:pPr>
            <a:r>
              <a:rPr lang="en-US" sz="1800" dirty="0">
                <a:solidFill>
                  <a:srgbClr val="0068B7"/>
                </a:solidFill>
                <a:latin typeface="Tahoma" charset="0"/>
              </a:rPr>
              <a:t> Ship (197, 89)</a:t>
            </a:r>
          </a:p>
          <a:p>
            <a:pPr>
              <a:spcBef>
                <a:spcPts val="600"/>
              </a:spcBef>
              <a:spcAft>
                <a:spcPts val="600"/>
              </a:spcAft>
              <a:buFontTx/>
              <a:buChar char="•"/>
            </a:pPr>
            <a:r>
              <a:rPr lang="en-US" sz="1800" dirty="0">
                <a:solidFill>
                  <a:srgbClr val="0068B7"/>
                </a:solidFill>
                <a:latin typeface="Tahoma" charset="0"/>
              </a:rPr>
              <a:t> Wheat (212, 71)</a:t>
            </a:r>
          </a:p>
          <a:p>
            <a:pPr>
              <a:spcBef>
                <a:spcPts val="600"/>
              </a:spcBef>
              <a:spcAft>
                <a:spcPts val="600"/>
              </a:spcAft>
              <a:buFontTx/>
              <a:buChar char="•"/>
            </a:pPr>
            <a:r>
              <a:rPr lang="en-US" sz="1800" dirty="0">
                <a:solidFill>
                  <a:srgbClr val="0068B7"/>
                </a:solidFill>
                <a:latin typeface="Tahoma" charset="0"/>
              </a:rPr>
              <a:t> Corn (182, 56)</a:t>
            </a:r>
          </a:p>
        </p:txBody>
      </p:sp>
      <p:sp>
        <p:nvSpPr>
          <p:cNvPr id="10" name="TextBox 9">
            <a:extLst>
              <a:ext uri="{FF2B5EF4-FFF2-40B4-BE49-F238E27FC236}">
                <a16:creationId xmlns:a16="http://schemas.microsoft.com/office/drawing/2014/main" id="{AA32BAB2-C48E-0B43-A0FD-DC2E1DE27F7B}"/>
              </a:ext>
            </a:extLst>
          </p:cNvPr>
          <p:cNvSpPr txBox="1"/>
          <p:nvPr/>
        </p:nvSpPr>
        <p:spPr>
          <a:xfrm>
            <a:off x="1202575" y="5055793"/>
            <a:ext cx="2205644" cy="1200329"/>
          </a:xfrm>
          <a:prstGeom prst="rect">
            <a:avLst/>
          </a:prstGeom>
          <a:noFill/>
        </p:spPr>
        <p:txBody>
          <a:bodyPr wrap="square">
            <a:spAutoFit/>
          </a:bodyPr>
          <a:lstStyle/>
          <a:p>
            <a:pPr eaLnBrk="1" hangingPunct="1"/>
            <a:r>
              <a:rPr lang="en-US" sz="2400" dirty="0">
                <a:solidFill>
                  <a:srgbClr val="0068B7"/>
                </a:solidFill>
              </a:rPr>
              <a:t>Common categories</a:t>
            </a:r>
          </a:p>
          <a:p>
            <a:pPr eaLnBrk="1" hangingPunct="1"/>
            <a:r>
              <a:rPr lang="en-US" sz="2400" dirty="0">
                <a:solidFill>
                  <a:srgbClr val="0068B7"/>
                </a:solidFill>
              </a:rPr>
              <a:t>(#train, #test)</a:t>
            </a:r>
          </a:p>
        </p:txBody>
      </p:sp>
    </p:spTree>
    <p:extLst>
      <p:ext uri="{BB962C8B-B14F-4D97-AF65-F5344CB8AC3E}">
        <p14:creationId xmlns:p14="http://schemas.microsoft.com/office/powerpoint/2010/main" val="39392527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0AEF2-13C7-7D41-88D9-2A8250817A65}"/>
              </a:ext>
            </a:extLst>
          </p:cNvPr>
          <p:cNvSpPr>
            <a:spLocks noGrp="1"/>
          </p:cNvSpPr>
          <p:nvPr>
            <p:ph type="title"/>
          </p:nvPr>
        </p:nvSpPr>
        <p:spPr/>
        <p:txBody>
          <a:bodyPr/>
          <a:lstStyle/>
          <a:p>
            <a:r>
              <a:rPr lang="en-US" sz="4000" b="1" dirty="0">
                <a:latin typeface="Calibri" charset="0"/>
                <a:ea typeface="ＭＳ Ｐゴシック" charset="0"/>
                <a:cs typeface="ＭＳ Ｐゴシック" charset="0"/>
              </a:rPr>
              <a:t>Reuters Text Categorization data set</a:t>
            </a:r>
            <a:endParaRPr lang="en-CN" dirty="0"/>
          </a:p>
        </p:txBody>
      </p:sp>
      <p:sp>
        <p:nvSpPr>
          <p:cNvPr id="3" name="Content Placeholder 2">
            <a:extLst>
              <a:ext uri="{FF2B5EF4-FFF2-40B4-BE49-F238E27FC236}">
                <a16:creationId xmlns:a16="http://schemas.microsoft.com/office/drawing/2014/main" id="{1C5077B1-0F6A-0341-92F6-5ECE0EB94D7F}"/>
              </a:ext>
            </a:extLst>
          </p:cNvPr>
          <p:cNvSpPr>
            <a:spLocks noGrp="1"/>
          </p:cNvSpPr>
          <p:nvPr>
            <p:ph idx="1"/>
          </p:nvPr>
        </p:nvSpPr>
        <p:spPr>
          <a:xfrm>
            <a:off x="517525" y="1108433"/>
            <a:ext cx="11064875" cy="853371"/>
          </a:xfrm>
        </p:spPr>
        <p:txBody>
          <a:bodyPr/>
          <a:lstStyle/>
          <a:p>
            <a:r>
              <a:rPr lang="en-US" sz="2800" b="1" dirty="0">
                <a:latin typeface="Calibri" charset="0"/>
                <a:ea typeface="ＭＳ Ｐゴシック" charset="0"/>
                <a:cs typeface="ＭＳ Ｐゴシック" charset="0"/>
              </a:rPr>
              <a:t>(Reuters-21578) document</a:t>
            </a:r>
            <a:endParaRPr lang="en-CN" dirty="0"/>
          </a:p>
        </p:txBody>
      </p:sp>
      <p:sp>
        <p:nvSpPr>
          <p:cNvPr id="4" name="Slide Number Placeholder 3">
            <a:extLst>
              <a:ext uri="{FF2B5EF4-FFF2-40B4-BE49-F238E27FC236}">
                <a16:creationId xmlns:a16="http://schemas.microsoft.com/office/drawing/2014/main" id="{1E9B96F1-138C-F349-83F4-89D635983BEE}"/>
              </a:ext>
            </a:extLst>
          </p:cNvPr>
          <p:cNvSpPr>
            <a:spLocks noGrp="1"/>
          </p:cNvSpPr>
          <p:nvPr>
            <p:ph type="sldNum" sz="quarter" idx="12"/>
          </p:nvPr>
        </p:nvSpPr>
        <p:spPr/>
        <p:txBody>
          <a:bodyPr/>
          <a:lstStyle/>
          <a:p>
            <a:fld id="{DC8BB421-126E-41CB-B73A-69D52E98CAE3}" type="slidenum">
              <a:rPr lang="zh-CN" altLang="en-US" smtClean="0"/>
              <a:t>48</a:t>
            </a:fld>
            <a:endParaRPr lang="zh-CN" altLang="en-US" dirty="0"/>
          </a:p>
        </p:txBody>
      </p:sp>
      <p:sp>
        <p:nvSpPr>
          <p:cNvPr id="5" name="Rectangle 3">
            <a:extLst>
              <a:ext uri="{FF2B5EF4-FFF2-40B4-BE49-F238E27FC236}">
                <a16:creationId xmlns:a16="http://schemas.microsoft.com/office/drawing/2014/main" id="{28A3B7C2-6A61-234A-B918-517BFF98A220}"/>
              </a:ext>
            </a:extLst>
          </p:cNvPr>
          <p:cNvSpPr>
            <a:spLocks noChangeArrowheads="1"/>
          </p:cNvSpPr>
          <p:nvPr/>
        </p:nvSpPr>
        <p:spPr bwMode="auto">
          <a:xfrm>
            <a:off x="1398865" y="1810579"/>
            <a:ext cx="9650756" cy="4682296"/>
          </a:xfrm>
          <a:prstGeom prst="rect">
            <a:avLst/>
          </a:prstGeom>
          <a:solidFill>
            <a:schemeClr val="bg1">
              <a:lumMod val="95000"/>
            </a:schemeClr>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oAutofit/>
          </a:bodyPr>
          <a:lstStyle/>
          <a:p>
            <a:pPr>
              <a:spcBef>
                <a:spcPct val="50000"/>
              </a:spcBef>
            </a:pPr>
            <a:r>
              <a:rPr lang="en-US" sz="1600" dirty="0">
                <a:latin typeface="Times New Roman" charset="0"/>
              </a:rPr>
              <a:t>&lt;REUTERS TOPICS="YES" LEWISSPLIT="TRAIN" CGISPLIT="TRAINING-SET" OLDID="12981" NEWID="798"&gt;</a:t>
            </a:r>
          </a:p>
          <a:p>
            <a:pPr>
              <a:spcBef>
                <a:spcPct val="50000"/>
              </a:spcBef>
            </a:pPr>
            <a:r>
              <a:rPr lang="en-US" sz="1600" dirty="0">
                <a:latin typeface="Times New Roman" charset="0"/>
              </a:rPr>
              <a:t>&lt;DATE&gt; 2-MAR-1987 16:51:43.42&lt;/DATE&gt;</a:t>
            </a:r>
          </a:p>
          <a:p>
            <a:pPr>
              <a:spcBef>
                <a:spcPct val="50000"/>
              </a:spcBef>
            </a:pPr>
            <a:r>
              <a:rPr lang="en-US" sz="1600" dirty="0">
                <a:solidFill>
                  <a:srgbClr val="FF0000"/>
                </a:solidFill>
                <a:latin typeface="Times New Roman" charset="0"/>
              </a:rPr>
              <a:t>&lt;TOPICS&gt;&lt;D&gt;livestock&lt;/D&gt;&lt;D&gt;hog&lt;/D&gt;&lt;/TOPICS&gt;</a:t>
            </a:r>
          </a:p>
          <a:p>
            <a:pPr>
              <a:spcBef>
                <a:spcPct val="50000"/>
              </a:spcBef>
            </a:pPr>
            <a:r>
              <a:rPr lang="en-US" sz="1600" dirty="0">
                <a:latin typeface="Times New Roman" charset="0"/>
              </a:rPr>
              <a:t>&lt;TITLE&gt;AMERICAN PORK CONGRESS KICKS OFF TOMORROW&lt;/TITLE&gt;</a:t>
            </a:r>
          </a:p>
          <a:p>
            <a:pPr>
              <a:spcBef>
                <a:spcPct val="50000"/>
              </a:spcBef>
            </a:pPr>
            <a:r>
              <a:rPr lang="en-US" sz="1600" dirty="0">
                <a:latin typeface="Times New Roman" charset="0"/>
              </a:rPr>
              <a:t>&lt;DATELINE&gt;    CHICAGO, March 2 - &lt;/DATELINE&gt;&lt;BODY&gt;The American Pork Congress kicks off tomorrow, March 3, in Indianapolis with 160 of the nations pork producers from 44 member states determining industry positions on a number of issues, according to the National Pork Producers Council, NPPC.</a:t>
            </a:r>
          </a:p>
          <a:p>
            <a:pPr>
              <a:spcBef>
                <a:spcPct val="50000"/>
              </a:spcBef>
            </a:pPr>
            <a:r>
              <a:rPr lang="en-US" sz="1600" dirty="0">
                <a:latin typeface="Times New Roman" charset="0"/>
              </a:rPr>
              <a:t>    Delegates to the three day Congress will be considering 26 resolutions concerning various issues, including the future direction of farm policy and the tax law as it applies to the agriculture sector. The delegates will also debate whether to endorse concepts of a national PRV (</a:t>
            </a:r>
            <a:r>
              <a:rPr lang="en-US" sz="1600" dirty="0" err="1">
                <a:latin typeface="Times New Roman" charset="0"/>
              </a:rPr>
              <a:t>pseudorabies</a:t>
            </a:r>
            <a:r>
              <a:rPr lang="en-US" sz="1600" dirty="0">
                <a:latin typeface="Times New Roman" charset="0"/>
              </a:rPr>
              <a:t> virus) control and eradication program, the NPPC said.</a:t>
            </a:r>
          </a:p>
          <a:p>
            <a:pPr>
              <a:spcBef>
                <a:spcPct val="50000"/>
              </a:spcBef>
            </a:pPr>
            <a:r>
              <a:rPr lang="en-US" sz="1600" dirty="0">
                <a:latin typeface="Times New Roman" charset="0"/>
              </a:rPr>
              <a:t>    A large trade show, in conjunction with the congress, will feature the latest in technology in all areas of the industry, the NPPC added. Reuter</a:t>
            </a:r>
          </a:p>
          <a:p>
            <a:pPr>
              <a:spcBef>
                <a:spcPct val="50000"/>
              </a:spcBef>
            </a:pPr>
            <a:r>
              <a:rPr lang="en-US" sz="1600" dirty="0">
                <a:latin typeface="Times New Roman" charset="0"/>
              </a:rPr>
              <a:t>&amp;#3;&lt;/BODY&gt;&lt;/TEXT&gt;&lt;/REUTERS</a:t>
            </a:r>
            <a:r>
              <a:rPr lang="en-US" dirty="0">
                <a:latin typeface="Times New Roman" charset="0"/>
              </a:rPr>
              <a:t>&gt;</a:t>
            </a:r>
          </a:p>
        </p:txBody>
      </p:sp>
    </p:spTree>
    <p:extLst>
      <p:ext uri="{BB962C8B-B14F-4D97-AF65-F5344CB8AC3E}">
        <p14:creationId xmlns:p14="http://schemas.microsoft.com/office/powerpoint/2010/main" val="41349423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5B7FF-900E-D345-9CB2-FDB3060C0F7C}"/>
              </a:ext>
            </a:extLst>
          </p:cNvPr>
          <p:cNvSpPr>
            <a:spLocks noGrp="1"/>
          </p:cNvSpPr>
          <p:nvPr>
            <p:ph type="title"/>
          </p:nvPr>
        </p:nvSpPr>
        <p:spPr/>
        <p:txBody>
          <a:bodyPr/>
          <a:lstStyle/>
          <a:p>
            <a:r>
              <a:rPr lang="en-US" b="1" dirty="0"/>
              <a:t>Confusion matrix c</a:t>
            </a:r>
            <a:endParaRPr lang="en-CN" dirty="0"/>
          </a:p>
        </p:txBody>
      </p:sp>
      <p:sp>
        <p:nvSpPr>
          <p:cNvPr id="3" name="Content Placeholder 2">
            <a:extLst>
              <a:ext uri="{FF2B5EF4-FFF2-40B4-BE49-F238E27FC236}">
                <a16:creationId xmlns:a16="http://schemas.microsoft.com/office/drawing/2014/main" id="{06F6E3FC-5469-1B4C-9587-844DF423F6D1}"/>
              </a:ext>
            </a:extLst>
          </p:cNvPr>
          <p:cNvSpPr>
            <a:spLocks noGrp="1"/>
          </p:cNvSpPr>
          <p:nvPr>
            <p:ph idx="1"/>
          </p:nvPr>
        </p:nvSpPr>
        <p:spPr/>
        <p:txBody>
          <a:bodyPr/>
          <a:lstStyle/>
          <a:p>
            <a:r>
              <a:rPr lang="en-US" dirty="0"/>
              <a:t>For each pair of classes &lt;c</a:t>
            </a:r>
            <a:r>
              <a:rPr lang="en-US" baseline="-25000" dirty="0"/>
              <a:t>1</a:t>
            </a:r>
            <a:r>
              <a:rPr lang="en-US" dirty="0"/>
              <a:t>,c</a:t>
            </a:r>
            <a:r>
              <a:rPr lang="en-US" baseline="-25000" dirty="0"/>
              <a:t>2</a:t>
            </a:r>
            <a:r>
              <a:rPr lang="en-US" dirty="0"/>
              <a:t>&gt; how many documents from c</a:t>
            </a:r>
            <a:r>
              <a:rPr lang="en-US" baseline="-25000" dirty="0"/>
              <a:t>1</a:t>
            </a:r>
            <a:r>
              <a:rPr lang="en-US" dirty="0"/>
              <a:t> were assigned to c</a:t>
            </a:r>
            <a:r>
              <a:rPr lang="en-US" baseline="-25000" dirty="0"/>
              <a:t>2</a:t>
            </a:r>
            <a:r>
              <a:rPr lang="en-US" dirty="0"/>
              <a:t>?</a:t>
            </a:r>
          </a:p>
          <a:p>
            <a:pPr lvl="1"/>
            <a:r>
              <a:rPr lang="en-US" dirty="0"/>
              <a:t>c</a:t>
            </a:r>
            <a:r>
              <a:rPr lang="en-US" baseline="-25000" dirty="0"/>
              <a:t>3,2</a:t>
            </a:r>
            <a:r>
              <a:rPr lang="en-US" dirty="0"/>
              <a:t>: 90 wheat documents incorrectly assigned to poultry</a:t>
            </a:r>
          </a:p>
          <a:p>
            <a:endParaRPr lang="en-CN" dirty="0"/>
          </a:p>
        </p:txBody>
      </p:sp>
      <p:sp>
        <p:nvSpPr>
          <p:cNvPr id="4" name="Slide Number Placeholder 3">
            <a:extLst>
              <a:ext uri="{FF2B5EF4-FFF2-40B4-BE49-F238E27FC236}">
                <a16:creationId xmlns:a16="http://schemas.microsoft.com/office/drawing/2014/main" id="{E52C2840-A3AA-9546-BDF1-0D50DFC22D24}"/>
              </a:ext>
            </a:extLst>
          </p:cNvPr>
          <p:cNvSpPr>
            <a:spLocks noGrp="1"/>
          </p:cNvSpPr>
          <p:nvPr>
            <p:ph type="sldNum" sz="quarter" idx="12"/>
          </p:nvPr>
        </p:nvSpPr>
        <p:spPr/>
        <p:txBody>
          <a:bodyPr/>
          <a:lstStyle/>
          <a:p>
            <a:fld id="{DC8BB421-126E-41CB-B73A-69D52E98CAE3}" type="slidenum">
              <a:rPr lang="zh-CN" altLang="en-US" smtClean="0"/>
              <a:t>49</a:t>
            </a:fld>
            <a:endParaRPr lang="zh-CN" altLang="en-US" dirty="0"/>
          </a:p>
        </p:txBody>
      </p:sp>
      <p:graphicFrame>
        <p:nvGraphicFramePr>
          <p:cNvPr id="5" name="Content Placeholder 5">
            <a:extLst>
              <a:ext uri="{FF2B5EF4-FFF2-40B4-BE49-F238E27FC236}">
                <a16:creationId xmlns:a16="http://schemas.microsoft.com/office/drawing/2014/main" id="{FB10F958-E820-3242-96B5-AC221BEA19A3}"/>
              </a:ext>
            </a:extLst>
          </p:cNvPr>
          <p:cNvGraphicFramePr>
            <a:graphicFrameLocks/>
          </p:cNvGraphicFramePr>
          <p:nvPr>
            <p:extLst>
              <p:ext uri="{D42A27DB-BD31-4B8C-83A1-F6EECF244321}">
                <p14:modId xmlns:p14="http://schemas.microsoft.com/office/powerpoint/2010/main" val="3289840586"/>
              </p:ext>
            </p:extLst>
          </p:nvPr>
        </p:nvGraphicFramePr>
        <p:xfrm>
          <a:off x="769737" y="2812919"/>
          <a:ext cx="10643003" cy="3862518"/>
        </p:xfrm>
        <a:graphic>
          <a:graphicData uri="http://schemas.openxmlformats.org/drawingml/2006/table">
            <a:tbl>
              <a:tblPr firstRow="1" firstCol="1" bandRow="1">
                <a:tableStyleId>{5C22544A-7EE6-4342-B048-85BDC9FD1C3A}</a:tableStyleId>
              </a:tblPr>
              <a:tblGrid>
                <a:gridCol w="2191207">
                  <a:extLst>
                    <a:ext uri="{9D8B030D-6E8A-4147-A177-3AD203B41FA5}">
                      <a16:colId xmlns:a16="http://schemas.microsoft.com/office/drawing/2014/main" val="20000"/>
                    </a:ext>
                  </a:extLst>
                </a:gridCol>
                <a:gridCol w="1356461">
                  <a:extLst>
                    <a:ext uri="{9D8B030D-6E8A-4147-A177-3AD203B41FA5}">
                      <a16:colId xmlns:a16="http://schemas.microsoft.com/office/drawing/2014/main" val="20001"/>
                    </a:ext>
                  </a:extLst>
                </a:gridCol>
                <a:gridCol w="1356461">
                  <a:extLst>
                    <a:ext uri="{9D8B030D-6E8A-4147-A177-3AD203B41FA5}">
                      <a16:colId xmlns:a16="http://schemas.microsoft.com/office/drawing/2014/main" val="20002"/>
                    </a:ext>
                  </a:extLst>
                </a:gridCol>
                <a:gridCol w="1356461">
                  <a:extLst>
                    <a:ext uri="{9D8B030D-6E8A-4147-A177-3AD203B41FA5}">
                      <a16:colId xmlns:a16="http://schemas.microsoft.com/office/drawing/2014/main" val="20003"/>
                    </a:ext>
                  </a:extLst>
                </a:gridCol>
                <a:gridCol w="1460803">
                  <a:extLst>
                    <a:ext uri="{9D8B030D-6E8A-4147-A177-3AD203B41FA5}">
                      <a16:colId xmlns:a16="http://schemas.microsoft.com/office/drawing/2014/main" val="20004"/>
                    </a:ext>
                  </a:extLst>
                </a:gridCol>
                <a:gridCol w="1356461">
                  <a:extLst>
                    <a:ext uri="{9D8B030D-6E8A-4147-A177-3AD203B41FA5}">
                      <a16:colId xmlns:a16="http://schemas.microsoft.com/office/drawing/2014/main" val="20005"/>
                    </a:ext>
                  </a:extLst>
                </a:gridCol>
                <a:gridCol w="1565149">
                  <a:extLst>
                    <a:ext uri="{9D8B030D-6E8A-4147-A177-3AD203B41FA5}">
                      <a16:colId xmlns:a16="http://schemas.microsoft.com/office/drawing/2014/main" val="20006"/>
                    </a:ext>
                  </a:extLst>
                </a:gridCol>
              </a:tblGrid>
              <a:tr h="729754">
                <a:tc>
                  <a:txBody>
                    <a:bodyPr/>
                    <a:lstStyle/>
                    <a:p>
                      <a:pPr algn="ctr">
                        <a:lnSpc>
                          <a:spcPct val="150000"/>
                        </a:lnSpc>
                      </a:pPr>
                      <a:r>
                        <a:rPr lang="en-US" sz="2000" dirty="0"/>
                        <a:t>Docs in test set</a:t>
                      </a:r>
                    </a:p>
                  </a:txBody>
                  <a:tcPr/>
                </a:tc>
                <a:tc>
                  <a:txBody>
                    <a:bodyPr/>
                    <a:lstStyle/>
                    <a:p>
                      <a:pPr algn="ctr">
                        <a:lnSpc>
                          <a:spcPct val="150000"/>
                        </a:lnSpc>
                      </a:pPr>
                      <a:r>
                        <a:rPr lang="en-US" sz="2000" dirty="0"/>
                        <a:t>Assigned</a:t>
                      </a:r>
                    </a:p>
                    <a:p>
                      <a:pPr algn="ctr">
                        <a:lnSpc>
                          <a:spcPct val="150000"/>
                        </a:lnSpc>
                      </a:pPr>
                      <a:r>
                        <a:rPr lang="en-US" sz="2000" dirty="0"/>
                        <a:t>UK</a:t>
                      </a:r>
                    </a:p>
                  </a:txBody>
                  <a:tcPr/>
                </a:tc>
                <a:tc>
                  <a:txBody>
                    <a:bodyPr/>
                    <a:lstStyle/>
                    <a:p>
                      <a:pPr algn="ctr">
                        <a:lnSpc>
                          <a:spcPct val="150000"/>
                        </a:lnSpc>
                      </a:pPr>
                      <a:r>
                        <a:rPr lang="en-US" sz="2000" dirty="0"/>
                        <a:t>Assigned poultry</a:t>
                      </a:r>
                    </a:p>
                  </a:txBody>
                  <a:tcPr/>
                </a:tc>
                <a:tc>
                  <a:txBody>
                    <a:bodyPr/>
                    <a:lstStyle/>
                    <a:p>
                      <a:pPr algn="ctr">
                        <a:lnSpc>
                          <a:spcPct val="150000"/>
                        </a:lnSpc>
                      </a:pPr>
                      <a:r>
                        <a:rPr lang="en-US" sz="2000" dirty="0"/>
                        <a:t>Assigned </a:t>
                      </a:r>
                      <a:r>
                        <a:rPr lang="en-US" sz="2000" baseline="0" dirty="0"/>
                        <a:t>wheat</a:t>
                      </a:r>
                      <a:endParaRPr lang="en-US" sz="2000" dirty="0"/>
                    </a:p>
                  </a:txBody>
                  <a:tcPr/>
                </a:tc>
                <a:tc>
                  <a:txBody>
                    <a:bodyPr/>
                    <a:lstStyle/>
                    <a:p>
                      <a:pPr algn="ctr">
                        <a:lnSpc>
                          <a:spcPct val="150000"/>
                        </a:lnSpc>
                      </a:pPr>
                      <a:r>
                        <a:rPr lang="en-US" sz="2000" dirty="0"/>
                        <a:t>Assigned coffee</a:t>
                      </a:r>
                    </a:p>
                  </a:txBody>
                  <a:tcPr/>
                </a:tc>
                <a:tc>
                  <a:txBody>
                    <a:bodyPr/>
                    <a:lstStyle/>
                    <a:p>
                      <a:pPr algn="ctr">
                        <a:lnSpc>
                          <a:spcPct val="150000"/>
                        </a:lnSpc>
                      </a:pPr>
                      <a:r>
                        <a:rPr lang="en-US" sz="2000" dirty="0"/>
                        <a:t>Assigned </a:t>
                      </a:r>
                      <a:r>
                        <a:rPr lang="en-US" sz="2000" baseline="0" dirty="0"/>
                        <a:t>interest</a:t>
                      </a:r>
                      <a:endParaRPr lang="en-US" sz="2000" dirty="0"/>
                    </a:p>
                  </a:txBody>
                  <a:tcPr/>
                </a:tc>
                <a:tc>
                  <a:txBody>
                    <a:bodyPr/>
                    <a:lstStyle/>
                    <a:p>
                      <a:pPr algn="ctr">
                        <a:lnSpc>
                          <a:spcPct val="150000"/>
                        </a:lnSpc>
                      </a:pPr>
                      <a:r>
                        <a:rPr lang="en-US" sz="2000" dirty="0"/>
                        <a:t>Assigned trade</a:t>
                      </a:r>
                    </a:p>
                  </a:txBody>
                  <a:tcPr/>
                </a:tc>
                <a:extLst>
                  <a:ext uri="{0D108BD9-81ED-4DB2-BD59-A6C34878D82A}">
                    <a16:rowId xmlns:a16="http://schemas.microsoft.com/office/drawing/2014/main" val="10000"/>
                  </a:ext>
                </a:extLst>
              </a:tr>
              <a:tr h="467298">
                <a:tc>
                  <a:txBody>
                    <a:bodyPr/>
                    <a:lstStyle/>
                    <a:p>
                      <a:pPr algn="l">
                        <a:lnSpc>
                          <a:spcPct val="150000"/>
                        </a:lnSpc>
                      </a:pPr>
                      <a:r>
                        <a:rPr lang="en-US" sz="2000" dirty="0"/>
                        <a:t>True UK</a:t>
                      </a:r>
                    </a:p>
                  </a:txBody>
                  <a:tcPr/>
                </a:tc>
                <a:tc>
                  <a:txBody>
                    <a:bodyPr/>
                    <a:lstStyle/>
                    <a:p>
                      <a:pPr algn="ctr">
                        <a:lnSpc>
                          <a:spcPct val="150000"/>
                        </a:lnSpc>
                      </a:pPr>
                      <a:r>
                        <a:rPr lang="en-US" sz="2000" dirty="0"/>
                        <a:t>95</a:t>
                      </a:r>
                    </a:p>
                  </a:txBody>
                  <a:tcPr/>
                </a:tc>
                <a:tc>
                  <a:txBody>
                    <a:bodyPr/>
                    <a:lstStyle/>
                    <a:p>
                      <a:pPr algn="ctr">
                        <a:lnSpc>
                          <a:spcPct val="150000"/>
                        </a:lnSpc>
                      </a:pPr>
                      <a:r>
                        <a:rPr lang="en-US" sz="2000" dirty="0"/>
                        <a:t>1</a:t>
                      </a:r>
                    </a:p>
                  </a:txBody>
                  <a:tcPr/>
                </a:tc>
                <a:tc>
                  <a:txBody>
                    <a:bodyPr/>
                    <a:lstStyle/>
                    <a:p>
                      <a:pPr algn="ctr">
                        <a:lnSpc>
                          <a:spcPct val="150000"/>
                        </a:lnSpc>
                      </a:pPr>
                      <a:r>
                        <a:rPr lang="en-US" sz="2000" dirty="0"/>
                        <a:t>13</a:t>
                      </a:r>
                    </a:p>
                  </a:txBody>
                  <a:tcPr/>
                </a:tc>
                <a:tc>
                  <a:txBody>
                    <a:bodyPr/>
                    <a:lstStyle/>
                    <a:p>
                      <a:pPr algn="ctr">
                        <a:lnSpc>
                          <a:spcPct val="150000"/>
                        </a:lnSpc>
                      </a:pPr>
                      <a:r>
                        <a:rPr lang="en-US" sz="2000" dirty="0"/>
                        <a:t>0</a:t>
                      </a:r>
                    </a:p>
                  </a:txBody>
                  <a:tcPr/>
                </a:tc>
                <a:tc>
                  <a:txBody>
                    <a:bodyPr/>
                    <a:lstStyle/>
                    <a:p>
                      <a:pPr algn="ctr">
                        <a:lnSpc>
                          <a:spcPct val="150000"/>
                        </a:lnSpc>
                      </a:pPr>
                      <a:r>
                        <a:rPr lang="en-US" sz="2000" dirty="0"/>
                        <a:t>1</a:t>
                      </a:r>
                    </a:p>
                  </a:txBody>
                  <a:tcPr/>
                </a:tc>
                <a:tc>
                  <a:txBody>
                    <a:bodyPr/>
                    <a:lstStyle/>
                    <a:p>
                      <a:pPr algn="ctr">
                        <a:lnSpc>
                          <a:spcPct val="150000"/>
                        </a:lnSpc>
                      </a:pPr>
                      <a:r>
                        <a:rPr lang="en-US" sz="2000" dirty="0"/>
                        <a:t>0</a:t>
                      </a:r>
                    </a:p>
                  </a:txBody>
                  <a:tcPr/>
                </a:tc>
                <a:extLst>
                  <a:ext uri="{0D108BD9-81ED-4DB2-BD59-A6C34878D82A}">
                    <a16:rowId xmlns:a16="http://schemas.microsoft.com/office/drawing/2014/main" val="10001"/>
                  </a:ext>
                </a:extLst>
              </a:tr>
              <a:tr h="467298">
                <a:tc>
                  <a:txBody>
                    <a:bodyPr/>
                    <a:lstStyle/>
                    <a:p>
                      <a:pPr algn="l">
                        <a:lnSpc>
                          <a:spcPct val="150000"/>
                        </a:lnSpc>
                      </a:pPr>
                      <a:r>
                        <a:rPr lang="en-US" sz="2000" dirty="0"/>
                        <a:t>True poultry</a:t>
                      </a:r>
                    </a:p>
                  </a:txBody>
                  <a:tcPr/>
                </a:tc>
                <a:tc>
                  <a:txBody>
                    <a:bodyPr/>
                    <a:lstStyle/>
                    <a:p>
                      <a:pPr algn="ctr">
                        <a:lnSpc>
                          <a:spcPct val="150000"/>
                        </a:lnSpc>
                      </a:pPr>
                      <a:r>
                        <a:rPr lang="en-US" sz="2000" dirty="0"/>
                        <a:t>0</a:t>
                      </a:r>
                    </a:p>
                  </a:txBody>
                  <a:tcPr/>
                </a:tc>
                <a:tc>
                  <a:txBody>
                    <a:bodyPr/>
                    <a:lstStyle/>
                    <a:p>
                      <a:pPr algn="ctr">
                        <a:lnSpc>
                          <a:spcPct val="150000"/>
                        </a:lnSpc>
                      </a:pPr>
                      <a:r>
                        <a:rPr lang="en-US" sz="2000" dirty="0"/>
                        <a:t>1</a:t>
                      </a:r>
                    </a:p>
                  </a:txBody>
                  <a:tcPr/>
                </a:tc>
                <a:tc>
                  <a:txBody>
                    <a:bodyPr/>
                    <a:lstStyle/>
                    <a:p>
                      <a:pPr algn="ctr">
                        <a:lnSpc>
                          <a:spcPct val="150000"/>
                        </a:lnSpc>
                      </a:pPr>
                      <a:r>
                        <a:rPr lang="en-US" sz="2000" dirty="0"/>
                        <a:t>0</a:t>
                      </a:r>
                    </a:p>
                  </a:txBody>
                  <a:tcPr/>
                </a:tc>
                <a:tc>
                  <a:txBody>
                    <a:bodyPr/>
                    <a:lstStyle/>
                    <a:p>
                      <a:pPr algn="ctr">
                        <a:lnSpc>
                          <a:spcPct val="150000"/>
                        </a:lnSpc>
                      </a:pPr>
                      <a:r>
                        <a:rPr lang="en-US" sz="2000" dirty="0"/>
                        <a:t>0</a:t>
                      </a:r>
                    </a:p>
                  </a:txBody>
                  <a:tcPr/>
                </a:tc>
                <a:tc>
                  <a:txBody>
                    <a:bodyPr/>
                    <a:lstStyle/>
                    <a:p>
                      <a:pPr algn="ctr">
                        <a:lnSpc>
                          <a:spcPct val="150000"/>
                        </a:lnSpc>
                      </a:pPr>
                      <a:r>
                        <a:rPr lang="en-US" sz="2000" dirty="0"/>
                        <a:t>0</a:t>
                      </a:r>
                    </a:p>
                  </a:txBody>
                  <a:tcPr/>
                </a:tc>
                <a:tc>
                  <a:txBody>
                    <a:bodyPr/>
                    <a:lstStyle/>
                    <a:p>
                      <a:pPr algn="ctr">
                        <a:lnSpc>
                          <a:spcPct val="150000"/>
                        </a:lnSpc>
                      </a:pPr>
                      <a:r>
                        <a:rPr lang="en-US" sz="2000" dirty="0"/>
                        <a:t>0</a:t>
                      </a:r>
                    </a:p>
                  </a:txBody>
                  <a:tcPr/>
                </a:tc>
                <a:extLst>
                  <a:ext uri="{0D108BD9-81ED-4DB2-BD59-A6C34878D82A}">
                    <a16:rowId xmlns:a16="http://schemas.microsoft.com/office/drawing/2014/main" val="10002"/>
                  </a:ext>
                </a:extLst>
              </a:tr>
              <a:tr h="467298">
                <a:tc>
                  <a:txBody>
                    <a:bodyPr/>
                    <a:lstStyle/>
                    <a:p>
                      <a:pPr algn="l">
                        <a:lnSpc>
                          <a:spcPct val="150000"/>
                        </a:lnSpc>
                      </a:pPr>
                      <a:r>
                        <a:rPr lang="en-US" sz="2000" dirty="0"/>
                        <a:t>True wheat</a:t>
                      </a:r>
                    </a:p>
                  </a:txBody>
                  <a:tcPr/>
                </a:tc>
                <a:tc>
                  <a:txBody>
                    <a:bodyPr/>
                    <a:lstStyle/>
                    <a:p>
                      <a:pPr algn="ctr">
                        <a:lnSpc>
                          <a:spcPct val="150000"/>
                        </a:lnSpc>
                      </a:pPr>
                      <a:r>
                        <a:rPr lang="en-US" sz="2000" dirty="0"/>
                        <a:t>10</a:t>
                      </a:r>
                    </a:p>
                  </a:txBody>
                  <a:tcPr/>
                </a:tc>
                <a:tc>
                  <a:txBody>
                    <a:bodyPr/>
                    <a:lstStyle/>
                    <a:p>
                      <a:pPr algn="ctr">
                        <a:lnSpc>
                          <a:spcPct val="150000"/>
                        </a:lnSpc>
                      </a:pPr>
                      <a:r>
                        <a:rPr lang="en-US" sz="2000" dirty="0">
                          <a:solidFill>
                            <a:srgbClr val="FF0000"/>
                          </a:solidFill>
                        </a:rPr>
                        <a:t>90</a:t>
                      </a:r>
                    </a:p>
                  </a:txBody>
                  <a:tcPr/>
                </a:tc>
                <a:tc>
                  <a:txBody>
                    <a:bodyPr/>
                    <a:lstStyle/>
                    <a:p>
                      <a:pPr algn="ctr">
                        <a:lnSpc>
                          <a:spcPct val="150000"/>
                        </a:lnSpc>
                      </a:pPr>
                      <a:r>
                        <a:rPr lang="en-US" sz="2000" dirty="0"/>
                        <a:t>0</a:t>
                      </a:r>
                    </a:p>
                  </a:txBody>
                  <a:tcPr/>
                </a:tc>
                <a:tc>
                  <a:txBody>
                    <a:bodyPr/>
                    <a:lstStyle/>
                    <a:p>
                      <a:pPr algn="ctr">
                        <a:lnSpc>
                          <a:spcPct val="150000"/>
                        </a:lnSpc>
                      </a:pPr>
                      <a:r>
                        <a:rPr lang="en-US" sz="2000" dirty="0"/>
                        <a:t>1</a:t>
                      </a:r>
                    </a:p>
                  </a:txBody>
                  <a:tcPr/>
                </a:tc>
                <a:tc>
                  <a:txBody>
                    <a:bodyPr/>
                    <a:lstStyle/>
                    <a:p>
                      <a:pPr algn="ctr">
                        <a:lnSpc>
                          <a:spcPct val="150000"/>
                        </a:lnSpc>
                      </a:pPr>
                      <a:r>
                        <a:rPr lang="en-US" sz="2000" dirty="0"/>
                        <a:t>0</a:t>
                      </a:r>
                    </a:p>
                  </a:txBody>
                  <a:tcPr/>
                </a:tc>
                <a:tc>
                  <a:txBody>
                    <a:bodyPr/>
                    <a:lstStyle/>
                    <a:p>
                      <a:pPr algn="ctr">
                        <a:lnSpc>
                          <a:spcPct val="150000"/>
                        </a:lnSpc>
                      </a:pPr>
                      <a:r>
                        <a:rPr lang="en-US" sz="2000" dirty="0"/>
                        <a:t>0</a:t>
                      </a:r>
                    </a:p>
                  </a:txBody>
                  <a:tcPr/>
                </a:tc>
                <a:extLst>
                  <a:ext uri="{0D108BD9-81ED-4DB2-BD59-A6C34878D82A}">
                    <a16:rowId xmlns:a16="http://schemas.microsoft.com/office/drawing/2014/main" val="10003"/>
                  </a:ext>
                </a:extLst>
              </a:tr>
              <a:tr h="467298">
                <a:tc>
                  <a:txBody>
                    <a:bodyPr/>
                    <a:lstStyle/>
                    <a:p>
                      <a:pPr algn="l">
                        <a:lnSpc>
                          <a:spcPct val="150000"/>
                        </a:lnSpc>
                      </a:pPr>
                      <a:r>
                        <a:rPr lang="en-US" sz="2000" dirty="0"/>
                        <a:t>True coffee</a:t>
                      </a:r>
                    </a:p>
                  </a:txBody>
                  <a:tcPr/>
                </a:tc>
                <a:tc>
                  <a:txBody>
                    <a:bodyPr/>
                    <a:lstStyle/>
                    <a:p>
                      <a:pPr algn="ctr">
                        <a:lnSpc>
                          <a:spcPct val="150000"/>
                        </a:lnSpc>
                      </a:pPr>
                      <a:r>
                        <a:rPr lang="en-US" sz="2000" dirty="0"/>
                        <a:t>0</a:t>
                      </a:r>
                    </a:p>
                  </a:txBody>
                  <a:tcPr/>
                </a:tc>
                <a:tc>
                  <a:txBody>
                    <a:bodyPr/>
                    <a:lstStyle/>
                    <a:p>
                      <a:pPr algn="ctr">
                        <a:lnSpc>
                          <a:spcPct val="150000"/>
                        </a:lnSpc>
                      </a:pPr>
                      <a:r>
                        <a:rPr lang="en-US" sz="2000" dirty="0"/>
                        <a:t>0</a:t>
                      </a:r>
                    </a:p>
                  </a:txBody>
                  <a:tcPr/>
                </a:tc>
                <a:tc>
                  <a:txBody>
                    <a:bodyPr/>
                    <a:lstStyle/>
                    <a:p>
                      <a:pPr algn="ctr">
                        <a:lnSpc>
                          <a:spcPct val="150000"/>
                        </a:lnSpc>
                      </a:pPr>
                      <a:r>
                        <a:rPr lang="en-US" sz="2000" dirty="0"/>
                        <a:t>0</a:t>
                      </a:r>
                    </a:p>
                  </a:txBody>
                  <a:tcPr/>
                </a:tc>
                <a:tc>
                  <a:txBody>
                    <a:bodyPr/>
                    <a:lstStyle/>
                    <a:p>
                      <a:pPr algn="ctr">
                        <a:lnSpc>
                          <a:spcPct val="150000"/>
                        </a:lnSpc>
                      </a:pPr>
                      <a:r>
                        <a:rPr lang="en-US" sz="2000" dirty="0"/>
                        <a:t>34</a:t>
                      </a:r>
                    </a:p>
                  </a:txBody>
                  <a:tcPr/>
                </a:tc>
                <a:tc>
                  <a:txBody>
                    <a:bodyPr/>
                    <a:lstStyle/>
                    <a:p>
                      <a:pPr algn="ctr">
                        <a:lnSpc>
                          <a:spcPct val="150000"/>
                        </a:lnSpc>
                      </a:pPr>
                      <a:r>
                        <a:rPr lang="en-US" sz="2000" dirty="0"/>
                        <a:t>3</a:t>
                      </a:r>
                    </a:p>
                  </a:txBody>
                  <a:tcPr/>
                </a:tc>
                <a:tc>
                  <a:txBody>
                    <a:bodyPr/>
                    <a:lstStyle/>
                    <a:p>
                      <a:pPr algn="ctr">
                        <a:lnSpc>
                          <a:spcPct val="150000"/>
                        </a:lnSpc>
                      </a:pPr>
                      <a:r>
                        <a:rPr lang="en-US" sz="2000" dirty="0"/>
                        <a:t>7</a:t>
                      </a:r>
                    </a:p>
                  </a:txBody>
                  <a:tcPr/>
                </a:tc>
                <a:extLst>
                  <a:ext uri="{0D108BD9-81ED-4DB2-BD59-A6C34878D82A}">
                    <a16:rowId xmlns:a16="http://schemas.microsoft.com/office/drawing/2014/main" val="10004"/>
                  </a:ext>
                </a:extLst>
              </a:tr>
              <a:tr h="467298">
                <a:tc>
                  <a:txBody>
                    <a:bodyPr/>
                    <a:lstStyle/>
                    <a:p>
                      <a:pPr algn="l">
                        <a:lnSpc>
                          <a:spcPct val="150000"/>
                        </a:lnSpc>
                      </a:pPr>
                      <a:r>
                        <a:rPr lang="en-US" sz="2000" dirty="0"/>
                        <a:t>True interest</a:t>
                      </a:r>
                    </a:p>
                  </a:txBody>
                  <a:tcPr/>
                </a:tc>
                <a:tc>
                  <a:txBody>
                    <a:bodyPr/>
                    <a:lstStyle/>
                    <a:p>
                      <a:pPr algn="ctr">
                        <a:lnSpc>
                          <a:spcPct val="150000"/>
                        </a:lnSpc>
                      </a:pPr>
                      <a:r>
                        <a:rPr lang="en-US" sz="2000" dirty="0"/>
                        <a:t>-</a:t>
                      </a:r>
                    </a:p>
                  </a:txBody>
                  <a:tcPr/>
                </a:tc>
                <a:tc>
                  <a:txBody>
                    <a:bodyPr/>
                    <a:lstStyle/>
                    <a:p>
                      <a:pPr algn="ctr">
                        <a:lnSpc>
                          <a:spcPct val="150000"/>
                        </a:lnSpc>
                      </a:pPr>
                      <a:r>
                        <a:rPr lang="en-US" sz="2000" dirty="0"/>
                        <a:t>1</a:t>
                      </a:r>
                    </a:p>
                  </a:txBody>
                  <a:tcPr/>
                </a:tc>
                <a:tc>
                  <a:txBody>
                    <a:bodyPr/>
                    <a:lstStyle/>
                    <a:p>
                      <a:pPr algn="ctr">
                        <a:lnSpc>
                          <a:spcPct val="150000"/>
                        </a:lnSpc>
                      </a:pPr>
                      <a:r>
                        <a:rPr lang="en-US" sz="2000" dirty="0"/>
                        <a:t>2</a:t>
                      </a:r>
                    </a:p>
                  </a:txBody>
                  <a:tcPr/>
                </a:tc>
                <a:tc>
                  <a:txBody>
                    <a:bodyPr/>
                    <a:lstStyle/>
                    <a:p>
                      <a:pPr algn="ctr">
                        <a:lnSpc>
                          <a:spcPct val="150000"/>
                        </a:lnSpc>
                      </a:pPr>
                      <a:r>
                        <a:rPr lang="en-US" sz="2000" dirty="0"/>
                        <a:t>13</a:t>
                      </a:r>
                    </a:p>
                  </a:txBody>
                  <a:tcPr/>
                </a:tc>
                <a:tc>
                  <a:txBody>
                    <a:bodyPr/>
                    <a:lstStyle/>
                    <a:p>
                      <a:pPr algn="ctr">
                        <a:lnSpc>
                          <a:spcPct val="150000"/>
                        </a:lnSpc>
                      </a:pPr>
                      <a:r>
                        <a:rPr lang="en-US" sz="2000" dirty="0"/>
                        <a:t>26</a:t>
                      </a:r>
                    </a:p>
                  </a:txBody>
                  <a:tcPr/>
                </a:tc>
                <a:tc>
                  <a:txBody>
                    <a:bodyPr/>
                    <a:lstStyle/>
                    <a:p>
                      <a:pPr algn="ctr">
                        <a:lnSpc>
                          <a:spcPct val="150000"/>
                        </a:lnSpc>
                      </a:pPr>
                      <a:r>
                        <a:rPr lang="en-US" sz="2000" dirty="0"/>
                        <a:t>5</a:t>
                      </a:r>
                    </a:p>
                  </a:txBody>
                  <a:tcPr/>
                </a:tc>
                <a:extLst>
                  <a:ext uri="{0D108BD9-81ED-4DB2-BD59-A6C34878D82A}">
                    <a16:rowId xmlns:a16="http://schemas.microsoft.com/office/drawing/2014/main" val="10005"/>
                  </a:ext>
                </a:extLst>
              </a:tr>
              <a:tr h="467298">
                <a:tc>
                  <a:txBody>
                    <a:bodyPr/>
                    <a:lstStyle/>
                    <a:p>
                      <a:pPr algn="l">
                        <a:lnSpc>
                          <a:spcPct val="150000"/>
                        </a:lnSpc>
                      </a:pPr>
                      <a:r>
                        <a:rPr lang="en-US" sz="2000" dirty="0"/>
                        <a:t>True trade</a:t>
                      </a:r>
                    </a:p>
                  </a:txBody>
                  <a:tcPr/>
                </a:tc>
                <a:tc>
                  <a:txBody>
                    <a:bodyPr/>
                    <a:lstStyle/>
                    <a:p>
                      <a:pPr algn="ctr">
                        <a:lnSpc>
                          <a:spcPct val="150000"/>
                        </a:lnSpc>
                      </a:pPr>
                      <a:r>
                        <a:rPr lang="en-US" sz="2000" dirty="0"/>
                        <a:t>0</a:t>
                      </a:r>
                    </a:p>
                  </a:txBody>
                  <a:tcPr/>
                </a:tc>
                <a:tc>
                  <a:txBody>
                    <a:bodyPr/>
                    <a:lstStyle/>
                    <a:p>
                      <a:pPr algn="ctr">
                        <a:lnSpc>
                          <a:spcPct val="150000"/>
                        </a:lnSpc>
                      </a:pPr>
                      <a:r>
                        <a:rPr lang="en-US" sz="2000" dirty="0"/>
                        <a:t>0</a:t>
                      </a:r>
                    </a:p>
                  </a:txBody>
                  <a:tcPr/>
                </a:tc>
                <a:tc>
                  <a:txBody>
                    <a:bodyPr/>
                    <a:lstStyle/>
                    <a:p>
                      <a:pPr algn="ctr">
                        <a:lnSpc>
                          <a:spcPct val="150000"/>
                        </a:lnSpc>
                      </a:pPr>
                      <a:r>
                        <a:rPr lang="en-US" sz="2000" dirty="0"/>
                        <a:t>2</a:t>
                      </a:r>
                    </a:p>
                  </a:txBody>
                  <a:tcPr/>
                </a:tc>
                <a:tc>
                  <a:txBody>
                    <a:bodyPr/>
                    <a:lstStyle/>
                    <a:p>
                      <a:pPr algn="ctr">
                        <a:lnSpc>
                          <a:spcPct val="150000"/>
                        </a:lnSpc>
                      </a:pPr>
                      <a:r>
                        <a:rPr lang="en-US" sz="2000" dirty="0"/>
                        <a:t>14</a:t>
                      </a:r>
                    </a:p>
                  </a:txBody>
                  <a:tcPr/>
                </a:tc>
                <a:tc>
                  <a:txBody>
                    <a:bodyPr/>
                    <a:lstStyle/>
                    <a:p>
                      <a:pPr algn="ctr">
                        <a:lnSpc>
                          <a:spcPct val="150000"/>
                        </a:lnSpc>
                      </a:pPr>
                      <a:r>
                        <a:rPr lang="en-US" sz="2000" dirty="0"/>
                        <a:t>5</a:t>
                      </a:r>
                    </a:p>
                  </a:txBody>
                  <a:tcPr/>
                </a:tc>
                <a:tc>
                  <a:txBody>
                    <a:bodyPr/>
                    <a:lstStyle/>
                    <a:p>
                      <a:pPr algn="ctr">
                        <a:lnSpc>
                          <a:spcPct val="150000"/>
                        </a:lnSpc>
                      </a:pPr>
                      <a:r>
                        <a:rPr lang="en-US" sz="2000" dirty="0"/>
                        <a:t>10</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65785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F5BFC-80D9-494A-AC8E-3329830FFE69}"/>
              </a:ext>
            </a:extLst>
          </p:cNvPr>
          <p:cNvSpPr>
            <a:spLocks noGrp="1"/>
          </p:cNvSpPr>
          <p:nvPr>
            <p:ph type="title"/>
          </p:nvPr>
        </p:nvSpPr>
        <p:spPr/>
        <p:txBody>
          <a:bodyPr/>
          <a:lstStyle/>
          <a:p>
            <a:r>
              <a:rPr lang="en-US" b="1" dirty="0"/>
              <a:t>Positive or negative movie review?</a:t>
            </a:r>
            <a:endParaRPr lang="en-CN" dirty="0"/>
          </a:p>
        </p:txBody>
      </p:sp>
      <p:sp>
        <p:nvSpPr>
          <p:cNvPr id="3" name="Content Placeholder 2">
            <a:extLst>
              <a:ext uri="{FF2B5EF4-FFF2-40B4-BE49-F238E27FC236}">
                <a16:creationId xmlns:a16="http://schemas.microsoft.com/office/drawing/2014/main" id="{E8AB7E57-4119-6646-AA17-6CE8314E0426}"/>
              </a:ext>
            </a:extLst>
          </p:cNvPr>
          <p:cNvSpPr>
            <a:spLocks noGrp="1"/>
          </p:cNvSpPr>
          <p:nvPr>
            <p:ph idx="1"/>
          </p:nvPr>
        </p:nvSpPr>
        <p:spPr>
          <a:xfrm>
            <a:off x="479425" y="1490819"/>
            <a:ext cx="8664575" cy="4826854"/>
          </a:xfrm>
        </p:spPr>
        <p:txBody>
          <a:bodyPr/>
          <a:lstStyle/>
          <a:p>
            <a:r>
              <a:rPr lang="en-US" dirty="0"/>
              <a:t>Unbelievably disappointing</a:t>
            </a:r>
          </a:p>
          <a:p>
            <a:r>
              <a:rPr lang="en-US" dirty="0"/>
              <a:t>Full of fantastic characters and richly applied satire, and some great plot twists</a:t>
            </a:r>
          </a:p>
          <a:p>
            <a:r>
              <a:rPr lang="en-US" dirty="0"/>
              <a:t>This is the greatest screwball comedy ever filmed</a:t>
            </a:r>
          </a:p>
          <a:p>
            <a:r>
              <a:rPr lang="en-US" dirty="0"/>
              <a:t>It was pathetic. The worst part about it was the boxing scenes.</a:t>
            </a:r>
          </a:p>
        </p:txBody>
      </p:sp>
      <p:sp>
        <p:nvSpPr>
          <p:cNvPr id="4" name="Slide Number Placeholder 3">
            <a:extLst>
              <a:ext uri="{FF2B5EF4-FFF2-40B4-BE49-F238E27FC236}">
                <a16:creationId xmlns:a16="http://schemas.microsoft.com/office/drawing/2014/main" id="{C5E1F6AD-0A45-2847-8442-E8072920EE72}"/>
              </a:ext>
            </a:extLst>
          </p:cNvPr>
          <p:cNvSpPr>
            <a:spLocks noGrp="1"/>
          </p:cNvSpPr>
          <p:nvPr>
            <p:ph type="sldNum" sz="quarter" idx="12"/>
          </p:nvPr>
        </p:nvSpPr>
        <p:spPr/>
        <p:txBody>
          <a:bodyPr/>
          <a:lstStyle/>
          <a:p>
            <a:fld id="{DC8BB421-126E-41CB-B73A-69D52E98CAE3}" type="slidenum">
              <a:rPr lang="zh-CN" altLang="en-US" smtClean="0"/>
              <a:t>5</a:t>
            </a:fld>
            <a:endParaRPr lang="zh-CN" altLang="en-US" dirty="0"/>
          </a:p>
        </p:txBody>
      </p:sp>
      <p:pic>
        <p:nvPicPr>
          <p:cNvPr id="10" name="Picture 9">
            <a:extLst>
              <a:ext uri="{FF2B5EF4-FFF2-40B4-BE49-F238E27FC236}">
                <a16:creationId xmlns:a16="http://schemas.microsoft.com/office/drawing/2014/main" id="{3AD83A6F-A4AC-CB49-8888-A4DAF5727B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696" y="1258871"/>
            <a:ext cx="11125503" cy="4826854"/>
          </a:xfrm>
          <a:prstGeom prst="rect">
            <a:avLst/>
          </a:prstGeom>
        </p:spPr>
      </p:pic>
    </p:spTree>
    <p:extLst>
      <p:ext uri="{BB962C8B-B14F-4D97-AF65-F5344CB8AC3E}">
        <p14:creationId xmlns:p14="http://schemas.microsoft.com/office/powerpoint/2010/main" val="327916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00813-0AA6-6A40-90D3-69B23B29E9FB}"/>
              </a:ext>
            </a:extLst>
          </p:cNvPr>
          <p:cNvSpPr>
            <a:spLocks noGrp="1"/>
          </p:cNvSpPr>
          <p:nvPr>
            <p:ph type="title"/>
          </p:nvPr>
        </p:nvSpPr>
        <p:spPr/>
        <p:txBody>
          <a:bodyPr/>
          <a:lstStyle/>
          <a:p>
            <a:r>
              <a:rPr lang="en-US" altLang="ja-JP" b="1" dirty="0">
                <a:ea typeface="ＭＳ Ｐゴシック" charset="-128"/>
              </a:rPr>
              <a:t>Per-</a:t>
            </a:r>
            <a:r>
              <a:rPr lang="en-US" altLang="zh-CN" b="1" dirty="0">
                <a:ea typeface="ＭＳ Ｐゴシック" charset="-128"/>
              </a:rPr>
              <a:t>Class</a:t>
            </a:r>
            <a:r>
              <a:rPr lang="en-US" altLang="ja-JP" b="1" dirty="0">
                <a:ea typeface="ＭＳ Ｐゴシック" charset="-128"/>
              </a:rPr>
              <a:t> Evaluation </a:t>
            </a:r>
            <a:endParaRPr lang="en-C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023DB0-F9AE-094B-B201-2E1895FCEDBB}"/>
                  </a:ext>
                </a:extLst>
              </p:cNvPr>
              <p:cNvSpPr>
                <a:spLocks noGrp="1"/>
              </p:cNvSpPr>
              <p:nvPr>
                <p:ph idx="1"/>
              </p:nvPr>
            </p:nvSpPr>
            <p:spPr/>
            <p:txBody>
              <a:bodyPr>
                <a:normAutofit/>
              </a:bodyPr>
              <a:lstStyle/>
              <a:p>
                <a:r>
                  <a:rPr lang="en-US" altLang="zh-CN" sz="2800" dirty="0"/>
                  <a:t>Recall</a:t>
                </a:r>
                <a:r>
                  <a:rPr lang="en-US" altLang="zh-CN" dirty="0"/>
                  <a:t>: </a:t>
                </a:r>
                <a14:m>
                  <m:oMath xmlns:m="http://schemas.openxmlformats.org/officeDocument/2006/math">
                    <m:f>
                      <m:fPr>
                        <m:ctrlPr>
                          <a:rPr lang="en-US" altLang="zh-CN" sz="2800" b="0" i="1" smtClean="0">
                            <a:latin typeface="Cambria Math" panose="02040503050406030204" pitchFamily="18" charset="0"/>
                          </a:rPr>
                        </m:ctrlPr>
                      </m:fPr>
                      <m:num>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𝑐</m:t>
                            </m:r>
                          </m:e>
                          <m:sub>
                            <m:r>
                              <a:rPr lang="en-US" altLang="zh-CN" sz="2800" b="0" i="1" smtClean="0">
                                <a:latin typeface="Cambria Math" panose="02040503050406030204" pitchFamily="18" charset="0"/>
                              </a:rPr>
                              <m:t>𝑖𝑖</m:t>
                            </m:r>
                          </m:sub>
                        </m:sSub>
                      </m:num>
                      <m:den>
                        <m:nary>
                          <m:naryPr>
                            <m:chr m:val="∑"/>
                            <m:supHide m:val="on"/>
                            <m:ctrlPr>
                              <a:rPr lang="en-US" altLang="zh-CN" i="1">
                                <a:latin typeface="Cambria Math" panose="02040503050406030204" pitchFamily="18" charset="0"/>
                              </a:rPr>
                            </m:ctrlPr>
                          </m:naryPr>
                          <m:sub>
                            <m:r>
                              <a:rPr lang="en-US" altLang="zh-CN" i="1">
                                <a:latin typeface="Cambria Math" panose="02040503050406030204" pitchFamily="18" charset="0"/>
                              </a:rPr>
                              <m:t>𝑗</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𝑖𝑗</m:t>
                                </m:r>
                              </m:sub>
                            </m:sSub>
                          </m:e>
                        </m:nary>
                      </m:den>
                    </m:f>
                  </m:oMath>
                </a14:m>
                <a:r>
                  <a:rPr lang="zh-CN" altLang="en-US" sz="2800" dirty="0"/>
                  <a:t>，</a:t>
                </a:r>
                <a:r>
                  <a:rPr lang="en-US" altLang="zh-CN" sz="2800" dirty="0"/>
                  <a:t>Precision: </a:t>
                </a:r>
                <a:r>
                  <a:rPr lang="en-US" altLang="zh-CN" dirty="0"/>
                  <a:t> </a:t>
                </a:r>
                <a14:m>
                  <m:oMath xmlns:m="http://schemas.openxmlformats.org/officeDocument/2006/math">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𝑖𝑖</m:t>
                            </m:r>
                          </m:sub>
                        </m:sSub>
                      </m:num>
                      <m:den>
                        <m:nary>
                          <m:naryPr>
                            <m:chr m:val="∑"/>
                            <m:supHide m:val="on"/>
                            <m:ctrlPr>
                              <a:rPr lang="en-US" altLang="zh-CN" i="1">
                                <a:latin typeface="Cambria Math" panose="02040503050406030204" pitchFamily="18" charset="0"/>
                              </a:rPr>
                            </m:ctrlPr>
                          </m:naryPr>
                          <m:sub>
                            <m:r>
                              <a:rPr lang="en-US" altLang="zh-CN" i="1">
                                <a:latin typeface="Cambria Math" panose="02040503050406030204" pitchFamily="18" charset="0"/>
                              </a:rPr>
                              <m:t>𝑗</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𝑗</m:t>
                                </m:r>
                                <m:r>
                                  <m:rPr>
                                    <m:sty m:val="p"/>
                                  </m:rPr>
                                  <a:rPr lang="en-US" altLang="zh-CN" i="1">
                                    <a:latin typeface="Cambria Math" panose="02040503050406030204" pitchFamily="18" charset="0"/>
                                  </a:rPr>
                                  <m:t>i</m:t>
                                </m:r>
                              </m:sub>
                            </m:sSub>
                          </m:e>
                        </m:nary>
                      </m:den>
                    </m:f>
                    <m:r>
                      <a:rPr lang="en-US" altLang="zh-CN" i="1">
                        <a:latin typeface="Cambria Math" panose="02040503050406030204" pitchFamily="18" charset="0"/>
                      </a:rPr>
                      <m:t> </m:t>
                    </m:r>
                  </m:oMath>
                </a14:m>
                <a:r>
                  <a:rPr lang="zh-CN" altLang="en-US" sz="2800" dirty="0"/>
                  <a:t>，</a:t>
                </a:r>
                <a:r>
                  <a:rPr lang="en-US" altLang="zh-CN" sz="2800" dirty="0"/>
                  <a:t>Accuracy: </a:t>
                </a:r>
                <a14:m>
                  <m:oMath xmlns:m="http://schemas.openxmlformats.org/officeDocument/2006/math">
                    <m:f>
                      <m:fPr>
                        <m:ctrlPr>
                          <a:rPr lang="en-US" altLang="zh-CN" i="1">
                            <a:latin typeface="Cambria Math" panose="02040503050406030204" pitchFamily="18" charset="0"/>
                          </a:rPr>
                        </m:ctrlPr>
                      </m:fPr>
                      <m:num>
                        <m:nary>
                          <m:naryPr>
                            <m:chr m:val="∑"/>
                            <m:supHide m:val="on"/>
                            <m:ctrlPr>
                              <a:rPr lang="en-US" altLang="zh-CN" i="1" dirty="0">
                                <a:latin typeface="Cambria Math" panose="02040503050406030204" pitchFamily="18" charset="0"/>
                              </a:rPr>
                            </m:ctrlPr>
                          </m:naryPr>
                          <m:sub>
                            <m:r>
                              <a:rPr lang="en-US" altLang="zh-CN" i="1" dirty="0">
                                <a:latin typeface="Cambria Math" panose="02040503050406030204" pitchFamily="18" charset="0"/>
                              </a:rPr>
                              <m:t>𝑖</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𝑖𝑖</m:t>
                                </m:r>
                              </m:sub>
                            </m:sSub>
                          </m:e>
                        </m:nary>
                      </m:num>
                      <m:den>
                        <m:nary>
                          <m:naryPr>
                            <m:chr m:val="∑"/>
                            <m:limLoc m:val="subSup"/>
                            <m:supHide m:val="on"/>
                            <m:ctrlPr>
                              <a:rPr lang="en-US" altLang="zh-CN" i="1">
                                <a:latin typeface="Cambria Math" panose="02040503050406030204" pitchFamily="18" charset="0"/>
                              </a:rPr>
                            </m:ctrlPr>
                          </m:naryPr>
                          <m:sub>
                            <m:r>
                              <m:rPr>
                                <m:brk m:alnAt="9"/>
                              </m:rPr>
                              <a:rPr lang="en-US" altLang="zh-CN" i="1">
                                <a:latin typeface="Cambria Math" panose="02040503050406030204" pitchFamily="18" charset="0"/>
                              </a:rPr>
                              <m:t>𝑖</m:t>
                            </m:r>
                          </m:sub>
                          <m:sup/>
                          <m:e>
                            <m:nary>
                              <m:naryPr>
                                <m:chr m:val="∑"/>
                                <m:limLoc m:val="subSup"/>
                                <m:supHide m:val="on"/>
                                <m:ctrlPr>
                                  <a:rPr lang="en-US" altLang="zh-CN" i="1">
                                    <a:latin typeface="Cambria Math" panose="02040503050406030204" pitchFamily="18" charset="0"/>
                                  </a:rPr>
                                </m:ctrlPr>
                              </m:naryPr>
                              <m:sub>
                                <m:r>
                                  <a:rPr lang="en-US" altLang="zh-CN" i="1">
                                    <a:latin typeface="Cambria Math" panose="02040503050406030204" pitchFamily="18" charset="0"/>
                                  </a:rPr>
                                  <m:t>𝑗</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𝑗</m:t>
                                    </m:r>
                                    <m:r>
                                      <m:rPr>
                                        <m:sty m:val="p"/>
                                      </m:rPr>
                                      <a:rPr lang="en-US" altLang="zh-CN" i="1">
                                        <a:latin typeface="Cambria Math" panose="02040503050406030204" pitchFamily="18" charset="0"/>
                                      </a:rPr>
                                      <m:t>i</m:t>
                                    </m:r>
                                  </m:sub>
                                </m:sSub>
                              </m:e>
                            </m:nary>
                          </m:e>
                        </m:nary>
                      </m:den>
                    </m:f>
                  </m:oMath>
                </a14:m>
                <a:endParaRPr lang="zh-CN" altLang="en-US" sz="2800" dirty="0"/>
              </a:p>
              <a:p>
                <a:endParaRPr lang="en-CN" dirty="0"/>
              </a:p>
            </p:txBody>
          </p:sp>
        </mc:Choice>
        <mc:Fallback xmlns="">
          <p:sp>
            <p:nvSpPr>
              <p:cNvPr id="3" name="Content Placeholder 2">
                <a:extLst>
                  <a:ext uri="{FF2B5EF4-FFF2-40B4-BE49-F238E27FC236}">
                    <a16:creationId xmlns:a16="http://schemas.microsoft.com/office/drawing/2014/main" id="{14023DB0-F9AE-094B-B201-2E1895FCEDBB}"/>
                  </a:ext>
                </a:extLst>
              </p:cNvPr>
              <p:cNvSpPr>
                <a:spLocks noGrp="1" noRot="1" noChangeAspect="1" noMove="1" noResize="1" noEditPoints="1" noAdjustHandles="1" noChangeArrowheads="1" noChangeShapeType="1" noTextEdit="1"/>
              </p:cNvSpPr>
              <p:nvPr>
                <p:ph idx="1"/>
              </p:nvPr>
            </p:nvSpPr>
            <p:spPr>
              <a:blipFill>
                <a:blip r:embed="rId4"/>
                <a:stretch>
                  <a:fillRect l="-916" t="-8756"/>
                </a:stretch>
              </a:blipFill>
            </p:spPr>
            <p:txBody>
              <a:bodyPr/>
              <a:lstStyle/>
              <a:p>
                <a:r>
                  <a:rPr lang="en-CN">
                    <a:noFill/>
                  </a:rPr>
                  <a:t> </a:t>
                </a:r>
              </a:p>
            </p:txBody>
          </p:sp>
        </mc:Fallback>
      </mc:AlternateContent>
      <p:sp>
        <p:nvSpPr>
          <p:cNvPr id="4" name="Slide Number Placeholder 3">
            <a:extLst>
              <a:ext uri="{FF2B5EF4-FFF2-40B4-BE49-F238E27FC236}">
                <a16:creationId xmlns:a16="http://schemas.microsoft.com/office/drawing/2014/main" id="{02D1D542-E893-B447-9C99-FAC748B96560}"/>
              </a:ext>
            </a:extLst>
          </p:cNvPr>
          <p:cNvSpPr>
            <a:spLocks noGrp="1"/>
          </p:cNvSpPr>
          <p:nvPr>
            <p:ph type="sldNum" sz="quarter" idx="12"/>
          </p:nvPr>
        </p:nvSpPr>
        <p:spPr/>
        <p:txBody>
          <a:bodyPr/>
          <a:lstStyle/>
          <a:p>
            <a:fld id="{DC8BB421-126E-41CB-B73A-69D52E98CAE3}" type="slidenum">
              <a:rPr lang="zh-CN" altLang="en-US" smtClean="0"/>
              <a:t>50</a:t>
            </a:fld>
            <a:endParaRPr lang="zh-CN" altLang="en-US" dirty="0"/>
          </a:p>
        </p:txBody>
      </p:sp>
      <p:sp>
        <p:nvSpPr>
          <p:cNvPr id="5" name="Text Box 4">
            <a:extLst>
              <a:ext uri="{FF2B5EF4-FFF2-40B4-BE49-F238E27FC236}">
                <a16:creationId xmlns:a16="http://schemas.microsoft.com/office/drawing/2014/main" id="{FD67240A-F40A-E143-9A1C-8B17CCE69341}"/>
              </a:ext>
            </a:extLst>
          </p:cNvPr>
          <p:cNvSpPr txBox="1">
            <a:spLocks noChangeArrowheads="1"/>
          </p:cNvSpPr>
          <p:nvPr/>
        </p:nvSpPr>
        <p:spPr bwMode="auto">
          <a:xfrm>
            <a:off x="1981288" y="2222727"/>
            <a:ext cx="5410207"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a:spcBef>
                <a:spcPct val="45000"/>
              </a:spcBef>
              <a:buClr>
                <a:schemeClr val="tx1"/>
              </a:buClr>
              <a:buFont typeface="Symbol" pitchFamily="18" charset="2"/>
              <a:buChar char="·"/>
              <a:defRPr sz="2800" b="1">
                <a:solidFill>
                  <a:schemeClr val="tx1"/>
                </a:solidFill>
                <a:latin typeface="Arial" charset="0"/>
              </a:defRPr>
            </a:lvl1pPr>
            <a:lvl2pPr marL="742950" indent="-285750" algn="l">
              <a:spcBef>
                <a:spcPct val="45000"/>
              </a:spcBef>
              <a:buClr>
                <a:schemeClr val="tx1"/>
              </a:buClr>
              <a:buFont typeface="Symbol" pitchFamily="18" charset="2"/>
              <a:buChar char="-"/>
              <a:defRPr sz="2400" b="1">
                <a:solidFill>
                  <a:schemeClr val="tx1"/>
                </a:solidFill>
                <a:latin typeface="Arial" charset="0"/>
              </a:defRPr>
            </a:lvl2pPr>
            <a:lvl3pPr marL="1143000" indent="-228600" algn="l">
              <a:spcBef>
                <a:spcPct val="45000"/>
              </a:spcBef>
              <a:buClr>
                <a:schemeClr val="tx1"/>
              </a:buClr>
              <a:buFont typeface="Symbol" pitchFamily="18" charset="2"/>
              <a:buChar char="·"/>
              <a:defRPr sz="2000" b="1">
                <a:solidFill>
                  <a:schemeClr val="tx1"/>
                </a:solidFill>
                <a:latin typeface="Arial" charset="0"/>
              </a:defRPr>
            </a:lvl3pPr>
            <a:lvl4pPr marL="1600200" indent="-228600" algn="l">
              <a:spcBef>
                <a:spcPct val="45000"/>
              </a:spcBef>
              <a:buClr>
                <a:schemeClr val="tx1"/>
              </a:buClr>
              <a:buFont typeface="Symbol" pitchFamily="18" charset="2"/>
              <a:buChar char="·"/>
              <a:defRPr sz="2000">
                <a:solidFill>
                  <a:schemeClr val="tx1"/>
                </a:solidFill>
                <a:latin typeface="Arial" charset="0"/>
              </a:defRPr>
            </a:lvl4pPr>
            <a:lvl5pPr marL="2057400" indent="-228600" algn="l">
              <a:spcBef>
                <a:spcPct val="45000"/>
              </a:spcBef>
              <a:buClr>
                <a:schemeClr val="tx1"/>
              </a:buClr>
              <a:buFont typeface="Symbol" pitchFamily="18" charset="2"/>
              <a:buChar char="·"/>
              <a:defRPr sz="2000">
                <a:solidFill>
                  <a:schemeClr val="tx1"/>
                </a:solidFill>
                <a:latin typeface="Arial" charset="0"/>
              </a:defRPr>
            </a:lvl5pPr>
            <a:lvl6pPr marL="25146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6pPr>
            <a:lvl7pPr marL="29718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7pPr>
            <a:lvl8pPr marL="34290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8pPr>
            <a:lvl9pPr marL="38862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9pPr>
          </a:lstStyle>
          <a:p>
            <a:pPr>
              <a:spcBef>
                <a:spcPct val="0"/>
              </a:spcBef>
              <a:buClrTx/>
              <a:buNone/>
            </a:pPr>
            <a:r>
              <a:rPr kumimoji="1" lang="en-US" altLang="ja-JP" sz="3200" b="0" dirty="0">
                <a:latin typeface="Times New Roman" pitchFamily="18" charset="0"/>
                <a:ea typeface="ＭＳ Ｐゴシック" charset="-128"/>
              </a:rPr>
              <a:t>	</a:t>
            </a:r>
            <a:r>
              <a:rPr kumimoji="1" lang="en-US" altLang="ja-JP" sz="2400" dirty="0">
                <a:latin typeface="Times New Roman" pitchFamily="18" charset="0"/>
                <a:ea typeface="ＭＳ Ｐゴシック" charset="-128"/>
              </a:rPr>
              <a:t> </a:t>
            </a:r>
            <a:r>
              <a:rPr kumimoji="1" lang="en-US" altLang="ja-JP" dirty="0">
                <a:latin typeface="Times New Roman" pitchFamily="18" charset="0"/>
                <a:ea typeface="ＭＳ Ｐゴシック" charset="-128"/>
              </a:rPr>
              <a:t>c</a:t>
            </a:r>
            <a:r>
              <a:rPr kumimoji="1" lang="en-US" altLang="ja-JP" baseline="-25000" dirty="0">
                <a:latin typeface="Times New Roman" pitchFamily="18" charset="0"/>
                <a:ea typeface="ＭＳ Ｐゴシック" charset="-128"/>
              </a:rPr>
              <a:t>1 </a:t>
            </a:r>
            <a:r>
              <a:rPr kumimoji="1" lang="en-US" altLang="ja-JP" dirty="0">
                <a:latin typeface="Times New Roman" pitchFamily="18" charset="0"/>
                <a:ea typeface="ＭＳ Ｐゴシック" charset="-128"/>
              </a:rPr>
              <a:t>	 c</a:t>
            </a:r>
            <a:r>
              <a:rPr kumimoji="1" lang="en-US" altLang="ja-JP" baseline="-25000" dirty="0">
                <a:latin typeface="Times New Roman" pitchFamily="18" charset="0"/>
                <a:ea typeface="ＭＳ Ｐゴシック" charset="-128"/>
              </a:rPr>
              <a:t>2 </a:t>
            </a:r>
            <a:r>
              <a:rPr kumimoji="1" lang="en-US" altLang="ja-JP" dirty="0">
                <a:latin typeface="Times New Roman" pitchFamily="18" charset="0"/>
                <a:ea typeface="ＭＳ Ｐゴシック" charset="-128"/>
              </a:rPr>
              <a:t>	 c</a:t>
            </a:r>
            <a:r>
              <a:rPr kumimoji="1" lang="en-US" altLang="ja-JP" baseline="-25000" dirty="0">
                <a:latin typeface="Times New Roman" pitchFamily="18" charset="0"/>
                <a:ea typeface="ＭＳ Ｐゴシック" charset="-128"/>
              </a:rPr>
              <a:t>3</a:t>
            </a:r>
            <a:r>
              <a:rPr kumimoji="1" lang="en-US" altLang="ja-JP" dirty="0">
                <a:latin typeface="Times New Roman" pitchFamily="18" charset="0"/>
                <a:ea typeface="ＭＳ Ｐゴシック" charset="-128"/>
              </a:rPr>
              <a:t>   …</a:t>
            </a:r>
            <a:r>
              <a:rPr kumimoji="1" lang="zh-CN" altLang="en-US" dirty="0">
                <a:latin typeface="Times New Roman" pitchFamily="18" charset="0"/>
                <a:ea typeface="ＭＳ Ｐゴシック" charset="-128"/>
              </a:rPr>
              <a:t> </a:t>
            </a:r>
            <a:r>
              <a:rPr kumimoji="1" lang="en-US" altLang="ja-JP" dirty="0" err="1">
                <a:latin typeface="Times New Roman" pitchFamily="18" charset="0"/>
                <a:ea typeface="ＭＳ Ｐゴシック" charset="-128"/>
              </a:rPr>
              <a:t>c</a:t>
            </a:r>
            <a:r>
              <a:rPr kumimoji="1" lang="en-US" altLang="ja-JP" baseline="-25000" dirty="0" err="1">
                <a:latin typeface="Times New Roman" pitchFamily="18" charset="0"/>
                <a:ea typeface="ＭＳ Ｐゴシック" charset="-128"/>
              </a:rPr>
              <a:t>k</a:t>
            </a:r>
            <a:endParaRPr kumimoji="1" lang="en-US" altLang="ja-JP" dirty="0">
              <a:latin typeface="Times New Roman" pitchFamily="18" charset="0"/>
              <a:ea typeface="ＭＳ Ｐゴシック" charset="-128"/>
            </a:endParaRPr>
          </a:p>
          <a:p>
            <a:pPr eaLnBrk="1" hangingPunct="1">
              <a:spcBef>
                <a:spcPct val="0"/>
              </a:spcBef>
              <a:buClrTx/>
              <a:buFontTx/>
              <a:buNone/>
            </a:pPr>
            <a:r>
              <a:rPr kumimoji="1" lang="en-US" altLang="ja-JP" dirty="0">
                <a:latin typeface="Times New Roman" pitchFamily="18" charset="0"/>
                <a:ea typeface="ＭＳ Ｐゴシック" charset="-128"/>
              </a:rPr>
              <a:t>d</a:t>
            </a:r>
            <a:r>
              <a:rPr kumimoji="1" lang="en-US" altLang="ja-JP" baseline="-25000" dirty="0">
                <a:latin typeface="Times New Roman" pitchFamily="18" charset="0"/>
                <a:ea typeface="ＭＳ Ｐゴシック" charset="-128"/>
              </a:rPr>
              <a:t>1</a:t>
            </a:r>
            <a:r>
              <a:rPr kumimoji="1" lang="en-US" altLang="ja-JP" sz="2400" b="0" dirty="0">
                <a:latin typeface="Times New Roman" pitchFamily="18" charset="0"/>
                <a:ea typeface="ＭＳ Ｐゴシック" charset="-128"/>
              </a:rPr>
              <a:t>	y(+)	y(-)	n(+)   	n(+)</a:t>
            </a:r>
          </a:p>
          <a:p>
            <a:pPr>
              <a:spcBef>
                <a:spcPct val="0"/>
              </a:spcBef>
              <a:buClrTx/>
              <a:buNone/>
            </a:pPr>
            <a:r>
              <a:rPr kumimoji="1" lang="en-US" altLang="ja-JP" dirty="0">
                <a:latin typeface="Times New Roman" pitchFamily="18" charset="0"/>
                <a:ea typeface="ＭＳ Ｐゴシック" charset="-128"/>
              </a:rPr>
              <a:t>d</a:t>
            </a:r>
            <a:r>
              <a:rPr kumimoji="1" lang="en-US" altLang="ja-JP" baseline="-25000" dirty="0">
                <a:latin typeface="Times New Roman" pitchFamily="18" charset="0"/>
                <a:ea typeface="ＭＳ Ｐゴシック" charset="-128"/>
              </a:rPr>
              <a:t>2 </a:t>
            </a:r>
            <a:r>
              <a:rPr kumimoji="1" lang="en-US" altLang="ja-JP" sz="2400" b="0" dirty="0">
                <a:latin typeface="Times New Roman" pitchFamily="18" charset="0"/>
                <a:ea typeface="ＭＳ Ｐゴシック" charset="-128"/>
              </a:rPr>
              <a:t>	y(-)	n(+)	y(+)	n(+)</a:t>
            </a:r>
          </a:p>
          <a:p>
            <a:pPr>
              <a:spcBef>
                <a:spcPct val="0"/>
              </a:spcBef>
              <a:buClrTx/>
              <a:buNone/>
            </a:pPr>
            <a:r>
              <a:rPr kumimoji="1" lang="en-US" altLang="ja-JP" dirty="0">
                <a:latin typeface="Times New Roman" pitchFamily="18" charset="0"/>
                <a:ea typeface="ＭＳ Ｐゴシック" charset="-128"/>
              </a:rPr>
              <a:t>d</a:t>
            </a:r>
            <a:r>
              <a:rPr kumimoji="1" lang="en-US" altLang="ja-JP" baseline="-25000" dirty="0">
                <a:latin typeface="Times New Roman" pitchFamily="18" charset="0"/>
                <a:ea typeface="ＭＳ Ｐゴシック" charset="-128"/>
              </a:rPr>
              <a:t>3 </a:t>
            </a:r>
            <a:r>
              <a:rPr kumimoji="1" lang="en-US" altLang="ja-JP" sz="2400" b="0" dirty="0">
                <a:latin typeface="Times New Roman" pitchFamily="18" charset="0"/>
                <a:ea typeface="ＭＳ Ｐゴシック" charset="-128"/>
              </a:rPr>
              <a:t>	n(+)   </a:t>
            </a:r>
            <a:r>
              <a:rPr kumimoji="1" lang="zh-CN" altLang="en-US" sz="2400" b="0" dirty="0">
                <a:latin typeface="Times New Roman" pitchFamily="18" charset="0"/>
                <a:ea typeface="ＭＳ Ｐゴシック" charset="-128"/>
              </a:rPr>
              <a:t>  </a:t>
            </a:r>
            <a:r>
              <a:rPr kumimoji="1" lang="en-US" altLang="ja-JP" sz="2400" b="0" dirty="0">
                <a:latin typeface="Times New Roman" pitchFamily="18" charset="0"/>
                <a:ea typeface="ＭＳ Ｐゴシック" charset="-128"/>
              </a:rPr>
              <a:t>n(+)   </a:t>
            </a:r>
            <a:r>
              <a:rPr kumimoji="1" lang="zh-CN" altLang="en-US" sz="2400" b="0" dirty="0">
                <a:latin typeface="Times New Roman" pitchFamily="18" charset="0"/>
                <a:ea typeface="ＭＳ Ｐゴシック" charset="-128"/>
              </a:rPr>
              <a:t>  </a:t>
            </a:r>
            <a:r>
              <a:rPr kumimoji="1" lang="en-US" altLang="ja-JP" sz="2400" b="0" dirty="0">
                <a:latin typeface="Times New Roman" pitchFamily="18" charset="0"/>
                <a:ea typeface="ＭＳ Ｐゴシック" charset="-128"/>
              </a:rPr>
              <a:t>y(+)     	n(+)</a:t>
            </a:r>
          </a:p>
        </p:txBody>
      </p:sp>
      <p:grpSp>
        <p:nvGrpSpPr>
          <p:cNvPr id="6" name="Group 10">
            <a:extLst>
              <a:ext uri="{FF2B5EF4-FFF2-40B4-BE49-F238E27FC236}">
                <a16:creationId xmlns:a16="http://schemas.microsoft.com/office/drawing/2014/main" id="{0180212B-2501-2A4B-A8BE-238DEB0151AE}"/>
              </a:ext>
            </a:extLst>
          </p:cNvPr>
          <p:cNvGrpSpPr>
            <a:grpSpLocks/>
          </p:cNvGrpSpPr>
          <p:nvPr/>
        </p:nvGrpSpPr>
        <p:grpSpPr bwMode="auto">
          <a:xfrm>
            <a:off x="5575393" y="2403702"/>
            <a:ext cx="4904183" cy="1694260"/>
            <a:chOff x="2696" y="1272"/>
            <a:chExt cx="3578" cy="1423"/>
          </a:xfrm>
        </p:grpSpPr>
        <p:sp>
          <p:nvSpPr>
            <p:cNvPr id="7" name="Rectangle 11">
              <a:extLst>
                <a:ext uri="{FF2B5EF4-FFF2-40B4-BE49-F238E27FC236}">
                  <a16:creationId xmlns:a16="http://schemas.microsoft.com/office/drawing/2014/main" id="{AB47527B-2DA2-694C-BC96-0F3E5ADCC215}"/>
                </a:ext>
              </a:extLst>
            </p:cNvPr>
            <p:cNvSpPr>
              <a:spLocks noChangeArrowheads="1"/>
            </p:cNvSpPr>
            <p:nvPr/>
          </p:nvSpPr>
          <p:spPr bwMode="auto">
            <a:xfrm>
              <a:off x="2696" y="1272"/>
              <a:ext cx="578" cy="14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45000"/>
                </a:spcBef>
                <a:buClr>
                  <a:schemeClr val="tx1"/>
                </a:buClr>
                <a:buFont typeface="Symbol" pitchFamily="18" charset="2"/>
                <a:buChar char="·"/>
                <a:defRPr sz="2800" b="1">
                  <a:solidFill>
                    <a:schemeClr val="tx1"/>
                  </a:solidFill>
                  <a:latin typeface="Arial" charset="0"/>
                </a:defRPr>
              </a:lvl1pPr>
              <a:lvl2pPr marL="742950" indent="-285750" algn="l">
                <a:spcBef>
                  <a:spcPct val="45000"/>
                </a:spcBef>
                <a:buClr>
                  <a:schemeClr val="tx1"/>
                </a:buClr>
                <a:buFont typeface="Symbol" pitchFamily="18" charset="2"/>
                <a:buChar char="-"/>
                <a:defRPr sz="2400" b="1">
                  <a:solidFill>
                    <a:schemeClr val="tx1"/>
                  </a:solidFill>
                  <a:latin typeface="Arial" charset="0"/>
                </a:defRPr>
              </a:lvl2pPr>
              <a:lvl3pPr marL="1143000" indent="-228600" algn="l">
                <a:spcBef>
                  <a:spcPct val="45000"/>
                </a:spcBef>
                <a:buClr>
                  <a:schemeClr val="tx1"/>
                </a:buClr>
                <a:buFont typeface="Symbol" pitchFamily="18" charset="2"/>
                <a:buChar char="·"/>
                <a:defRPr sz="2000" b="1">
                  <a:solidFill>
                    <a:schemeClr val="tx1"/>
                  </a:solidFill>
                  <a:latin typeface="Arial" charset="0"/>
                </a:defRPr>
              </a:lvl3pPr>
              <a:lvl4pPr marL="1600200" indent="-228600" algn="l">
                <a:spcBef>
                  <a:spcPct val="45000"/>
                </a:spcBef>
                <a:buClr>
                  <a:schemeClr val="tx1"/>
                </a:buClr>
                <a:buFont typeface="Symbol" pitchFamily="18" charset="2"/>
                <a:buChar char="·"/>
                <a:defRPr sz="2000">
                  <a:solidFill>
                    <a:schemeClr val="tx1"/>
                  </a:solidFill>
                  <a:latin typeface="Arial" charset="0"/>
                </a:defRPr>
              </a:lvl4pPr>
              <a:lvl5pPr marL="2057400" indent="-228600" algn="l">
                <a:spcBef>
                  <a:spcPct val="45000"/>
                </a:spcBef>
                <a:buClr>
                  <a:schemeClr val="tx1"/>
                </a:buClr>
                <a:buFont typeface="Symbol" pitchFamily="18" charset="2"/>
                <a:buChar char="·"/>
                <a:defRPr sz="2000">
                  <a:solidFill>
                    <a:schemeClr val="tx1"/>
                  </a:solidFill>
                  <a:latin typeface="Arial" charset="0"/>
                </a:defRPr>
              </a:lvl5pPr>
              <a:lvl6pPr marL="25146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6pPr>
              <a:lvl7pPr marL="29718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7pPr>
              <a:lvl8pPr marL="34290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8pPr>
              <a:lvl9pPr marL="38862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9pPr>
            </a:lstStyle>
            <a:p>
              <a:pPr algn="ctr">
                <a:spcBef>
                  <a:spcPct val="0"/>
                </a:spcBef>
                <a:buClrTx/>
                <a:buFontTx/>
                <a:buNone/>
              </a:pPr>
              <a:endParaRPr lang="en-US" altLang="en-US" sz="2400" b="0">
                <a:latin typeface="Times New Roman" pitchFamily="18" charset="0"/>
              </a:endParaRPr>
            </a:p>
          </p:txBody>
        </p:sp>
        <p:sp>
          <p:nvSpPr>
            <p:cNvPr id="8" name="Text Box 12">
              <a:extLst>
                <a:ext uri="{FF2B5EF4-FFF2-40B4-BE49-F238E27FC236}">
                  <a16:creationId xmlns:a16="http://schemas.microsoft.com/office/drawing/2014/main" id="{AF7BCD72-F295-5D44-8AF1-C0ED5CAE509D}"/>
                </a:ext>
              </a:extLst>
            </p:cNvPr>
            <p:cNvSpPr txBox="1">
              <a:spLocks noChangeArrowheads="1"/>
            </p:cNvSpPr>
            <p:nvPr/>
          </p:nvSpPr>
          <p:spPr bwMode="auto">
            <a:xfrm>
              <a:off x="3294" y="1274"/>
              <a:ext cx="298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45000"/>
                </a:spcBef>
                <a:buClr>
                  <a:schemeClr val="tx1"/>
                </a:buClr>
                <a:buFont typeface="Symbol" pitchFamily="18" charset="2"/>
                <a:buChar char="·"/>
                <a:defRPr sz="2800" b="1">
                  <a:solidFill>
                    <a:schemeClr val="tx1"/>
                  </a:solidFill>
                  <a:latin typeface="Arial" charset="0"/>
                </a:defRPr>
              </a:lvl1pPr>
              <a:lvl2pPr marL="742950" indent="-285750" algn="l">
                <a:spcBef>
                  <a:spcPct val="45000"/>
                </a:spcBef>
                <a:buClr>
                  <a:schemeClr val="tx1"/>
                </a:buClr>
                <a:buFont typeface="Symbol" pitchFamily="18" charset="2"/>
                <a:buChar char="-"/>
                <a:defRPr sz="2400" b="1">
                  <a:solidFill>
                    <a:schemeClr val="tx1"/>
                  </a:solidFill>
                  <a:latin typeface="Arial" charset="0"/>
                </a:defRPr>
              </a:lvl2pPr>
              <a:lvl3pPr marL="1143000" indent="-228600" algn="l">
                <a:spcBef>
                  <a:spcPct val="45000"/>
                </a:spcBef>
                <a:buClr>
                  <a:schemeClr val="tx1"/>
                </a:buClr>
                <a:buFont typeface="Symbol" pitchFamily="18" charset="2"/>
                <a:buChar char="·"/>
                <a:defRPr sz="2000" b="1">
                  <a:solidFill>
                    <a:schemeClr val="tx1"/>
                  </a:solidFill>
                  <a:latin typeface="Arial" charset="0"/>
                </a:defRPr>
              </a:lvl3pPr>
              <a:lvl4pPr marL="1600200" indent="-228600" algn="l">
                <a:spcBef>
                  <a:spcPct val="45000"/>
                </a:spcBef>
                <a:buClr>
                  <a:schemeClr val="tx1"/>
                </a:buClr>
                <a:buFont typeface="Symbol" pitchFamily="18" charset="2"/>
                <a:buChar char="·"/>
                <a:defRPr sz="2000">
                  <a:solidFill>
                    <a:schemeClr val="tx1"/>
                  </a:solidFill>
                  <a:latin typeface="Arial" charset="0"/>
                </a:defRPr>
              </a:lvl4pPr>
              <a:lvl5pPr marL="2057400" indent="-228600" algn="l">
                <a:spcBef>
                  <a:spcPct val="45000"/>
                </a:spcBef>
                <a:buClr>
                  <a:schemeClr val="tx1"/>
                </a:buClr>
                <a:buFont typeface="Symbol" pitchFamily="18" charset="2"/>
                <a:buChar char="·"/>
                <a:defRPr sz="2000">
                  <a:solidFill>
                    <a:schemeClr val="tx1"/>
                  </a:solidFill>
                  <a:latin typeface="Arial" charset="0"/>
                </a:defRPr>
              </a:lvl5pPr>
              <a:lvl6pPr marL="25146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6pPr>
              <a:lvl7pPr marL="29718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7pPr>
              <a:lvl8pPr marL="34290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8pPr>
              <a:lvl9pPr marL="38862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9pPr>
            </a:lstStyle>
            <a:p>
              <a:pPr algn="ctr" eaLnBrk="1" hangingPunct="1">
                <a:spcBef>
                  <a:spcPct val="0"/>
                </a:spcBef>
                <a:buClrTx/>
                <a:buFontTx/>
                <a:buNone/>
              </a:pPr>
              <a:r>
                <a:rPr kumimoji="1" lang="en-US" altLang="ja-JP" sz="2000" b="0" dirty="0">
                  <a:latin typeface="+mn-lt"/>
                  <a:ea typeface="ＭＳ Ｐゴシック" charset="-128"/>
                </a:rPr>
                <a:t>How good are the decisions on </a:t>
              </a:r>
              <a:r>
                <a:rPr kumimoji="1" lang="en-US" altLang="zh-CN" sz="2000" b="0" dirty="0">
                  <a:latin typeface="+mn-lt"/>
                  <a:ea typeface="ＭＳ Ｐゴシック" charset="-128"/>
                </a:rPr>
                <a:t>c</a:t>
              </a:r>
              <a:r>
                <a:rPr kumimoji="1" lang="en-US" altLang="ja-JP" sz="2000" b="0" baseline="-25000" dirty="0">
                  <a:latin typeface="+mn-lt"/>
                  <a:ea typeface="ＭＳ Ｐゴシック" charset="-128"/>
                </a:rPr>
                <a:t>i</a:t>
              </a:r>
              <a:r>
                <a:rPr kumimoji="1" lang="en-US" altLang="ja-JP" sz="2000" b="0" dirty="0">
                  <a:latin typeface="+mn-lt"/>
                  <a:ea typeface="ＭＳ Ｐゴシック" charset="-128"/>
                </a:rPr>
                <a:t>?</a:t>
              </a:r>
            </a:p>
          </p:txBody>
        </p:sp>
        <p:sp>
          <p:nvSpPr>
            <p:cNvPr id="9" name="Line 13">
              <a:extLst>
                <a:ext uri="{FF2B5EF4-FFF2-40B4-BE49-F238E27FC236}">
                  <a16:creationId xmlns:a16="http://schemas.microsoft.com/office/drawing/2014/main" id="{7DF5839E-3A11-2942-B436-489446557246}"/>
                </a:ext>
              </a:extLst>
            </p:cNvPr>
            <p:cNvSpPr>
              <a:spLocks noChangeShapeType="1"/>
            </p:cNvSpPr>
            <p:nvPr/>
          </p:nvSpPr>
          <p:spPr bwMode="auto">
            <a:xfrm flipH="1">
              <a:off x="3360" y="1632"/>
              <a:ext cx="48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0" name="Group 9">
            <a:extLst>
              <a:ext uri="{FF2B5EF4-FFF2-40B4-BE49-F238E27FC236}">
                <a16:creationId xmlns:a16="http://schemas.microsoft.com/office/drawing/2014/main" id="{F957CEFB-5AFF-BD47-894D-7B671344878D}"/>
              </a:ext>
            </a:extLst>
          </p:cNvPr>
          <p:cNvGrpSpPr/>
          <p:nvPr/>
        </p:nvGrpSpPr>
        <p:grpSpPr>
          <a:xfrm>
            <a:off x="6358932" y="4735007"/>
            <a:ext cx="4613764" cy="1504963"/>
            <a:chOff x="5181600" y="3352787"/>
            <a:chExt cx="4613764" cy="1504963"/>
          </a:xfrm>
        </p:grpSpPr>
        <p:graphicFrame>
          <p:nvGraphicFramePr>
            <p:cNvPr id="11" name="Object 10">
              <a:extLst>
                <a:ext uri="{FF2B5EF4-FFF2-40B4-BE49-F238E27FC236}">
                  <a16:creationId xmlns:a16="http://schemas.microsoft.com/office/drawing/2014/main" id="{83D20C09-DAEE-044D-B8D7-05E157C2F3EB}"/>
                </a:ext>
              </a:extLst>
            </p:cNvPr>
            <p:cNvGraphicFramePr>
              <a:graphicFrameLocks noChangeAspect="1"/>
            </p:cNvGraphicFramePr>
            <p:nvPr/>
          </p:nvGraphicFramePr>
          <p:xfrm>
            <a:off x="7198368" y="3352787"/>
            <a:ext cx="1401762" cy="763588"/>
          </p:xfrm>
          <a:graphic>
            <a:graphicData uri="http://schemas.openxmlformats.org/presentationml/2006/ole">
              <mc:AlternateContent xmlns:mc="http://schemas.openxmlformats.org/markup-compatibility/2006">
                <mc:Choice xmlns:v="urn:schemas-microsoft-com:vml" Requires="v">
                  <p:oleObj name="Equation" r:id="rId5" imgW="723600" imgH="393480" progId="Equation.3">
                    <p:embed/>
                  </p:oleObj>
                </mc:Choice>
                <mc:Fallback>
                  <p:oleObj name="Equation" r:id="rId5" imgW="723600" imgH="393480" progId="Equation.3">
                    <p:embed/>
                    <p:pic>
                      <p:nvPicPr>
                        <p:cNvPr id="11" name="Object 10"/>
                        <p:cNvPicPr>
                          <a:picLocks noChangeAspect="1" noChangeArrowheads="1"/>
                        </p:cNvPicPr>
                        <p:nvPr/>
                      </p:nvPicPr>
                      <p:blipFill>
                        <a:blip r:embed="rId6"/>
                        <a:srcRect/>
                        <a:stretch>
                          <a:fillRect/>
                        </a:stretch>
                      </p:blipFill>
                      <p:spPr bwMode="auto">
                        <a:xfrm>
                          <a:off x="7198368" y="3352787"/>
                          <a:ext cx="1401762" cy="763588"/>
                        </a:xfrm>
                        <a:prstGeom prst="rect">
                          <a:avLst/>
                        </a:prstGeom>
                        <a:solidFill>
                          <a:schemeClr val="bg1">
                            <a:lumMod val="95000"/>
                          </a:schemeClr>
                        </a:solidFill>
                        <a:ln>
                          <a:noFill/>
                        </a:ln>
                      </p:spPr>
                    </p:pic>
                  </p:oleObj>
                </mc:Fallback>
              </mc:AlternateContent>
            </a:graphicData>
          </a:graphic>
        </p:graphicFrame>
        <p:sp>
          <p:nvSpPr>
            <p:cNvPr id="12" name="TextBox 11">
              <a:extLst>
                <a:ext uri="{FF2B5EF4-FFF2-40B4-BE49-F238E27FC236}">
                  <a16:creationId xmlns:a16="http://schemas.microsoft.com/office/drawing/2014/main" id="{D84EFF5F-D061-3842-93FB-56469EB4370E}"/>
                </a:ext>
              </a:extLst>
            </p:cNvPr>
            <p:cNvSpPr txBox="1"/>
            <p:nvPr/>
          </p:nvSpPr>
          <p:spPr>
            <a:xfrm>
              <a:off x="6299194" y="3541652"/>
              <a:ext cx="939681" cy="400110"/>
            </a:xfrm>
            <a:prstGeom prst="rect">
              <a:avLst/>
            </a:prstGeom>
            <a:noFill/>
          </p:spPr>
          <p:txBody>
            <a:bodyPr wrap="none" rtlCol="0">
              <a:spAutoFit/>
            </a:bodyPr>
            <a:lstStyle/>
            <a:p>
              <a:r>
                <a:rPr lang="en-US" sz="2000" b="1" dirty="0"/>
                <a:t>Recall</a:t>
              </a:r>
            </a:p>
          </p:txBody>
        </p:sp>
        <p:sp>
          <p:nvSpPr>
            <p:cNvPr id="13" name="TextBox 12">
              <a:extLst>
                <a:ext uri="{FF2B5EF4-FFF2-40B4-BE49-F238E27FC236}">
                  <a16:creationId xmlns:a16="http://schemas.microsoft.com/office/drawing/2014/main" id="{007ACD02-A361-AC4E-B854-98E71AF535F1}"/>
                </a:ext>
              </a:extLst>
            </p:cNvPr>
            <p:cNvSpPr txBox="1"/>
            <p:nvPr/>
          </p:nvSpPr>
          <p:spPr>
            <a:xfrm>
              <a:off x="5181600" y="4149864"/>
              <a:ext cx="4613764" cy="707886"/>
            </a:xfrm>
            <a:prstGeom prst="rect">
              <a:avLst/>
            </a:prstGeom>
            <a:noFill/>
          </p:spPr>
          <p:txBody>
            <a:bodyPr wrap="none" rtlCol="0">
              <a:spAutoFit/>
            </a:bodyPr>
            <a:lstStyle/>
            <a:p>
              <a:r>
                <a:rPr lang="en-US" sz="2000" b="1" dirty="0"/>
                <a:t>Does the doc have all the categories</a:t>
              </a:r>
            </a:p>
            <a:p>
              <a:r>
                <a:rPr lang="en-US" sz="2000" b="1" dirty="0"/>
                <a:t>it should have? </a:t>
              </a:r>
            </a:p>
          </p:txBody>
        </p:sp>
        <p:cxnSp>
          <p:nvCxnSpPr>
            <p:cNvPr id="14" name="Straight Arrow Connector 13">
              <a:extLst>
                <a:ext uri="{FF2B5EF4-FFF2-40B4-BE49-F238E27FC236}">
                  <a16:creationId xmlns:a16="http://schemas.microsoft.com/office/drawing/2014/main" id="{96C77CC1-8D76-A64F-A380-913E9E5080EF}"/>
                </a:ext>
              </a:extLst>
            </p:cNvPr>
            <p:cNvCxnSpPr/>
            <p:nvPr/>
          </p:nvCxnSpPr>
          <p:spPr>
            <a:xfrm flipV="1">
              <a:off x="6299194" y="3867150"/>
              <a:ext cx="254006" cy="28271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4B078E8A-BE3C-8744-8DFB-9859A52118BA}"/>
              </a:ext>
            </a:extLst>
          </p:cNvPr>
          <p:cNvGrpSpPr/>
          <p:nvPr/>
        </p:nvGrpSpPr>
        <p:grpSpPr>
          <a:xfrm>
            <a:off x="1981288" y="4698209"/>
            <a:ext cx="3829895" cy="1599359"/>
            <a:chOff x="5486405" y="1524000"/>
            <a:chExt cx="3829895" cy="1599359"/>
          </a:xfrm>
        </p:grpSpPr>
        <p:graphicFrame>
          <p:nvGraphicFramePr>
            <p:cNvPr id="16" name="Object 15">
              <a:extLst>
                <a:ext uri="{FF2B5EF4-FFF2-40B4-BE49-F238E27FC236}">
                  <a16:creationId xmlns:a16="http://schemas.microsoft.com/office/drawing/2014/main" id="{FBE0E14B-6550-F34C-9581-A4781ED8E833}"/>
                </a:ext>
              </a:extLst>
            </p:cNvPr>
            <p:cNvGraphicFramePr>
              <a:graphicFrameLocks noChangeAspect="1"/>
            </p:cNvGraphicFramePr>
            <p:nvPr/>
          </p:nvGraphicFramePr>
          <p:xfrm>
            <a:off x="7143378" y="2359771"/>
            <a:ext cx="1328737" cy="763588"/>
          </p:xfrm>
          <a:graphic>
            <a:graphicData uri="http://schemas.openxmlformats.org/presentationml/2006/ole">
              <mc:AlternateContent xmlns:mc="http://schemas.openxmlformats.org/markup-compatibility/2006">
                <mc:Choice xmlns:v="urn:schemas-microsoft-com:vml" Requires="v">
                  <p:oleObj name="Equation" r:id="rId7" imgW="685800" imgH="393480" progId="Equation.3">
                    <p:embed/>
                  </p:oleObj>
                </mc:Choice>
                <mc:Fallback>
                  <p:oleObj name="Equation" r:id="rId7" imgW="685800" imgH="393480" progId="Equation.3">
                    <p:embed/>
                    <p:pic>
                      <p:nvPicPr>
                        <p:cNvPr id="16" name="Object 15"/>
                        <p:cNvPicPr/>
                        <p:nvPr/>
                      </p:nvPicPr>
                      <p:blipFill>
                        <a:blip r:embed="rId8"/>
                        <a:stretch>
                          <a:fillRect/>
                        </a:stretch>
                      </p:blipFill>
                      <p:spPr>
                        <a:xfrm>
                          <a:off x="7143378" y="2359771"/>
                          <a:ext cx="1328737" cy="763588"/>
                        </a:xfrm>
                        <a:prstGeom prst="rect">
                          <a:avLst/>
                        </a:prstGeom>
                        <a:solidFill>
                          <a:schemeClr val="bg1">
                            <a:lumMod val="95000"/>
                          </a:schemeClr>
                        </a:solidFill>
                      </p:spPr>
                    </p:pic>
                  </p:oleObj>
                </mc:Fallback>
              </mc:AlternateContent>
            </a:graphicData>
          </a:graphic>
        </p:graphicFrame>
        <p:sp>
          <p:nvSpPr>
            <p:cNvPr id="17" name="TextBox 16">
              <a:extLst>
                <a:ext uri="{FF2B5EF4-FFF2-40B4-BE49-F238E27FC236}">
                  <a16:creationId xmlns:a16="http://schemas.microsoft.com/office/drawing/2014/main" id="{70F5CB37-1AB5-1A44-845E-E508F0737AEE}"/>
                </a:ext>
              </a:extLst>
            </p:cNvPr>
            <p:cNvSpPr txBox="1"/>
            <p:nvPr/>
          </p:nvSpPr>
          <p:spPr>
            <a:xfrm>
              <a:off x="5867400" y="2551052"/>
              <a:ext cx="1338828" cy="400110"/>
            </a:xfrm>
            <a:prstGeom prst="rect">
              <a:avLst/>
            </a:prstGeom>
            <a:noFill/>
          </p:spPr>
          <p:txBody>
            <a:bodyPr wrap="none" rtlCol="0">
              <a:spAutoFit/>
            </a:bodyPr>
            <a:lstStyle/>
            <a:p>
              <a:r>
                <a:rPr lang="en-US" sz="2000" b="1" dirty="0"/>
                <a:t>Precision</a:t>
              </a:r>
            </a:p>
          </p:txBody>
        </p:sp>
        <p:sp>
          <p:nvSpPr>
            <p:cNvPr id="18" name="TextBox 17">
              <a:extLst>
                <a:ext uri="{FF2B5EF4-FFF2-40B4-BE49-F238E27FC236}">
                  <a16:creationId xmlns:a16="http://schemas.microsoft.com/office/drawing/2014/main" id="{04340F3C-815C-2047-A70F-E33BE2EA1DED}"/>
                </a:ext>
              </a:extLst>
            </p:cNvPr>
            <p:cNvSpPr txBox="1"/>
            <p:nvPr/>
          </p:nvSpPr>
          <p:spPr>
            <a:xfrm>
              <a:off x="5486405" y="1524000"/>
              <a:ext cx="3829895" cy="707886"/>
            </a:xfrm>
            <a:prstGeom prst="rect">
              <a:avLst/>
            </a:prstGeom>
            <a:noFill/>
          </p:spPr>
          <p:txBody>
            <a:bodyPr wrap="none" rtlCol="0">
              <a:spAutoFit/>
            </a:bodyPr>
            <a:lstStyle/>
            <a:p>
              <a:r>
                <a:rPr lang="en-US" sz="2000" b="1" dirty="0"/>
                <a:t>When the system says “yes,” </a:t>
              </a:r>
            </a:p>
            <a:p>
              <a:r>
                <a:rPr lang="en-US" sz="2000" b="1" dirty="0"/>
                <a:t>how many are correct? </a:t>
              </a:r>
            </a:p>
          </p:txBody>
        </p:sp>
        <p:cxnSp>
          <p:nvCxnSpPr>
            <p:cNvPr id="19" name="Straight Arrow Connector 18">
              <a:extLst>
                <a:ext uri="{FF2B5EF4-FFF2-40B4-BE49-F238E27FC236}">
                  <a16:creationId xmlns:a16="http://schemas.microsoft.com/office/drawing/2014/main" id="{EFE35179-3C7C-0D41-93E4-2E34D8808747}"/>
                </a:ext>
              </a:extLst>
            </p:cNvPr>
            <p:cNvCxnSpPr/>
            <p:nvPr/>
          </p:nvCxnSpPr>
          <p:spPr>
            <a:xfrm>
              <a:off x="6172200" y="2231886"/>
              <a:ext cx="126994" cy="38850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5192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974DA-FE15-4D4F-92C4-E4B3AF57252A}"/>
              </a:ext>
            </a:extLst>
          </p:cNvPr>
          <p:cNvSpPr>
            <a:spLocks noGrp="1"/>
          </p:cNvSpPr>
          <p:nvPr>
            <p:ph type="title"/>
          </p:nvPr>
        </p:nvSpPr>
        <p:spPr/>
        <p:txBody>
          <a:bodyPr/>
          <a:lstStyle/>
          <a:p>
            <a:r>
              <a:rPr lang="en-US" b="1" dirty="0"/>
              <a:t>Confusion matrix c</a:t>
            </a:r>
            <a:endParaRPr lang="en-C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8B08A1-F2A5-1849-8E97-9D3C46247C82}"/>
                  </a:ext>
                </a:extLst>
              </p:cNvPr>
              <p:cNvSpPr>
                <a:spLocks noGrp="1"/>
              </p:cNvSpPr>
              <p:nvPr>
                <p:ph idx="1"/>
              </p:nvPr>
            </p:nvSpPr>
            <p:spPr/>
            <p:txBody>
              <a:bodyPr/>
              <a:lstStyle/>
              <a:p>
                <a:pPr>
                  <a:spcBef>
                    <a:spcPts val="600"/>
                  </a:spcBef>
                  <a:spcAft>
                    <a:spcPts val="600"/>
                  </a:spcAft>
                </a:pPr>
                <a:r>
                  <a:rPr lang="en-US" dirty="0"/>
                  <a:t>Recall: sum </a:t>
                </a:r>
                <a14:m>
                  <m:oMath xmlns:m="http://schemas.openxmlformats.org/officeDocument/2006/math">
                    <m:r>
                      <a:rPr lang="en-US" b="0" i="1" smtClean="0">
                        <a:latin typeface="Cambria Math" panose="02040503050406030204" pitchFamily="18" charset="0"/>
                      </a:rPr>
                      <m:t>𝑖</m:t>
                    </m:r>
                  </m:oMath>
                </a14:m>
                <a:r>
                  <a:rPr lang="en-US" dirty="0"/>
                  <a:t>-</a:t>
                </a:r>
                <a:r>
                  <a:rPr lang="en-US" dirty="0" err="1"/>
                  <a:t>th</a:t>
                </a:r>
                <a:r>
                  <a:rPr lang="en-US" dirty="0"/>
                  <a:t> row</a:t>
                </a:r>
              </a:p>
              <a:p>
                <a:pPr>
                  <a:spcBef>
                    <a:spcPts val="600"/>
                  </a:spcBef>
                  <a:spcAft>
                    <a:spcPts val="600"/>
                  </a:spcAft>
                </a:pPr>
                <a:r>
                  <a:rPr lang="en-US" dirty="0"/>
                  <a:t>Precision: sum </a:t>
                </a:r>
                <a14:m>
                  <m:oMath xmlns:m="http://schemas.openxmlformats.org/officeDocument/2006/math">
                    <m:r>
                      <a:rPr lang="en-US" i="1" dirty="0" smtClean="0">
                        <a:latin typeface="Cambria Math" panose="02040503050406030204" pitchFamily="18" charset="0"/>
                      </a:rPr>
                      <m:t>𝑖</m:t>
                    </m:r>
                  </m:oMath>
                </a14:m>
                <a:r>
                  <a:rPr lang="en-US" dirty="0" err="1"/>
                  <a:t>-th</a:t>
                </a:r>
                <a:r>
                  <a:rPr lang="en-US" dirty="0"/>
                  <a:t> column</a:t>
                </a:r>
              </a:p>
              <a:p>
                <a:pPr>
                  <a:spcBef>
                    <a:spcPts val="600"/>
                  </a:spcBef>
                  <a:spcAft>
                    <a:spcPts val="600"/>
                  </a:spcAft>
                </a:pPr>
                <a:r>
                  <a:rPr lang="en-US" dirty="0"/>
                  <a:t>Accuracy: diagonal summation</a:t>
                </a:r>
                <a:endParaRPr lang="en-CN" dirty="0"/>
              </a:p>
            </p:txBody>
          </p:sp>
        </mc:Choice>
        <mc:Fallback xmlns="">
          <p:sp>
            <p:nvSpPr>
              <p:cNvPr id="3" name="Content Placeholder 2">
                <a:extLst>
                  <a:ext uri="{FF2B5EF4-FFF2-40B4-BE49-F238E27FC236}">
                    <a16:creationId xmlns:a16="http://schemas.microsoft.com/office/drawing/2014/main" id="{EF8B08A1-F2A5-1849-8E97-9D3C46247C82}"/>
                  </a:ext>
                </a:extLst>
              </p:cNvPr>
              <p:cNvSpPr>
                <a:spLocks noGrp="1" noRot="1" noChangeAspect="1" noMove="1" noResize="1" noEditPoints="1" noAdjustHandles="1" noChangeArrowheads="1" noChangeShapeType="1" noTextEdit="1"/>
              </p:cNvSpPr>
              <p:nvPr>
                <p:ph idx="1"/>
              </p:nvPr>
            </p:nvSpPr>
            <p:spPr>
              <a:blipFill>
                <a:blip r:embed="rId3"/>
                <a:stretch>
                  <a:fillRect l="-916" t="-1382"/>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6785B17C-1E0D-CC46-ABAB-9FD4566ED7EE}"/>
              </a:ext>
            </a:extLst>
          </p:cNvPr>
          <p:cNvSpPr>
            <a:spLocks noGrp="1"/>
          </p:cNvSpPr>
          <p:nvPr>
            <p:ph type="sldNum" sz="quarter" idx="12"/>
          </p:nvPr>
        </p:nvSpPr>
        <p:spPr/>
        <p:txBody>
          <a:bodyPr/>
          <a:lstStyle/>
          <a:p>
            <a:fld id="{DC8BB421-126E-41CB-B73A-69D52E98CAE3}" type="slidenum">
              <a:rPr lang="zh-CN" altLang="en-US" smtClean="0"/>
              <a:t>51</a:t>
            </a:fld>
            <a:endParaRPr lang="zh-CN" altLang="en-US" dirty="0"/>
          </a:p>
        </p:txBody>
      </p:sp>
      <p:graphicFrame>
        <p:nvGraphicFramePr>
          <p:cNvPr id="7" name="Content Placeholder 5">
            <a:extLst>
              <a:ext uri="{FF2B5EF4-FFF2-40B4-BE49-F238E27FC236}">
                <a16:creationId xmlns:a16="http://schemas.microsoft.com/office/drawing/2014/main" id="{88050F93-4E4B-8F43-84F2-95938D906773}"/>
              </a:ext>
            </a:extLst>
          </p:cNvPr>
          <p:cNvGraphicFramePr>
            <a:graphicFrameLocks/>
          </p:cNvGraphicFramePr>
          <p:nvPr>
            <p:extLst>
              <p:ext uri="{D42A27DB-BD31-4B8C-83A1-F6EECF244321}">
                <p14:modId xmlns:p14="http://schemas.microsoft.com/office/powerpoint/2010/main" val="1033898296"/>
              </p:ext>
            </p:extLst>
          </p:nvPr>
        </p:nvGraphicFramePr>
        <p:xfrm>
          <a:off x="769737" y="2812919"/>
          <a:ext cx="10643003" cy="3862518"/>
        </p:xfrm>
        <a:graphic>
          <a:graphicData uri="http://schemas.openxmlformats.org/drawingml/2006/table">
            <a:tbl>
              <a:tblPr firstRow="1" firstCol="1" bandRow="1">
                <a:tableStyleId>{5C22544A-7EE6-4342-B048-85BDC9FD1C3A}</a:tableStyleId>
              </a:tblPr>
              <a:tblGrid>
                <a:gridCol w="2191207">
                  <a:extLst>
                    <a:ext uri="{9D8B030D-6E8A-4147-A177-3AD203B41FA5}">
                      <a16:colId xmlns:a16="http://schemas.microsoft.com/office/drawing/2014/main" val="20000"/>
                    </a:ext>
                  </a:extLst>
                </a:gridCol>
                <a:gridCol w="1356461">
                  <a:extLst>
                    <a:ext uri="{9D8B030D-6E8A-4147-A177-3AD203B41FA5}">
                      <a16:colId xmlns:a16="http://schemas.microsoft.com/office/drawing/2014/main" val="20001"/>
                    </a:ext>
                  </a:extLst>
                </a:gridCol>
                <a:gridCol w="1356461">
                  <a:extLst>
                    <a:ext uri="{9D8B030D-6E8A-4147-A177-3AD203B41FA5}">
                      <a16:colId xmlns:a16="http://schemas.microsoft.com/office/drawing/2014/main" val="20002"/>
                    </a:ext>
                  </a:extLst>
                </a:gridCol>
                <a:gridCol w="1356461">
                  <a:extLst>
                    <a:ext uri="{9D8B030D-6E8A-4147-A177-3AD203B41FA5}">
                      <a16:colId xmlns:a16="http://schemas.microsoft.com/office/drawing/2014/main" val="20003"/>
                    </a:ext>
                  </a:extLst>
                </a:gridCol>
                <a:gridCol w="1460803">
                  <a:extLst>
                    <a:ext uri="{9D8B030D-6E8A-4147-A177-3AD203B41FA5}">
                      <a16:colId xmlns:a16="http://schemas.microsoft.com/office/drawing/2014/main" val="20004"/>
                    </a:ext>
                  </a:extLst>
                </a:gridCol>
                <a:gridCol w="1356461">
                  <a:extLst>
                    <a:ext uri="{9D8B030D-6E8A-4147-A177-3AD203B41FA5}">
                      <a16:colId xmlns:a16="http://schemas.microsoft.com/office/drawing/2014/main" val="20005"/>
                    </a:ext>
                  </a:extLst>
                </a:gridCol>
                <a:gridCol w="1565149">
                  <a:extLst>
                    <a:ext uri="{9D8B030D-6E8A-4147-A177-3AD203B41FA5}">
                      <a16:colId xmlns:a16="http://schemas.microsoft.com/office/drawing/2014/main" val="20006"/>
                    </a:ext>
                  </a:extLst>
                </a:gridCol>
              </a:tblGrid>
              <a:tr h="729754">
                <a:tc>
                  <a:txBody>
                    <a:bodyPr/>
                    <a:lstStyle/>
                    <a:p>
                      <a:pPr algn="ctr">
                        <a:lnSpc>
                          <a:spcPct val="150000"/>
                        </a:lnSpc>
                      </a:pPr>
                      <a:r>
                        <a:rPr lang="en-US" sz="2000" dirty="0"/>
                        <a:t>Docs in test set</a:t>
                      </a:r>
                    </a:p>
                  </a:txBody>
                  <a:tcPr/>
                </a:tc>
                <a:tc>
                  <a:txBody>
                    <a:bodyPr/>
                    <a:lstStyle/>
                    <a:p>
                      <a:pPr algn="ctr">
                        <a:lnSpc>
                          <a:spcPct val="150000"/>
                        </a:lnSpc>
                      </a:pPr>
                      <a:r>
                        <a:rPr lang="en-US" sz="2000" dirty="0"/>
                        <a:t>Assigned</a:t>
                      </a:r>
                    </a:p>
                    <a:p>
                      <a:pPr algn="ctr">
                        <a:lnSpc>
                          <a:spcPct val="150000"/>
                        </a:lnSpc>
                      </a:pPr>
                      <a:r>
                        <a:rPr lang="en-US" sz="2000" dirty="0"/>
                        <a:t>UK</a:t>
                      </a:r>
                    </a:p>
                  </a:txBody>
                  <a:tcPr/>
                </a:tc>
                <a:tc>
                  <a:txBody>
                    <a:bodyPr/>
                    <a:lstStyle/>
                    <a:p>
                      <a:pPr algn="ctr">
                        <a:lnSpc>
                          <a:spcPct val="150000"/>
                        </a:lnSpc>
                      </a:pPr>
                      <a:r>
                        <a:rPr lang="en-US" sz="2000" dirty="0"/>
                        <a:t>Assigned poultry</a:t>
                      </a:r>
                    </a:p>
                  </a:txBody>
                  <a:tcPr/>
                </a:tc>
                <a:tc>
                  <a:txBody>
                    <a:bodyPr/>
                    <a:lstStyle/>
                    <a:p>
                      <a:pPr algn="ctr">
                        <a:lnSpc>
                          <a:spcPct val="150000"/>
                        </a:lnSpc>
                      </a:pPr>
                      <a:r>
                        <a:rPr lang="en-US" sz="2000" dirty="0"/>
                        <a:t>Assigned </a:t>
                      </a:r>
                      <a:r>
                        <a:rPr lang="en-US" sz="2000" baseline="0" dirty="0"/>
                        <a:t>wheat</a:t>
                      </a:r>
                      <a:endParaRPr lang="en-US" sz="2000" dirty="0"/>
                    </a:p>
                  </a:txBody>
                  <a:tcPr/>
                </a:tc>
                <a:tc>
                  <a:txBody>
                    <a:bodyPr/>
                    <a:lstStyle/>
                    <a:p>
                      <a:pPr algn="ctr">
                        <a:lnSpc>
                          <a:spcPct val="150000"/>
                        </a:lnSpc>
                      </a:pPr>
                      <a:r>
                        <a:rPr lang="en-US" sz="2000" dirty="0"/>
                        <a:t>Assigned coffee</a:t>
                      </a:r>
                    </a:p>
                  </a:txBody>
                  <a:tcPr/>
                </a:tc>
                <a:tc>
                  <a:txBody>
                    <a:bodyPr/>
                    <a:lstStyle/>
                    <a:p>
                      <a:pPr algn="ctr">
                        <a:lnSpc>
                          <a:spcPct val="150000"/>
                        </a:lnSpc>
                      </a:pPr>
                      <a:r>
                        <a:rPr lang="en-US" sz="2000" dirty="0"/>
                        <a:t>Assigned </a:t>
                      </a:r>
                      <a:r>
                        <a:rPr lang="en-US" sz="2000" baseline="0" dirty="0"/>
                        <a:t>interest</a:t>
                      </a:r>
                      <a:endParaRPr lang="en-US" sz="2000" dirty="0"/>
                    </a:p>
                  </a:txBody>
                  <a:tcPr/>
                </a:tc>
                <a:tc>
                  <a:txBody>
                    <a:bodyPr/>
                    <a:lstStyle/>
                    <a:p>
                      <a:pPr algn="ctr">
                        <a:lnSpc>
                          <a:spcPct val="150000"/>
                        </a:lnSpc>
                      </a:pPr>
                      <a:r>
                        <a:rPr lang="en-US" sz="2000" dirty="0"/>
                        <a:t>Assigned trade</a:t>
                      </a:r>
                    </a:p>
                  </a:txBody>
                  <a:tcPr/>
                </a:tc>
                <a:extLst>
                  <a:ext uri="{0D108BD9-81ED-4DB2-BD59-A6C34878D82A}">
                    <a16:rowId xmlns:a16="http://schemas.microsoft.com/office/drawing/2014/main" val="10000"/>
                  </a:ext>
                </a:extLst>
              </a:tr>
              <a:tr h="467298">
                <a:tc>
                  <a:txBody>
                    <a:bodyPr/>
                    <a:lstStyle/>
                    <a:p>
                      <a:pPr algn="l">
                        <a:lnSpc>
                          <a:spcPct val="150000"/>
                        </a:lnSpc>
                      </a:pPr>
                      <a:r>
                        <a:rPr lang="en-US" sz="2000" dirty="0"/>
                        <a:t>True UK</a:t>
                      </a:r>
                    </a:p>
                  </a:txBody>
                  <a:tcPr/>
                </a:tc>
                <a:tc>
                  <a:txBody>
                    <a:bodyPr/>
                    <a:lstStyle/>
                    <a:p>
                      <a:pPr algn="ctr">
                        <a:lnSpc>
                          <a:spcPct val="150000"/>
                        </a:lnSpc>
                      </a:pPr>
                      <a:r>
                        <a:rPr lang="en-US" sz="2000" dirty="0"/>
                        <a:t>95</a:t>
                      </a:r>
                    </a:p>
                  </a:txBody>
                  <a:tcPr/>
                </a:tc>
                <a:tc>
                  <a:txBody>
                    <a:bodyPr/>
                    <a:lstStyle/>
                    <a:p>
                      <a:pPr algn="ctr">
                        <a:lnSpc>
                          <a:spcPct val="150000"/>
                        </a:lnSpc>
                      </a:pPr>
                      <a:r>
                        <a:rPr lang="en-US" sz="2000" dirty="0"/>
                        <a:t>1</a:t>
                      </a:r>
                    </a:p>
                  </a:txBody>
                  <a:tcPr/>
                </a:tc>
                <a:tc>
                  <a:txBody>
                    <a:bodyPr/>
                    <a:lstStyle/>
                    <a:p>
                      <a:pPr algn="ctr">
                        <a:lnSpc>
                          <a:spcPct val="150000"/>
                        </a:lnSpc>
                      </a:pPr>
                      <a:r>
                        <a:rPr lang="en-US" sz="2000" dirty="0"/>
                        <a:t>13</a:t>
                      </a:r>
                    </a:p>
                  </a:txBody>
                  <a:tcPr/>
                </a:tc>
                <a:tc>
                  <a:txBody>
                    <a:bodyPr/>
                    <a:lstStyle/>
                    <a:p>
                      <a:pPr algn="ctr">
                        <a:lnSpc>
                          <a:spcPct val="150000"/>
                        </a:lnSpc>
                      </a:pPr>
                      <a:r>
                        <a:rPr lang="en-US" sz="2000" dirty="0"/>
                        <a:t>0</a:t>
                      </a:r>
                    </a:p>
                  </a:txBody>
                  <a:tcPr/>
                </a:tc>
                <a:tc>
                  <a:txBody>
                    <a:bodyPr/>
                    <a:lstStyle/>
                    <a:p>
                      <a:pPr algn="ctr">
                        <a:lnSpc>
                          <a:spcPct val="150000"/>
                        </a:lnSpc>
                      </a:pPr>
                      <a:r>
                        <a:rPr lang="en-US" sz="2000" dirty="0"/>
                        <a:t>1</a:t>
                      </a:r>
                    </a:p>
                  </a:txBody>
                  <a:tcPr/>
                </a:tc>
                <a:tc>
                  <a:txBody>
                    <a:bodyPr/>
                    <a:lstStyle/>
                    <a:p>
                      <a:pPr algn="ctr">
                        <a:lnSpc>
                          <a:spcPct val="150000"/>
                        </a:lnSpc>
                      </a:pPr>
                      <a:r>
                        <a:rPr lang="en-US" sz="2000" dirty="0"/>
                        <a:t>0</a:t>
                      </a:r>
                    </a:p>
                  </a:txBody>
                  <a:tcPr/>
                </a:tc>
                <a:extLst>
                  <a:ext uri="{0D108BD9-81ED-4DB2-BD59-A6C34878D82A}">
                    <a16:rowId xmlns:a16="http://schemas.microsoft.com/office/drawing/2014/main" val="10001"/>
                  </a:ext>
                </a:extLst>
              </a:tr>
              <a:tr h="467298">
                <a:tc>
                  <a:txBody>
                    <a:bodyPr/>
                    <a:lstStyle/>
                    <a:p>
                      <a:pPr algn="l">
                        <a:lnSpc>
                          <a:spcPct val="150000"/>
                        </a:lnSpc>
                      </a:pPr>
                      <a:r>
                        <a:rPr lang="en-US" sz="2000" dirty="0"/>
                        <a:t>True poultry</a:t>
                      </a:r>
                    </a:p>
                  </a:txBody>
                  <a:tcPr/>
                </a:tc>
                <a:tc>
                  <a:txBody>
                    <a:bodyPr/>
                    <a:lstStyle/>
                    <a:p>
                      <a:pPr algn="ctr">
                        <a:lnSpc>
                          <a:spcPct val="150000"/>
                        </a:lnSpc>
                      </a:pPr>
                      <a:r>
                        <a:rPr lang="en-US" sz="2000" dirty="0"/>
                        <a:t>0</a:t>
                      </a:r>
                    </a:p>
                  </a:txBody>
                  <a:tcPr/>
                </a:tc>
                <a:tc>
                  <a:txBody>
                    <a:bodyPr/>
                    <a:lstStyle/>
                    <a:p>
                      <a:pPr algn="ctr">
                        <a:lnSpc>
                          <a:spcPct val="150000"/>
                        </a:lnSpc>
                      </a:pPr>
                      <a:r>
                        <a:rPr lang="en-US" sz="2000" dirty="0"/>
                        <a:t>1</a:t>
                      </a:r>
                    </a:p>
                  </a:txBody>
                  <a:tcPr/>
                </a:tc>
                <a:tc>
                  <a:txBody>
                    <a:bodyPr/>
                    <a:lstStyle/>
                    <a:p>
                      <a:pPr algn="ctr">
                        <a:lnSpc>
                          <a:spcPct val="150000"/>
                        </a:lnSpc>
                      </a:pPr>
                      <a:r>
                        <a:rPr lang="en-US" sz="2000" dirty="0"/>
                        <a:t>0</a:t>
                      </a:r>
                    </a:p>
                  </a:txBody>
                  <a:tcPr/>
                </a:tc>
                <a:tc>
                  <a:txBody>
                    <a:bodyPr/>
                    <a:lstStyle/>
                    <a:p>
                      <a:pPr algn="ctr">
                        <a:lnSpc>
                          <a:spcPct val="150000"/>
                        </a:lnSpc>
                      </a:pPr>
                      <a:r>
                        <a:rPr lang="en-US" sz="2000" dirty="0"/>
                        <a:t>0</a:t>
                      </a:r>
                    </a:p>
                  </a:txBody>
                  <a:tcPr/>
                </a:tc>
                <a:tc>
                  <a:txBody>
                    <a:bodyPr/>
                    <a:lstStyle/>
                    <a:p>
                      <a:pPr algn="ctr">
                        <a:lnSpc>
                          <a:spcPct val="150000"/>
                        </a:lnSpc>
                      </a:pPr>
                      <a:r>
                        <a:rPr lang="en-US" sz="2000" dirty="0"/>
                        <a:t>0</a:t>
                      </a:r>
                    </a:p>
                  </a:txBody>
                  <a:tcPr/>
                </a:tc>
                <a:tc>
                  <a:txBody>
                    <a:bodyPr/>
                    <a:lstStyle/>
                    <a:p>
                      <a:pPr algn="ctr">
                        <a:lnSpc>
                          <a:spcPct val="150000"/>
                        </a:lnSpc>
                      </a:pPr>
                      <a:r>
                        <a:rPr lang="en-US" sz="2000" dirty="0"/>
                        <a:t>0</a:t>
                      </a:r>
                    </a:p>
                  </a:txBody>
                  <a:tcPr/>
                </a:tc>
                <a:extLst>
                  <a:ext uri="{0D108BD9-81ED-4DB2-BD59-A6C34878D82A}">
                    <a16:rowId xmlns:a16="http://schemas.microsoft.com/office/drawing/2014/main" val="10002"/>
                  </a:ext>
                </a:extLst>
              </a:tr>
              <a:tr h="467298">
                <a:tc>
                  <a:txBody>
                    <a:bodyPr/>
                    <a:lstStyle/>
                    <a:p>
                      <a:pPr algn="l">
                        <a:lnSpc>
                          <a:spcPct val="150000"/>
                        </a:lnSpc>
                      </a:pPr>
                      <a:r>
                        <a:rPr lang="en-US" sz="2000" dirty="0"/>
                        <a:t>True wheat</a:t>
                      </a:r>
                    </a:p>
                  </a:txBody>
                  <a:tcPr/>
                </a:tc>
                <a:tc>
                  <a:txBody>
                    <a:bodyPr/>
                    <a:lstStyle/>
                    <a:p>
                      <a:pPr algn="ctr">
                        <a:lnSpc>
                          <a:spcPct val="150000"/>
                        </a:lnSpc>
                      </a:pPr>
                      <a:r>
                        <a:rPr lang="en-US" sz="2000" dirty="0"/>
                        <a:t>10</a:t>
                      </a:r>
                    </a:p>
                  </a:txBody>
                  <a:tcPr/>
                </a:tc>
                <a:tc>
                  <a:txBody>
                    <a:bodyPr/>
                    <a:lstStyle/>
                    <a:p>
                      <a:pPr algn="ctr">
                        <a:lnSpc>
                          <a:spcPct val="150000"/>
                        </a:lnSpc>
                      </a:pPr>
                      <a:r>
                        <a:rPr lang="en-US" sz="2000" dirty="0"/>
                        <a:t>90</a:t>
                      </a:r>
                    </a:p>
                  </a:txBody>
                  <a:tcPr/>
                </a:tc>
                <a:tc>
                  <a:txBody>
                    <a:bodyPr/>
                    <a:lstStyle/>
                    <a:p>
                      <a:pPr algn="ctr">
                        <a:lnSpc>
                          <a:spcPct val="150000"/>
                        </a:lnSpc>
                      </a:pPr>
                      <a:r>
                        <a:rPr lang="en-US" sz="2000" dirty="0"/>
                        <a:t>0</a:t>
                      </a:r>
                    </a:p>
                  </a:txBody>
                  <a:tcPr/>
                </a:tc>
                <a:tc>
                  <a:txBody>
                    <a:bodyPr/>
                    <a:lstStyle/>
                    <a:p>
                      <a:pPr algn="ctr">
                        <a:lnSpc>
                          <a:spcPct val="150000"/>
                        </a:lnSpc>
                      </a:pPr>
                      <a:r>
                        <a:rPr lang="en-US" sz="2000" dirty="0"/>
                        <a:t>1</a:t>
                      </a:r>
                    </a:p>
                  </a:txBody>
                  <a:tcPr/>
                </a:tc>
                <a:tc>
                  <a:txBody>
                    <a:bodyPr/>
                    <a:lstStyle/>
                    <a:p>
                      <a:pPr algn="ctr">
                        <a:lnSpc>
                          <a:spcPct val="150000"/>
                        </a:lnSpc>
                      </a:pPr>
                      <a:r>
                        <a:rPr lang="en-US" sz="2000" dirty="0"/>
                        <a:t>0</a:t>
                      </a:r>
                    </a:p>
                  </a:txBody>
                  <a:tcPr/>
                </a:tc>
                <a:tc>
                  <a:txBody>
                    <a:bodyPr/>
                    <a:lstStyle/>
                    <a:p>
                      <a:pPr algn="ctr">
                        <a:lnSpc>
                          <a:spcPct val="150000"/>
                        </a:lnSpc>
                      </a:pPr>
                      <a:r>
                        <a:rPr lang="en-US" sz="2000" dirty="0"/>
                        <a:t>0</a:t>
                      </a:r>
                    </a:p>
                  </a:txBody>
                  <a:tcPr/>
                </a:tc>
                <a:extLst>
                  <a:ext uri="{0D108BD9-81ED-4DB2-BD59-A6C34878D82A}">
                    <a16:rowId xmlns:a16="http://schemas.microsoft.com/office/drawing/2014/main" val="10003"/>
                  </a:ext>
                </a:extLst>
              </a:tr>
              <a:tr h="467298">
                <a:tc>
                  <a:txBody>
                    <a:bodyPr/>
                    <a:lstStyle/>
                    <a:p>
                      <a:pPr algn="l">
                        <a:lnSpc>
                          <a:spcPct val="150000"/>
                        </a:lnSpc>
                      </a:pPr>
                      <a:r>
                        <a:rPr lang="en-US" sz="2000" dirty="0"/>
                        <a:t>True coffee</a:t>
                      </a:r>
                    </a:p>
                  </a:txBody>
                  <a:tcPr/>
                </a:tc>
                <a:tc>
                  <a:txBody>
                    <a:bodyPr/>
                    <a:lstStyle/>
                    <a:p>
                      <a:pPr algn="ctr">
                        <a:lnSpc>
                          <a:spcPct val="150000"/>
                        </a:lnSpc>
                      </a:pPr>
                      <a:r>
                        <a:rPr lang="en-US" sz="2000" dirty="0"/>
                        <a:t>0</a:t>
                      </a:r>
                    </a:p>
                  </a:txBody>
                  <a:tcPr/>
                </a:tc>
                <a:tc>
                  <a:txBody>
                    <a:bodyPr/>
                    <a:lstStyle/>
                    <a:p>
                      <a:pPr algn="ctr">
                        <a:lnSpc>
                          <a:spcPct val="150000"/>
                        </a:lnSpc>
                      </a:pPr>
                      <a:r>
                        <a:rPr lang="en-US" sz="2000" dirty="0"/>
                        <a:t>0</a:t>
                      </a:r>
                    </a:p>
                  </a:txBody>
                  <a:tcPr/>
                </a:tc>
                <a:tc>
                  <a:txBody>
                    <a:bodyPr/>
                    <a:lstStyle/>
                    <a:p>
                      <a:pPr algn="ctr">
                        <a:lnSpc>
                          <a:spcPct val="150000"/>
                        </a:lnSpc>
                      </a:pPr>
                      <a:r>
                        <a:rPr lang="en-US" sz="2000" dirty="0"/>
                        <a:t>0</a:t>
                      </a:r>
                    </a:p>
                  </a:txBody>
                  <a:tcPr/>
                </a:tc>
                <a:tc>
                  <a:txBody>
                    <a:bodyPr/>
                    <a:lstStyle/>
                    <a:p>
                      <a:pPr algn="ctr">
                        <a:lnSpc>
                          <a:spcPct val="150000"/>
                        </a:lnSpc>
                      </a:pPr>
                      <a:r>
                        <a:rPr lang="en-US" sz="2000" dirty="0"/>
                        <a:t>34</a:t>
                      </a:r>
                    </a:p>
                  </a:txBody>
                  <a:tcPr/>
                </a:tc>
                <a:tc>
                  <a:txBody>
                    <a:bodyPr/>
                    <a:lstStyle/>
                    <a:p>
                      <a:pPr algn="ctr">
                        <a:lnSpc>
                          <a:spcPct val="150000"/>
                        </a:lnSpc>
                      </a:pPr>
                      <a:r>
                        <a:rPr lang="en-US" sz="2000" dirty="0"/>
                        <a:t>3</a:t>
                      </a:r>
                    </a:p>
                  </a:txBody>
                  <a:tcPr/>
                </a:tc>
                <a:tc>
                  <a:txBody>
                    <a:bodyPr/>
                    <a:lstStyle/>
                    <a:p>
                      <a:pPr algn="ctr">
                        <a:lnSpc>
                          <a:spcPct val="150000"/>
                        </a:lnSpc>
                      </a:pPr>
                      <a:r>
                        <a:rPr lang="en-US" sz="2000" dirty="0"/>
                        <a:t>7</a:t>
                      </a:r>
                    </a:p>
                  </a:txBody>
                  <a:tcPr/>
                </a:tc>
                <a:extLst>
                  <a:ext uri="{0D108BD9-81ED-4DB2-BD59-A6C34878D82A}">
                    <a16:rowId xmlns:a16="http://schemas.microsoft.com/office/drawing/2014/main" val="10004"/>
                  </a:ext>
                </a:extLst>
              </a:tr>
              <a:tr h="467298">
                <a:tc>
                  <a:txBody>
                    <a:bodyPr/>
                    <a:lstStyle/>
                    <a:p>
                      <a:pPr algn="l">
                        <a:lnSpc>
                          <a:spcPct val="150000"/>
                        </a:lnSpc>
                      </a:pPr>
                      <a:r>
                        <a:rPr lang="en-US" sz="2000" dirty="0"/>
                        <a:t>True interest</a:t>
                      </a:r>
                    </a:p>
                  </a:txBody>
                  <a:tcPr/>
                </a:tc>
                <a:tc>
                  <a:txBody>
                    <a:bodyPr/>
                    <a:lstStyle/>
                    <a:p>
                      <a:pPr algn="ctr">
                        <a:lnSpc>
                          <a:spcPct val="150000"/>
                        </a:lnSpc>
                      </a:pPr>
                      <a:r>
                        <a:rPr lang="en-US" sz="2000" dirty="0"/>
                        <a:t>-</a:t>
                      </a:r>
                    </a:p>
                  </a:txBody>
                  <a:tcPr/>
                </a:tc>
                <a:tc>
                  <a:txBody>
                    <a:bodyPr/>
                    <a:lstStyle/>
                    <a:p>
                      <a:pPr algn="ctr">
                        <a:lnSpc>
                          <a:spcPct val="150000"/>
                        </a:lnSpc>
                      </a:pPr>
                      <a:r>
                        <a:rPr lang="en-US" sz="2000" dirty="0"/>
                        <a:t>1</a:t>
                      </a:r>
                    </a:p>
                  </a:txBody>
                  <a:tcPr/>
                </a:tc>
                <a:tc>
                  <a:txBody>
                    <a:bodyPr/>
                    <a:lstStyle/>
                    <a:p>
                      <a:pPr algn="ctr">
                        <a:lnSpc>
                          <a:spcPct val="150000"/>
                        </a:lnSpc>
                      </a:pPr>
                      <a:r>
                        <a:rPr lang="en-US" sz="2000" dirty="0"/>
                        <a:t>2</a:t>
                      </a:r>
                    </a:p>
                  </a:txBody>
                  <a:tcPr/>
                </a:tc>
                <a:tc>
                  <a:txBody>
                    <a:bodyPr/>
                    <a:lstStyle/>
                    <a:p>
                      <a:pPr algn="ctr">
                        <a:lnSpc>
                          <a:spcPct val="150000"/>
                        </a:lnSpc>
                      </a:pPr>
                      <a:r>
                        <a:rPr lang="en-US" sz="2000" dirty="0"/>
                        <a:t>13</a:t>
                      </a:r>
                    </a:p>
                  </a:txBody>
                  <a:tcPr/>
                </a:tc>
                <a:tc>
                  <a:txBody>
                    <a:bodyPr/>
                    <a:lstStyle/>
                    <a:p>
                      <a:pPr algn="ctr">
                        <a:lnSpc>
                          <a:spcPct val="150000"/>
                        </a:lnSpc>
                      </a:pPr>
                      <a:r>
                        <a:rPr lang="en-US" sz="2000" dirty="0"/>
                        <a:t>26</a:t>
                      </a:r>
                    </a:p>
                  </a:txBody>
                  <a:tcPr/>
                </a:tc>
                <a:tc>
                  <a:txBody>
                    <a:bodyPr/>
                    <a:lstStyle/>
                    <a:p>
                      <a:pPr algn="ctr">
                        <a:lnSpc>
                          <a:spcPct val="150000"/>
                        </a:lnSpc>
                      </a:pPr>
                      <a:r>
                        <a:rPr lang="en-US" sz="2000" dirty="0"/>
                        <a:t>5</a:t>
                      </a:r>
                    </a:p>
                  </a:txBody>
                  <a:tcPr/>
                </a:tc>
                <a:extLst>
                  <a:ext uri="{0D108BD9-81ED-4DB2-BD59-A6C34878D82A}">
                    <a16:rowId xmlns:a16="http://schemas.microsoft.com/office/drawing/2014/main" val="10005"/>
                  </a:ext>
                </a:extLst>
              </a:tr>
              <a:tr h="467298">
                <a:tc>
                  <a:txBody>
                    <a:bodyPr/>
                    <a:lstStyle/>
                    <a:p>
                      <a:pPr algn="l">
                        <a:lnSpc>
                          <a:spcPct val="150000"/>
                        </a:lnSpc>
                      </a:pPr>
                      <a:r>
                        <a:rPr lang="en-US" sz="2000" dirty="0"/>
                        <a:t>True trade</a:t>
                      </a:r>
                    </a:p>
                  </a:txBody>
                  <a:tcPr/>
                </a:tc>
                <a:tc>
                  <a:txBody>
                    <a:bodyPr/>
                    <a:lstStyle/>
                    <a:p>
                      <a:pPr algn="ctr">
                        <a:lnSpc>
                          <a:spcPct val="150000"/>
                        </a:lnSpc>
                      </a:pPr>
                      <a:r>
                        <a:rPr lang="en-US" sz="2000" dirty="0"/>
                        <a:t>0</a:t>
                      </a:r>
                    </a:p>
                  </a:txBody>
                  <a:tcPr/>
                </a:tc>
                <a:tc>
                  <a:txBody>
                    <a:bodyPr/>
                    <a:lstStyle/>
                    <a:p>
                      <a:pPr algn="ctr">
                        <a:lnSpc>
                          <a:spcPct val="150000"/>
                        </a:lnSpc>
                      </a:pPr>
                      <a:r>
                        <a:rPr lang="en-US" sz="2000" dirty="0"/>
                        <a:t>0</a:t>
                      </a:r>
                    </a:p>
                  </a:txBody>
                  <a:tcPr/>
                </a:tc>
                <a:tc>
                  <a:txBody>
                    <a:bodyPr/>
                    <a:lstStyle/>
                    <a:p>
                      <a:pPr algn="ctr">
                        <a:lnSpc>
                          <a:spcPct val="150000"/>
                        </a:lnSpc>
                      </a:pPr>
                      <a:r>
                        <a:rPr lang="en-US" sz="2000" dirty="0"/>
                        <a:t>2</a:t>
                      </a:r>
                    </a:p>
                  </a:txBody>
                  <a:tcPr/>
                </a:tc>
                <a:tc>
                  <a:txBody>
                    <a:bodyPr/>
                    <a:lstStyle/>
                    <a:p>
                      <a:pPr algn="ctr">
                        <a:lnSpc>
                          <a:spcPct val="150000"/>
                        </a:lnSpc>
                      </a:pPr>
                      <a:r>
                        <a:rPr lang="en-US" sz="2000" dirty="0"/>
                        <a:t>14</a:t>
                      </a:r>
                    </a:p>
                  </a:txBody>
                  <a:tcPr/>
                </a:tc>
                <a:tc>
                  <a:txBody>
                    <a:bodyPr/>
                    <a:lstStyle/>
                    <a:p>
                      <a:pPr algn="ctr">
                        <a:lnSpc>
                          <a:spcPct val="150000"/>
                        </a:lnSpc>
                      </a:pPr>
                      <a:r>
                        <a:rPr lang="en-US" sz="2000" dirty="0"/>
                        <a:t>5</a:t>
                      </a:r>
                    </a:p>
                  </a:txBody>
                  <a:tcPr/>
                </a:tc>
                <a:tc>
                  <a:txBody>
                    <a:bodyPr/>
                    <a:lstStyle/>
                    <a:p>
                      <a:pPr algn="ctr">
                        <a:lnSpc>
                          <a:spcPct val="150000"/>
                        </a:lnSpc>
                      </a:pPr>
                      <a:r>
                        <a:rPr lang="en-US" sz="2000" dirty="0"/>
                        <a:t>10</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063057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A7345-E71B-814D-A956-1A4EE1EF925C}"/>
              </a:ext>
            </a:extLst>
          </p:cNvPr>
          <p:cNvSpPr>
            <a:spLocks noGrp="1"/>
          </p:cNvSpPr>
          <p:nvPr>
            <p:ph type="title"/>
          </p:nvPr>
        </p:nvSpPr>
        <p:spPr/>
        <p:txBody>
          <a:bodyPr/>
          <a:lstStyle/>
          <a:p>
            <a:r>
              <a:rPr lang="en-US" dirty="0"/>
              <a:t>Micro- vs. Macro-Averaging</a:t>
            </a:r>
            <a:endParaRPr lang="en-CN" dirty="0"/>
          </a:p>
        </p:txBody>
      </p:sp>
      <p:sp>
        <p:nvSpPr>
          <p:cNvPr id="3" name="Content Placeholder 2">
            <a:extLst>
              <a:ext uri="{FF2B5EF4-FFF2-40B4-BE49-F238E27FC236}">
                <a16:creationId xmlns:a16="http://schemas.microsoft.com/office/drawing/2014/main" id="{08915943-A164-0448-B635-D8405AFF5004}"/>
              </a:ext>
            </a:extLst>
          </p:cNvPr>
          <p:cNvSpPr>
            <a:spLocks noGrp="1"/>
          </p:cNvSpPr>
          <p:nvPr>
            <p:ph idx="1"/>
          </p:nvPr>
        </p:nvSpPr>
        <p:spPr>
          <a:xfrm>
            <a:off x="479425" y="1718822"/>
            <a:ext cx="10672251" cy="4021506"/>
          </a:xfrm>
        </p:spPr>
        <p:txBody>
          <a:bodyPr/>
          <a:lstStyle/>
          <a:p>
            <a:r>
              <a:rPr lang="en-US" dirty="0"/>
              <a:t>If we have more than one class, how do we combine multiple performance measures into one quantity?</a:t>
            </a:r>
          </a:p>
          <a:p>
            <a:r>
              <a:rPr lang="en-US" dirty="0"/>
              <a:t>Macro-averaging: </a:t>
            </a:r>
            <a:r>
              <a:rPr lang="en-US" b="1" dirty="0">
                <a:solidFill>
                  <a:srgbClr val="FF0000"/>
                </a:solidFill>
              </a:rPr>
              <a:t>Compute performance for each class, then average</a:t>
            </a:r>
          </a:p>
          <a:p>
            <a:r>
              <a:rPr lang="en-US" dirty="0"/>
              <a:t>Micro-averaging: </a:t>
            </a:r>
            <a:r>
              <a:rPr lang="en-US" b="1" dirty="0">
                <a:solidFill>
                  <a:srgbClr val="FF0000"/>
                </a:solidFill>
              </a:rPr>
              <a:t>Collect decisions for all classes, compute contingency table, evaluate</a:t>
            </a:r>
          </a:p>
        </p:txBody>
      </p:sp>
      <p:sp>
        <p:nvSpPr>
          <p:cNvPr id="4" name="Slide Number Placeholder 3">
            <a:extLst>
              <a:ext uri="{FF2B5EF4-FFF2-40B4-BE49-F238E27FC236}">
                <a16:creationId xmlns:a16="http://schemas.microsoft.com/office/drawing/2014/main" id="{CE4ADE13-321E-974F-AD94-B0BCAEE2CD0A}"/>
              </a:ext>
            </a:extLst>
          </p:cNvPr>
          <p:cNvSpPr>
            <a:spLocks noGrp="1"/>
          </p:cNvSpPr>
          <p:nvPr>
            <p:ph type="sldNum" sz="quarter" idx="12"/>
          </p:nvPr>
        </p:nvSpPr>
        <p:spPr/>
        <p:txBody>
          <a:bodyPr/>
          <a:lstStyle/>
          <a:p>
            <a:fld id="{DC8BB421-126E-41CB-B73A-69D52E98CAE3}" type="slidenum">
              <a:rPr lang="zh-CN" altLang="en-US" smtClean="0"/>
              <a:t>52</a:t>
            </a:fld>
            <a:endParaRPr lang="zh-CN" altLang="en-US" dirty="0"/>
          </a:p>
        </p:txBody>
      </p:sp>
    </p:spTree>
    <p:extLst>
      <p:ext uri="{BB962C8B-B14F-4D97-AF65-F5344CB8AC3E}">
        <p14:creationId xmlns:p14="http://schemas.microsoft.com/office/powerpoint/2010/main" val="5216464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EFD88-6AE1-A741-996C-A9D641A1ECD4}"/>
              </a:ext>
            </a:extLst>
          </p:cNvPr>
          <p:cNvSpPr>
            <a:spLocks noGrp="1"/>
          </p:cNvSpPr>
          <p:nvPr>
            <p:ph type="title"/>
          </p:nvPr>
        </p:nvSpPr>
        <p:spPr/>
        <p:txBody>
          <a:bodyPr/>
          <a:lstStyle/>
          <a:p>
            <a:r>
              <a:rPr lang="en-US" dirty="0"/>
              <a:t>Micro- vs. Macro-Averaging: Example</a:t>
            </a:r>
            <a:endParaRPr lang="en-CN" dirty="0"/>
          </a:p>
        </p:txBody>
      </p:sp>
      <p:sp>
        <p:nvSpPr>
          <p:cNvPr id="3" name="Content Placeholder 2">
            <a:extLst>
              <a:ext uri="{FF2B5EF4-FFF2-40B4-BE49-F238E27FC236}">
                <a16:creationId xmlns:a16="http://schemas.microsoft.com/office/drawing/2014/main" id="{A0CAA0AA-F51B-6249-8642-65792EF54B94}"/>
              </a:ext>
            </a:extLst>
          </p:cNvPr>
          <p:cNvSpPr>
            <a:spLocks noGrp="1"/>
          </p:cNvSpPr>
          <p:nvPr>
            <p:ph idx="1"/>
          </p:nvPr>
        </p:nvSpPr>
        <p:spPr>
          <a:xfrm>
            <a:off x="517525" y="3929124"/>
            <a:ext cx="11064875" cy="2212617"/>
          </a:xfrm>
        </p:spPr>
        <p:txBody>
          <a:bodyPr/>
          <a:lstStyle/>
          <a:p>
            <a:pPr marL="457200" lvl="1" indent="-457200"/>
            <a:r>
              <a:rPr lang="en-US" sz="2800" dirty="0">
                <a:latin typeface="Calibri" charset="0"/>
                <a:ea typeface="ＭＳ Ｐゴシック" charset="0"/>
              </a:rPr>
              <a:t>Macro-averaged precision: (0.5 + 0.9)/2 = 0.7</a:t>
            </a:r>
          </a:p>
          <a:p>
            <a:pPr marL="457200" lvl="1" indent="-457200"/>
            <a:r>
              <a:rPr lang="en-US" sz="2800" dirty="0">
                <a:latin typeface="Calibri" charset="0"/>
                <a:ea typeface="ＭＳ Ｐゴシック" charset="0"/>
              </a:rPr>
              <a:t>Micro-averaged precision: 100/120 = .83</a:t>
            </a:r>
          </a:p>
          <a:p>
            <a:pPr marL="457200" lvl="1" indent="-457200"/>
            <a:r>
              <a:rPr lang="en-US" sz="2800" b="1" dirty="0">
                <a:latin typeface="Calibri" charset="0"/>
                <a:ea typeface="ＭＳ Ｐゴシック" charset="0"/>
              </a:rPr>
              <a:t>Micro-averaged score is dominated by score on common classes</a:t>
            </a:r>
          </a:p>
          <a:p>
            <a:endParaRPr lang="en-CN" dirty="0"/>
          </a:p>
        </p:txBody>
      </p:sp>
      <p:sp>
        <p:nvSpPr>
          <p:cNvPr id="4" name="Slide Number Placeholder 3">
            <a:extLst>
              <a:ext uri="{FF2B5EF4-FFF2-40B4-BE49-F238E27FC236}">
                <a16:creationId xmlns:a16="http://schemas.microsoft.com/office/drawing/2014/main" id="{B3A53705-F13F-5848-B333-B1A4F8AA57B7}"/>
              </a:ext>
            </a:extLst>
          </p:cNvPr>
          <p:cNvSpPr>
            <a:spLocks noGrp="1"/>
          </p:cNvSpPr>
          <p:nvPr>
            <p:ph type="sldNum" sz="quarter" idx="12"/>
          </p:nvPr>
        </p:nvSpPr>
        <p:spPr/>
        <p:txBody>
          <a:bodyPr/>
          <a:lstStyle/>
          <a:p>
            <a:fld id="{DC8BB421-126E-41CB-B73A-69D52E98CAE3}" type="slidenum">
              <a:rPr lang="zh-CN" altLang="en-US" smtClean="0"/>
              <a:t>53</a:t>
            </a:fld>
            <a:endParaRPr lang="zh-CN" altLang="en-US" dirty="0"/>
          </a:p>
        </p:txBody>
      </p:sp>
      <p:graphicFrame>
        <p:nvGraphicFramePr>
          <p:cNvPr id="5" name="Group 3">
            <a:extLst>
              <a:ext uri="{FF2B5EF4-FFF2-40B4-BE49-F238E27FC236}">
                <a16:creationId xmlns:a16="http://schemas.microsoft.com/office/drawing/2014/main" id="{1FD6C99F-93E8-CB4C-AB37-943BD584646B}"/>
              </a:ext>
            </a:extLst>
          </p:cNvPr>
          <p:cNvGraphicFramePr>
            <a:graphicFrameLocks/>
          </p:cNvGraphicFramePr>
          <p:nvPr>
            <p:extLst>
              <p:ext uri="{D42A27DB-BD31-4B8C-83A1-F6EECF244321}">
                <p14:modId xmlns:p14="http://schemas.microsoft.com/office/powerpoint/2010/main" val="153975027"/>
              </p:ext>
            </p:extLst>
          </p:nvPr>
        </p:nvGraphicFramePr>
        <p:xfrm>
          <a:off x="1797270" y="1694867"/>
          <a:ext cx="2743200" cy="1363904"/>
        </p:xfrm>
        <a:graphic>
          <a:graphicData uri="http://schemas.openxmlformats.org/drawingml/2006/table">
            <a:tbl>
              <a:tblPr/>
              <a:tblGrid>
                <a:gridCol w="1216386">
                  <a:extLst>
                    <a:ext uri="{9D8B030D-6E8A-4147-A177-3AD203B41FA5}">
                      <a16:colId xmlns:a16="http://schemas.microsoft.com/office/drawing/2014/main" val="20000"/>
                    </a:ext>
                  </a:extLst>
                </a:gridCol>
                <a:gridCol w="764814">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400" b="0" i="0" u="none" strike="noStrike" cap="none" normalizeH="0" baseline="0" dirty="0">
                        <a:ln>
                          <a:noFill/>
                        </a:ln>
                        <a:solidFill>
                          <a:schemeClr val="tx1"/>
                        </a:solidFill>
                        <a:effectLst/>
                        <a:latin typeface="Calibri"/>
                        <a:cs typeface="Calibri"/>
                      </a:endParaRP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yes</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no</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Classifier: yes</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rgbClr val="FF0000"/>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no</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rgbClr val="FF0000"/>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970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6" name="Group 21">
            <a:extLst>
              <a:ext uri="{FF2B5EF4-FFF2-40B4-BE49-F238E27FC236}">
                <a16:creationId xmlns:a16="http://schemas.microsoft.com/office/drawing/2014/main" id="{5A821046-F837-214C-A81D-748B36856405}"/>
              </a:ext>
            </a:extLst>
          </p:cNvPr>
          <p:cNvGraphicFramePr>
            <a:graphicFrameLocks/>
          </p:cNvGraphicFramePr>
          <p:nvPr>
            <p:extLst>
              <p:ext uri="{D42A27DB-BD31-4B8C-83A1-F6EECF244321}">
                <p14:modId xmlns:p14="http://schemas.microsoft.com/office/powerpoint/2010/main" val="1886394553"/>
              </p:ext>
            </p:extLst>
          </p:nvPr>
        </p:nvGraphicFramePr>
        <p:xfrm>
          <a:off x="4692870" y="1694867"/>
          <a:ext cx="2667000" cy="1363904"/>
        </p:xfrm>
        <a:graphic>
          <a:graphicData uri="http://schemas.openxmlformats.org/drawingml/2006/table">
            <a:tbl>
              <a:tblPr/>
              <a:tblGrid>
                <a:gridCol w="1293091">
                  <a:extLst>
                    <a:ext uri="{9D8B030D-6E8A-4147-A177-3AD203B41FA5}">
                      <a16:colId xmlns:a16="http://schemas.microsoft.com/office/drawing/2014/main" val="20000"/>
                    </a:ext>
                  </a:extLst>
                </a:gridCol>
                <a:gridCol w="727364">
                  <a:extLst>
                    <a:ext uri="{9D8B030D-6E8A-4147-A177-3AD203B41FA5}">
                      <a16:colId xmlns:a16="http://schemas.microsoft.com/office/drawing/2014/main" val="20001"/>
                    </a:ext>
                  </a:extLst>
                </a:gridCol>
                <a:gridCol w="646545">
                  <a:extLst>
                    <a:ext uri="{9D8B030D-6E8A-4147-A177-3AD203B41FA5}">
                      <a16:colId xmlns:a16="http://schemas.microsoft.com/office/drawing/2014/main" val="20002"/>
                    </a:ext>
                  </a:extLst>
                </a:gridCol>
              </a:tblGrid>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400" b="0" i="0" u="none" strike="noStrike" cap="none" normalizeH="0" baseline="0" dirty="0">
                        <a:ln>
                          <a:noFill/>
                        </a:ln>
                        <a:solidFill>
                          <a:schemeClr val="tx1"/>
                        </a:solidFill>
                        <a:effectLst/>
                        <a:latin typeface="Calibri"/>
                        <a:cs typeface="Calibri"/>
                      </a:endParaRP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yes</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no</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Classifier: yes</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rgbClr val="FF0000"/>
                          </a:solidFill>
                          <a:effectLst/>
                          <a:latin typeface="Calibri"/>
                          <a:cs typeface="Calibri"/>
                        </a:rPr>
                        <a:t>90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Classifier: no</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rgbClr val="FF0000"/>
                          </a:solidFill>
                          <a:effectLst/>
                          <a:latin typeface="Calibri"/>
                          <a:cs typeface="Calibri"/>
                        </a:rPr>
                        <a:t>10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890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7" name="Group 39">
            <a:extLst>
              <a:ext uri="{FF2B5EF4-FFF2-40B4-BE49-F238E27FC236}">
                <a16:creationId xmlns:a16="http://schemas.microsoft.com/office/drawing/2014/main" id="{83A0E25A-DAF9-F343-8BAA-9F9B0CCB55D2}"/>
              </a:ext>
            </a:extLst>
          </p:cNvPr>
          <p:cNvGraphicFramePr>
            <a:graphicFrameLocks/>
          </p:cNvGraphicFramePr>
          <p:nvPr>
            <p:extLst>
              <p:ext uri="{D42A27DB-BD31-4B8C-83A1-F6EECF244321}">
                <p14:modId xmlns:p14="http://schemas.microsoft.com/office/powerpoint/2010/main" val="1175997649"/>
              </p:ext>
            </p:extLst>
          </p:nvPr>
        </p:nvGraphicFramePr>
        <p:xfrm>
          <a:off x="7664671" y="1694867"/>
          <a:ext cx="2666998" cy="1363904"/>
        </p:xfrm>
        <a:graphic>
          <a:graphicData uri="http://schemas.openxmlformats.org/drawingml/2006/table">
            <a:tbl>
              <a:tblPr/>
              <a:tblGrid>
                <a:gridCol w="1219199">
                  <a:extLst>
                    <a:ext uri="{9D8B030D-6E8A-4147-A177-3AD203B41FA5}">
                      <a16:colId xmlns:a16="http://schemas.microsoft.com/office/drawing/2014/main" val="20000"/>
                    </a:ext>
                  </a:extLst>
                </a:gridCol>
                <a:gridCol w="720435">
                  <a:extLst>
                    <a:ext uri="{9D8B030D-6E8A-4147-A177-3AD203B41FA5}">
                      <a16:colId xmlns:a16="http://schemas.microsoft.com/office/drawing/2014/main" val="20001"/>
                    </a:ext>
                  </a:extLst>
                </a:gridCol>
                <a:gridCol w="727364">
                  <a:extLst>
                    <a:ext uri="{9D8B030D-6E8A-4147-A177-3AD203B41FA5}">
                      <a16:colId xmlns:a16="http://schemas.microsoft.com/office/drawing/2014/main" val="20002"/>
                    </a:ext>
                  </a:extLst>
                </a:gridCol>
              </a:tblGrid>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400" b="0" i="0" u="none" strike="noStrike" cap="none" normalizeH="0" baseline="0" dirty="0">
                        <a:ln>
                          <a:noFill/>
                        </a:ln>
                        <a:solidFill>
                          <a:schemeClr val="tx1"/>
                        </a:solidFill>
                        <a:effectLst/>
                        <a:latin typeface="Calibri"/>
                        <a:cs typeface="Calibri"/>
                      </a:endParaRP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yes</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Truth: no</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yes</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rgbClr val="FF0000"/>
                          </a:solidFill>
                          <a:effectLst/>
                          <a:latin typeface="Calibri"/>
                          <a:cs typeface="Calibri"/>
                        </a:rPr>
                        <a:t>100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20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431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a:ln>
                            <a:noFill/>
                          </a:ln>
                          <a:solidFill>
                            <a:schemeClr val="tx1"/>
                          </a:solidFill>
                          <a:effectLst/>
                          <a:latin typeface="Calibri"/>
                          <a:cs typeface="Calibri"/>
                        </a:rPr>
                        <a:t>Classifier: no</a:t>
                      </a:r>
                    </a:p>
                  </a:txBody>
                  <a:tcPr marT="34277" marB="3427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rgbClr val="FF0000"/>
                          </a:solidFill>
                          <a:effectLst/>
                          <a:latin typeface="Calibri"/>
                          <a:cs typeface="Calibri"/>
                        </a:rPr>
                        <a:t>20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400" b="0" i="0" u="none" strike="noStrike" cap="none" normalizeH="0" baseline="0" dirty="0">
                          <a:ln>
                            <a:noFill/>
                          </a:ln>
                          <a:solidFill>
                            <a:schemeClr val="tx1"/>
                          </a:solidFill>
                          <a:effectLst/>
                          <a:latin typeface="Calibri"/>
                          <a:cs typeface="Calibri"/>
                        </a:rPr>
                        <a:t>1860</a:t>
                      </a:r>
                    </a:p>
                  </a:txBody>
                  <a:tcPr marT="34277" marB="3427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 name="Text Box 57">
            <a:extLst>
              <a:ext uri="{FF2B5EF4-FFF2-40B4-BE49-F238E27FC236}">
                <a16:creationId xmlns:a16="http://schemas.microsoft.com/office/drawing/2014/main" id="{9E2FA134-C612-8F4F-ADD0-8A7345013766}"/>
              </a:ext>
            </a:extLst>
          </p:cNvPr>
          <p:cNvSpPr txBox="1">
            <a:spLocks noChangeArrowheads="1"/>
          </p:cNvSpPr>
          <p:nvPr/>
        </p:nvSpPr>
        <p:spPr bwMode="auto">
          <a:xfrm>
            <a:off x="2406870" y="1209093"/>
            <a:ext cx="1828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dirty="0">
                <a:latin typeface="Calibri"/>
                <a:cs typeface="Calibri"/>
              </a:rPr>
              <a:t>Class 1</a:t>
            </a:r>
          </a:p>
        </p:txBody>
      </p:sp>
      <p:sp>
        <p:nvSpPr>
          <p:cNvPr id="9" name="Text Box 58">
            <a:extLst>
              <a:ext uri="{FF2B5EF4-FFF2-40B4-BE49-F238E27FC236}">
                <a16:creationId xmlns:a16="http://schemas.microsoft.com/office/drawing/2014/main" id="{41E7FE6D-7762-834D-A628-57484EF9B123}"/>
              </a:ext>
            </a:extLst>
          </p:cNvPr>
          <p:cNvSpPr txBox="1">
            <a:spLocks noChangeArrowheads="1"/>
          </p:cNvSpPr>
          <p:nvPr/>
        </p:nvSpPr>
        <p:spPr bwMode="auto">
          <a:xfrm>
            <a:off x="5226270" y="1209093"/>
            <a:ext cx="1828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a:latin typeface="Calibri"/>
                <a:cs typeface="Calibri"/>
              </a:rPr>
              <a:t>Class 2</a:t>
            </a:r>
          </a:p>
        </p:txBody>
      </p:sp>
      <p:sp>
        <p:nvSpPr>
          <p:cNvPr id="10" name="Text Box 59">
            <a:extLst>
              <a:ext uri="{FF2B5EF4-FFF2-40B4-BE49-F238E27FC236}">
                <a16:creationId xmlns:a16="http://schemas.microsoft.com/office/drawing/2014/main" id="{F50529A4-22FD-7D46-86E3-4B213CBF4C87}"/>
              </a:ext>
            </a:extLst>
          </p:cNvPr>
          <p:cNvSpPr txBox="1">
            <a:spLocks noChangeArrowheads="1"/>
          </p:cNvSpPr>
          <p:nvPr/>
        </p:nvSpPr>
        <p:spPr bwMode="auto">
          <a:xfrm>
            <a:off x="7817070" y="1209094"/>
            <a:ext cx="2667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a:latin typeface="Calibri"/>
                <a:cs typeface="Calibri"/>
              </a:rPr>
              <a:t>Micro Ave. Table</a:t>
            </a:r>
          </a:p>
        </p:txBody>
      </p:sp>
    </p:spTree>
    <p:extLst>
      <p:ext uri="{BB962C8B-B14F-4D97-AF65-F5344CB8AC3E}">
        <p14:creationId xmlns:p14="http://schemas.microsoft.com/office/powerpoint/2010/main" val="42017895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34736-6513-F34F-86EF-71B480B3067D}"/>
              </a:ext>
            </a:extLst>
          </p:cNvPr>
          <p:cNvSpPr>
            <a:spLocks noGrp="1"/>
          </p:cNvSpPr>
          <p:nvPr>
            <p:ph type="title"/>
          </p:nvPr>
        </p:nvSpPr>
        <p:spPr/>
        <p:txBody>
          <a:bodyPr/>
          <a:lstStyle/>
          <a:p>
            <a:r>
              <a:rPr lang="en-US" sz="4000" b="1" dirty="0"/>
              <a:t>Development Test Sets and Cross-validation</a:t>
            </a:r>
            <a:endParaRPr lang="en-CN" dirty="0"/>
          </a:p>
        </p:txBody>
      </p:sp>
      <p:sp>
        <p:nvSpPr>
          <p:cNvPr id="4" name="Slide Number Placeholder 3">
            <a:extLst>
              <a:ext uri="{FF2B5EF4-FFF2-40B4-BE49-F238E27FC236}">
                <a16:creationId xmlns:a16="http://schemas.microsoft.com/office/drawing/2014/main" id="{65E737D9-2AD2-904D-815A-59364EED198D}"/>
              </a:ext>
            </a:extLst>
          </p:cNvPr>
          <p:cNvSpPr>
            <a:spLocks noGrp="1"/>
          </p:cNvSpPr>
          <p:nvPr>
            <p:ph type="sldNum" sz="quarter" idx="12"/>
          </p:nvPr>
        </p:nvSpPr>
        <p:spPr/>
        <p:txBody>
          <a:bodyPr/>
          <a:lstStyle/>
          <a:p>
            <a:fld id="{DC8BB421-126E-41CB-B73A-69D52E98CAE3}" type="slidenum">
              <a:rPr lang="zh-CN" altLang="en-US" smtClean="0"/>
              <a:t>54</a:t>
            </a:fld>
            <a:endParaRPr lang="zh-CN" altLang="en-US" dirty="0"/>
          </a:p>
        </p:txBody>
      </p:sp>
      <p:sp>
        <p:nvSpPr>
          <p:cNvPr id="5" name="Rectangle 3">
            <a:extLst>
              <a:ext uri="{FF2B5EF4-FFF2-40B4-BE49-F238E27FC236}">
                <a16:creationId xmlns:a16="http://schemas.microsoft.com/office/drawing/2014/main" id="{B4DB38F4-A4DF-6441-8431-C8F9BBE07185}"/>
              </a:ext>
            </a:extLst>
          </p:cNvPr>
          <p:cNvSpPr txBox="1">
            <a:spLocks noChangeArrowheads="1"/>
          </p:cNvSpPr>
          <p:nvPr/>
        </p:nvSpPr>
        <p:spPr>
          <a:xfrm>
            <a:off x="1258688" y="1761786"/>
            <a:ext cx="8841720" cy="3225212"/>
          </a:xfrm>
          <a:prstGeom prst="rect">
            <a:avLst/>
          </a:prstGeom>
          <a:noFill/>
        </p:spPr>
        <p:txBody>
          <a:bodyPr/>
          <a:lstStyle>
            <a:lvl1pPr marL="228594" indent="-228594"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SimSun" panose="02010600030101010101" pitchFamily="2" charset="-122"/>
                <a:cs typeface="+mn-cs"/>
              </a:defRPr>
            </a:lvl1pPr>
            <a:lvl2pPr marL="685783" indent="-228594" algn="l" rtl="0" eaLnBrk="0" fontAlgn="base" hangingPunct="0">
              <a:lnSpc>
                <a:spcPct val="90000"/>
              </a:lnSpc>
              <a:spcBef>
                <a:spcPts val="500"/>
              </a:spcBef>
              <a:spcAft>
                <a:spcPct val="0"/>
              </a:spcAft>
              <a:buFont typeface="Arial" charset="0"/>
              <a:buChar char="•"/>
              <a:defRPr sz="2400" kern="1200">
                <a:solidFill>
                  <a:schemeClr val="tx1"/>
                </a:solidFill>
                <a:latin typeface="+mn-lt"/>
                <a:ea typeface="SimSun" panose="02010600030101010101" pitchFamily="2" charset="-122"/>
                <a:cs typeface="+mn-cs"/>
              </a:defRPr>
            </a:lvl2pPr>
            <a:lvl3pPr marL="1142971" indent="-228594" algn="l" rtl="0" eaLnBrk="0" fontAlgn="base" hangingPunct="0">
              <a:lnSpc>
                <a:spcPct val="90000"/>
              </a:lnSpc>
              <a:spcBef>
                <a:spcPts val="500"/>
              </a:spcBef>
              <a:spcAft>
                <a:spcPct val="0"/>
              </a:spcAft>
              <a:buFont typeface="Arial" charset="0"/>
              <a:buChar char="•"/>
              <a:defRPr sz="2000" kern="1200">
                <a:solidFill>
                  <a:schemeClr val="tx1"/>
                </a:solidFill>
                <a:latin typeface="+mn-lt"/>
                <a:ea typeface="SimSun" panose="02010600030101010101" pitchFamily="2" charset="-122"/>
                <a:cs typeface="+mn-cs"/>
              </a:defRPr>
            </a:lvl3pPr>
            <a:lvl4pPr marL="1600160" indent="-228594" algn="l" rtl="0" eaLnBrk="0" fontAlgn="base" hangingPunct="0">
              <a:lnSpc>
                <a:spcPct val="90000"/>
              </a:lnSpc>
              <a:spcBef>
                <a:spcPts val="500"/>
              </a:spcBef>
              <a:spcAft>
                <a:spcPct val="0"/>
              </a:spcAft>
              <a:buFont typeface="Arial" charset="0"/>
              <a:buChar char="•"/>
              <a:defRPr kern="1200">
                <a:solidFill>
                  <a:schemeClr val="tx1"/>
                </a:solidFill>
                <a:latin typeface="+mn-lt"/>
                <a:ea typeface="SimSun" panose="02010600030101010101" pitchFamily="2" charset="-122"/>
                <a:cs typeface="+mn-cs"/>
              </a:defRPr>
            </a:lvl4pPr>
            <a:lvl5pPr marL="2057349" indent="-228594" algn="l" rtl="0" eaLnBrk="0" fontAlgn="base" hangingPunct="0">
              <a:lnSpc>
                <a:spcPct val="90000"/>
              </a:lnSpc>
              <a:spcBef>
                <a:spcPts val="500"/>
              </a:spcBef>
              <a:spcAft>
                <a:spcPct val="0"/>
              </a:spcAft>
              <a:buFont typeface="Arial" charset="0"/>
              <a:buChar char="•"/>
              <a:defRPr kern="1200">
                <a:solidFill>
                  <a:schemeClr val="tx1"/>
                </a:solidFill>
                <a:latin typeface="+mn-lt"/>
                <a:ea typeface="SimSun" panose="02010600030101010101" pitchFamily="2" charset="-122"/>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Calibri" charset="0"/>
              </a:rPr>
              <a:t>Metric: P/R/F1  or Accuracy</a:t>
            </a:r>
          </a:p>
          <a:p>
            <a:r>
              <a:rPr lang="en-US" sz="2400" dirty="0">
                <a:latin typeface="Calibri" charset="0"/>
              </a:rPr>
              <a:t>Unseen test set</a:t>
            </a:r>
          </a:p>
          <a:p>
            <a:pPr lvl="1"/>
            <a:r>
              <a:rPr lang="en-US" dirty="0">
                <a:latin typeface="Calibri" charset="0"/>
              </a:rPr>
              <a:t>avoid overfitting (‘tuning to the test set’)</a:t>
            </a:r>
          </a:p>
          <a:p>
            <a:pPr lvl="1"/>
            <a:r>
              <a:rPr lang="en-US" dirty="0">
                <a:latin typeface="Calibri" charset="0"/>
              </a:rPr>
              <a:t>more conservative estimate of performance</a:t>
            </a:r>
          </a:p>
          <a:p>
            <a:r>
              <a:rPr lang="en-US" sz="2400" dirty="0">
                <a:latin typeface="Calibri" charset="0"/>
              </a:rPr>
              <a:t>Cross-validation over multiple splits</a:t>
            </a:r>
          </a:p>
          <a:p>
            <a:pPr lvl="2"/>
            <a:r>
              <a:rPr lang="en-US" sz="2400" dirty="0">
                <a:latin typeface="Calibri" charset="0"/>
              </a:rPr>
              <a:t>Handle sampling errors from different datasets</a:t>
            </a:r>
          </a:p>
          <a:p>
            <a:pPr lvl="1"/>
            <a:r>
              <a:rPr lang="en-US" dirty="0">
                <a:latin typeface="Calibri" charset="0"/>
              </a:rPr>
              <a:t>Pool results over each split</a:t>
            </a:r>
          </a:p>
          <a:p>
            <a:pPr lvl="1"/>
            <a:r>
              <a:rPr lang="en-US" dirty="0">
                <a:latin typeface="Calibri" charset="0"/>
              </a:rPr>
              <a:t>Compute pooled dev set performance</a:t>
            </a:r>
          </a:p>
        </p:txBody>
      </p:sp>
      <p:sp>
        <p:nvSpPr>
          <p:cNvPr id="6" name="Rectangle 5">
            <a:extLst>
              <a:ext uri="{FF2B5EF4-FFF2-40B4-BE49-F238E27FC236}">
                <a16:creationId xmlns:a16="http://schemas.microsoft.com/office/drawing/2014/main" id="{85DC721A-B744-9E46-919B-F7316AB39F04}"/>
              </a:ext>
            </a:extLst>
          </p:cNvPr>
          <p:cNvSpPr/>
          <p:nvPr/>
        </p:nvSpPr>
        <p:spPr bwMode="auto">
          <a:xfrm>
            <a:off x="2345145" y="1037243"/>
            <a:ext cx="2057400" cy="6096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lang="en-US" sz="2000" dirty="0">
                <a:latin typeface="Calibri"/>
                <a:cs typeface="Calibri"/>
              </a:rPr>
              <a:t>Training set</a:t>
            </a:r>
          </a:p>
        </p:txBody>
      </p:sp>
      <p:sp>
        <p:nvSpPr>
          <p:cNvPr id="7" name="Rectangle 6">
            <a:extLst>
              <a:ext uri="{FF2B5EF4-FFF2-40B4-BE49-F238E27FC236}">
                <a16:creationId xmlns:a16="http://schemas.microsoft.com/office/drawing/2014/main" id="{44AADFC2-39A6-0E46-863B-EE2823EC7C56}"/>
              </a:ext>
            </a:extLst>
          </p:cNvPr>
          <p:cNvSpPr/>
          <p:nvPr/>
        </p:nvSpPr>
        <p:spPr bwMode="auto">
          <a:xfrm>
            <a:off x="4935945" y="1037243"/>
            <a:ext cx="2819400" cy="6096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lang="en-US" sz="2000" dirty="0">
                <a:latin typeface="Calibri"/>
                <a:cs typeface="Calibri"/>
              </a:rPr>
              <a:t>Development Test Set</a:t>
            </a:r>
          </a:p>
        </p:txBody>
      </p:sp>
      <p:sp>
        <p:nvSpPr>
          <p:cNvPr id="8" name="Rectangle 7">
            <a:extLst>
              <a:ext uri="{FF2B5EF4-FFF2-40B4-BE49-F238E27FC236}">
                <a16:creationId xmlns:a16="http://schemas.microsoft.com/office/drawing/2014/main" id="{B98D2400-B0C8-B342-9F29-2F962AEAD65D}"/>
              </a:ext>
            </a:extLst>
          </p:cNvPr>
          <p:cNvSpPr/>
          <p:nvPr/>
        </p:nvSpPr>
        <p:spPr bwMode="auto">
          <a:xfrm>
            <a:off x="8136345" y="1037243"/>
            <a:ext cx="1219200" cy="609600"/>
          </a:xfrm>
          <a:prstGeom prst="rect">
            <a:avLst/>
          </a:prstGeom>
          <a:solidFill>
            <a:schemeClr val="accent2">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lang="en-US" sz="2000" dirty="0">
                <a:latin typeface="Calibri"/>
                <a:cs typeface="Calibri"/>
              </a:rPr>
              <a:t>Test Set</a:t>
            </a:r>
          </a:p>
        </p:txBody>
      </p:sp>
      <p:sp>
        <p:nvSpPr>
          <p:cNvPr id="9" name="Rectangle 8">
            <a:extLst>
              <a:ext uri="{FF2B5EF4-FFF2-40B4-BE49-F238E27FC236}">
                <a16:creationId xmlns:a16="http://schemas.microsoft.com/office/drawing/2014/main" id="{C4AC23A7-3FB2-C343-A84D-8D7A3F5E8AA1}"/>
              </a:ext>
            </a:extLst>
          </p:cNvPr>
          <p:cNvSpPr/>
          <p:nvPr/>
        </p:nvSpPr>
        <p:spPr bwMode="auto">
          <a:xfrm>
            <a:off x="8212545" y="5787098"/>
            <a:ext cx="1143000" cy="304800"/>
          </a:xfrm>
          <a:prstGeom prst="rect">
            <a:avLst/>
          </a:prstGeom>
          <a:solidFill>
            <a:schemeClr val="accent2">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lang="en-US" sz="2000" dirty="0">
                <a:latin typeface="Calibri"/>
                <a:cs typeface="Calibri"/>
              </a:rPr>
              <a:t>Test Set</a:t>
            </a:r>
          </a:p>
        </p:txBody>
      </p:sp>
      <p:grpSp>
        <p:nvGrpSpPr>
          <p:cNvPr id="10" name="Group 9">
            <a:extLst>
              <a:ext uri="{FF2B5EF4-FFF2-40B4-BE49-F238E27FC236}">
                <a16:creationId xmlns:a16="http://schemas.microsoft.com/office/drawing/2014/main" id="{936E253A-792C-9643-A3CF-17AB49EC5375}"/>
              </a:ext>
            </a:extLst>
          </p:cNvPr>
          <p:cNvGrpSpPr/>
          <p:nvPr/>
        </p:nvGrpSpPr>
        <p:grpSpPr>
          <a:xfrm>
            <a:off x="4140383" y="5063198"/>
            <a:ext cx="2916382" cy="1752600"/>
            <a:chOff x="6012873" y="2876550"/>
            <a:chExt cx="2916382" cy="1752600"/>
          </a:xfrm>
        </p:grpSpPr>
        <p:sp>
          <p:nvSpPr>
            <p:cNvPr id="11" name="Rectangle 10">
              <a:extLst>
                <a:ext uri="{FF2B5EF4-FFF2-40B4-BE49-F238E27FC236}">
                  <a16:creationId xmlns:a16="http://schemas.microsoft.com/office/drawing/2014/main" id="{10405B25-C595-B844-88DF-AF0B0F4ED7F4}"/>
                </a:ext>
              </a:extLst>
            </p:cNvPr>
            <p:cNvSpPr/>
            <p:nvPr/>
          </p:nvSpPr>
          <p:spPr bwMode="auto">
            <a:xfrm>
              <a:off x="6012873" y="34861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lang="en-US" sz="2000" dirty="0">
                  <a:latin typeface="Calibri"/>
                  <a:cs typeface="Calibri"/>
                </a:rPr>
                <a:t>Training Set</a:t>
              </a:r>
            </a:p>
          </p:txBody>
        </p:sp>
        <p:sp>
          <p:nvSpPr>
            <p:cNvPr id="12" name="Rectangle 11">
              <a:extLst>
                <a:ext uri="{FF2B5EF4-FFF2-40B4-BE49-F238E27FC236}">
                  <a16:creationId xmlns:a16="http://schemas.microsoft.com/office/drawing/2014/main" id="{EF619838-3A49-8F49-984A-B8F4D9CA5892}"/>
                </a:ext>
              </a:extLst>
            </p:cNvPr>
            <p:cNvSpPr/>
            <p:nvPr/>
          </p:nvSpPr>
          <p:spPr bwMode="auto">
            <a:xfrm>
              <a:off x="6012873" y="40957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lang="en-US" sz="2000" dirty="0">
                  <a:latin typeface="Calibri"/>
                  <a:cs typeface="Calibri"/>
                </a:rPr>
                <a:t>                         Training Set</a:t>
              </a:r>
            </a:p>
          </p:txBody>
        </p:sp>
        <p:sp>
          <p:nvSpPr>
            <p:cNvPr id="13" name="Rectangle 12">
              <a:extLst>
                <a:ext uri="{FF2B5EF4-FFF2-40B4-BE49-F238E27FC236}">
                  <a16:creationId xmlns:a16="http://schemas.microsoft.com/office/drawing/2014/main" id="{843DC32B-5A2C-F844-8547-4906005F47FE}"/>
                </a:ext>
              </a:extLst>
            </p:cNvPr>
            <p:cNvSpPr/>
            <p:nvPr/>
          </p:nvSpPr>
          <p:spPr bwMode="auto">
            <a:xfrm>
              <a:off x="6019495" y="40957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lang="en-US" sz="2000" dirty="0" err="1">
                  <a:latin typeface="Calibri"/>
                  <a:cs typeface="Calibri"/>
                </a:rPr>
                <a:t>Dev</a:t>
              </a:r>
              <a:r>
                <a:rPr lang="en-US" sz="2000" dirty="0">
                  <a:latin typeface="Calibri"/>
                  <a:cs typeface="Calibri"/>
                </a:rPr>
                <a:t> Test</a:t>
              </a:r>
            </a:p>
          </p:txBody>
        </p:sp>
        <p:sp>
          <p:nvSpPr>
            <p:cNvPr id="14" name="Rectangle 13">
              <a:extLst>
                <a:ext uri="{FF2B5EF4-FFF2-40B4-BE49-F238E27FC236}">
                  <a16:creationId xmlns:a16="http://schemas.microsoft.com/office/drawing/2014/main" id="{7E824E04-684D-7840-8370-25CD6486A045}"/>
                </a:ext>
              </a:extLst>
            </p:cNvPr>
            <p:cNvSpPr/>
            <p:nvPr/>
          </p:nvSpPr>
          <p:spPr bwMode="auto">
            <a:xfrm>
              <a:off x="6019800" y="28765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lang="en-US" sz="2000" dirty="0">
                  <a:latin typeface="Calibri"/>
                  <a:cs typeface="Calibri"/>
                </a:rPr>
                <a:t>Training Set</a:t>
              </a:r>
            </a:p>
          </p:txBody>
        </p:sp>
        <p:sp>
          <p:nvSpPr>
            <p:cNvPr id="15" name="Rectangle 14">
              <a:extLst>
                <a:ext uri="{FF2B5EF4-FFF2-40B4-BE49-F238E27FC236}">
                  <a16:creationId xmlns:a16="http://schemas.microsoft.com/office/drawing/2014/main" id="{140F713C-4E6B-4C4C-88EB-2CCAA1E5002A}"/>
                </a:ext>
              </a:extLst>
            </p:cNvPr>
            <p:cNvSpPr/>
            <p:nvPr/>
          </p:nvSpPr>
          <p:spPr bwMode="auto">
            <a:xfrm>
              <a:off x="7848600" y="34861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lang="en-US" sz="2000" dirty="0" err="1">
                  <a:latin typeface="Calibri"/>
                  <a:cs typeface="Calibri"/>
                </a:rPr>
                <a:t>Dev</a:t>
              </a:r>
              <a:r>
                <a:rPr lang="en-US" sz="2000" dirty="0">
                  <a:latin typeface="Calibri"/>
                  <a:cs typeface="Calibri"/>
                </a:rPr>
                <a:t> Test</a:t>
              </a:r>
            </a:p>
          </p:txBody>
        </p:sp>
        <p:sp>
          <p:nvSpPr>
            <p:cNvPr id="16" name="Rectangle 15">
              <a:extLst>
                <a:ext uri="{FF2B5EF4-FFF2-40B4-BE49-F238E27FC236}">
                  <a16:creationId xmlns:a16="http://schemas.microsoft.com/office/drawing/2014/main" id="{117462BD-E6B4-344E-9634-353B1A9C1555}"/>
                </a:ext>
              </a:extLst>
            </p:cNvPr>
            <p:cNvSpPr/>
            <p:nvPr/>
          </p:nvSpPr>
          <p:spPr bwMode="auto">
            <a:xfrm>
              <a:off x="7391400" y="28765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lang="en-US" sz="2000" dirty="0" err="1">
                  <a:latin typeface="Calibri"/>
                  <a:cs typeface="Calibri"/>
                </a:rPr>
                <a:t>Dev</a:t>
              </a:r>
              <a:r>
                <a:rPr lang="en-US" sz="2000" dirty="0">
                  <a:latin typeface="Calibri"/>
                  <a:cs typeface="Calibri"/>
                </a:rPr>
                <a:t> Test</a:t>
              </a:r>
            </a:p>
          </p:txBody>
        </p:sp>
      </p:grpSp>
    </p:spTree>
    <p:extLst>
      <p:ext uri="{BB962C8B-B14F-4D97-AF65-F5344CB8AC3E}">
        <p14:creationId xmlns:p14="http://schemas.microsoft.com/office/powerpoint/2010/main" val="33079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6B3FC-64A0-F247-97D9-70CD5B4CD72D}"/>
              </a:ext>
            </a:extLst>
          </p:cNvPr>
          <p:cNvSpPr>
            <a:spLocks noGrp="1"/>
          </p:cNvSpPr>
          <p:nvPr>
            <p:ph type="title"/>
          </p:nvPr>
        </p:nvSpPr>
        <p:spPr/>
        <p:txBody>
          <a:bodyPr/>
          <a:lstStyle/>
          <a:p>
            <a:r>
              <a:rPr lang="en-US" sz="4000" b="1" dirty="0"/>
              <a:t>Outline</a:t>
            </a:r>
            <a:endParaRPr lang="en-CN" dirty="0"/>
          </a:p>
        </p:txBody>
      </p:sp>
      <p:sp>
        <p:nvSpPr>
          <p:cNvPr id="3" name="Content Placeholder 2">
            <a:extLst>
              <a:ext uri="{FF2B5EF4-FFF2-40B4-BE49-F238E27FC236}">
                <a16:creationId xmlns:a16="http://schemas.microsoft.com/office/drawing/2014/main" id="{E4C795B9-AD1A-E34E-A2A0-C304D3C4AA26}"/>
              </a:ext>
            </a:extLst>
          </p:cNvPr>
          <p:cNvSpPr>
            <a:spLocks noGrp="1"/>
          </p:cNvSpPr>
          <p:nvPr>
            <p:ph idx="1"/>
          </p:nvPr>
        </p:nvSpPr>
        <p:spPr/>
        <p:txBody>
          <a:bodyPr/>
          <a:lstStyle/>
          <a:p>
            <a:r>
              <a:rPr lang="en-US" dirty="0"/>
              <a:t> Task of Text Classification</a:t>
            </a:r>
          </a:p>
          <a:p>
            <a:r>
              <a:rPr lang="en-US" dirty="0"/>
              <a:t> Naïve Bayes</a:t>
            </a:r>
          </a:p>
          <a:p>
            <a:r>
              <a:rPr lang="en-US" altLang="zh-CN" dirty="0">
                <a:ea typeface="ＭＳ Ｐゴシック" charset="0"/>
                <a:cs typeface="Calibri"/>
              </a:rPr>
              <a:t> Formalizing the Naïve Bayes Classifier</a:t>
            </a:r>
          </a:p>
          <a:p>
            <a:r>
              <a:rPr lang="en-US" altLang="zh-CN" dirty="0">
                <a:ea typeface="ＭＳ Ｐゴシック" charset="0"/>
                <a:cs typeface="Calibri"/>
              </a:rPr>
              <a:t>Naïve Bayes: Learning</a:t>
            </a:r>
          </a:p>
          <a:p>
            <a:r>
              <a:rPr lang="en-US" altLang="zh-CN" dirty="0">
                <a:ea typeface="ＭＳ Ｐゴシック" charset="0"/>
                <a:cs typeface="Calibri"/>
              </a:rPr>
              <a:t>Naïve Bayes</a:t>
            </a:r>
            <a:r>
              <a:rPr lang="zh-CN" altLang="en-US" dirty="0">
                <a:ea typeface="ＭＳ Ｐゴシック" charset="0"/>
                <a:cs typeface="Calibri"/>
              </a:rPr>
              <a:t> </a:t>
            </a:r>
            <a:r>
              <a:rPr lang="en-US" altLang="zh-CN" dirty="0" err="1">
                <a:ea typeface="ＭＳ Ｐゴシック" charset="0"/>
                <a:cs typeface="Calibri"/>
              </a:rPr>
              <a:t>v.s</a:t>
            </a:r>
            <a:r>
              <a:rPr lang="en-US" altLang="zh-CN" dirty="0">
                <a:ea typeface="ＭＳ Ｐゴシック" charset="0"/>
                <a:cs typeface="Calibri"/>
              </a:rPr>
              <a:t>. Language Modeling</a:t>
            </a:r>
          </a:p>
          <a:p>
            <a:r>
              <a:rPr lang="en-US" altLang="zh-CN" dirty="0">
                <a:ea typeface="ＭＳ Ｐゴシック" charset="0"/>
                <a:cs typeface="Calibri"/>
              </a:rPr>
              <a:t>Evaluation</a:t>
            </a:r>
          </a:p>
          <a:p>
            <a:r>
              <a:rPr lang="en-US" altLang="zh-CN" dirty="0">
                <a:solidFill>
                  <a:srgbClr val="FF0000"/>
                </a:solidFill>
                <a:ea typeface="ＭＳ Ｐゴシック" charset="0"/>
                <a:cs typeface="Calibri"/>
              </a:rPr>
              <a:t> Practical Issues</a:t>
            </a:r>
          </a:p>
        </p:txBody>
      </p:sp>
      <p:sp>
        <p:nvSpPr>
          <p:cNvPr id="4" name="Slide Number Placeholder 3">
            <a:extLst>
              <a:ext uri="{FF2B5EF4-FFF2-40B4-BE49-F238E27FC236}">
                <a16:creationId xmlns:a16="http://schemas.microsoft.com/office/drawing/2014/main" id="{EA8B4E95-3F0C-8546-81B3-C23A086529AD}"/>
              </a:ext>
            </a:extLst>
          </p:cNvPr>
          <p:cNvSpPr>
            <a:spLocks noGrp="1"/>
          </p:cNvSpPr>
          <p:nvPr>
            <p:ph type="sldNum" sz="quarter" idx="12"/>
          </p:nvPr>
        </p:nvSpPr>
        <p:spPr/>
        <p:txBody>
          <a:bodyPr/>
          <a:lstStyle/>
          <a:p>
            <a:fld id="{DC8BB421-126E-41CB-B73A-69D52E98CAE3}" type="slidenum">
              <a:rPr lang="zh-CN" altLang="en-US" smtClean="0"/>
              <a:t>55</a:t>
            </a:fld>
            <a:endParaRPr lang="zh-CN" altLang="en-US" dirty="0"/>
          </a:p>
        </p:txBody>
      </p:sp>
    </p:spTree>
    <p:extLst>
      <p:ext uri="{BB962C8B-B14F-4D97-AF65-F5344CB8AC3E}">
        <p14:creationId xmlns:p14="http://schemas.microsoft.com/office/powerpoint/2010/main" val="39298080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77377-C7EB-A84A-9AEC-DFF08D6321F1}"/>
              </a:ext>
            </a:extLst>
          </p:cNvPr>
          <p:cNvSpPr>
            <a:spLocks noGrp="1"/>
          </p:cNvSpPr>
          <p:nvPr>
            <p:ph type="title"/>
          </p:nvPr>
        </p:nvSpPr>
        <p:spPr/>
        <p:txBody>
          <a:bodyPr/>
          <a:lstStyle/>
          <a:p>
            <a:r>
              <a:rPr lang="en-US" b="1" dirty="0">
                <a:ea typeface="ＭＳ Ｐゴシック" charset="0"/>
                <a:cs typeface="Calibri (Headings)"/>
              </a:rPr>
              <a:t>The Real World</a:t>
            </a:r>
            <a:endParaRPr lang="en-CN" dirty="0"/>
          </a:p>
        </p:txBody>
      </p:sp>
      <p:sp>
        <p:nvSpPr>
          <p:cNvPr id="3" name="Content Placeholder 2">
            <a:extLst>
              <a:ext uri="{FF2B5EF4-FFF2-40B4-BE49-F238E27FC236}">
                <a16:creationId xmlns:a16="http://schemas.microsoft.com/office/drawing/2014/main" id="{BB205F3C-A1E0-4347-A315-A28D54AE972C}"/>
              </a:ext>
            </a:extLst>
          </p:cNvPr>
          <p:cNvSpPr>
            <a:spLocks noGrp="1"/>
          </p:cNvSpPr>
          <p:nvPr>
            <p:ph idx="1"/>
          </p:nvPr>
        </p:nvSpPr>
        <p:spPr/>
        <p:txBody>
          <a:bodyPr/>
          <a:lstStyle/>
          <a:p>
            <a:pPr>
              <a:lnSpc>
                <a:spcPct val="150000"/>
              </a:lnSpc>
            </a:pPr>
            <a:r>
              <a:rPr lang="en-US" sz="2800" dirty="0">
                <a:ea typeface="ＭＳ Ｐゴシック" charset="0"/>
                <a:cs typeface="ＭＳ Ｐゴシック" charset="0"/>
              </a:rPr>
              <a:t>Gee, I’m building a text classifier for real, now!</a:t>
            </a:r>
          </a:p>
          <a:p>
            <a:pPr>
              <a:lnSpc>
                <a:spcPct val="150000"/>
              </a:lnSpc>
            </a:pPr>
            <a:r>
              <a:rPr lang="en-US" sz="2800" dirty="0">
                <a:ea typeface="ＭＳ Ｐゴシック" charset="0"/>
                <a:cs typeface="ＭＳ Ｐゴシック" charset="0"/>
              </a:rPr>
              <a:t>What should I do?</a:t>
            </a:r>
          </a:p>
          <a:p>
            <a:pPr lvl="1">
              <a:lnSpc>
                <a:spcPct val="150000"/>
              </a:lnSpc>
            </a:pPr>
            <a:r>
              <a:rPr lang="en-US" b="1" dirty="0">
                <a:ea typeface="ＭＳ Ｐゴシック" charset="0"/>
                <a:cs typeface="Calibri (Headings)"/>
              </a:rPr>
              <a:t>No training data? Manually written rules</a:t>
            </a:r>
            <a:endParaRPr lang="en-US" dirty="0">
              <a:ea typeface="ＭＳ Ｐゴシック" charset="0"/>
              <a:cs typeface="ＭＳ Ｐゴシック" charset="0"/>
            </a:endParaRPr>
          </a:p>
          <a:p>
            <a:endParaRPr lang="en-CN" dirty="0"/>
          </a:p>
        </p:txBody>
      </p:sp>
      <p:sp>
        <p:nvSpPr>
          <p:cNvPr id="4" name="Slide Number Placeholder 3">
            <a:extLst>
              <a:ext uri="{FF2B5EF4-FFF2-40B4-BE49-F238E27FC236}">
                <a16:creationId xmlns:a16="http://schemas.microsoft.com/office/drawing/2014/main" id="{AB995610-CAB2-2D42-A228-1C9E5E97431A}"/>
              </a:ext>
            </a:extLst>
          </p:cNvPr>
          <p:cNvSpPr>
            <a:spLocks noGrp="1"/>
          </p:cNvSpPr>
          <p:nvPr>
            <p:ph type="sldNum" sz="quarter" idx="12"/>
          </p:nvPr>
        </p:nvSpPr>
        <p:spPr/>
        <p:txBody>
          <a:bodyPr/>
          <a:lstStyle/>
          <a:p>
            <a:fld id="{DC8BB421-126E-41CB-B73A-69D52E98CAE3}" type="slidenum">
              <a:rPr lang="zh-CN" altLang="en-US" smtClean="0"/>
              <a:t>56</a:t>
            </a:fld>
            <a:endParaRPr lang="zh-CN" altLang="en-US" dirty="0"/>
          </a:p>
        </p:txBody>
      </p:sp>
      <p:sp>
        <p:nvSpPr>
          <p:cNvPr id="6" name="TextBox 5">
            <a:extLst>
              <a:ext uri="{FF2B5EF4-FFF2-40B4-BE49-F238E27FC236}">
                <a16:creationId xmlns:a16="http://schemas.microsoft.com/office/drawing/2014/main" id="{D2EDF9EB-322D-9646-B5A2-6BA63933B635}"/>
              </a:ext>
            </a:extLst>
          </p:cNvPr>
          <p:cNvSpPr txBox="1"/>
          <p:nvPr/>
        </p:nvSpPr>
        <p:spPr>
          <a:xfrm>
            <a:off x="1840423" y="3813456"/>
            <a:ext cx="9380349" cy="2923877"/>
          </a:xfrm>
          <a:prstGeom prst="rect">
            <a:avLst/>
          </a:prstGeom>
          <a:noFill/>
        </p:spPr>
        <p:txBody>
          <a:bodyPr wrap="square">
            <a:spAutoFit/>
          </a:bodyPr>
          <a:lstStyle/>
          <a:p>
            <a:pPr marL="457200" indent="-457200">
              <a:buFont typeface="Arial" panose="020B0604020202020204" pitchFamily="34" charset="0"/>
              <a:buChar char="•"/>
            </a:pPr>
            <a:r>
              <a:rPr lang="en-US" sz="3200" dirty="0">
                <a:solidFill>
                  <a:srgbClr val="008000"/>
                </a:solidFill>
                <a:latin typeface="Calibri" charset="0"/>
                <a:ea typeface="ＭＳ Ｐゴシック" charset="0"/>
              </a:rPr>
              <a:t>If (wheat or grain) and not (whole or bread) then</a:t>
            </a:r>
          </a:p>
          <a:p>
            <a:pPr marL="914400" lvl="1" indent="-457200">
              <a:buFont typeface="Arial" panose="020B0604020202020204" pitchFamily="34" charset="0"/>
              <a:buChar char="•"/>
            </a:pPr>
            <a:r>
              <a:rPr lang="en-US" sz="3200" dirty="0">
                <a:solidFill>
                  <a:srgbClr val="008000"/>
                </a:solidFill>
                <a:latin typeface="Calibri" charset="0"/>
                <a:ea typeface="ＭＳ Ｐゴシック" charset="0"/>
              </a:rPr>
              <a:t>Categorize as grain</a:t>
            </a:r>
          </a:p>
          <a:p>
            <a:pPr marL="457200" indent="-457200" eaLnBrk="1" hangingPunct="1">
              <a:buFont typeface="Arial" panose="020B0604020202020204" pitchFamily="34" charset="0"/>
              <a:buChar char="•"/>
            </a:pPr>
            <a:endParaRPr lang="en-US" sz="3200" dirty="0">
              <a:latin typeface="Calibri" charset="0"/>
              <a:ea typeface="ＭＳ Ｐゴシック" charset="0"/>
              <a:cs typeface="ＭＳ Ｐゴシック" charset="0"/>
            </a:endParaRPr>
          </a:p>
          <a:p>
            <a:pPr marL="457200" indent="-457200" eaLnBrk="1" hangingPunct="1">
              <a:buFont typeface="Arial" panose="020B0604020202020204" pitchFamily="34" charset="0"/>
              <a:buChar char="•"/>
            </a:pPr>
            <a:r>
              <a:rPr lang="en-US" sz="3200" dirty="0">
                <a:latin typeface="Calibri" charset="0"/>
                <a:ea typeface="ＭＳ Ｐゴシック" charset="0"/>
                <a:cs typeface="ＭＳ Ｐゴシック" charset="0"/>
              </a:rPr>
              <a:t>Need careful crafting </a:t>
            </a:r>
          </a:p>
          <a:p>
            <a:pPr marL="914400" lvl="1" indent="-457200">
              <a:buFont typeface="Arial" panose="020B0604020202020204" pitchFamily="34" charset="0"/>
              <a:buChar char="•"/>
            </a:pPr>
            <a:r>
              <a:rPr lang="en-US" sz="2800" dirty="0">
                <a:latin typeface="Calibri" charset="0"/>
                <a:ea typeface="ＭＳ Ｐゴシック" charset="0"/>
                <a:cs typeface="ＭＳ Ｐゴシック" charset="0"/>
              </a:rPr>
              <a:t>Human tuning on development data</a:t>
            </a:r>
          </a:p>
          <a:p>
            <a:pPr marL="914400" lvl="1" indent="-457200">
              <a:buFont typeface="Arial" panose="020B0604020202020204" pitchFamily="34" charset="0"/>
              <a:buChar char="•"/>
            </a:pPr>
            <a:r>
              <a:rPr lang="en-US" sz="2800" dirty="0">
                <a:latin typeface="Calibri" charset="0"/>
                <a:ea typeface="ＭＳ Ｐゴシック" charset="0"/>
                <a:cs typeface="ＭＳ Ｐゴシック" charset="0"/>
              </a:rPr>
              <a:t>Time-consuming</a:t>
            </a:r>
          </a:p>
        </p:txBody>
      </p:sp>
    </p:spTree>
    <p:extLst>
      <p:ext uri="{BB962C8B-B14F-4D97-AF65-F5344CB8AC3E}">
        <p14:creationId xmlns:p14="http://schemas.microsoft.com/office/powerpoint/2010/main" val="30427744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72C7-C0DD-9C4F-9F5F-1232FED34BBB}"/>
              </a:ext>
            </a:extLst>
          </p:cNvPr>
          <p:cNvSpPr>
            <a:spLocks noGrp="1"/>
          </p:cNvSpPr>
          <p:nvPr>
            <p:ph type="title"/>
          </p:nvPr>
        </p:nvSpPr>
        <p:spPr/>
        <p:txBody>
          <a:bodyPr/>
          <a:lstStyle/>
          <a:p>
            <a:r>
              <a:rPr lang="en-US" b="1" dirty="0">
                <a:ea typeface="ＭＳ Ｐゴシック" charset="0"/>
                <a:cs typeface="Calibri (Headings)"/>
              </a:rPr>
              <a:t>Very little data?</a:t>
            </a:r>
            <a:endParaRPr lang="en-CN" dirty="0"/>
          </a:p>
        </p:txBody>
      </p:sp>
      <p:sp>
        <p:nvSpPr>
          <p:cNvPr id="4" name="Slide Number Placeholder 3">
            <a:extLst>
              <a:ext uri="{FF2B5EF4-FFF2-40B4-BE49-F238E27FC236}">
                <a16:creationId xmlns:a16="http://schemas.microsoft.com/office/drawing/2014/main" id="{BF9C9CF8-EC4F-5F41-BD5A-E946915D17E6}"/>
              </a:ext>
            </a:extLst>
          </p:cNvPr>
          <p:cNvSpPr>
            <a:spLocks noGrp="1"/>
          </p:cNvSpPr>
          <p:nvPr>
            <p:ph type="sldNum" sz="quarter" idx="12"/>
          </p:nvPr>
        </p:nvSpPr>
        <p:spPr/>
        <p:txBody>
          <a:bodyPr/>
          <a:lstStyle/>
          <a:p>
            <a:fld id="{DC8BB421-126E-41CB-B73A-69D52E98CAE3}" type="slidenum">
              <a:rPr lang="zh-CN" altLang="en-US" smtClean="0"/>
              <a:t>57</a:t>
            </a:fld>
            <a:endParaRPr lang="zh-CN" altLang="en-US" dirty="0"/>
          </a:p>
        </p:txBody>
      </p:sp>
      <p:sp>
        <p:nvSpPr>
          <p:cNvPr id="5" name="Rectangle 3">
            <a:extLst>
              <a:ext uri="{FF2B5EF4-FFF2-40B4-BE49-F238E27FC236}">
                <a16:creationId xmlns:a16="http://schemas.microsoft.com/office/drawing/2014/main" id="{5D3EC6A3-8AE3-E646-B2C4-1C75DB8D904B}"/>
              </a:ext>
            </a:extLst>
          </p:cNvPr>
          <p:cNvSpPr txBox="1">
            <a:spLocks noChangeArrowheads="1"/>
          </p:cNvSpPr>
          <p:nvPr/>
        </p:nvSpPr>
        <p:spPr>
          <a:xfrm>
            <a:off x="479425" y="1386231"/>
            <a:ext cx="11553826" cy="5106643"/>
          </a:xfrm>
          <a:prstGeom prst="rect">
            <a:avLst/>
          </a:prstGeom>
          <a:noFill/>
        </p:spPr>
        <p:txBody>
          <a:bodyPr/>
          <a:lstStyle>
            <a:lvl1pPr marL="228594" indent="-228594"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SimSun" panose="02010600030101010101" pitchFamily="2" charset="-122"/>
                <a:cs typeface="+mn-cs"/>
              </a:defRPr>
            </a:lvl1pPr>
            <a:lvl2pPr marL="685783" indent="-228594" algn="l" rtl="0" eaLnBrk="0" fontAlgn="base" hangingPunct="0">
              <a:lnSpc>
                <a:spcPct val="90000"/>
              </a:lnSpc>
              <a:spcBef>
                <a:spcPts val="500"/>
              </a:spcBef>
              <a:spcAft>
                <a:spcPct val="0"/>
              </a:spcAft>
              <a:buFont typeface="Arial" charset="0"/>
              <a:buChar char="•"/>
              <a:defRPr sz="2400" kern="1200">
                <a:solidFill>
                  <a:schemeClr val="tx1"/>
                </a:solidFill>
                <a:latin typeface="+mn-lt"/>
                <a:ea typeface="SimSun" panose="02010600030101010101" pitchFamily="2" charset="-122"/>
                <a:cs typeface="+mn-cs"/>
              </a:defRPr>
            </a:lvl2pPr>
            <a:lvl3pPr marL="1142971" indent="-228594" algn="l" rtl="0" eaLnBrk="0" fontAlgn="base" hangingPunct="0">
              <a:lnSpc>
                <a:spcPct val="90000"/>
              </a:lnSpc>
              <a:spcBef>
                <a:spcPts val="500"/>
              </a:spcBef>
              <a:spcAft>
                <a:spcPct val="0"/>
              </a:spcAft>
              <a:buFont typeface="Arial" charset="0"/>
              <a:buChar char="•"/>
              <a:defRPr sz="2000" kern="1200">
                <a:solidFill>
                  <a:schemeClr val="tx1"/>
                </a:solidFill>
                <a:latin typeface="+mn-lt"/>
                <a:ea typeface="SimSun" panose="02010600030101010101" pitchFamily="2" charset="-122"/>
                <a:cs typeface="+mn-cs"/>
              </a:defRPr>
            </a:lvl3pPr>
            <a:lvl4pPr marL="1600160" indent="-228594" algn="l" rtl="0" eaLnBrk="0" fontAlgn="base" hangingPunct="0">
              <a:lnSpc>
                <a:spcPct val="90000"/>
              </a:lnSpc>
              <a:spcBef>
                <a:spcPts val="500"/>
              </a:spcBef>
              <a:spcAft>
                <a:spcPct val="0"/>
              </a:spcAft>
              <a:buFont typeface="Arial" charset="0"/>
              <a:buChar char="•"/>
              <a:defRPr kern="1200">
                <a:solidFill>
                  <a:schemeClr val="tx1"/>
                </a:solidFill>
                <a:latin typeface="+mn-lt"/>
                <a:ea typeface="SimSun" panose="02010600030101010101" pitchFamily="2" charset="-122"/>
                <a:cs typeface="+mn-cs"/>
              </a:defRPr>
            </a:lvl4pPr>
            <a:lvl5pPr marL="2057349" indent="-228594" algn="l" rtl="0" eaLnBrk="0" fontAlgn="base" hangingPunct="0">
              <a:lnSpc>
                <a:spcPct val="90000"/>
              </a:lnSpc>
              <a:spcBef>
                <a:spcPts val="500"/>
              </a:spcBef>
              <a:spcAft>
                <a:spcPct val="0"/>
              </a:spcAft>
              <a:buFont typeface="Arial" charset="0"/>
              <a:buChar char="•"/>
              <a:defRPr kern="1200">
                <a:solidFill>
                  <a:schemeClr val="tx1"/>
                </a:solidFill>
                <a:latin typeface="+mn-lt"/>
                <a:ea typeface="SimSun" panose="02010600030101010101" pitchFamily="2" charset="-122"/>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pPr>
            <a:r>
              <a:rPr lang="en-US" b="1" dirty="0">
                <a:ea typeface="ＭＳ Ｐゴシック" charset="0"/>
                <a:cs typeface="ＭＳ Ｐゴシック" charset="0"/>
              </a:rPr>
              <a:t>Use </a:t>
            </a:r>
            <a:r>
              <a:rPr lang="en-US" altLang="zh-CN" b="1" dirty="0">
                <a:ea typeface="ＭＳ Ｐゴシック" charset="0"/>
                <a:cs typeface="ＭＳ Ｐゴシック" charset="0"/>
              </a:rPr>
              <a:t>Naïve </a:t>
            </a:r>
            <a:r>
              <a:rPr lang="en-US" b="1" dirty="0">
                <a:ea typeface="ＭＳ Ｐゴシック" charset="0"/>
                <a:cs typeface="ＭＳ Ｐゴシック" charset="0"/>
              </a:rPr>
              <a:t>Bayes</a:t>
            </a:r>
          </a:p>
          <a:p>
            <a:pPr lvl="1" eaLnBrk="1" hangingPunct="1">
              <a:lnSpc>
                <a:spcPct val="150000"/>
              </a:lnSpc>
            </a:pPr>
            <a:r>
              <a:rPr lang="en-US" sz="2800" dirty="0">
                <a:ea typeface="ＭＳ Ｐゴシック" charset="0"/>
              </a:rPr>
              <a:t>Naïve Bayes is a “high-bias” algorithm </a:t>
            </a:r>
            <a:r>
              <a:rPr lang="en-US" sz="2800" dirty="0">
                <a:solidFill>
                  <a:srgbClr val="00A000"/>
                </a:solidFill>
                <a:ea typeface="ＭＳ Ｐゴシック" charset="0"/>
              </a:rPr>
              <a:t>(Ng and Jordan 2002 NIPS)</a:t>
            </a:r>
          </a:p>
          <a:p>
            <a:pPr eaLnBrk="1" hangingPunct="1">
              <a:lnSpc>
                <a:spcPct val="150000"/>
              </a:lnSpc>
            </a:pPr>
            <a:r>
              <a:rPr lang="en-US" b="1" dirty="0">
                <a:ea typeface="ＭＳ Ｐゴシック" charset="0"/>
                <a:cs typeface="ＭＳ Ｐゴシック" charset="0"/>
              </a:rPr>
              <a:t>Get more labeled data </a:t>
            </a:r>
          </a:p>
          <a:p>
            <a:pPr lvl="1">
              <a:lnSpc>
                <a:spcPct val="150000"/>
              </a:lnSpc>
            </a:pPr>
            <a:r>
              <a:rPr lang="en-US" sz="2800" dirty="0">
                <a:ea typeface="ＭＳ Ｐゴシック" charset="0"/>
              </a:rPr>
              <a:t>Find clever ways to get humans to label data for you</a:t>
            </a:r>
          </a:p>
          <a:p>
            <a:pPr>
              <a:lnSpc>
                <a:spcPct val="150000"/>
              </a:lnSpc>
            </a:pPr>
            <a:r>
              <a:rPr lang="en-US" b="1" dirty="0">
                <a:ea typeface="ＭＳ Ｐゴシック" charset="0"/>
                <a:cs typeface="ＭＳ Ｐゴシック" charset="0"/>
              </a:rPr>
              <a:t>Try semi-supervised training methods:</a:t>
            </a:r>
          </a:p>
          <a:p>
            <a:pPr lvl="1">
              <a:lnSpc>
                <a:spcPct val="150000"/>
              </a:lnSpc>
            </a:pPr>
            <a:r>
              <a:rPr lang="en-US" sz="2800" dirty="0">
                <a:ea typeface="ＭＳ Ｐゴシック" charset="0"/>
              </a:rPr>
              <a:t>Bootstrapping, EM over unlabeled documents, …</a:t>
            </a:r>
          </a:p>
        </p:txBody>
      </p:sp>
    </p:spTree>
    <p:extLst>
      <p:ext uri="{BB962C8B-B14F-4D97-AF65-F5344CB8AC3E}">
        <p14:creationId xmlns:p14="http://schemas.microsoft.com/office/powerpoint/2010/main" val="1018466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41407-D303-E14D-9A72-3B8C1D86165A}"/>
              </a:ext>
            </a:extLst>
          </p:cNvPr>
          <p:cNvSpPr>
            <a:spLocks noGrp="1"/>
          </p:cNvSpPr>
          <p:nvPr>
            <p:ph type="title"/>
          </p:nvPr>
        </p:nvSpPr>
        <p:spPr/>
        <p:txBody>
          <a:bodyPr/>
          <a:lstStyle/>
          <a:p>
            <a:r>
              <a:rPr lang="en-US" b="1" dirty="0">
                <a:ea typeface="ＭＳ Ｐゴシック" charset="0"/>
                <a:cs typeface="Calibri (Headings)"/>
              </a:rPr>
              <a:t>A reasonable amount of data?</a:t>
            </a:r>
            <a:endParaRPr lang="en-CN" dirty="0"/>
          </a:p>
        </p:txBody>
      </p:sp>
      <p:sp>
        <p:nvSpPr>
          <p:cNvPr id="3" name="Content Placeholder 2">
            <a:extLst>
              <a:ext uri="{FF2B5EF4-FFF2-40B4-BE49-F238E27FC236}">
                <a16:creationId xmlns:a16="http://schemas.microsoft.com/office/drawing/2014/main" id="{FAA0DA0D-D586-D54B-983D-EF2E8F2E5026}"/>
              </a:ext>
            </a:extLst>
          </p:cNvPr>
          <p:cNvSpPr>
            <a:spLocks noGrp="1"/>
          </p:cNvSpPr>
          <p:nvPr>
            <p:ph idx="1"/>
          </p:nvPr>
        </p:nvSpPr>
        <p:spPr/>
        <p:txBody>
          <a:bodyPr/>
          <a:lstStyle/>
          <a:p>
            <a:pPr>
              <a:lnSpc>
                <a:spcPct val="150000"/>
              </a:lnSpc>
            </a:pPr>
            <a:r>
              <a:rPr lang="en-US" b="1" dirty="0">
                <a:ea typeface="ＭＳ Ｐゴシック" charset="0"/>
                <a:cs typeface="ＭＳ Ｐゴシック" charset="0"/>
              </a:rPr>
              <a:t>Perfect for all the clever classifiers</a:t>
            </a:r>
          </a:p>
          <a:p>
            <a:pPr lvl="1">
              <a:lnSpc>
                <a:spcPct val="150000"/>
              </a:lnSpc>
            </a:pPr>
            <a:r>
              <a:rPr lang="en-US" dirty="0">
                <a:ea typeface="ＭＳ Ｐゴシック" charset="0"/>
                <a:cs typeface="ＭＳ Ｐゴシック" charset="0"/>
              </a:rPr>
              <a:t>SVM</a:t>
            </a:r>
          </a:p>
          <a:p>
            <a:pPr lvl="1">
              <a:lnSpc>
                <a:spcPct val="150000"/>
              </a:lnSpc>
            </a:pPr>
            <a:r>
              <a:rPr lang="en-US" dirty="0">
                <a:ea typeface="ＭＳ Ｐゴシック" charset="0"/>
                <a:cs typeface="ＭＳ Ｐゴシック" charset="0"/>
              </a:rPr>
              <a:t>Regularized Logistic Regression</a:t>
            </a:r>
          </a:p>
          <a:p>
            <a:pPr>
              <a:lnSpc>
                <a:spcPct val="150000"/>
              </a:lnSpc>
            </a:pPr>
            <a:r>
              <a:rPr lang="en-US" b="1" dirty="0">
                <a:ea typeface="ＭＳ Ｐゴシック" charset="0"/>
                <a:cs typeface="ＭＳ Ｐゴシック" charset="0"/>
              </a:rPr>
              <a:t>You can even use user-interpretable decision trees</a:t>
            </a:r>
          </a:p>
          <a:p>
            <a:pPr lvl="1">
              <a:lnSpc>
                <a:spcPct val="150000"/>
              </a:lnSpc>
            </a:pPr>
            <a:r>
              <a:rPr lang="en-US" dirty="0">
                <a:ea typeface="ＭＳ Ｐゴシック" charset="0"/>
              </a:rPr>
              <a:t>Users like to hack</a:t>
            </a:r>
          </a:p>
          <a:p>
            <a:pPr lvl="1">
              <a:lnSpc>
                <a:spcPct val="150000"/>
              </a:lnSpc>
            </a:pPr>
            <a:r>
              <a:rPr lang="en-US" dirty="0">
                <a:ea typeface="ＭＳ Ｐゴシック" charset="0"/>
              </a:rPr>
              <a:t>Management likes quick fixes</a:t>
            </a:r>
          </a:p>
          <a:p>
            <a:endParaRPr lang="en-CN" dirty="0"/>
          </a:p>
        </p:txBody>
      </p:sp>
      <p:sp>
        <p:nvSpPr>
          <p:cNvPr id="4" name="Slide Number Placeholder 3">
            <a:extLst>
              <a:ext uri="{FF2B5EF4-FFF2-40B4-BE49-F238E27FC236}">
                <a16:creationId xmlns:a16="http://schemas.microsoft.com/office/drawing/2014/main" id="{76D4E698-A03D-4546-A9DE-1F8AEDC2A4FD}"/>
              </a:ext>
            </a:extLst>
          </p:cNvPr>
          <p:cNvSpPr>
            <a:spLocks noGrp="1"/>
          </p:cNvSpPr>
          <p:nvPr>
            <p:ph type="sldNum" sz="quarter" idx="12"/>
          </p:nvPr>
        </p:nvSpPr>
        <p:spPr/>
        <p:txBody>
          <a:bodyPr/>
          <a:lstStyle/>
          <a:p>
            <a:fld id="{DC8BB421-126E-41CB-B73A-69D52E98CAE3}" type="slidenum">
              <a:rPr lang="zh-CN" altLang="en-US" smtClean="0"/>
              <a:t>58</a:t>
            </a:fld>
            <a:endParaRPr lang="zh-CN" altLang="en-US" dirty="0"/>
          </a:p>
        </p:txBody>
      </p:sp>
    </p:spTree>
    <p:extLst>
      <p:ext uri="{BB962C8B-B14F-4D97-AF65-F5344CB8AC3E}">
        <p14:creationId xmlns:p14="http://schemas.microsoft.com/office/powerpoint/2010/main" val="11183213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1EAAC-5218-F948-913F-59D4B73E7F8A}"/>
              </a:ext>
            </a:extLst>
          </p:cNvPr>
          <p:cNvSpPr>
            <a:spLocks noGrp="1"/>
          </p:cNvSpPr>
          <p:nvPr>
            <p:ph type="title"/>
          </p:nvPr>
        </p:nvSpPr>
        <p:spPr/>
        <p:txBody>
          <a:bodyPr/>
          <a:lstStyle/>
          <a:p>
            <a:r>
              <a:rPr lang="en-US" b="1" dirty="0">
                <a:ea typeface="ＭＳ Ｐゴシック" charset="0"/>
                <a:cs typeface="Calibri (Headings)"/>
              </a:rPr>
              <a:t>A huge amount of data?</a:t>
            </a:r>
            <a:endParaRPr lang="en-CN" dirty="0"/>
          </a:p>
        </p:txBody>
      </p:sp>
      <p:sp>
        <p:nvSpPr>
          <p:cNvPr id="3" name="Content Placeholder 2">
            <a:extLst>
              <a:ext uri="{FF2B5EF4-FFF2-40B4-BE49-F238E27FC236}">
                <a16:creationId xmlns:a16="http://schemas.microsoft.com/office/drawing/2014/main" id="{37176C1F-6C05-4243-B4E3-EEE875ACF781}"/>
              </a:ext>
            </a:extLst>
          </p:cNvPr>
          <p:cNvSpPr>
            <a:spLocks noGrp="1"/>
          </p:cNvSpPr>
          <p:nvPr>
            <p:ph idx="1"/>
          </p:nvPr>
        </p:nvSpPr>
        <p:spPr/>
        <p:txBody>
          <a:bodyPr/>
          <a:lstStyle/>
          <a:p>
            <a:pPr>
              <a:lnSpc>
                <a:spcPct val="150000"/>
              </a:lnSpc>
            </a:pPr>
            <a:r>
              <a:rPr lang="en-US" dirty="0">
                <a:ea typeface="ＭＳ Ｐゴシック" charset="0"/>
                <a:cs typeface="ＭＳ Ｐゴシック" charset="0"/>
              </a:rPr>
              <a:t>Can achieve high accuracy!</a:t>
            </a:r>
          </a:p>
          <a:p>
            <a:pPr>
              <a:lnSpc>
                <a:spcPct val="150000"/>
              </a:lnSpc>
            </a:pPr>
            <a:r>
              <a:rPr lang="en-US" dirty="0">
                <a:ea typeface="ＭＳ Ｐゴシック" charset="0"/>
                <a:cs typeface="ＭＳ Ｐゴシック" charset="0"/>
              </a:rPr>
              <a:t>At a cost:</a:t>
            </a:r>
          </a:p>
          <a:p>
            <a:pPr lvl="1">
              <a:lnSpc>
                <a:spcPct val="150000"/>
              </a:lnSpc>
            </a:pPr>
            <a:r>
              <a:rPr lang="en-US" dirty="0">
                <a:ea typeface="ＭＳ Ｐゴシック" charset="0"/>
                <a:cs typeface="ＭＳ Ｐゴシック" charset="0"/>
              </a:rPr>
              <a:t>SVMs (train time) or k-NN (test time) can be too slow</a:t>
            </a:r>
          </a:p>
          <a:p>
            <a:pPr lvl="1">
              <a:lnSpc>
                <a:spcPct val="150000"/>
              </a:lnSpc>
            </a:pPr>
            <a:r>
              <a:rPr lang="en-US" dirty="0">
                <a:ea typeface="ＭＳ Ｐゴシック" charset="0"/>
                <a:cs typeface="ＭＳ Ｐゴシック" charset="0"/>
              </a:rPr>
              <a:t>Regularized logistic regression can be somewhat better</a:t>
            </a:r>
          </a:p>
          <a:p>
            <a:pPr lvl="1">
              <a:lnSpc>
                <a:spcPct val="150000"/>
              </a:lnSpc>
            </a:pPr>
            <a:r>
              <a:rPr lang="en-US" dirty="0">
                <a:ea typeface="ＭＳ Ｐゴシック" charset="0"/>
                <a:cs typeface="ＭＳ Ｐゴシック" charset="0"/>
              </a:rPr>
              <a:t>Neural network benefits this a lot!</a:t>
            </a:r>
          </a:p>
          <a:p>
            <a:pPr>
              <a:lnSpc>
                <a:spcPct val="150000"/>
              </a:lnSpc>
            </a:pPr>
            <a:r>
              <a:rPr lang="en-US" dirty="0">
                <a:ea typeface="ＭＳ Ｐゴシック" charset="0"/>
                <a:cs typeface="ＭＳ Ｐゴシック" charset="0"/>
              </a:rPr>
              <a:t>So Naïve Bayes can come back into its own again!</a:t>
            </a:r>
          </a:p>
          <a:p>
            <a:endParaRPr lang="en-CN" dirty="0"/>
          </a:p>
        </p:txBody>
      </p:sp>
      <p:sp>
        <p:nvSpPr>
          <p:cNvPr id="4" name="Slide Number Placeholder 3">
            <a:extLst>
              <a:ext uri="{FF2B5EF4-FFF2-40B4-BE49-F238E27FC236}">
                <a16:creationId xmlns:a16="http://schemas.microsoft.com/office/drawing/2014/main" id="{DC29826D-F305-164D-A53D-E103C616474D}"/>
              </a:ext>
            </a:extLst>
          </p:cNvPr>
          <p:cNvSpPr>
            <a:spLocks noGrp="1"/>
          </p:cNvSpPr>
          <p:nvPr>
            <p:ph type="sldNum" sz="quarter" idx="12"/>
          </p:nvPr>
        </p:nvSpPr>
        <p:spPr/>
        <p:txBody>
          <a:bodyPr/>
          <a:lstStyle/>
          <a:p>
            <a:fld id="{DC8BB421-126E-41CB-B73A-69D52E98CAE3}" type="slidenum">
              <a:rPr lang="zh-CN" altLang="en-US" smtClean="0"/>
              <a:t>59</a:t>
            </a:fld>
            <a:endParaRPr lang="zh-CN" altLang="en-US" dirty="0"/>
          </a:p>
        </p:txBody>
      </p:sp>
    </p:spTree>
    <p:extLst>
      <p:ext uri="{BB962C8B-B14F-4D97-AF65-F5344CB8AC3E}">
        <p14:creationId xmlns:p14="http://schemas.microsoft.com/office/powerpoint/2010/main" val="4158149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F5BFC-80D9-494A-AC8E-3329830FFE69}"/>
              </a:ext>
            </a:extLst>
          </p:cNvPr>
          <p:cNvSpPr>
            <a:spLocks noGrp="1"/>
          </p:cNvSpPr>
          <p:nvPr>
            <p:ph type="title"/>
          </p:nvPr>
        </p:nvSpPr>
        <p:spPr/>
        <p:txBody>
          <a:bodyPr/>
          <a:lstStyle/>
          <a:p>
            <a:r>
              <a:rPr lang="en-US" b="1" dirty="0"/>
              <a:t>Male or female author?</a:t>
            </a:r>
            <a:endParaRPr lang="en-CN" dirty="0"/>
          </a:p>
        </p:txBody>
      </p:sp>
      <p:sp>
        <p:nvSpPr>
          <p:cNvPr id="3" name="Content Placeholder 2">
            <a:extLst>
              <a:ext uri="{FF2B5EF4-FFF2-40B4-BE49-F238E27FC236}">
                <a16:creationId xmlns:a16="http://schemas.microsoft.com/office/drawing/2014/main" id="{E8AB7E57-4119-6646-AA17-6CE8314E0426}"/>
              </a:ext>
            </a:extLst>
          </p:cNvPr>
          <p:cNvSpPr>
            <a:spLocks noGrp="1"/>
          </p:cNvSpPr>
          <p:nvPr>
            <p:ph idx="1"/>
          </p:nvPr>
        </p:nvSpPr>
        <p:spPr>
          <a:xfrm>
            <a:off x="484276" y="1108434"/>
            <a:ext cx="10937411" cy="3746200"/>
          </a:xfrm>
        </p:spPr>
        <p:txBody>
          <a:bodyPr>
            <a:normAutofit/>
          </a:bodyPr>
          <a:lstStyle/>
          <a:p>
            <a:pPr>
              <a:spcBef>
                <a:spcPts val="400"/>
              </a:spcBef>
              <a:spcAft>
                <a:spcPts val="1200"/>
              </a:spcAft>
            </a:pPr>
            <a:r>
              <a:rPr lang="en-US" dirty="0"/>
              <a:t>By 1925 present-day Vietnam was divided into three parts under French colonial rule. The southern region embracing Saigon and the Mekong delta was the colony of Cochin-China; the central area with its imperial capital at Hue was the protectorate of Annam…</a:t>
            </a:r>
          </a:p>
          <a:p>
            <a:pPr>
              <a:spcBef>
                <a:spcPts val="400"/>
              </a:spcBef>
              <a:spcAft>
                <a:spcPts val="1200"/>
              </a:spcAft>
            </a:pPr>
            <a:r>
              <a:rPr lang="en-US" dirty="0"/>
              <a:t>Clara never failed to be astonished by the extraordinary felicity of her own name. She found it hard to trust herself to the mercy of fate, which had managed over the years to convert her greatest shame into one of her greatest assets…</a:t>
            </a:r>
          </a:p>
        </p:txBody>
      </p:sp>
      <p:sp>
        <p:nvSpPr>
          <p:cNvPr id="4" name="Slide Number Placeholder 3">
            <a:extLst>
              <a:ext uri="{FF2B5EF4-FFF2-40B4-BE49-F238E27FC236}">
                <a16:creationId xmlns:a16="http://schemas.microsoft.com/office/drawing/2014/main" id="{C5E1F6AD-0A45-2847-8442-E8072920EE72}"/>
              </a:ext>
            </a:extLst>
          </p:cNvPr>
          <p:cNvSpPr>
            <a:spLocks noGrp="1"/>
          </p:cNvSpPr>
          <p:nvPr>
            <p:ph type="sldNum" sz="quarter" idx="12"/>
          </p:nvPr>
        </p:nvSpPr>
        <p:spPr/>
        <p:txBody>
          <a:bodyPr/>
          <a:lstStyle/>
          <a:p>
            <a:fld id="{DC8BB421-126E-41CB-B73A-69D52E98CAE3}" type="slidenum">
              <a:rPr lang="zh-CN" altLang="en-US" smtClean="0"/>
              <a:t>6</a:t>
            </a:fld>
            <a:endParaRPr lang="zh-CN" altLang="en-US" dirty="0"/>
          </a:p>
        </p:txBody>
      </p:sp>
      <p:sp>
        <p:nvSpPr>
          <p:cNvPr id="6" name="TextBox 5">
            <a:extLst>
              <a:ext uri="{FF2B5EF4-FFF2-40B4-BE49-F238E27FC236}">
                <a16:creationId xmlns:a16="http://schemas.microsoft.com/office/drawing/2014/main" id="{476AAF1A-707B-094F-BF73-236A15F2AB0D}"/>
              </a:ext>
            </a:extLst>
          </p:cNvPr>
          <p:cNvSpPr txBox="1"/>
          <p:nvPr/>
        </p:nvSpPr>
        <p:spPr>
          <a:xfrm>
            <a:off x="930708" y="5967551"/>
            <a:ext cx="10044545" cy="707886"/>
          </a:xfrm>
          <a:prstGeom prst="rect">
            <a:avLst/>
          </a:prstGeom>
          <a:noFill/>
        </p:spPr>
        <p:txBody>
          <a:bodyPr wrap="square">
            <a:spAutoFit/>
          </a:bodyPr>
          <a:lstStyle/>
          <a:p>
            <a:r>
              <a:rPr lang="en-US" sz="2000" b="0" i="0" dirty="0" err="1">
                <a:solidFill>
                  <a:srgbClr val="222222"/>
                </a:solidFill>
                <a:effectLst/>
              </a:rPr>
              <a:t>Argamon</a:t>
            </a:r>
            <a:r>
              <a:rPr lang="en-US" sz="2000" b="0" i="0" dirty="0">
                <a:solidFill>
                  <a:srgbClr val="222222"/>
                </a:solidFill>
                <a:effectLst/>
              </a:rPr>
              <a:t>, </a:t>
            </a:r>
            <a:r>
              <a:rPr lang="en-US" sz="2000" b="0" i="0" dirty="0" err="1">
                <a:solidFill>
                  <a:srgbClr val="222222"/>
                </a:solidFill>
                <a:effectLst/>
              </a:rPr>
              <a:t>Shlomo</a:t>
            </a:r>
            <a:r>
              <a:rPr lang="en-US" sz="2000" b="0" i="0" dirty="0">
                <a:solidFill>
                  <a:srgbClr val="222222"/>
                </a:solidFill>
                <a:effectLst/>
              </a:rPr>
              <a:t>, Moshe Koppel, Jonathan Fine, and </a:t>
            </a:r>
            <a:r>
              <a:rPr lang="en-US" sz="2000" b="0" i="0" dirty="0" err="1">
                <a:solidFill>
                  <a:srgbClr val="222222"/>
                </a:solidFill>
                <a:effectLst/>
              </a:rPr>
              <a:t>Anat</a:t>
            </a:r>
            <a:r>
              <a:rPr lang="en-US" sz="2000" b="0" i="0" dirty="0">
                <a:solidFill>
                  <a:srgbClr val="222222"/>
                </a:solidFill>
                <a:effectLst/>
              </a:rPr>
              <a:t> Rachel </a:t>
            </a:r>
            <a:r>
              <a:rPr lang="en-US" sz="2000" b="0" i="0" dirty="0" err="1">
                <a:solidFill>
                  <a:srgbClr val="222222"/>
                </a:solidFill>
                <a:effectLst/>
              </a:rPr>
              <a:t>Shimoni</a:t>
            </a:r>
            <a:r>
              <a:rPr lang="en-US" sz="2000" b="0" i="0" dirty="0">
                <a:solidFill>
                  <a:srgbClr val="222222"/>
                </a:solidFill>
                <a:effectLst/>
              </a:rPr>
              <a:t>. "</a:t>
            </a:r>
            <a:r>
              <a:rPr lang="en-US" sz="2000" b="0" i="0" dirty="0">
                <a:solidFill>
                  <a:srgbClr val="222222"/>
                </a:solidFill>
                <a:effectLst/>
                <a:hlinkClick r:id="rId3"/>
              </a:rPr>
              <a:t>Gender, genre, and writing style in formal written texts</a:t>
            </a:r>
            <a:r>
              <a:rPr lang="en-US" sz="2000" b="0" i="0" dirty="0">
                <a:solidFill>
                  <a:srgbClr val="222222"/>
                </a:solidFill>
                <a:effectLst/>
              </a:rPr>
              <a:t>." </a:t>
            </a:r>
            <a:r>
              <a:rPr lang="en-US" sz="2000" b="0" i="1" dirty="0">
                <a:solidFill>
                  <a:srgbClr val="222222"/>
                </a:solidFill>
                <a:effectLst/>
              </a:rPr>
              <a:t>Text &amp; talk</a:t>
            </a:r>
            <a:r>
              <a:rPr lang="en-US" sz="2000" b="0" i="0" dirty="0">
                <a:solidFill>
                  <a:srgbClr val="222222"/>
                </a:solidFill>
                <a:effectLst/>
              </a:rPr>
              <a:t> 23, no. 3 (2003): 321-346.</a:t>
            </a:r>
            <a:endParaRPr lang="en-CN" sz="2000" dirty="0"/>
          </a:p>
        </p:txBody>
      </p:sp>
      <p:pic>
        <p:nvPicPr>
          <p:cNvPr id="8" name="Picture 7">
            <a:extLst>
              <a:ext uri="{FF2B5EF4-FFF2-40B4-BE49-F238E27FC236}">
                <a16:creationId xmlns:a16="http://schemas.microsoft.com/office/drawing/2014/main" id="{7EF8FA49-B399-3B43-A135-9F2832D325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005" y="1070385"/>
            <a:ext cx="10322500" cy="5422490"/>
          </a:xfrm>
          <a:prstGeom prst="rect">
            <a:avLst/>
          </a:prstGeom>
        </p:spPr>
      </p:pic>
    </p:spTree>
    <p:extLst>
      <p:ext uri="{BB962C8B-B14F-4D97-AF65-F5344CB8AC3E}">
        <p14:creationId xmlns:p14="http://schemas.microsoft.com/office/powerpoint/2010/main" val="1931495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40B5F-8B86-2040-B981-E701EB4DF3BE}"/>
              </a:ext>
            </a:extLst>
          </p:cNvPr>
          <p:cNvSpPr>
            <a:spLocks noGrp="1"/>
          </p:cNvSpPr>
          <p:nvPr>
            <p:ph type="title"/>
          </p:nvPr>
        </p:nvSpPr>
        <p:spPr/>
        <p:txBody>
          <a:bodyPr/>
          <a:lstStyle/>
          <a:p>
            <a:r>
              <a:rPr lang="en-US" b="1" dirty="0">
                <a:ea typeface="ＭＳ Ｐゴシック" charset="0"/>
                <a:cs typeface="Calibri (Headings)"/>
              </a:rPr>
              <a:t>Accuracy as a function of data size</a:t>
            </a:r>
            <a:endParaRPr lang="en-CN" dirty="0"/>
          </a:p>
        </p:txBody>
      </p:sp>
      <p:sp>
        <p:nvSpPr>
          <p:cNvPr id="3" name="Content Placeholder 2">
            <a:extLst>
              <a:ext uri="{FF2B5EF4-FFF2-40B4-BE49-F238E27FC236}">
                <a16:creationId xmlns:a16="http://schemas.microsoft.com/office/drawing/2014/main" id="{A1D2F548-FDF6-F443-8E99-F7806DC313AB}"/>
              </a:ext>
            </a:extLst>
          </p:cNvPr>
          <p:cNvSpPr>
            <a:spLocks noGrp="1"/>
          </p:cNvSpPr>
          <p:nvPr>
            <p:ph idx="1"/>
          </p:nvPr>
        </p:nvSpPr>
        <p:spPr>
          <a:xfrm>
            <a:off x="501144" y="1938699"/>
            <a:ext cx="5085075" cy="1657412"/>
          </a:xfrm>
        </p:spPr>
        <p:txBody>
          <a:bodyPr lIns="90000">
            <a:noAutofit/>
          </a:bodyPr>
          <a:lstStyle/>
          <a:p>
            <a:pPr>
              <a:lnSpc>
                <a:spcPct val="150000"/>
              </a:lnSpc>
            </a:pPr>
            <a:r>
              <a:rPr lang="en-US" b="1" dirty="0">
                <a:ea typeface="ＭＳ Ｐゴシック" charset="0"/>
                <a:cs typeface="ＭＳ Ｐゴシック" charset="0"/>
              </a:rPr>
              <a:t>With enough data, c</a:t>
            </a:r>
            <a:r>
              <a:rPr lang="en-US" sz="2800" b="1" dirty="0">
                <a:ea typeface="ＭＳ Ｐゴシック" charset="0"/>
                <a:cs typeface="ＭＳ Ｐゴシック" charset="0"/>
              </a:rPr>
              <a:t>lassifier may not matter</a:t>
            </a:r>
          </a:p>
          <a:p>
            <a:pPr>
              <a:lnSpc>
                <a:spcPct val="150000"/>
              </a:lnSpc>
            </a:pPr>
            <a:endParaRPr lang="en-CN" b="1" dirty="0"/>
          </a:p>
        </p:txBody>
      </p:sp>
      <p:sp>
        <p:nvSpPr>
          <p:cNvPr id="4" name="Slide Number Placeholder 3">
            <a:extLst>
              <a:ext uri="{FF2B5EF4-FFF2-40B4-BE49-F238E27FC236}">
                <a16:creationId xmlns:a16="http://schemas.microsoft.com/office/drawing/2014/main" id="{D59C183D-BD20-274E-9006-49F9C90C054C}"/>
              </a:ext>
            </a:extLst>
          </p:cNvPr>
          <p:cNvSpPr>
            <a:spLocks noGrp="1"/>
          </p:cNvSpPr>
          <p:nvPr>
            <p:ph type="sldNum" sz="quarter" idx="12"/>
          </p:nvPr>
        </p:nvSpPr>
        <p:spPr/>
        <p:txBody>
          <a:bodyPr/>
          <a:lstStyle/>
          <a:p>
            <a:fld id="{DC8BB421-126E-41CB-B73A-69D52E98CAE3}" type="slidenum">
              <a:rPr lang="zh-CN" altLang="en-US" smtClean="0"/>
              <a:t>60</a:t>
            </a:fld>
            <a:endParaRPr lang="zh-CN" altLang="en-US" dirty="0"/>
          </a:p>
        </p:txBody>
      </p:sp>
      <p:pic>
        <p:nvPicPr>
          <p:cNvPr id="5" name="Content Placeholder 2" descr="brillbanko.tiff">
            <a:extLst>
              <a:ext uri="{FF2B5EF4-FFF2-40B4-BE49-F238E27FC236}">
                <a16:creationId xmlns:a16="http://schemas.microsoft.com/office/drawing/2014/main" id="{D4FC0F65-4771-E74A-A7CB-3C8623697BFE}"/>
              </a:ext>
            </a:extLst>
          </p:cNvPr>
          <p:cNvPicPr>
            <a:picLocks noChangeAspect="1"/>
          </p:cNvPicPr>
          <p:nvPr/>
        </p:nvPicPr>
        <p:blipFill>
          <a:blip r:embed="rId2">
            <a:extLst>
              <a:ext uri="{28A0092B-C50C-407E-A947-70E740481C1C}">
                <a14:useLocalDpi xmlns:a14="http://schemas.microsoft.com/office/drawing/2010/main" val="0"/>
              </a:ext>
            </a:extLst>
          </a:blip>
          <a:srcRect t="308" b="308"/>
          <a:stretch>
            <a:fillRect/>
          </a:stretch>
        </p:blipFill>
        <p:spPr>
          <a:xfrm>
            <a:off x="5979404" y="963468"/>
            <a:ext cx="5888748" cy="5653198"/>
          </a:xfrm>
          <a:prstGeom prst="rect">
            <a:avLst/>
          </a:prstGeom>
        </p:spPr>
      </p:pic>
      <p:pic>
        <p:nvPicPr>
          <p:cNvPr id="6" name="图片 6">
            <a:extLst>
              <a:ext uri="{FF2B5EF4-FFF2-40B4-BE49-F238E27FC236}">
                <a16:creationId xmlns:a16="http://schemas.microsoft.com/office/drawing/2014/main" id="{795C0637-99B4-414C-BB47-AB9C273277C0}"/>
              </a:ext>
            </a:extLst>
          </p:cNvPr>
          <p:cNvPicPr>
            <a:picLocks noChangeAspect="1"/>
          </p:cNvPicPr>
          <p:nvPr/>
        </p:nvPicPr>
        <p:blipFill>
          <a:blip r:embed="rId3"/>
          <a:stretch>
            <a:fillRect/>
          </a:stretch>
        </p:blipFill>
        <p:spPr>
          <a:xfrm>
            <a:off x="501144" y="4440050"/>
            <a:ext cx="5649113" cy="1219370"/>
          </a:xfrm>
          <a:prstGeom prst="rect">
            <a:avLst/>
          </a:prstGeom>
          <a:ln>
            <a:solidFill>
              <a:schemeClr val="tx1"/>
            </a:solidFill>
          </a:ln>
        </p:spPr>
      </p:pic>
    </p:spTree>
    <p:extLst>
      <p:ext uri="{BB962C8B-B14F-4D97-AF65-F5344CB8AC3E}">
        <p14:creationId xmlns:p14="http://schemas.microsoft.com/office/powerpoint/2010/main" val="42796596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26F64-8798-564A-A3B9-65E55BCD457A}"/>
              </a:ext>
            </a:extLst>
          </p:cNvPr>
          <p:cNvSpPr>
            <a:spLocks noGrp="1"/>
          </p:cNvSpPr>
          <p:nvPr>
            <p:ph type="title"/>
          </p:nvPr>
        </p:nvSpPr>
        <p:spPr/>
        <p:txBody>
          <a:bodyPr/>
          <a:lstStyle/>
          <a:p>
            <a:r>
              <a:rPr lang="en-US" b="1" dirty="0">
                <a:ea typeface="ＭＳ Ｐゴシック" charset="0"/>
                <a:cs typeface="Calibri (Headings)"/>
              </a:rPr>
              <a:t>How to </a:t>
            </a:r>
            <a:r>
              <a:rPr lang="en-US" altLang="zh-CN" b="1" dirty="0">
                <a:ea typeface="ＭＳ Ｐゴシック" charset="0"/>
                <a:cs typeface="Calibri (Headings)"/>
              </a:rPr>
              <a:t>improve</a:t>
            </a:r>
            <a:r>
              <a:rPr lang="zh-CN" altLang="en-US" b="1" dirty="0">
                <a:ea typeface="ＭＳ Ｐゴシック" charset="0"/>
                <a:cs typeface="Calibri (Headings)"/>
              </a:rPr>
              <a:t> </a:t>
            </a:r>
            <a:r>
              <a:rPr lang="en-US" b="1" dirty="0">
                <a:ea typeface="ＭＳ Ｐゴシック" charset="0"/>
                <a:cs typeface="Calibri (Headings)"/>
              </a:rPr>
              <a:t>performance</a:t>
            </a:r>
            <a:endParaRPr lang="en-CN" dirty="0"/>
          </a:p>
        </p:txBody>
      </p:sp>
      <p:sp>
        <p:nvSpPr>
          <p:cNvPr id="3" name="Content Placeholder 2">
            <a:extLst>
              <a:ext uri="{FF2B5EF4-FFF2-40B4-BE49-F238E27FC236}">
                <a16:creationId xmlns:a16="http://schemas.microsoft.com/office/drawing/2014/main" id="{0EDDCB44-D3C9-A046-98BA-7EE61650C05A}"/>
              </a:ext>
            </a:extLst>
          </p:cNvPr>
          <p:cNvSpPr>
            <a:spLocks noGrp="1"/>
          </p:cNvSpPr>
          <p:nvPr>
            <p:ph idx="1"/>
          </p:nvPr>
        </p:nvSpPr>
        <p:spPr/>
        <p:txBody>
          <a:bodyPr lIns="90000">
            <a:noAutofit/>
          </a:bodyPr>
          <a:lstStyle/>
          <a:p>
            <a:pPr marL="457200" lvl="2" indent="-457200">
              <a:spcAft>
                <a:spcPts val="600"/>
              </a:spcAft>
            </a:pPr>
            <a:r>
              <a:rPr lang="en-US" sz="2800" dirty="0">
                <a:ea typeface="ＭＳ Ｐゴシック" charset="0"/>
                <a:cs typeface="ＭＳ Ｐゴシック" charset="0"/>
              </a:rPr>
              <a:t>Domain-specific features and weights: </a:t>
            </a:r>
            <a:r>
              <a:rPr lang="en-US" sz="2800" i="1" dirty="0">
                <a:ea typeface="ＭＳ Ｐゴシック" charset="0"/>
                <a:cs typeface="ＭＳ Ｐゴシック" charset="0"/>
              </a:rPr>
              <a:t>very </a:t>
            </a:r>
            <a:r>
              <a:rPr lang="en-US" sz="2800" dirty="0">
                <a:ea typeface="ＭＳ Ｐゴシック" charset="0"/>
                <a:cs typeface="ＭＳ Ｐゴシック" charset="0"/>
              </a:rPr>
              <a:t>important in real performance</a:t>
            </a:r>
          </a:p>
          <a:p>
            <a:pPr marL="457200" lvl="2" indent="-457200">
              <a:spcAft>
                <a:spcPts val="600"/>
              </a:spcAft>
            </a:pPr>
            <a:r>
              <a:rPr lang="en-US" sz="2800" dirty="0">
                <a:ea typeface="ＭＳ Ｐゴシック" charset="0"/>
                <a:cs typeface="ＭＳ Ｐゴシック" charset="0"/>
              </a:rPr>
              <a:t>Sometimes need to collapse terms:</a:t>
            </a:r>
          </a:p>
          <a:p>
            <a:pPr lvl="1">
              <a:spcAft>
                <a:spcPts val="600"/>
              </a:spcAft>
            </a:pPr>
            <a:r>
              <a:rPr lang="en-US" sz="2800" dirty="0">
                <a:ea typeface="ＭＳ Ｐゴシック" charset="0"/>
              </a:rPr>
              <a:t>Part numbers, chemical formulas, …</a:t>
            </a:r>
            <a:endParaRPr lang="en-US" sz="2800" dirty="0">
              <a:ea typeface="ＭＳ Ｐゴシック" charset="0"/>
              <a:cs typeface="ＭＳ Ｐゴシック" charset="0"/>
            </a:endParaRPr>
          </a:p>
          <a:p>
            <a:pPr lvl="1">
              <a:spcAft>
                <a:spcPts val="600"/>
              </a:spcAft>
            </a:pPr>
            <a:r>
              <a:rPr lang="en-US" sz="2800" dirty="0">
                <a:ea typeface="ＭＳ Ｐゴシック" charset="0"/>
                <a:cs typeface="ＭＳ Ｐゴシック" charset="0"/>
              </a:rPr>
              <a:t>But stemming generally doesn’t help</a:t>
            </a:r>
            <a:r>
              <a:rPr lang="zh-CN" altLang="en-US" sz="2800" dirty="0">
                <a:ea typeface="ＭＳ Ｐゴシック" charset="0"/>
                <a:cs typeface="ＭＳ Ｐゴシック" charset="0"/>
              </a:rPr>
              <a:t> </a:t>
            </a:r>
            <a:r>
              <a:rPr lang="en-US" altLang="zh-CN" sz="2800" dirty="0">
                <a:ea typeface="ＭＳ Ｐゴシック" charset="0"/>
                <a:cs typeface="ＭＳ Ｐゴシック" charset="0"/>
              </a:rPr>
              <a:t>(</a:t>
            </a:r>
            <a:r>
              <a:rPr lang="en-US" altLang="zh-CN" b="1" dirty="0">
                <a:ea typeface="ＭＳ Ｐゴシック" charset="0"/>
                <a:cs typeface="ＭＳ Ｐゴシック" charset="0"/>
              </a:rPr>
              <a:t>for classification</a:t>
            </a:r>
            <a:r>
              <a:rPr lang="en-US" altLang="zh-CN" sz="2800" dirty="0">
                <a:ea typeface="ＭＳ Ｐゴシック" charset="0"/>
                <a:cs typeface="ＭＳ Ｐゴシック" charset="0"/>
              </a:rPr>
              <a:t>)</a:t>
            </a:r>
            <a:endParaRPr lang="en-US" sz="2800" dirty="0">
              <a:ea typeface="ＭＳ Ｐゴシック" charset="0"/>
              <a:cs typeface="ＭＳ Ｐゴシック" charset="0"/>
            </a:endParaRPr>
          </a:p>
          <a:p>
            <a:pPr>
              <a:spcAft>
                <a:spcPts val="600"/>
              </a:spcAft>
            </a:pPr>
            <a:r>
              <a:rPr lang="en-US" dirty="0">
                <a:ea typeface="ＭＳ Ｐゴシック" charset="0"/>
                <a:cs typeface="ＭＳ Ｐゴシック" charset="0"/>
              </a:rPr>
              <a:t>  Upweighting: Counting a word as if it occurred twice:</a:t>
            </a:r>
          </a:p>
          <a:p>
            <a:pPr lvl="1">
              <a:spcAft>
                <a:spcPts val="600"/>
              </a:spcAft>
            </a:pPr>
            <a:r>
              <a:rPr lang="en-US" sz="2800" dirty="0">
                <a:ea typeface="ＭＳ Ｐゴシック" charset="0"/>
              </a:rPr>
              <a:t>title words </a:t>
            </a:r>
            <a:r>
              <a:rPr lang="en-US" sz="2800" dirty="0">
                <a:solidFill>
                  <a:schemeClr val="accent5">
                    <a:lumMod val="75000"/>
                  </a:schemeClr>
                </a:solidFill>
                <a:ea typeface="ＭＳ Ｐゴシック" charset="0"/>
              </a:rPr>
              <a:t>(Cohen &amp; Singer 1996)</a:t>
            </a:r>
          </a:p>
          <a:p>
            <a:pPr lvl="1">
              <a:spcAft>
                <a:spcPts val="600"/>
              </a:spcAft>
            </a:pPr>
            <a:r>
              <a:rPr lang="en-US" sz="2800" dirty="0">
                <a:ea typeface="ＭＳ Ｐゴシック" charset="0"/>
              </a:rPr>
              <a:t>first sentence of each paragraph </a:t>
            </a:r>
            <a:r>
              <a:rPr lang="en-US" sz="2800" dirty="0">
                <a:solidFill>
                  <a:schemeClr val="accent5">
                    <a:lumMod val="75000"/>
                  </a:schemeClr>
                </a:solidFill>
                <a:ea typeface="ＭＳ Ｐゴシック" charset="0"/>
              </a:rPr>
              <a:t>(Murata, 1999)</a:t>
            </a:r>
          </a:p>
          <a:p>
            <a:pPr lvl="1">
              <a:spcAft>
                <a:spcPts val="600"/>
              </a:spcAft>
            </a:pPr>
            <a:r>
              <a:rPr lang="en-US" sz="2800" dirty="0">
                <a:ea typeface="ＭＳ Ｐゴシック" charset="0"/>
              </a:rPr>
              <a:t>In sentences that contain title words </a:t>
            </a:r>
            <a:r>
              <a:rPr lang="en-US" sz="2800" dirty="0">
                <a:solidFill>
                  <a:schemeClr val="accent5">
                    <a:lumMod val="75000"/>
                  </a:schemeClr>
                </a:solidFill>
                <a:ea typeface="ＭＳ Ｐゴシック" charset="0"/>
              </a:rPr>
              <a:t>(Ko </a:t>
            </a:r>
            <a:r>
              <a:rPr lang="en-US" sz="2800" i="1" dirty="0">
                <a:solidFill>
                  <a:schemeClr val="accent5">
                    <a:lumMod val="75000"/>
                  </a:schemeClr>
                </a:solidFill>
                <a:ea typeface="ＭＳ Ｐゴシック" charset="0"/>
              </a:rPr>
              <a:t>et al,</a:t>
            </a:r>
            <a:r>
              <a:rPr lang="en-US" sz="2800" dirty="0">
                <a:solidFill>
                  <a:schemeClr val="accent5">
                    <a:lumMod val="75000"/>
                  </a:schemeClr>
                </a:solidFill>
                <a:ea typeface="ＭＳ Ｐゴシック" charset="0"/>
              </a:rPr>
              <a:t> 2002)</a:t>
            </a:r>
          </a:p>
          <a:p>
            <a:endParaRPr lang="en-CN" dirty="0"/>
          </a:p>
        </p:txBody>
      </p:sp>
      <p:sp>
        <p:nvSpPr>
          <p:cNvPr id="4" name="Slide Number Placeholder 3">
            <a:extLst>
              <a:ext uri="{FF2B5EF4-FFF2-40B4-BE49-F238E27FC236}">
                <a16:creationId xmlns:a16="http://schemas.microsoft.com/office/drawing/2014/main" id="{3487800F-04F9-774F-A3B7-68D6FFF7486F}"/>
              </a:ext>
            </a:extLst>
          </p:cNvPr>
          <p:cNvSpPr>
            <a:spLocks noGrp="1"/>
          </p:cNvSpPr>
          <p:nvPr>
            <p:ph type="sldNum" sz="quarter" idx="12"/>
          </p:nvPr>
        </p:nvSpPr>
        <p:spPr/>
        <p:txBody>
          <a:bodyPr/>
          <a:lstStyle/>
          <a:p>
            <a:fld id="{DC8BB421-126E-41CB-B73A-69D52E98CAE3}" type="slidenum">
              <a:rPr lang="zh-CN" altLang="en-US" smtClean="0"/>
              <a:t>61</a:t>
            </a:fld>
            <a:endParaRPr lang="zh-CN" altLang="en-US" dirty="0"/>
          </a:p>
        </p:txBody>
      </p:sp>
    </p:spTree>
    <p:extLst>
      <p:ext uri="{BB962C8B-B14F-4D97-AF65-F5344CB8AC3E}">
        <p14:creationId xmlns:p14="http://schemas.microsoft.com/office/powerpoint/2010/main" val="264305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F5BFC-80D9-494A-AC8E-3329830FFE69}"/>
              </a:ext>
            </a:extLst>
          </p:cNvPr>
          <p:cNvSpPr>
            <a:spLocks noGrp="1"/>
          </p:cNvSpPr>
          <p:nvPr>
            <p:ph type="title"/>
          </p:nvPr>
        </p:nvSpPr>
        <p:spPr/>
        <p:txBody>
          <a:bodyPr/>
          <a:lstStyle/>
          <a:p>
            <a:r>
              <a:rPr lang="en-US" b="1" dirty="0"/>
              <a:t>Male or female author?</a:t>
            </a:r>
            <a:endParaRPr lang="en-CN" dirty="0"/>
          </a:p>
        </p:txBody>
      </p:sp>
      <p:sp>
        <p:nvSpPr>
          <p:cNvPr id="4" name="Slide Number Placeholder 3">
            <a:extLst>
              <a:ext uri="{FF2B5EF4-FFF2-40B4-BE49-F238E27FC236}">
                <a16:creationId xmlns:a16="http://schemas.microsoft.com/office/drawing/2014/main" id="{C5E1F6AD-0A45-2847-8442-E8072920EE72}"/>
              </a:ext>
            </a:extLst>
          </p:cNvPr>
          <p:cNvSpPr>
            <a:spLocks noGrp="1"/>
          </p:cNvSpPr>
          <p:nvPr>
            <p:ph type="sldNum" sz="quarter" idx="12"/>
          </p:nvPr>
        </p:nvSpPr>
        <p:spPr/>
        <p:txBody>
          <a:bodyPr/>
          <a:lstStyle/>
          <a:p>
            <a:fld id="{DC8BB421-126E-41CB-B73A-69D52E98CAE3}" type="slidenum">
              <a:rPr lang="zh-CN" altLang="en-US" smtClean="0"/>
              <a:t>7</a:t>
            </a:fld>
            <a:endParaRPr lang="zh-CN" altLang="en-US" dirty="0"/>
          </a:p>
        </p:txBody>
      </p:sp>
      <p:pic>
        <p:nvPicPr>
          <p:cNvPr id="8" name="Picture 7">
            <a:extLst>
              <a:ext uri="{FF2B5EF4-FFF2-40B4-BE49-F238E27FC236}">
                <a16:creationId xmlns:a16="http://schemas.microsoft.com/office/drawing/2014/main" id="{EBFD8672-BAB0-C541-8464-2F2A6BC8107B}"/>
              </a:ext>
            </a:extLst>
          </p:cNvPr>
          <p:cNvPicPr>
            <a:picLocks noChangeAspect="1"/>
          </p:cNvPicPr>
          <p:nvPr/>
        </p:nvPicPr>
        <p:blipFill rotWithShape="1">
          <a:blip r:embed="rId2">
            <a:extLst>
              <a:ext uri="{28A0092B-C50C-407E-A947-70E740481C1C}">
                <a14:useLocalDpi xmlns:a14="http://schemas.microsoft.com/office/drawing/2010/main" val="0"/>
              </a:ext>
            </a:extLst>
          </a:blip>
          <a:srcRect b="52727"/>
          <a:stretch/>
        </p:blipFill>
        <p:spPr>
          <a:xfrm>
            <a:off x="3355629" y="936078"/>
            <a:ext cx="5156604" cy="2492922"/>
          </a:xfrm>
          <a:prstGeom prst="rect">
            <a:avLst/>
          </a:prstGeom>
        </p:spPr>
      </p:pic>
      <p:pic>
        <p:nvPicPr>
          <p:cNvPr id="9" name="Picture 8">
            <a:extLst>
              <a:ext uri="{FF2B5EF4-FFF2-40B4-BE49-F238E27FC236}">
                <a16:creationId xmlns:a16="http://schemas.microsoft.com/office/drawing/2014/main" id="{27E298E1-5908-D543-B8A4-FEF1391F4F56}"/>
              </a:ext>
            </a:extLst>
          </p:cNvPr>
          <p:cNvPicPr>
            <a:picLocks noChangeAspect="1"/>
          </p:cNvPicPr>
          <p:nvPr/>
        </p:nvPicPr>
        <p:blipFill rotWithShape="1">
          <a:blip r:embed="rId2">
            <a:extLst>
              <a:ext uri="{28A0092B-C50C-407E-A947-70E740481C1C}">
                <a14:useLocalDpi xmlns:a14="http://schemas.microsoft.com/office/drawing/2010/main" val="0"/>
              </a:ext>
            </a:extLst>
          </a:blip>
          <a:srcRect t="47289"/>
          <a:stretch/>
        </p:blipFill>
        <p:spPr>
          <a:xfrm>
            <a:off x="3052966" y="3429000"/>
            <a:ext cx="6076545" cy="3275606"/>
          </a:xfrm>
          <a:prstGeom prst="rect">
            <a:avLst/>
          </a:prstGeom>
        </p:spPr>
      </p:pic>
    </p:spTree>
    <p:extLst>
      <p:ext uri="{BB962C8B-B14F-4D97-AF65-F5344CB8AC3E}">
        <p14:creationId xmlns:p14="http://schemas.microsoft.com/office/powerpoint/2010/main" val="3624677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F5BFC-80D9-494A-AC8E-3329830FFE69}"/>
              </a:ext>
            </a:extLst>
          </p:cNvPr>
          <p:cNvSpPr>
            <a:spLocks noGrp="1"/>
          </p:cNvSpPr>
          <p:nvPr>
            <p:ph type="title"/>
          </p:nvPr>
        </p:nvSpPr>
        <p:spPr/>
        <p:txBody>
          <a:bodyPr/>
          <a:lstStyle/>
          <a:p>
            <a:r>
              <a:rPr lang="en-US" altLang="ja-JP" b="1" dirty="0">
                <a:ea typeface="ＭＳ Ｐゴシック" charset="-128"/>
              </a:rPr>
              <a:t>Text </a:t>
            </a:r>
            <a:r>
              <a:rPr lang="en-US" altLang="zh-CN" b="1" dirty="0">
                <a:ea typeface="ＭＳ Ｐゴシック" charset="-128"/>
              </a:rPr>
              <a:t>Classification</a:t>
            </a:r>
            <a:endParaRPr lang="en-CN" dirty="0"/>
          </a:p>
        </p:txBody>
      </p:sp>
      <p:sp>
        <p:nvSpPr>
          <p:cNvPr id="3" name="Content Placeholder 2">
            <a:extLst>
              <a:ext uri="{FF2B5EF4-FFF2-40B4-BE49-F238E27FC236}">
                <a16:creationId xmlns:a16="http://schemas.microsoft.com/office/drawing/2014/main" id="{E8AB7E57-4119-6646-AA17-6CE8314E0426}"/>
              </a:ext>
            </a:extLst>
          </p:cNvPr>
          <p:cNvSpPr>
            <a:spLocks noGrp="1"/>
          </p:cNvSpPr>
          <p:nvPr>
            <p:ph idx="1"/>
          </p:nvPr>
        </p:nvSpPr>
        <p:spPr>
          <a:xfrm>
            <a:off x="517525" y="1108434"/>
            <a:ext cx="11064875" cy="2748672"/>
          </a:xfrm>
        </p:spPr>
        <p:txBody>
          <a:bodyPr/>
          <a:lstStyle/>
          <a:p>
            <a:pPr>
              <a:spcAft>
                <a:spcPts val="600"/>
              </a:spcAft>
            </a:pPr>
            <a:r>
              <a:rPr lang="en-US" altLang="ja-JP" dirty="0">
                <a:ea typeface="ＭＳ Ｐゴシック" charset="-128"/>
              </a:rPr>
              <a:t>Given</a:t>
            </a:r>
          </a:p>
          <a:p>
            <a:pPr lvl="1">
              <a:spcAft>
                <a:spcPts val="600"/>
              </a:spcAft>
            </a:pPr>
            <a:r>
              <a:rPr lang="en-US" altLang="ja-JP" dirty="0">
                <a:ea typeface="ＭＳ Ｐゴシック" charset="-128"/>
              </a:rPr>
              <a:t>A set of </a:t>
            </a:r>
            <a:r>
              <a:rPr lang="en-US" altLang="ja-JP" b="1" dirty="0">
                <a:ea typeface="ＭＳ Ｐゴシック" charset="-128"/>
              </a:rPr>
              <a:t>predefined categories</a:t>
            </a:r>
            <a:r>
              <a:rPr lang="en-US" altLang="ja-JP" dirty="0">
                <a:ea typeface="ＭＳ Ｐゴシック" charset="-128"/>
              </a:rPr>
              <a:t>, possibly forming a hierarchy </a:t>
            </a:r>
            <a:r>
              <a:rPr lang="en-US" altLang="ja-JP" i="1" dirty="0">
                <a:ea typeface="ＭＳ Ｐゴシック" charset="-128"/>
              </a:rPr>
              <a:t>and often</a:t>
            </a:r>
          </a:p>
          <a:p>
            <a:pPr lvl="1">
              <a:spcAft>
                <a:spcPts val="600"/>
              </a:spcAft>
            </a:pPr>
            <a:r>
              <a:rPr lang="en-US" altLang="ja-JP" dirty="0">
                <a:ea typeface="ＭＳ Ｐゴシック" charset="-128"/>
              </a:rPr>
              <a:t>A </a:t>
            </a:r>
            <a:r>
              <a:rPr lang="en-US" altLang="ja-JP" b="1" dirty="0">
                <a:ea typeface="ＭＳ Ｐゴシック" charset="-128"/>
              </a:rPr>
              <a:t>training set </a:t>
            </a:r>
            <a:r>
              <a:rPr lang="en-US" altLang="ja-JP" dirty="0">
                <a:ea typeface="ＭＳ Ｐゴシック" charset="-128"/>
              </a:rPr>
              <a:t>of labeled text objects</a:t>
            </a:r>
          </a:p>
          <a:p>
            <a:pPr>
              <a:spcAft>
                <a:spcPts val="600"/>
              </a:spcAft>
            </a:pPr>
            <a:r>
              <a:rPr lang="en-US" altLang="ja-JP" dirty="0">
                <a:ea typeface="ＭＳ Ｐゴシック" charset="-128"/>
              </a:rPr>
              <a:t>Task</a:t>
            </a:r>
            <a:r>
              <a:rPr lang="en-US" altLang="ja-JP" sz="2200" dirty="0">
                <a:ea typeface="ＭＳ Ｐゴシック" charset="-128"/>
              </a:rPr>
              <a:t> </a:t>
            </a:r>
          </a:p>
          <a:p>
            <a:pPr lvl="1">
              <a:spcAft>
                <a:spcPts val="600"/>
              </a:spcAft>
            </a:pPr>
            <a:r>
              <a:rPr lang="en-US" altLang="ja-JP" b="1" dirty="0">
                <a:ea typeface="ＭＳ Ｐゴシック" charset="-128"/>
              </a:rPr>
              <a:t>Classify</a:t>
            </a:r>
            <a:r>
              <a:rPr lang="en-US" altLang="ja-JP" dirty="0">
                <a:ea typeface="ＭＳ Ｐゴシック" charset="-128"/>
              </a:rPr>
              <a:t> a text object into </a:t>
            </a:r>
            <a:r>
              <a:rPr lang="en-US" altLang="ja-JP" b="1" dirty="0">
                <a:ea typeface="ＭＳ Ｐゴシック" charset="-128"/>
              </a:rPr>
              <a:t>one or more </a:t>
            </a:r>
            <a:r>
              <a:rPr lang="en-US" altLang="ja-JP" dirty="0">
                <a:ea typeface="ＭＳ Ｐゴシック" charset="-128"/>
              </a:rPr>
              <a:t>of the </a:t>
            </a:r>
            <a:r>
              <a:rPr lang="en-US" altLang="ja-JP" b="1" dirty="0">
                <a:ea typeface="ＭＳ Ｐゴシック" charset="-128"/>
              </a:rPr>
              <a:t>categories </a:t>
            </a:r>
            <a:r>
              <a:rPr lang="en-US" altLang="ja-JP" dirty="0">
                <a:ea typeface="ＭＳ Ｐゴシック" charset="-128"/>
              </a:rPr>
              <a:t> </a:t>
            </a:r>
          </a:p>
          <a:p>
            <a:endParaRPr lang="en-CN" dirty="0"/>
          </a:p>
        </p:txBody>
      </p:sp>
      <p:sp>
        <p:nvSpPr>
          <p:cNvPr id="4" name="Slide Number Placeholder 3">
            <a:extLst>
              <a:ext uri="{FF2B5EF4-FFF2-40B4-BE49-F238E27FC236}">
                <a16:creationId xmlns:a16="http://schemas.microsoft.com/office/drawing/2014/main" id="{C5E1F6AD-0A45-2847-8442-E8072920EE72}"/>
              </a:ext>
            </a:extLst>
          </p:cNvPr>
          <p:cNvSpPr>
            <a:spLocks noGrp="1"/>
          </p:cNvSpPr>
          <p:nvPr>
            <p:ph type="sldNum" sz="quarter" idx="12"/>
          </p:nvPr>
        </p:nvSpPr>
        <p:spPr/>
        <p:txBody>
          <a:bodyPr/>
          <a:lstStyle/>
          <a:p>
            <a:fld id="{DC8BB421-126E-41CB-B73A-69D52E98CAE3}" type="slidenum">
              <a:rPr lang="zh-CN" altLang="en-US" smtClean="0"/>
              <a:t>8</a:t>
            </a:fld>
            <a:endParaRPr lang="zh-CN" altLang="en-US" dirty="0"/>
          </a:p>
        </p:txBody>
      </p:sp>
      <p:sp>
        <p:nvSpPr>
          <p:cNvPr id="5" name="AutoShape 4">
            <a:extLst>
              <a:ext uri="{FF2B5EF4-FFF2-40B4-BE49-F238E27FC236}">
                <a16:creationId xmlns:a16="http://schemas.microsoft.com/office/drawing/2014/main" id="{5A46D37D-A050-1D4C-930C-5145D3B501B7}"/>
              </a:ext>
            </a:extLst>
          </p:cNvPr>
          <p:cNvSpPr>
            <a:spLocks noChangeArrowheads="1"/>
          </p:cNvSpPr>
          <p:nvPr/>
        </p:nvSpPr>
        <p:spPr bwMode="auto">
          <a:xfrm>
            <a:off x="1430664" y="4552987"/>
            <a:ext cx="2057400" cy="1196579"/>
          </a:xfrm>
          <a:prstGeom prst="can">
            <a:avLst>
              <a:gd name="adj" fmla="val 25000"/>
            </a:avLst>
          </a:prstGeom>
          <a:solidFill>
            <a:schemeClr val="accent1"/>
          </a:solidFill>
          <a:ln w="9525">
            <a:solidFill>
              <a:schemeClr val="tx1"/>
            </a:solidFill>
            <a:round/>
            <a:headEnd/>
            <a:tailEnd/>
          </a:ln>
        </p:spPr>
        <p:txBody>
          <a:bodyPr wrap="none" anchor="ctr"/>
          <a:lstStyle>
            <a:lvl1pPr algn="l">
              <a:spcBef>
                <a:spcPct val="45000"/>
              </a:spcBef>
              <a:buClr>
                <a:schemeClr val="tx1"/>
              </a:buClr>
              <a:buFont typeface="Symbol" pitchFamily="18" charset="2"/>
              <a:buChar char="·"/>
              <a:defRPr sz="2800" b="1">
                <a:solidFill>
                  <a:schemeClr val="tx1"/>
                </a:solidFill>
                <a:latin typeface="Arial" charset="0"/>
              </a:defRPr>
            </a:lvl1pPr>
            <a:lvl2pPr marL="742950" indent="-285750" algn="l">
              <a:spcBef>
                <a:spcPct val="45000"/>
              </a:spcBef>
              <a:buClr>
                <a:schemeClr val="tx1"/>
              </a:buClr>
              <a:buFont typeface="Symbol" pitchFamily="18" charset="2"/>
              <a:buChar char="-"/>
              <a:defRPr sz="2400" b="1">
                <a:solidFill>
                  <a:schemeClr val="tx1"/>
                </a:solidFill>
                <a:latin typeface="Arial" charset="0"/>
              </a:defRPr>
            </a:lvl2pPr>
            <a:lvl3pPr marL="1143000" indent="-228600" algn="l">
              <a:spcBef>
                <a:spcPct val="45000"/>
              </a:spcBef>
              <a:buClr>
                <a:schemeClr val="tx1"/>
              </a:buClr>
              <a:buFont typeface="Symbol" pitchFamily="18" charset="2"/>
              <a:buChar char="·"/>
              <a:defRPr sz="2000" b="1">
                <a:solidFill>
                  <a:schemeClr val="tx1"/>
                </a:solidFill>
                <a:latin typeface="Arial" charset="0"/>
              </a:defRPr>
            </a:lvl3pPr>
            <a:lvl4pPr marL="1600200" indent="-228600" algn="l">
              <a:spcBef>
                <a:spcPct val="45000"/>
              </a:spcBef>
              <a:buClr>
                <a:schemeClr val="tx1"/>
              </a:buClr>
              <a:buFont typeface="Symbol" pitchFamily="18" charset="2"/>
              <a:buChar char="·"/>
              <a:defRPr sz="2000">
                <a:solidFill>
                  <a:schemeClr val="tx1"/>
                </a:solidFill>
                <a:latin typeface="Arial" charset="0"/>
              </a:defRPr>
            </a:lvl4pPr>
            <a:lvl5pPr marL="2057400" indent="-228600" algn="l">
              <a:spcBef>
                <a:spcPct val="45000"/>
              </a:spcBef>
              <a:buClr>
                <a:schemeClr val="tx1"/>
              </a:buClr>
              <a:buFont typeface="Symbol" pitchFamily="18" charset="2"/>
              <a:buChar char="·"/>
              <a:defRPr sz="2000">
                <a:solidFill>
                  <a:schemeClr val="tx1"/>
                </a:solidFill>
                <a:latin typeface="Arial" charset="0"/>
              </a:defRPr>
            </a:lvl5pPr>
            <a:lvl6pPr marL="25146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6pPr>
            <a:lvl7pPr marL="29718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7pPr>
            <a:lvl8pPr marL="34290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8pPr>
            <a:lvl9pPr marL="38862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9pPr>
          </a:lstStyle>
          <a:p>
            <a:pPr algn="ctr">
              <a:spcBef>
                <a:spcPct val="0"/>
              </a:spcBef>
              <a:buClrTx/>
              <a:buFontTx/>
              <a:buNone/>
            </a:pPr>
            <a:endParaRPr lang="en-US" altLang="en-US" sz="2400" b="0" dirty="0">
              <a:latin typeface="Times New Roman" pitchFamily="18" charset="0"/>
            </a:endParaRPr>
          </a:p>
        </p:txBody>
      </p:sp>
      <p:sp>
        <p:nvSpPr>
          <p:cNvPr id="6" name="Rectangle 5">
            <a:extLst>
              <a:ext uri="{FF2B5EF4-FFF2-40B4-BE49-F238E27FC236}">
                <a16:creationId xmlns:a16="http://schemas.microsoft.com/office/drawing/2014/main" id="{AC01268B-3E20-3D49-B847-770ABEB21A56}"/>
              </a:ext>
            </a:extLst>
          </p:cNvPr>
          <p:cNvSpPr>
            <a:spLocks noChangeArrowheads="1"/>
          </p:cNvSpPr>
          <p:nvPr/>
        </p:nvSpPr>
        <p:spPr bwMode="auto">
          <a:xfrm>
            <a:off x="4857686" y="4653804"/>
            <a:ext cx="2726156" cy="571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45000"/>
              </a:spcBef>
              <a:buClr>
                <a:schemeClr val="tx1"/>
              </a:buClr>
              <a:buFont typeface="Symbol" pitchFamily="18" charset="2"/>
              <a:buChar char="·"/>
              <a:defRPr sz="2800" b="1">
                <a:solidFill>
                  <a:schemeClr val="tx1"/>
                </a:solidFill>
                <a:latin typeface="Arial" charset="0"/>
              </a:defRPr>
            </a:lvl1pPr>
            <a:lvl2pPr marL="742950" indent="-285750" algn="l">
              <a:spcBef>
                <a:spcPct val="45000"/>
              </a:spcBef>
              <a:buClr>
                <a:schemeClr val="tx1"/>
              </a:buClr>
              <a:buFont typeface="Symbol" pitchFamily="18" charset="2"/>
              <a:buChar char="-"/>
              <a:defRPr sz="2400" b="1">
                <a:solidFill>
                  <a:schemeClr val="tx1"/>
                </a:solidFill>
                <a:latin typeface="Arial" charset="0"/>
              </a:defRPr>
            </a:lvl2pPr>
            <a:lvl3pPr marL="1143000" indent="-228600" algn="l">
              <a:spcBef>
                <a:spcPct val="45000"/>
              </a:spcBef>
              <a:buClr>
                <a:schemeClr val="tx1"/>
              </a:buClr>
              <a:buFont typeface="Symbol" pitchFamily="18" charset="2"/>
              <a:buChar char="·"/>
              <a:defRPr sz="2000" b="1">
                <a:solidFill>
                  <a:schemeClr val="tx1"/>
                </a:solidFill>
                <a:latin typeface="Arial" charset="0"/>
              </a:defRPr>
            </a:lvl3pPr>
            <a:lvl4pPr marL="1600200" indent="-228600" algn="l">
              <a:spcBef>
                <a:spcPct val="45000"/>
              </a:spcBef>
              <a:buClr>
                <a:schemeClr val="tx1"/>
              </a:buClr>
              <a:buFont typeface="Symbol" pitchFamily="18" charset="2"/>
              <a:buChar char="·"/>
              <a:defRPr sz="2000">
                <a:solidFill>
                  <a:schemeClr val="tx1"/>
                </a:solidFill>
                <a:latin typeface="Arial" charset="0"/>
              </a:defRPr>
            </a:lvl4pPr>
            <a:lvl5pPr marL="2057400" indent="-228600" algn="l">
              <a:spcBef>
                <a:spcPct val="45000"/>
              </a:spcBef>
              <a:buClr>
                <a:schemeClr val="tx1"/>
              </a:buClr>
              <a:buFont typeface="Symbol" pitchFamily="18" charset="2"/>
              <a:buChar char="·"/>
              <a:defRPr sz="2000">
                <a:solidFill>
                  <a:schemeClr val="tx1"/>
                </a:solidFill>
                <a:latin typeface="Arial" charset="0"/>
              </a:defRPr>
            </a:lvl5pPr>
            <a:lvl6pPr marL="25146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6pPr>
            <a:lvl7pPr marL="29718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7pPr>
            <a:lvl8pPr marL="34290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8pPr>
            <a:lvl9pPr marL="38862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9pPr>
          </a:lstStyle>
          <a:p>
            <a:pPr algn="ctr">
              <a:spcBef>
                <a:spcPct val="0"/>
              </a:spcBef>
              <a:buClrTx/>
              <a:buFontTx/>
              <a:buNone/>
            </a:pPr>
            <a:r>
              <a:rPr lang="en-US" altLang="ja-JP" sz="2000" dirty="0">
                <a:latin typeface="Times New Roman" pitchFamily="18" charset="0"/>
                <a:ea typeface="ＭＳ Ｐゴシック" charset="-128"/>
              </a:rPr>
              <a:t>Classification System</a:t>
            </a:r>
          </a:p>
        </p:txBody>
      </p:sp>
      <p:sp>
        <p:nvSpPr>
          <p:cNvPr id="7" name="AutoShape 6">
            <a:extLst>
              <a:ext uri="{FF2B5EF4-FFF2-40B4-BE49-F238E27FC236}">
                <a16:creationId xmlns:a16="http://schemas.microsoft.com/office/drawing/2014/main" id="{7E16BF25-3E08-7F4A-8CE5-AD46D5C7B8B6}"/>
              </a:ext>
            </a:extLst>
          </p:cNvPr>
          <p:cNvSpPr>
            <a:spLocks noChangeArrowheads="1"/>
          </p:cNvSpPr>
          <p:nvPr/>
        </p:nvSpPr>
        <p:spPr bwMode="auto">
          <a:xfrm>
            <a:off x="1659264" y="4953036"/>
            <a:ext cx="304800" cy="114300"/>
          </a:xfrm>
          <a:prstGeom prst="foldedCorner">
            <a:avLst>
              <a:gd name="adj" fmla="val 12500"/>
            </a:avLst>
          </a:prstGeom>
          <a:solidFill>
            <a:schemeClr val="accent1"/>
          </a:solidFill>
          <a:ln w="9525">
            <a:solidFill>
              <a:schemeClr val="tx1"/>
            </a:solidFill>
            <a:round/>
            <a:headEnd/>
            <a:tailEnd/>
          </a:ln>
        </p:spPr>
        <p:txBody>
          <a:bodyPr wrap="none" anchor="ctr"/>
          <a:lstStyle>
            <a:lvl1pPr algn="l">
              <a:spcBef>
                <a:spcPct val="45000"/>
              </a:spcBef>
              <a:buClr>
                <a:schemeClr val="tx1"/>
              </a:buClr>
              <a:buFont typeface="Symbol" pitchFamily="18" charset="2"/>
              <a:buChar char="·"/>
              <a:defRPr sz="2800" b="1">
                <a:solidFill>
                  <a:schemeClr val="tx1"/>
                </a:solidFill>
                <a:latin typeface="Arial" charset="0"/>
              </a:defRPr>
            </a:lvl1pPr>
            <a:lvl2pPr marL="742950" indent="-285750" algn="l">
              <a:spcBef>
                <a:spcPct val="45000"/>
              </a:spcBef>
              <a:buClr>
                <a:schemeClr val="tx1"/>
              </a:buClr>
              <a:buFont typeface="Symbol" pitchFamily="18" charset="2"/>
              <a:buChar char="-"/>
              <a:defRPr sz="2400" b="1">
                <a:solidFill>
                  <a:schemeClr val="tx1"/>
                </a:solidFill>
                <a:latin typeface="Arial" charset="0"/>
              </a:defRPr>
            </a:lvl2pPr>
            <a:lvl3pPr marL="1143000" indent="-228600" algn="l">
              <a:spcBef>
                <a:spcPct val="45000"/>
              </a:spcBef>
              <a:buClr>
                <a:schemeClr val="tx1"/>
              </a:buClr>
              <a:buFont typeface="Symbol" pitchFamily="18" charset="2"/>
              <a:buChar char="·"/>
              <a:defRPr sz="2000" b="1">
                <a:solidFill>
                  <a:schemeClr val="tx1"/>
                </a:solidFill>
                <a:latin typeface="Arial" charset="0"/>
              </a:defRPr>
            </a:lvl3pPr>
            <a:lvl4pPr marL="1600200" indent="-228600" algn="l">
              <a:spcBef>
                <a:spcPct val="45000"/>
              </a:spcBef>
              <a:buClr>
                <a:schemeClr val="tx1"/>
              </a:buClr>
              <a:buFont typeface="Symbol" pitchFamily="18" charset="2"/>
              <a:buChar char="·"/>
              <a:defRPr sz="2000">
                <a:solidFill>
                  <a:schemeClr val="tx1"/>
                </a:solidFill>
                <a:latin typeface="Arial" charset="0"/>
              </a:defRPr>
            </a:lvl4pPr>
            <a:lvl5pPr marL="2057400" indent="-228600" algn="l">
              <a:spcBef>
                <a:spcPct val="45000"/>
              </a:spcBef>
              <a:buClr>
                <a:schemeClr val="tx1"/>
              </a:buClr>
              <a:buFont typeface="Symbol" pitchFamily="18" charset="2"/>
              <a:buChar char="·"/>
              <a:defRPr sz="2000">
                <a:solidFill>
                  <a:schemeClr val="tx1"/>
                </a:solidFill>
                <a:latin typeface="Arial" charset="0"/>
              </a:defRPr>
            </a:lvl5pPr>
            <a:lvl6pPr marL="25146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6pPr>
            <a:lvl7pPr marL="29718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7pPr>
            <a:lvl8pPr marL="34290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8pPr>
            <a:lvl9pPr marL="38862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9pPr>
          </a:lstStyle>
          <a:p>
            <a:pPr algn="ctr">
              <a:spcBef>
                <a:spcPct val="0"/>
              </a:spcBef>
              <a:buClrTx/>
              <a:buFontTx/>
              <a:buNone/>
            </a:pPr>
            <a:endParaRPr lang="en-US" altLang="en-US" sz="2400" b="0">
              <a:latin typeface="Times New Roman" pitchFamily="18" charset="0"/>
            </a:endParaRPr>
          </a:p>
        </p:txBody>
      </p:sp>
      <p:sp>
        <p:nvSpPr>
          <p:cNvPr id="8" name="AutoShape 7">
            <a:extLst>
              <a:ext uri="{FF2B5EF4-FFF2-40B4-BE49-F238E27FC236}">
                <a16:creationId xmlns:a16="http://schemas.microsoft.com/office/drawing/2014/main" id="{E421A7AA-65A4-DC48-86CF-4CE785C5A64F}"/>
              </a:ext>
            </a:extLst>
          </p:cNvPr>
          <p:cNvSpPr>
            <a:spLocks noChangeArrowheads="1"/>
          </p:cNvSpPr>
          <p:nvPr/>
        </p:nvSpPr>
        <p:spPr bwMode="auto">
          <a:xfrm>
            <a:off x="1811664" y="5067336"/>
            <a:ext cx="304800" cy="114300"/>
          </a:xfrm>
          <a:prstGeom prst="foldedCorner">
            <a:avLst>
              <a:gd name="adj" fmla="val 12500"/>
            </a:avLst>
          </a:prstGeom>
          <a:solidFill>
            <a:schemeClr val="accent1"/>
          </a:solidFill>
          <a:ln w="9525">
            <a:solidFill>
              <a:schemeClr val="tx1"/>
            </a:solidFill>
            <a:round/>
            <a:headEnd/>
            <a:tailEnd/>
          </a:ln>
        </p:spPr>
        <p:txBody>
          <a:bodyPr wrap="none" anchor="ctr"/>
          <a:lstStyle>
            <a:lvl1pPr algn="l">
              <a:spcBef>
                <a:spcPct val="45000"/>
              </a:spcBef>
              <a:buClr>
                <a:schemeClr val="tx1"/>
              </a:buClr>
              <a:buFont typeface="Symbol" pitchFamily="18" charset="2"/>
              <a:buChar char="·"/>
              <a:defRPr sz="2800" b="1">
                <a:solidFill>
                  <a:schemeClr val="tx1"/>
                </a:solidFill>
                <a:latin typeface="Arial" charset="0"/>
              </a:defRPr>
            </a:lvl1pPr>
            <a:lvl2pPr marL="742950" indent="-285750" algn="l">
              <a:spcBef>
                <a:spcPct val="45000"/>
              </a:spcBef>
              <a:buClr>
                <a:schemeClr val="tx1"/>
              </a:buClr>
              <a:buFont typeface="Symbol" pitchFamily="18" charset="2"/>
              <a:buChar char="-"/>
              <a:defRPr sz="2400" b="1">
                <a:solidFill>
                  <a:schemeClr val="tx1"/>
                </a:solidFill>
                <a:latin typeface="Arial" charset="0"/>
              </a:defRPr>
            </a:lvl2pPr>
            <a:lvl3pPr marL="1143000" indent="-228600" algn="l">
              <a:spcBef>
                <a:spcPct val="45000"/>
              </a:spcBef>
              <a:buClr>
                <a:schemeClr val="tx1"/>
              </a:buClr>
              <a:buFont typeface="Symbol" pitchFamily="18" charset="2"/>
              <a:buChar char="·"/>
              <a:defRPr sz="2000" b="1">
                <a:solidFill>
                  <a:schemeClr val="tx1"/>
                </a:solidFill>
                <a:latin typeface="Arial" charset="0"/>
              </a:defRPr>
            </a:lvl3pPr>
            <a:lvl4pPr marL="1600200" indent="-228600" algn="l">
              <a:spcBef>
                <a:spcPct val="45000"/>
              </a:spcBef>
              <a:buClr>
                <a:schemeClr val="tx1"/>
              </a:buClr>
              <a:buFont typeface="Symbol" pitchFamily="18" charset="2"/>
              <a:buChar char="·"/>
              <a:defRPr sz="2000">
                <a:solidFill>
                  <a:schemeClr val="tx1"/>
                </a:solidFill>
                <a:latin typeface="Arial" charset="0"/>
              </a:defRPr>
            </a:lvl4pPr>
            <a:lvl5pPr marL="2057400" indent="-228600" algn="l">
              <a:spcBef>
                <a:spcPct val="45000"/>
              </a:spcBef>
              <a:buClr>
                <a:schemeClr val="tx1"/>
              </a:buClr>
              <a:buFont typeface="Symbol" pitchFamily="18" charset="2"/>
              <a:buChar char="·"/>
              <a:defRPr sz="2000">
                <a:solidFill>
                  <a:schemeClr val="tx1"/>
                </a:solidFill>
                <a:latin typeface="Arial" charset="0"/>
              </a:defRPr>
            </a:lvl5pPr>
            <a:lvl6pPr marL="25146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6pPr>
            <a:lvl7pPr marL="29718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7pPr>
            <a:lvl8pPr marL="34290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8pPr>
            <a:lvl9pPr marL="38862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9pPr>
          </a:lstStyle>
          <a:p>
            <a:pPr algn="ctr">
              <a:spcBef>
                <a:spcPct val="0"/>
              </a:spcBef>
              <a:buClrTx/>
              <a:buFontTx/>
              <a:buNone/>
            </a:pPr>
            <a:endParaRPr lang="en-US" altLang="en-US" sz="2400" b="0">
              <a:latin typeface="Times New Roman" pitchFamily="18" charset="0"/>
            </a:endParaRPr>
          </a:p>
        </p:txBody>
      </p:sp>
      <p:sp>
        <p:nvSpPr>
          <p:cNvPr id="9" name="AutoShape 8">
            <a:extLst>
              <a:ext uri="{FF2B5EF4-FFF2-40B4-BE49-F238E27FC236}">
                <a16:creationId xmlns:a16="http://schemas.microsoft.com/office/drawing/2014/main" id="{05F6E760-4163-0D41-9408-1675CF5B19AE}"/>
              </a:ext>
            </a:extLst>
          </p:cNvPr>
          <p:cNvSpPr>
            <a:spLocks noChangeArrowheads="1"/>
          </p:cNvSpPr>
          <p:nvPr/>
        </p:nvSpPr>
        <p:spPr bwMode="auto">
          <a:xfrm>
            <a:off x="1964064" y="5181636"/>
            <a:ext cx="304800" cy="114300"/>
          </a:xfrm>
          <a:prstGeom prst="foldedCorner">
            <a:avLst>
              <a:gd name="adj" fmla="val 12500"/>
            </a:avLst>
          </a:prstGeom>
          <a:solidFill>
            <a:schemeClr val="accent1"/>
          </a:solidFill>
          <a:ln w="9525">
            <a:solidFill>
              <a:schemeClr val="tx1"/>
            </a:solidFill>
            <a:round/>
            <a:headEnd/>
            <a:tailEnd/>
          </a:ln>
        </p:spPr>
        <p:txBody>
          <a:bodyPr wrap="none" anchor="ctr"/>
          <a:lstStyle>
            <a:lvl1pPr algn="l">
              <a:spcBef>
                <a:spcPct val="45000"/>
              </a:spcBef>
              <a:buClr>
                <a:schemeClr val="tx1"/>
              </a:buClr>
              <a:buFont typeface="Symbol" pitchFamily="18" charset="2"/>
              <a:buChar char="·"/>
              <a:defRPr sz="2800" b="1">
                <a:solidFill>
                  <a:schemeClr val="tx1"/>
                </a:solidFill>
                <a:latin typeface="Arial" charset="0"/>
              </a:defRPr>
            </a:lvl1pPr>
            <a:lvl2pPr marL="742950" indent="-285750" algn="l">
              <a:spcBef>
                <a:spcPct val="45000"/>
              </a:spcBef>
              <a:buClr>
                <a:schemeClr val="tx1"/>
              </a:buClr>
              <a:buFont typeface="Symbol" pitchFamily="18" charset="2"/>
              <a:buChar char="-"/>
              <a:defRPr sz="2400" b="1">
                <a:solidFill>
                  <a:schemeClr val="tx1"/>
                </a:solidFill>
                <a:latin typeface="Arial" charset="0"/>
              </a:defRPr>
            </a:lvl2pPr>
            <a:lvl3pPr marL="1143000" indent="-228600" algn="l">
              <a:spcBef>
                <a:spcPct val="45000"/>
              </a:spcBef>
              <a:buClr>
                <a:schemeClr val="tx1"/>
              </a:buClr>
              <a:buFont typeface="Symbol" pitchFamily="18" charset="2"/>
              <a:buChar char="·"/>
              <a:defRPr sz="2000" b="1">
                <a:solidFill>
                  <a:schemeClr val="tx1"/>
                </a:solidFill>
                <a:latin typeface="Arial" charset="0"/>
              </a:defRPr>
            </a:lvl3pPr>
            <a:lvl4pPr marL="1600200" indent="-228600" algn="l">
              <a:spcBef>
                <a:spcPct val="45000"/>
              </a:spcBef>
              <a:buClr>
                <a:schemeClr val="tx1"/>
              </a:buClr>
              <a:buFont typeface="Symbol" pitchFamily="18" charset="2"/>
              <a:buChar char="·"/>
              <a:defRPr sz="2000">
                <a:solidFill>
                  <a:schemeClr val="tx1"/>
                </a:solidFill>
                <a:latin typeface="Arial" charset="0"/>
              </a:defRPr>
            </a:lvl4pPr>
            <a:lvl5pPr marL="2057400" indent="-228600" algn="l">
              <a:spcBef>
                <a:spcPct val="45000"/>
              </a:spcBef>
              <a:buClr>
                <a:schemeClr val="tx1"/>
              </a:buClr>
              <a:buFont typeface="Symbol" pitchFamily="18" charset="2"/>
              <a:buChar char="·"/>
              <a:defRPr sz="2000">
                <a:solidFill>
                  <a:schemeClr val="tx1"/>
                </a:solidFill>
                <a:latin typeface="Arial" charset="0"/>
              </a:defRPr>
            </a:lvl5pPr>
            <a:lvl6pPr marL="25146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6pPr>
            <a:lvl7pPr marL="29718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7pPr>
            <a:lvl8pPr marL="34290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8pPr>
            <a:lvl9pPr marL="38862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9pPr>
          </a:lstStyle>
          <a:p>
            <a:pPr algn="ctr">
              <a:spcBef>
                <a:spcPct val="0"/>
              </a:spcBef>
              <a:buClrTx/>
              <a:buFontTx/>
              <a:buNone/>
            </a:pPr>
            <a:endParaRPr lang="en-US" altLang="en-US" sz="2400" b="0">
              <a:latin typeface="Times New Roman" pitchFamily="18" charset="0"/>
            </a:endParaRPr>
          </a:p>
        </p:txBody>
      </p:sp>
      <p:sp>
        <p:nvSpPr>
          <p:cNvPr id="10" name="AutoShape 9">
            <a:extLst>
              <a:ext uri="{FF2B5EF4-FFF2-40B4-BE49-F238E27FC236}">
                <a16:creationId xmlns:a16="http://schemas.microsoft.com/office/drawing/2014/main" id="{9D79BA4D-DE74-F144-8F5B-7D82433E685B}"/>
              </a:ext>
            </a:extLst>
          </p:cNvPr>
          <p:cNvSpPr>
            <a:spLocks noChangeArrowheads="1"/>
          </p:cNvSpPr>
          <p:nvPr/>
        </p:nvSpPr>
        <p:spPr bwMode="auto">
          <a:xfrm>
            <a:off x="2116464" y="5295936"/>
            <a:ext cx="304800" cy="114300"/>
          </a:xfrm>
          <a:prstGeom prst="foldedCorner">
            <a:avLst>
              <a:gd name="adj" fmla="val 12500"/>
            </a:avLst>
          </a:prstGeom>
          <a:solidFill>
            <a:schemeClr val="accent1"/>
          </a:solidFill>
          <a:ln w="9525">
            <a:solidFill>
              <a:schemeClr val="tx1"/>
            </a:solidFill>
            <a:round/>
            <a:headEnd/>
            <a:tailEnd/>
          </a:ln>
        </p:spPr>
        <p:txBody>
          <a:bodyPr wrap="none" anchor="ctr"/>
          <a:lstStyle>
            <a:lvl1pPr algn="l">
              <a:spcBef>
                <a:spcPct val="45000"/>
              </a:spcBef>
              <a:buClr>
                <a:schemeClr val="tx1"/>
              </a:buClr>
              <a:buFont typeface="Symbol" pitchFamily="18" charset="2"/>
              <a:buChar char="·"/>
              <a:defRPr sz="2800" b="1">
                <a:solidFill>
                  <a:schemeClr val="tx1"/>
                </a:solidFill>
                <a:latin typeface="Arial" charset="0"/>
              </a:defRPr>
            </a:lvl1pPr>
            <a:lvl2pPr marL="742950" indent="-285750" algn="l">
              <a:spcBef>
                <a:spcPct val="45000"/>
              </a:spcBef>
              <a:buClr>
                <a:schemeClr val="tx1"/>
              </a:buClr>
              <a:buFont typeface="Symbol" pitchFamily="18" charset="2"/>
              <a:buChar char="-"/>
              <a:defRPr sz="2400" b="1">
                <a:solidFill>
                  <a:schemeClr val="tx1"/>
                </a:solidFill>
                <a:latin typeface="Arial" charset="0"/>
              </a:defRPr>
            </a:lvl2pPr>
            <a:lvl3pPr marL="1143000" indent="-228600" algn="l">
              <a:spcBef>
                <a:spcPct val="45000"/>
              </a:spcBef>
              <a:buClr>
                <a:schemeClr val="tx1"/>
              </a:buClr>
              <a:buFont typeface="Symbol" pitchFamily="18" charset="2"/>
              <a:buChar char="·"/>
              <a:defRPr sz="2000" b="1">
                <a:solidFill>
                  <a:schemeClr val="tx1"/>
                </a:solidFill>
                <a:latin typeface="Arial" charset="0"/>
              </a:defRPr>
            </a:lvl3pPr>
            <a:lvl4pPr marL="1600200" indent="-228600" algn="l">
              <a:spcBef>
                <a:spcPct val="45000"/>
              </a:spcBef>
              <a:buClr>
                <a:schemeClr val="tx1"/>
              </a:buClr>
              <a:buFont typeface="Symbol" pitchFamily="18" charset="2"/>
              <a:buChar char="·"/>
              <a:defRPr sz="2000">
                <a:solidFill>
                  <a:schemeClr val="tx1"/>
                </a:solidFill>
                <a:latin typeface="Arial" charset="0"/>
              </a:defRPr>
            </a:lvl4pPr>
            <a:lvl5pPr marL="2057400" indent="-228600" algn="l">
              <a:spcBef>
                <a:spcPct val="45000"/>
              </a:spcBef>
              <a:buClr>
                <a:schemeClr val="tx1"/>
              </a:buClr>
              <a:buFont typeface="Symbol" pitchFamily="18" charset="2"/>
              <a:buChar char="·"/>
              <a:defRPr sz="2000">
                <a:solidFill>
                  <a:schemeClr val="tx1"/>
                </a:solidFill>
                <a:latin typeface="Arial" charset="0"/>
              </a:defRPr>
            </a:lvl5pPr>
            <a:lvl6pPr marL="25146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6pPr>
            <a:lvl7pPr marL="29718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7pPr>
            <a:lvl8pPr marL="34290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8pPr>
            <a:lvl9pPr marL="38862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9pPr>
          </a:lstStyle>
          <a:p>
            <a:pPr algn="ctr">
              <a:spcBef>
                <a:spcPct val="0"/>
              </a:spcBef>
              <a:buClrTx/>
              <a:buFontTx/>
              <a:buNone/>
            </a:pPr>
            <a:endParaRPr lang="en-US" altLang="en-US" sz="2400" b="0">
              <a:latin typeface="Times New Roman" pitchFamily="18" charset="0"/>
            </a:endParaRPr>
          </a:p>
        </p:txBody>
      </p:sp>
      <p:sp>
        <p:nvSpPr>
          <p:cNvPr id="11" name="AutoShape 10">
            <a:extLst>
              <a:ext uri="{FF2B5EF4-FFF2-40B4-BE49-F238E27FC236}">
                <a16:creationId xmlns:a16="http://schemas.microsoft.com/office/drawing/2014/main" id="{8F279196-2DD8-3E45-AB09-53AB95DE09E0}"/>
              </a:ext>
            </a:extLst>
          </p:cNvPr>
          <p:cNvSpPr>
            <a:spLocks noChangeArrowheads="1"/>
          </p:cNvSpPr>
          <p:nvPr/>
        </p:nvSpPr>
        <p:spPr bwMode="auto">
          <a:xfrm>
            <a:off x="2268864" y="5410236"/>
            <a:ext cx="304800" cy="114300"/>
          </a:xfrm>
          <a:prstGeom prst="foldedCorner">
            <a:avLst>
              <a:gd name="adj" fmla="val 12500"/>
            </a:avLst>
          </a:prstGeom>
          <a:solidFill>
            <a:schemeClr val="accent1"/>
          </a:solidFill>
          <a:ln w="9525">
            <a:solidFill>
              <a:schemeClr val="tx1"/>
            </a:solidFill>
            <a:round/>
            <a:headEnd/>
            <a:tailEnd/>
          </a:ln>
        </p:spPr>
        <p:txBody>
          <a:bodyPr wrap="none" anchor="ctr"/>
          <a:lstStyle>
            <a:lvl1pPr algn="l">
              <a:spcBef>
                <a:spcPct val="45000"/>
              </a:spcBef>
              <a:buClr>
                <a:schemeClr val="tx1"/>
              </a:buClr>
              <a:buFont typeface="Symbol" pitchFamily="18" charset="2"/>
              <a:buChar char="·"/>
              <a:defRPr sz="2800" b="1">
                <a:solidFill>
                  <a:schemeClr val="tx1"/>
                </a:solidFill>
                <a:latin typeface="Arial" charset="0"/>
              </a:defRPr>
            </a:lvl1pPr>
            <a:lvl2pPr marL="742950" indent="-285750" algn="l">
              <a:spcBef>
                <a:spcPct val="45000"/>
              </a:spcBef>
              <a:buClr>
                <a:schemeClr val="tx1"/>
              </a:buClr>
              <a:buFont typeface="Symbol" pitchFamily="18" charset="2"/>
              <a:buChar char="-"/>
              <a:defRPr sz="2400" b="1">
                <a:solidFill>
                  <a:schemeClr val="tx1"/>
                </a:solidFill>
                <a:latin typeface="Arial" charset="0"/>
              </a:defRPr>
            </a:lvl2pPr>
            <a:lvl3pPr marL="1143000" indent="-228600" algn="l">
              <a:spcBef>
                <a:spcPct val="45000"/>
              </a:spcBef>
              <a:buClr>
                <a:schemeClr val="tx1"/>
              </a:buClr>
              <a:buFont typeface="Symbol" pitchFamily="18" charset="2"/>
              <a:buChar char="·"/>
              <a:defRPr sz="2000" b="1">
                <a:solidFill>
                  <a:schemeClr val="tx1"/>
                </a:solidFill>
                <a:latin typeface="Arial" charset="0"/>
              </a:defRPr>
            </a:lvl3pPr>
            <a:lvl4pPr marL="1600200" indent="-228600" algn="l">
              <a:spcBef>
                <a:spcPct val="45000"/>
              </a:spcBef>
              <a:buClr>
                <a:schemeClr val="tx1"/>
              </a:buClr>
              <a:buFont typeface="Symbol" pitchFamily="18" charset="2"/>
              <a:buChar char="·"/>
              <a:defRPr sz="2000">
                <a:solidFill>
                  <a:schemeClr val="tx1"/>
                </a:solidFill>
                <a:latin typeface="Arial" charset="0"/>
              </a:defRPr>
            </a:lvl4pPr>
            <a:lvl5pPr marL="2057400" indent="-228600" algn="l">
              <a:spcBef>
                <a:spcPct val="45000"/>
              </a:spcBef>
              <a:buClr>
                <a:schemeClr val="tx1"/>
              </a:buClr>
              <a:buFont typeface="Symbol" pitchFamily="18" charset="2"/>
              <a:buChar char="·"/>
              <a:defRPr sz="2000">
                <a:solidFill>
                  <a:schemeClr val="tx1"/>
                </a:solidFill>
                <a:latin typeface="Arial" charset="0"/>
              </a:defRPr>
            </a:lvl5pPr>
            <a:lvl6pPr marL="25146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6pPr>
            <a:lvl7pPr marL="29718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7pPr>
            <a:lvl8pPr marL="34290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8pPr>
            <a:lvl9pPr marL="38862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9pPr>
          </a:lstStyle>
          <a:p>
            <a:pPr algn="ctr">
              <a:spcBef>
                <a:spcPct val="0"/>
              </a:spcBef>
              <a:buClrTx/>
              <a:buFontTx/>
              <a:buNone/>
            </a:pPr>
            <a:endParaRPr lang="en-US" altLang="en-US" sz="2400" b="0">
              <a:latin typeface="Times New Roman" pitchFamily="18" charset="0"/>
            </a:endParaRPr>
          </a:p>
        </p:txBody>
      </p:sp>
      <p:sp>
        <p:nvSpPr>
          <p:cNvPr id="12" name="AutoShape 11">
            <a:extLst>
              <a:ext uri="{FF2B5EF4-FFF2-40B4-BE49-F238E27FC236}">
                <a16:creationId xmlns:a16="http://schemas.microsoft.com/office/drawing/2014/main" id="{1615A4CF-4013-3B49-9D91-93AFD56404FF}"/>
              </a:ext>
            </a:extLst>
          </p:cNvPr>
          <p:cNvSpPr>
            <a:spLocks noChangeArrowheads="1"/>
          </p:cNvSpPr>
          <p:nvPr/>
        </p:nvSpPr>
        <p:spPr bwMode="auto">
          <a:xfrm>
            <a:off x="2421264" y="5524536"/>
            <a:ext cx="304800" cy="114300"/>
          </a:xfrm>
          <a:prstGeom prst="foldedCorner">
            <a:avLst>
              <a:gd name="adj" fmla="val 12500"/>
            </a:avLst>
          </a:prstGeom>
          <a:solidFill>
            <a:schemeClr val="accent1"/>
          </a:solidFill>
          <a:ln w="9525">
            <a:solidFill>
              <a:schemeClr val="tx1"/>
            </a:solidFill>
            <a:round/>
            <a:headEnd/>
            <a:tailEnd/>
          </a:ln>
        </p:spPr>
        <p:txBody>
          <a:bodyPr wrap="none" anchor="ctr"/>
          <a:lstStyle>
            <a:lvl1pPr algn="l">
              <a:spcBef>
                <a:spcPct val="45000"/>
              </a:spcBef>
              <a:buClr>
                <a:schemeClr val="tx1"/>
              </a:buClr>
              <a:buFont typeface="Symbol" pitchFamily="18" charset="2"/>
              <a:buChar char="·"/>
              <a:defRPr sz="2800" b="1">
                <a:solidFill>
                  <a:schemeClr val="tx1"/>
                </a:solidFill>
                <a:latin typeface="Arial" charset="0"/>
              </a:defRPr>
            </a:lvl1pPr>
            <a:lvl2pPr marL="742950" indent="-285750" algn="l">
              <a:spcBef>
                <a:spcPct val="45000"/>
              </a:spcBef>
              <a:buClr>
                <a:schemeClr val="tx1"/>
              </a:buClr>
              <a:buFont typeface="Symbol" pitchFamily="18" charset="2"/>
              <a:buChar char="-"/>
              <a:defRPr sz="2400" b="1">
                <a:solidFill>
                  <a:schemeClr val="tx1"/>
                </a:solidFill>
                <a:latin typeface="Arial" charset="0"/>
              </a:defRPr>
            </a:lvl2pPr>
            <a:lvl3pPr marL="1143000" indent="-228600" algn="l">
              <a:spcBef>
                <a:spcPct val="45000"/>
              </a:spcBef>
              <a:buClr>
                <a:schemeClr val="tx1"/>
              </a:buClr>
              <a:buFont typeface="Symbol" pitchFamily="18" charset="2"/>
              <a:buChar char="·"/>
              <a:defRPr sz="2000" b="1">
                <a:solidFill>
                  <a:schemeClr val="tx1"/>
                </a:solidFill>
                <a:latin typeface="Arial" charset="0"/>
              </a:defRPr>
            </a:lvl3pPr>
            <a:lvl4pPr marL="1600200" indent="-228600" algn="l">
              <a:spcBef>
                <a:spcPct val="45000"/>
              </a:spcBef>
              <a:buClr>
                <a:schemeClr val="tx1"/>
              </a:buClr>
              <a:buFont typeface="Symbol" pitchFamily="18" charset="2"/>
              <a:buChar char="·"/>
              <a:defRPr sz="2000">
                <a:solidFill>
                  <a:schemeClr val="tx1"/>
                </a:solidFill>
                <a:latin typeface="Arial" charset="0"/>
              </a:defRPr>
            </a:lvl4pPr>
            <a:lvl5pPr marL="2057400" indent="-228600" algn="l">
              <a:spcBef>
                <a:spcPct val="45000"/>
              </a:spcBef>
              <a:buClr>
                <a:schemeClr val="tx1"/>
              </a:buClr>
              <a:buFont typeface="Symbol" pitchFamily="18" charset="2"/>
              <a:buChar char="·"/>
              <a:defRPr sz="2000">
                <a:solidFill>
                  <a:schemeClr val="tx1"/>
                </a:solidFill>
                <a:latin typeface="Arial" charset="0"/>
              </a:defRPr>
            </a:lvl5pPr>
            <a:lvl6pPr marL="25146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6pPr>
            <a:lvl7pPr marL="29718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7pPr>
            <a:lvl8pPr marL="34290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8pPr>
            <a:lvl9pPr marL="38862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9pPr>
          </a:lstStyle>
          <a:p>
            <a:pPr algn="ctr">
              <a:spcBef>
                <a:spcPct val="0"/>
              </a:spcBef>
              <a:buClrTx/>
              <a:buFontTx/>
              <a:buNone/>
            </a:pPr>
            <a:endParaRPr lang="en-US" altLang="en-US" sz="2400" b="0">
              <a:latin typeface="Times New Roman" pitchFamily="18" charset="0"/>
            </a:endParaRPr>
          </a:p>
        </p:txBody>
      </p:sp>
      <p:sp>
        <p:nvSpPr>
          <p:cNvPr id="13" name="AutoShape 12">
            <a:extLst>
              <a:ext uri="{FF2B5EF4-FFF2-40B4-BE49-F238E27FC236}">
                <a16:creationId xmlns:a16="http://schemas.microsoft.com/office/drawing/2014/main" id="{284103C8-0CAD-824D-9199-EBAA5A72D764}"/>
              </a:ext>
            </a:extLst>
          </p:cNvPr>
          <p:cNvSpPr>
            <a:spLocks noChangeArrowheads="1"/>
          </p:cNvSpPr>
          <p:nvPr/>
        </p:nvSpPr>
        <p:spPr bwMode="auto">
          <a:xfrm>
            <a:off x="2268864" y="4838736"/>
            <a:ext cx="304800" cy="114300"/>
          </a:xfrm>
          <a:prstGeom prst="foldedCorner">
            <a:avLst>
              <a:gd name="adj" fmla="val 12500"/>
            </a:avLst>
          </a:prstGeom>
          <a:solidFill>
            <a:schemeClr val="accent1"/>
          </a:solidFill>
          <a:ln w="9525">
            <a:solidFill>
              <a:schemeClr val="tx1"/>
            </a:solidFill>
            <a:round/>
            <a:headEnd/>
            <a:tailEnd/>
          </a:ln>
        </p:spPr>
        <p:txBody>
          <a:bodyPr wrap="none" anchor="ctr"/>
          <a:lstStyle>
            <a:lvl1pPr algn="l">
              <a:spcBef>
                <a:spcPct val="45000"/>
              </a:spcBef>
              <a:buClr>
                <a:schemeClr val="tx1"/>
              </a:buClr>
              <a:buFont typeface="Symbol" pitchFamily="18" charset="2"/>
              <a:buChar char="·"/>
              <a:defRPr sz="2800" b="1">
                <a:solidFill>
                  <a:schemeClr val="tx1"/>
                </a:solidFill>
                <a:latin typeface="Arial" charset="0"/>
              </a:defRPr>
            </a:lvl1pPr>
            <a:lvl2pPr marL="742950" indent="-285750" algn="l">
              <a:spcBef>
                <a:spcPct val="45000"/>
              </a:spcBef>
              <a:buClr>
                <a:schemeClr val="tx1"/>
              </a:buClr>
              <a:buFont typeface="Symbol" pitchFamily="18" charset="2"/>
              <a:buChar char="-"/>
              <a:defRPr sz="2400" b="1">
                <a:solidFill>
                  <a:schemeClr val="tx1"/>
                </a:solidFill>
                <a:latin typeface="Arial" charset="0"/>
              </a:defRPr>
            </a:lvl2pPr>
            <a:lvl3pPr marL="1143000" indent="-228600" algn="l">
              <a:spcBef>
                <a:spcPct val="45000"/>
              </a:spcBef>
              <a:buClr>
                <a:schemeClr val="tx1"/>
              </a:buClr>
              <a:buFont typeface="Symbol" pitchFamily="18" charset="2"/>
              <a:buChar char="·"/>
              <a:defRPr sz="2000" b="1">
                <a:solidFill>
                  <a:schemeClr val="tx1"/>
                </a:solidFill>
                <a:latin typeface="Arial" charset="0"/>
              </a:defRPr>
            </a:lvl3pPr>
            <a:lvl4pPr marL="1600200" indent="-228600" algn="l">
              <a:spcBef>
                <a:spcPct val="45000"/>
              </a:spcBef>
              <a:buClr>
                <a:schemeClr val="tx1"/>
              </a:buClr>
              <a:buFont typeface="Symbol" pitchFamily="18" charset="2"/>
              <a:buChar char="·"/>
              <a:defRPr sz="2000">
                <a:solidFill>
                  <a:schemeClr val="tx1"/>
                </a:solidFill>
                <a:latin typeface="Arial" charset="0"/>
              </a:defRPr>
            </a:lvl4pPr>
            <a:lvl5pPr marL="2057400" indent="-228600" algn="l">
              <a:spcBef>
                <a:spcPct val="45000"/>
              </a:spcBef>
              <a:buClr>
                <a:schemeClr val="tx1"/>
              </a:buClr>
              <a:buFont typeface="Symbol" pitchFamily="18" charset="2"/>
              <a:buChar char="·"/>
              <a:defRPr sz="2000">
                <a:solidFill>
                  <a:schemeClr val="tx1"/>
                </a:solidFill>
                <a:latin typeface="Arial" charset="0"/>
              </a:defRPr>
            </a:lvl5pPr>
            <a:lvl6pPr marL="25146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6pPr>
            <a:lvl7pPr marL="29718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7pPr>
            <a:lvl8pPr marL="34290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8pPr>
            <a:lvl9pPr marL="38862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9pPr>
          </a:lstStyle>
          <a:p>
            <a:pPr algn="ctr">
              <a:spcBef>
                <a:spcPct val="0"/>
              </a:spcBef>
              <a:buClrTx/>
              <a:buFontTx/>
              <a:buNone/>
            </a:pPr>
            <a:endParaRPr lang="en-US" altLang="en-US" sz="2400" b="0">
              <a:latin typeface="Times New Roman" pitchFamily="18" charset="0"/>
            </a:endParaRPr>
          </a:p>
        </p:txBody>
      </p:sp>
      <p:sp>
        <p:nvSpPr>
          <p:cNvPr id="14" name="AutoShape 13">
            <a:extLst>
              <a:ext uri="{FF2B5EF4-FFF2-40B4-BE49-F238E27FC236}">
                <a16:creationId xmlns:a16="http://schemas.microsoft.com/office/drawing/2014/main" id="{A9ED1ADE-1FC6-2F48-BE03-5D002B840E55}"/>
              </a:ext>
            </a:extLst>
          </p:cNvPr>
          <p:cNvSpPr>
            <a:spLocks noChangeArrowheads="1"/>
          </p:cNvSpPr>
          <p:nvPr/>
        </p:nvSpPr>
        <p:spPr bwMode="auto">
          <a:xfrm>
            <a:off x="2421264" y="4953036"/>
            <a:ext cx="304800" cy="114300"/>
          </a:xfrm>
          <a:prstGeom prst="foldedCorner">
            <a:avLst>
              <a:gd name="adj" fmla="val 12500"/>
            </a:avLst>
          </a:prstGeom>
          <a:solidFill>
            <a:schemeClr val="accent1"/>
          </a:solidFill>
          <a:ln w="9525">
            <a:solidFill>
              <a:schemeClr val="tx1"/>
            </a:solidFill>
            <a:round/>
            <a:headEnd/>
            <a:tailEnd/>
          </a:ln>
        </p:spPr>
        <p:txBody>
          <a:bodyPr wrap="none" anchor="ctr"/>
          <a:lstStyle>
            <a:lvl1pPr algn="l">
              <a:spcBef>
                <a:spcPct val="45000"/>
              </a:spcBef>
              <a:buClr>
                <a:schemeClr val="tx1"/>
              </a:buClr>
              <a:buFont typeface="Symbol" pitchFamily="18" charset="2"/>
              <a:buChar char="·"/>
              <a:defRPr sz="2800" b="1">
                <a:solidFill>
                  <a:schemeClr val="tx1"/>
                </a:solidFill>
                <a:latin typeface="Arial" charset="0"/>
              </a:defRPr>
            </a:lvl1pPr>
            <a:lvl2pPr marL="742950" indent="-285750" algn="l">
              <a:spcBef>
                <a:spcPct val="45000"/>
              </a:spcBef>
              <a:buClr>
                <a:schemeClr val="tx1"/>
              </a:buClr>
              <a:buFont typeface="Symbol" pitchFamily="18" charset="2"/>
              <a:buChar char="-"/>
              <a:defRPr sz="2400" b="1">
                <a:solidFill>
                  <a:schemeClr val="tx1"/>
                </a:solidFill>
                <a:latin typeface="Arial" charset="0"/>
              </a:defRPr>
            </a:lvl2pPr>
            <a:lvl3pPr marL="1143000" indent="-228600" algn="l">
              <a:spcBef>
                <a:spcPct val="45000"/>
              </a:spcBef>
              <a:buClr>
                <a:schemeClr val="tx1"/>
              </a:buClr>
              <a:buFont typeface="Symbol" pitchFamily="18" charset="2"/>
              <a:buChar char="·"/>
              <a:defRPr sz="2000" b="1">
                <a:solidFill>
                  <a:schemeClr val="tx1"/>
                </a:solidFill>
                <a:latin typeface="Arial" charset="0"/>
              </a:defRPr>
            </a:lvl3pPr>
            <a:lvl4pPr marL="1600200" indent="-228600" algn="l">
              <a:spcBef>
                <a:spcPct val="45000"/>
              </a:spcBef>
              <a:buClr>
                <a:schemeClr val="tx1"/>
              </a:buClr>
              <a:buFont typeface="Symbol" pitchFamily="18" charset="2"/>
              <a:buChar char="·"/>
              <a:defRPr sz="2000">
                <a:solidFill>
                  <a:schemeClr val="tx1"/>
                </a:solidFill>
                <a:latin typeface="Arial" charset="0"/>
              </a:defRPr>
            </a:lvl4pPr>
            <a:lvl5pPr marL="2057400" indent="-228600" algn="l">
              <a:spcBef>
                <a:spcPct val="45000"/>
              </a:spcBef>
              <a:buClr>
                <a:schemeClr val="tx1"/>
              </a:buClr>
              <a:buFont typeface="Symbol" pitchFamily="18" charset="2"/>
              <a:buChar char="·"/>
              <a:defRPr sz="2000">
                <a:solidFill>
                  <a:schemeClr val="tx1"/>
                </a:solidFill>
                <a:latin typeface="Arial" charset="0"/>
              </a:defRPr>
            </a:lvl5pPr>
            <a:lvl6pPr marL="25146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6pPr>
            <a:lvl7pPr marL="29718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7pPr>
            <a:lvl8pPr marL="34290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8pPr>
            <a:lvl9pPr marL="38862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9pPr>
          </a:lstStyle>
          <a:p>
            <a:pPr algn="ctr">
              <a:spcBef>
                <a:spcPct val="0"/>
              </a:spcBef>
              <a:buClrTx/>
              <a:buFontTx/>
              <a:buNone/>
            </a:pPr>
            <a:endParaRPr lang="en-US" altLang="en-US" sz="2400" b="0">
              <a:latin typeface="Times New Roman" pitchFamily="18" charset="0"/>
            </a:endParaRPr>
          </a:p>
        </p:txBody>
      </p:sp>
      <p:sp>
        <p:nvSpPr>
          <p:cNvPr id="15" name="AutoShape 14">
            <a:extLst>
              <a:ext uri="{FF2B5EF4-FFF2-40B4-BE49-F238E27FC236}">
                <a16:creationId xmlns:a16="http://schemas.microsoft.com/office/drawing/2014/main" id="{E5C805A6-C951-8F4D-8D6B-AD86E224E700}"/>
              </a:ext>
            </a:extLst>
          </p:cNvPr>
          <p:cNvSpPr>
            <a:spLocks noChangeArrowheads="1"/>
          </p:cNvSpPr>
          <p:nvPr/>
        </p:nvSpPr>
        <p:spPr bwMode="auto">
          <a:xfrm>
            <a:off x="2573664" y="5067336"/>
            <a:ext cx="304800" cy="114300"/>
          </a:xfrm>
          <a:prstGeom prst="foldedCorner">
            <a:avLst>
              <a:gd name="adj" fmla="val 12500"/>
            </a:avLst>
          </a:prstGeom>
          <a:solidFill>
            <a:schemeClr val="accent1"/>
          </a:solidFill>
          <a:ln w="9525">
            <a:solidFill>
              <a:schemeClr val="tx1"/>
            </a:solidFill>
            <a:round/>
            <a:headEnd/>
            <a:tailEnd/>
          </a:ln>
        </p:spPr>
        <p:txBody>
          <a:bodyPr wrap="none" anchor="ctr"/>
          <a:lstStyle>
            <a:lvl1pPr algn="l">
              <a:spcBef>
                <a:spcPct val="45000"/>
              </a:spcBef>
              <a:buClr>
                <a:schemeClr val="tx1"/>
              </a:buClr>
              <a:buFont typeface="Symbol" pitchFamily="18" charset="2"/>
              <a:buChar char="·"/>
              <a:defRPr sz="2800" b="1">
                <a:solidFill>
                  <a:schemeClr val="tx1"/>
                </a:solidFill>
                <a:latin typeface="Arial" charset="0"/>
              </a:defRPr>
            </a:lvl1pPr>
            <a:lvl2pPr marL="742950" indent="-285750" algn="l">
              <a:spcBef>
                <a:spcPct val="45000"/>
              </a:spcBef>
              <a:buClr>
                <a:schemeClr val="tx1"/>
              </a:buClr>
              <a:buFont typeface="Symbol" pitchFamily="18" charset="2"/>
              <a:buChar char="-"/>
              <a:defRPr sz="2400" b="1">
                <a:solidFill>
                  <a:schemeClr val="tx1"/>
                </a:solidFill>
                <a:latin typeface="Arial" charset="0"/>
              </a:defRPr>
            </a:lvl2pPr>
            <a:lvl3pPr marL="1143000" indent="-228600" algn="l">
              <a:spcBef>
                <a:spcPct val="45000"/>
              </a:spcBef>
              <a:buClr>
                <a:schemeClr val="tx1"/>
              </a:buClr>
              <a:buFont typeface="Symbol" pitchFamily="18" charset="2"/>
              <a:buChar char="·"/>
              <a:defRPr sz="2000" b="1">
                <a:solidFill>
                  <a:schemeClr val="tx1"/>
                </a:solidFill>
                <a:latin typeface="Arial" charset="0"/>
              </a:defRPr>
            </a:lvl3pPr>
            <a:lvl4pPr marL="1600200" indent="-228600" algn="l">
              <a:spcBef>
                <a:spcPct val="45000"/>
              </a:spcBef>
              <a:buClr>
                <a:schemeClr val="tx1"/>
              </a:buClr>
              <a:buFont typeface="Symbol" pitchFamily="18" charset="2"/>
              <a:buChar char="·"/>
              <a:defRPr sz="2000">
                <a:solidFill>
                  <a:schemeClr val="tx1"/>
                </a:solidFill>
                <a:latin typeface="Arial" charset="0"/>
              </a:defRPr>
            </a:lvl4pPr>
            <a:lvl5pPr marL="2057400" indent="-228600" algn="l">
              <a:spcBef>
                <a:spcPct val="45000"/>
              </a:spcBef>
              <a:buClr>
                <a:schemeClr val="tx1"/>
              </a:buClr>
              <a:buFont typeface="Symbol" pitchFamily="18" charset="2"/>
              <a:buChar char="·"/>
              <a:defRPr sz="2000">
                <a:solidFill>
                  <a:schemeClr val="tx1"/>
                </a:solidFill>
                <a:latin typeface="Arial" charset="0"/>
              </a:defRPr>
            </a:lvl5pPr>
            <a:lvl6pPr marL="25146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6pPr>
            <a:lvl7pPr marL="29718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7pPr>
            <a:lvl8pPr marL="34290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8pPr>
            <a:lvl9pPr marL="38862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9pPr>
          </a:lstStyle>
          <a:p>
            <a:pPr algn="ctr">
              <a:spcBef>
                <a:spcPct val="0"/>
              </a:spcBef>
              <a:buClrTx/>
              <a:buFontTx/>
              <a:buNone/>
            </a:pPr>
            <a:endParaRPr lang="en-US" altLang="en-US" sz="2400" b="0">
              <a:latin typeface="Times New Roman" pitchFamily="18" charset="0"/>
            </a:endParaRPr>
          </a:p>
        </p:txBody>
      </p:sp>
      <p:sp>
        <p:nvSpPr>
          <p:cNvPr id="16" name="AutoShape 15">
            <a:extLst>
              <a:ext uri="{FF2B5EF4-FFF2-40B4-BE49-F238E27FC236}">
                <a16:creationId xmlns:a16="http://schemas.microsoft.com/office/drawing/2014/main" id="{D4B1B150-AF8F-2B43-A9F3-626FBC4993E6}"/>
              </a:ext>
            </a:extLst>
          </p:cNvPr>
          <p:cNvSpPr>
            <a:spLocks noChangeArrowheads="1"/>
          </p:cNvSpPr>
          <p:nvPr/>
        </p:nvSpPr>
        <p:spPr bwMode="auto">
          <a:xfrm>
            <a:off x="2726064" y="5181636"/>
            <a:ext cx="304800" cy="114300"/>
          </a:xfrm>
          <a:prstGeom prst="foldedCorner">
            <a:avLst>
              <a:gd name="adj" fmla="val 12500"/>
            </a:avLst>
          </a:prstGeom>
          <a:solidFill>
            <a:schemeClr val="accent1"/>
          </a:solidFill>
          <a:ln w="9525">
            <a:solidFill>
              <a:schemeClr val="tx1"/>
            </a:solidFill>
            <a:round/>
            <a:headEnd/>
            <a:tailEnd/>
          </a:ln>
        </p:spPr>
        <p:txBody>
          <a:bodyPr wrap="none" anchor="ctr"/>
          <a:lstStyle>
            <a:lvl1pPr algn="l">
              <a:spcBef>
                <a:spcPct val="45000"/>
              </a:spcBef>
              <a:buClr>
                <a:schemeClr val="tx1"/>
              </a:buClr>
              <a:buFont typeface="Symbol" pitchFamily="18" charset="2"/>
              <a:buChar char="·"/>
              <a:defRPr sz="2800" b="1">
                <a:solidFill>
                  <a:schemeClr val="tx1"/>
                </a:solidFill>
                <a:latin typeface="Arial" charset="0"/>
              </a:defRPr>
            </a:lvl1pPr>
            <a:lvl2pPr marL="742950" indent="-285750" algn="l">
              <a:spcBef>
                <a:spcPct val="45000"/>
              </a:spcBef>
              <a:buClr>
                <a:schemeClr val="tx1"/>
              </a:buClr>
              <a:buFont typeface="Symbol" pitchFamily="18" charset="2"/>
              <a:buChar char="-"/>
              <a:defRPr sz="2400" b="1">
                <a:solidFill>
                  <a:schemeClr val="tx1"/>
                </a:solidFill>
                <a:latin typeface="Arial" charset="0"/>
              </a:defRPr>
            </a:lvl2pPr>
            <a:lvl3pPr marL="1143000" indent="-228600" algn="l">
              <a:spcBef>
                <a:spcPct val="45000"/>
              </a:spcBef>
              <a:buClr>
                <a:schemeClr val="tx1"/>
              </a:buClr>
              <a:buFont typeface="Symbol" pitchFamily="18" charset="2"/>
              <a:buChar char="·"/>
              <a:defRPr sz="2000" b="1">
                <a:solidFill>
                  <a:schemeClr val="tx1"/>
                </a:solidFill>
                <a:latin typeface="Arial" charset="0"/>
              </a:defRPr>
            </a:lvl3pPr>
            <a:lvl4pPr marL="1600200" indent="-228600" algn="l">
              <a:spcBef>
                <a:spcPct val="45000"/>
              </a:spcBef>
              <a:buClr>
                <a:schemeClr val="tx1"/>
              </a:buClr>
              <a:buFont typeface="Symbol" pitchFamily="18" charset="2"/>
              <a:buChar char="·"/>
              <a:defRPr sz="2000">
                <a:solidFill>
                  <a:schemeClr val="tx1"/>
                </a:solidFill>
                <a:latin typeface="Arial" charset="0"/>
              </a:defRPr>
            </a:lvl4pPr>
            <a:lvl5pPr marL="2057400" indent="-228600" algn="l">
              <a:spcBef>
                <a:spcPct val="45000"/>
              </a:spcBef>
              <a:buClr>
                <a:schemeClr val="tx1"/>
              </a:buClr>
              <a:buFont typeface="Symbol" pitchFamily="18" charset="2"/>
              <a:buChar char="·"/>
              <a:defRPr sz="2000">
                <a:solidFill>
                  <a:schemeClr val="tx1"/>
                </a:solidFill>
                <a:latin typeface="Arial" charset="0"/>
              </a:defRPr>
            </a:lvl5pPr>
            <a:lvl6pPr marL="25146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6pPr>
            <a:lvl7pPr marL="29718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7pPr>
            <a:lvl8pPr marL="34290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8pPr>
            <a:lvl9pPr marL="38862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9pPr>
          </a:lstStyle>
          <a:p>
            <a:pPr algn="ctr">
              <a:spcBef>
                <a:spcPct val="0"/>
              </a:spcBef>
              <a:buClrTx/>
              <a:buFontTx/>
              <a:buNone/>
            </a:pPr>
            <a:endParaRPr lang="en-US" altLang="en-US" sz="2400" b="0">
              <a:latin typeface="Times New Roman" pitchFamily="18" charset="0"/>
            </a:endParaRPr>
          </a:p>
        </p:txBody>
      </p:sp>
      <p:sp>
        <p:nvSpPr>
          <p:cNvPr id="17" name="AutoShape 16">
            <a:extLst>
              <a:ext uri="{FF2B5EF4-FFF2-40B4-BE49-F238E27FC236}">
                <a16:creationId xmlns:a16="http://schemas.microsoft.com/office/drawing/2014/main" id="{D92F3D0F-7144-DA44-A3DA-8E0305A32D91}"/>
              </a:ext>
            </a:extLst>
          </p:cNvPr>
          <p:cNvSpPr>
            <a:spLocks noChangeArrowheads="1"/>
          </p:cNvSpPr>
          <p:nvPr/>
        </p:nvSpPr>
        <p:spPr bwMode="auto">
          <a:xfrm>
            <a:off x="2878464" y="5295936"/>
            <a:ext cx="304800" cy="114300"/>
          </a:xfrm>
          <a:prstGeom prst="foldedCorner">
            <a:avLst>
              <a:gd name="adj" fmla="val 12500"/>
            </a:avLst>
          </a:prstGeom>
          <a:solidFill>
            <a:schemeClr val="accent1"/>
          </a:solidFill>
          <a:ln w="9525">
            <a:solidFill>
              <a:schemeClr val="tx1"/>
            </a:solidFill>
            <a:round/>
            <a:headEnd/>
            <a:tailEnd/>
          </a:ln>
        </p:spPr>
        <p:txBody>
          <a:bodyPr wrap="none" anchor="ctr"/>
          <a:lstStyle>
            <a:lvl1pPr algn="l">
              <a:spcBef>
                <a:spcPct val="45000"/>
              </a:spcBef>
              <a:buClr>
                <a:schemeClr val="tx1"/>
              </a:buClr>
              <a:buFont typeface="Symbol" pitchFamily="18" charset="2"/>
              <a:buChar char="·"/>
              <a:defRPr sz="2800" b="1">
                <a:solidFill>
                  <a:schemeClr val="tx1"/>
                </a:solidFill>
                <a:latin typeface="Arial" charset="0"/>
              </a:defRPr>
            </a:lvl1pPr>
            <a:lvl2pPr marL="742950" indent="-285750" algn="l">
              <a:spcBef>
                <a:spcPct val="45000"/>
              </a:spcBef>
              <a:buClr>
                <a:schemeClr val="tx1"/>
              </a:buClr>
              <a:buFont typeface="Symbol" pitchFamily="18" charset="2"/>
              <a:buChar char="-"/>
              <a:defRPr sz="2400" b="1">
                <a:solidFill>
                  <a:schemeClr val="tx1"/>
                </a:solidFill>
                <a:latin typeface="Arial" charset="0"/>
              </a:defRPr>
            </a:lvl2pPr>
            <a:lvl3pPr marL="1143000" indent="-228600" algn="l">
              <a:spcBef>
                <a:spcPct val="45000"/>
              </a:spcBef>
              <a:buClr>
                <a:schemeClr val="tx1"/>
              </a:buClr>
              <a:buFont typeface="Symbol" pitchFamily="18" charset="2"/>
              <a:buChar char="·"/>
              <a:defRPr sz="2000" b="1">
                <a:solidFill>
                  <a:schemeClr val="tx1"/>
                </a:solidFill>
                <a:latin typeface="Arial" charset="0"/>
              </a:defRPr>
            </a:lvl3pPr>
            <a:lvl4pPr marL="1600200" indent="-228600" algn="l">
              <a:spcBef>
                <a:spcPct val="45000"/>
              </a:spcBef>
              <a:buClr>
                <a:schemeClr val="tx1"/>
              </a:buClr>
              <a:buFont typeface="Symbol" pitchFamily="18" charset="2"/>
              <a:buChar char="·"/>
              <a:defRPr sz="2000">
                <a:solidFill>
                  <a:schemeClr val="tx1"/>
                </a:solidFill>
                <a:latin typeface="Arial" charset="0"/>
              </a:defRPr>
            </a:lvl4pPr>
            <a:lvl5pPr marL="2057400" indent="-228600" algn="l">
              <a:spcBef>
                <a:spcPct val="45000"/>
              </a:spcBef>
              <a:buClr>
                <a:schemeClr val="tx1"/>
              </a:buClr>
              <a:buFont typeface="Symbol" pitchFamily="18" charset="2"/>
              <a:buChar char="·"/>
              <a:defRPr sz="2000">
                <a:solidFill>
                  <a:schemeClr val="tx1"/>
                </a:solidFill>
                <a:latin typeface="Arial" charset="0"/>
              </a:defRPr>
            </a:lvl5pPr>
            <a:lvl6pPr marL="25146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6pPr>
            <a:lvl7pPr marL="29718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7pPr>
            <a:lvl8pPr marL="34290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8pPr>
            <a:lvl9pPr marL="38862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9pPr>
          </a:lstStyle>
          <a:p>
            <a:pPr algn="ctr">
              <a:spcBef>
                <a:spcPct val="0"/>
              </a:spcBef>
              <a:buClrTx/>
              <a:buFontTx/>
              <a:buNone/>
            </a:pPr>
            <a:endParaRPr lang="en-US" altLang="en-US" sz="2400" b="0">
              <a:latin typeface="Times New Roman" pitchFamily="18" charset="0"/>
            </a:endParaRPr>
          </a:p>
        </p:txBody>
      </p:sp>
      <p:sp>
        <p:nvSpPr>
          <p:cNvPr id="18" name="AutoShape 17">
            <a:extLst>
              <a:ext uri="{FF2B5EF4-FFF2-40B4-BE49-F238E27FC236}">
                <a16:creationId xmlns:a16="http://schemas.microsoft.com/office/drawing/2014/main" id="{2BE1BAA1-4AF7-8B44-AD8B-BAE0EB506AD3}"/>
              </a:ext>
            </a:extLst>
          </p:cNvPr>
          <p:cNvSpPr>
            <a:spLocks noChangeArrowheads="1"/>
          </p:cNvSpPr>
          <p:nvPr/>
        </p:nvSpPr>
        <p:spPr bwMode="auto">
          <a:xfrm>
            <a:off x="3030864" y="5410236"/>
            <a:ext cx="304800" cy="114300"/>
          </a:xfrm>
          <a:prstGeom prst="foldedCorner">
            <a:avLst>
              <a:gd name="adj" fmla="val 12500"/>
            </a:avLst>
          </a:prstGeom>
          <a:solidFill>
            <a:schemeClr val="accent1"/>
          </a:solidFill>
          <a:ln w="9525">
            <a:solidFill>
              <a:schemeClr val="tx1"/>
            </a:solidFill>
            <a:round/>
            <a:headEnd/>
            <a:tailEnd/>
          </a:ln>
        </p:spPr>
        <p:txBody>
          <a:bodyPr wrap="none" anchor="ctr"/>
          <a:lstStyle>
            <a:lvl1pPr algn="l">
              <a:spcBef>
                <a:spcPct val="45000"/>
              </a:spcBef>
              <a:buClr>
                <a:schemeClr val="tx1"/>
              </a:buClr>
              <a:buFont typeface="Symbol" pitchFamily="18" charset="2"/>
              <a:buChar char="·"/>
              <a:defRPr sz="2800" b="1">
                <a:solidFill>
                  <a:schemeClr val="tx1"/>
                </a:solidFill>
                <a:latin typeface="Arial" charset="0"/>
              </a:defRPr>
            </a:lvl1pPr>
            <a:lvl2pPr marL="742950" indent="-285750" algn="l">
              <a:spcBef>
                <a:spcPct val="45000"/>
              </a:spcBef>
              <a:buClr>
                <a:schemeClr val="tx1"/>
              </a:buClr>
              <a:buFont typeface="Symbol" pitchFamily="18" charset="2"/>
              <a:buChar char="-"/>
              <a:defRPr sz="2400" b="1">
                <a:solidFill>
                  <a:schemeClr val="tx1"/>
                </a:solidFill>
                <a:latin typeface="Arial" charset="0"/>
              </a:defRPr>
            </a:lvl2pPr>
            <a:lvl3pPr marL="1143000" indent="-228600" algn="l">
              <a:spcBef>
                <a:spcPct val="45000"/>
              </a:spcBef>
              <a:buClr>
                <a:schemeClr val="tx1"/>
              </a:buClr>
              <a:buFont typeface="Symbol" pitchFamily="18" charset="2"/>
              <a:buChar char="·"/>
              <a:defRPr sz="2000" b="1">
                <a:solidFill>
                  <a:schemeClr val="tx1"/>
                </a:solidFill>
                <a:latin typeface="Arial" charset="0"/>
              </a:defRPr>
            </a:lvl3pPr>
            <a:lvl4pPr marL="1600200" indent="-228600" algn="l">
              <a:spcBef>
                <a:spcPct val="45000"/>
              </a:spcBef>
              <a:buClr>
                <a:schemeClr val="tx1"/>
              </a:buClr>
              <a:buFont typeface="Symbol" pitchFamily="18" charset="2"/>
              <a:buChar char="·"/>
              <a:defRPr sz="2000">
                <a:solidFill>
                  <a:schemeClr val="tx1"/>
                </a:solidFill>
                <a:latin typeface="Arial" charset="0"/>
              </a:defRPr>
            </a:lvl4pPr>
            <a:lvl5pPr marL="2057400" indent="-228600" algn="l">
              <a:spcBef>
                <a:spcPct val="45000"/>
              </a:spcBef>
              <a:buClr>
                <a:schemeClr val="tx1"/>
              </a:buClr>
              <a:buFont typeface="Symbol" pitchFamily="18" charset="2"/>
              <a:buChar char="·"/>
              <a:defRPr sz="2000">
                <a:solidFill>
                  <a:schemeClr val="tx1"/>
                </a:solidFill>
                <a:latin typeface="Arial" charset="0"/>
              </a:defRPr>
            </a:lvl5pPr>
            <a:lvl6pPr marL="25146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6pPr>
            <a:lvl7pPr marL="29718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7pPr>
            <a:lvl8pPr marL="34290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8pPr>
            <a:lvl9pPr marL="38862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9pPr>
          </a:lstStyle>
          <a:p>
            <a:pPr algn="ctr">
              <a:spcBef>
                <a:spcPct val="0"/>
              </a:spcBef>
              <a:buClrTx/>
              <a:buFontTx/>
              <a:buNone/>
            </a:pPr>
            <a:endParaRPr lang="en-US" altLang="en-US" sz="2400" b="0">
              <a:latin typeface="Times New Roman" pitchFamily="18" charset="0"/>
            </a:endParaRPr>
          </a:p>
        </p:txBody>
      </p:sp>
      <p:sp>
        <p:nvSpPr>
          <p:cNvPr id="19" name="AutoShape 18">
            <a:extLst>
              <a:ext uri="{FF2B5EF4-FFF2-40B4-BE49-F238E27FC236}">
                <a16:creationId xmlns:a16="http://schemas.microsoft.com/office/drawing/2014/main" id="{BD14DD43-0189-5748-8320-6338138FF38C}"/>
              </a:ext>
            </a:extLst>
          </p:cNvPr>
          <p:cNvSpPr>
            <a:spLocks noChangeArrowheads="1"/>
          </p:cNvSpPr>
          <p:nvPr/>
        </p:nvSpPr>
        <p:spPr bwMode="auto">
          <a:xfrm>
            <a:off x="9243170" y="5255589"/>
            <a:ext cx="304800" cy="114300"/>
          </a:xfrm>
          <a:prstGeom prst="foldedCorner">
            <a:avLst>
              <a:gd name="adj" fmla="val 12500"/>
            </a:avLst>
          </a:prstGeom>
          <a:solidFill>
            <a:schemeClr val="accent1"/>
          </a:solidFill>
          <a:ln w="9525">
            <a:solidFill>
              <a:schemeClr val="tx1"/>
            </a:solidFill>
            <a:round/>
            <a:headEnd/>
            <a:tailEnd/>
          </a:ln>
        </p:spPr>
        <p:txBody>
          <a:bodyPr wrap="none" anchor="ctr"/>
          <a:lstStyle>
            <a:lvl1pPr algn="l">
              <a:spcBef>
                <a:spcPct val="45000"/>
              </a:spcBef>
              <a:buClr>
                <a:schemeClr val="tx1"/>
              </a:buClr>
              <a:buFont typeface="Symbol" pitchFamily="18" charset="2"/>
              <a:buChar char="·"/>
              <a:defRPr sz="2800" b="1">
                <a:solidFill>
                  <a:schemeClr val="tx1"/>
                </a:solidFill>
                <a:latin typeface="Arial" charset="0"/>
              </a:defRPr>
            </a:lvl1pPr>
            <a:lvl2pPr marL="742950" indent="-285750" algn="l">
              <a:spcBef>
                <a:spcPct val="45000"/>
              </a:spcBef>
              <a:buClr>
                <a:schemeClr val="tx1"/>
              </a:buClr>
              <a:buFont typeface="Symbol" pitchFamily="18" charset="2"/>
              <a:buChar char="-"/>
              <a:defRPr sz="2400" b="1">
                <a:solidFill>
                  <a:schemeClr val="tx1"/>
                </a:solidFill>
                <a:latin typeface="Arial" charset="0"/>
              </a:defRPr>
            </a:lvl2pPr>
            <a:lvl3pPr marL="1143000" indent="-228600" algn="l">
              <a:spcBef>
                <a:spcPct val="45000"/>
              </a:spcBef>
              <a:buClr>
                <a:schemeClr val="tx1"/>
              </a:buClr>
              <a:buFont typeface="Symbol" pitchFamily="18" charset="2"/>
              <a:buChar char="·"/>
              <a:defRPr sz="2000" b="1">
                <a:solidFill>
                  <a:schemeClr val="tx1"/>
                </a:solidFill>
                <a:latin typeface="Arial" charset="0"/>
              </a:defRPr>
            </a:lvl3pPr>
            <a:lvl4pPr marL="1600200" indent="-228600" algn="l">
              <a:spcBef>
                <a:spcPct val="45000"/>
              </a:spcBef>
              <a:buClr>
                <a:schemeClr val="tx1"/>
              </a:buClr>
              <a:buFont typeface="Symbol" pitchFamily="18" charset="2"/>
              <a:buChar char="·"/>
              <a:defRPr sz="2000">
                <a:solidFill>
                  <a:schemeClr val="tx1"/>
                </a:solidFill>
                <a:latin typeface="Arial" charset="0"/>
              </a:defRPr>
            </a:lvl4pPr>
            <a:lvl5pPr marL="2057400" indent="-228600" algn="l">
              <a:spcBef>
                <a:spcPct val="45000"/>
              </a:spcBef>
              <a:buClr>
                <a:schemeClr val="tx1"/>
              </a:buClr>
              <a:buFont typeface="Symbol" pitchFamily="18" charset="2"/>
              <a:buChar char="·"/>
              <a:defRPr sz="2000">
                <a:solidFill>
                  <a:schemeClr val="tx1"/>
                </a:solidFill>
                <a:latin typeface="Arial" charset="0"/>
              </a:defRPr>
            </a:lvl5pPr>
            <a:lvl6pPr marL="25146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6pPr>
            <a:lvl7pPr marL="29718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7pPr>
            <a:lvl8pPr marL="34290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8pPr>
            <a:lvl9pPr marL="38862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9pPr>
          </a:lstStyle>
          <a:p>
            <a:pPr algn="ctr">
              <a:spcBef>
                <a:spcPct val="0"/>
              </a:spcBef>
              <a:buClrTx/>
              <a:buFontTx/>
              <a:buNone/>
            </a:pPr>
            <a:endParaRPr lang="en-US" altLang="en-US" sz="2400" b="0">
              <a:latin typeface="Times New Roman" pitchFamily="18" charset="0"/>
            </a:endParaRPr>
          </a:p>
        </p:txBody>
      </p:sp>
      <p:sp>
        <p:nvSpPr>
          <p:cNvPr id="20" name="AutoShape 19">
            <a:extLst>
              <a:ext uri="{FF2B5EF4-FFF2-40B4-BE49-F238E27FC236}">
                <a16:creationId xmlns:a16="http://schemas.microsoft.com/office/drawing/2014/main" id="{138C2579-B34C-5645-A227-3A61D44C68AE}"/>
              </a:ext>
            </a:extLst>
          </p:cNvPr>
          <p:cNvSpPr>
            <a:spLocks noChangeArrowheads="1"/>
          </p:cNvSpPr>
          <p:nvPr/>
        </p:nvSpPr>
        <p:spPr bwMode="auto">
          <a:xfrm>
            <a:off x="9243170" y="5484189"/>
            <a:ext cx="304800" cy="114300"/>
          </a:xfrm>
          <a:prstGeom prst="foldedCorner">
            <a:avLst>
              <a:gd name="adj" fmla="val 12500"/>
            </a:avLst>
          </a:prstGeom>
          <a:solidFill>
            <a:schemeClr val="accent1"/>
          </a:solidFill>
          <a:ln w="9525">
            <a:solidFill>
              <a:schemeClr val="tx1"/>
            </a:solidFill>
            <a:round/>
            <a:headEnd/>
            <a:tailEnd/>
          </a:ln>
        </p:spPr>
        <p:txBody>
          <a:bodyPr wrap="none" anchor="ctr"/>
          <a:lstStyle>
            <a:lvl1pPr algn="l">
              <a:spcBef>
                <a:spcPct val="45000"/>
              </a:spcBef>
              <a:buClr>
                <a:schemeClr val="tx1"/>
              </a:buClr>
              <a:buFont typeface="Symbol" pitchFamily="18" charset="2"/>
              <a:buChar char="·"/>
              <a:defRPr sz="2800" b="1">
                <a:solidFill>
                  <a:schemeClr val="tx1"/>
                </a:solidFill>
                <a:latin typeface="Arial" charset="0"/>
              </a:defRPr>
            </a:lvl1pPr>
            <a:lvl2pPr marL="742950" indent="-285750" algn="l">
              <a:spcBef>
                <a:spcPct val="45000"/>
              </a:spcBef>
              <a:buClr>
                <a:schemeClr val="tx1"/>
              </a:buClr>
              <a:buFont typeface="Symbol" pitchFamily="18" charset="2"/>
              <a:buChar char="-"/>
              <a:defRPr sz="2400" b="1">
                <a:solidFill>
                  <a:schemeClr val="tx1"/>
                </a:solidFill>
                <a:latin typeface="Arial" charset="0"/>
              </a:defRPr>
            </a:lvl2pPr>
            <a:lvl3pPr marL="1143000" indent="-228600" algn="l">
              <a:spcBef>
                <a:spcPct val="45000"/>
              </a:spcBef>
              <a:buClr>
                <a:schemeClr val="tx1"/>
              </a:buClr>
              <a:buFont typeface="Symbol" pitchFamily="18" charset="2"/>
              <a:buChar char="·"/>
              <a:defRPr sz="2000" b="1">
                <a:solidFill>
                  <a:schemeClr val="tx1"/>
                </a:solidFill>
                <a:latin typeface="Arial" charset="0"/>
              </a:defRPr>
            </a:lvl3pPr>
            <a:lvl4pPr marL="1600200" indent="-228600" algn="l">
              <a:spcBef>
                <a:spcPct val="45000"/>
              </a:spcBef>
              <a:buClr>
                <a:schemeClr val="tx1"/>
              </a:buClr>
              <a:buFont typeface="Symbol" pitchFamily="18" charset="2"/>
              <a:buChar char="·"/>
              <a:defRPr sz="2000">
                <a:solidFill>
                  <a:schemeClr val="tx1"/>
                </a:solidFill>
                <a:latin typeface="Arial" charset="0"/>
              </a:defRPr>
            </a:lvl4pPr>
            <a:lvl5pPr marL="2057400" indent="-228600" algn="l">
              <a:spcBef>
                <a:spcPct val="45000"/>
              </a:spcBef>
              <a:buClr>
                <a:schemeClr val="tx1"/>
              </a:buClr>
              <a:buFont typeface="Symbol" pitchFamily="18" charset="2"/>
              <a:buChar char="·"/>
              <a:defRPr sz="2000">
                <a:solidFill>
                  <a:schemeClr val="tx1"/>
                </a:solidFill>
                <a:latin typeface="Arial" charset="0"/>
              </a:defRPr>
            </a:lvl5pPr>
            <a:lvl6pPr marL="25146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6pPr>
            <a:lvl7pPr marL="29718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7pPr>
            <a:lvl8pPr marL="34290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8pPr>
            <a:lvl9pPr marL="38862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9pPr>
          </a:lstStyle>
          <a:p>
            <a:pPr algn="ctr">
              <a:spcBef>
                <a:spcPct val="0"/>
              </a:spcBef>
              <a:buClrTx/>
              <a:buFontTx/>
              <a:buNone/>
            </a:pPr>
            <a:endParaRPr lang="en-US" altLang="en-US" sz="2400" b="0">
              <a:latin typeface="Times New Roman" pitchFamily="18" charset="0"/>
            </a:endParaRPr>
          </a:p>
        </p:txBody>
      </p:sp>
      <p:sp>
        <p:nvSpPr>
          <p:cNvPr id="21" name="AutoShape 20">
            <a:extLst>
              <a:ext uri="{FF2B5EF4-FFF2-40B4-BE49-F238E27FC236}">
                <a16:creationId xmlns:a16="http://schemas.microsoft.com/office/drawing/2014/main" id="{76CED4B9-FFB2-BE49-869E-498C6385DFB6}"/>
              </a:ext>
            </a:extLst>
          </p:cNvPr>
          <p:cNvSpPr>
            <a:spLocks noChangeArrowheads="1"/>
          </p:cNvSpPr>
          <p:nvPr/>
        </p:nvSpPr>
        <p:spPr bwMode="auto">
          <a:xfrm>
            <a:off x="9243170" y="5884239"/>
            <a:ext cx="304800" cy="114300"/>
          </a:xfrm>
          <a:prstGeom prst="foldedCorner">
            <a:avLst>
              <a:gd name="adj" fmla="val 12500"/>
            </a:avLst>
          </a:prstGeom>
          <a:solidFill>
            <a:schemeClr val="accent1"/>
          </a:solidFill>
          <a:ln w="9525">
            <a:solidFill>
              <a:schemeClr val="tx1"/>
            </a:solidFill>
            <a:round/>
            <a:headEnd/>
            <a:tailEnd/>
          </a:ln>
        </p:spPr>
        <p:txBody>
          <a:bodyPr wrap="none" anchor="ctr"/>
          <a:lstStyle>
            <a:lvl1pPr algn="l">
              <a:spcBef>
                <a:spcPct val="45000"/>
              </a:spcBef>
              <a:buClr>
                <a:schemeClr val="tx1"/>
              </a:buClr>
              <a:buFont typeface="Symbol" pitchFamily="18" charset="2"/>
              <a:buChar char="·"/>
              <a:defRPr sz="2800" b="1">
                <a:solidFill>
                  <a:schemeClr val="tx1"/>
                </a:solidFill>
                <a:latin typeface="Arial" charset="0"/>
              </a:defRPr>
            </a:lvl1pPr>
            <a:lvl2pPr marL="742950" indent="-285750" algn="l">
              <a:spcBef>
                <a:spcPct val="45000"/>
              </a:spcBef>
              <a:buClr>
                <a:schemeClr val="tx1"/>
              </a:buClr>
              <a:buFont typeface="Symbol" pitchFamily="18" charset="2"/>
              <a:buChar char="-"/>
              <a:defRPr sz="2400" b="1">
                <a:solidFill>
                  <a:schemeClr val="tx1"/>
                </a:solidFill>
                <a:latin typeface="Arial" charset="0"/>
              </a:defRPr>
            </a:lvl2pPr>
            <a:lvl3pPr marL="1143000" indent="-228600" algn="l">
              <a:spcBef>
                <a:spcPct val="45000"/>
              </a:spcBef>
              <a:buClr>
                <a:schemeClr val="tx1"/>
              </a:buClr>
              <a:buFont typeface="Symbol" pitchFamily="18" charset="2"/>
              <a:buChar char="·"/>
              <a:defRPr sz="2000" b="1">
                <a:solidFill>
                  <a:schemeClr val="tx1"/>
                </a:solidFill>
                <a:latin typeface="Arial" charset="0"/>
              </a:defRPr>
            </a:lvl3pPr>
            <a:lvl4pPr marL="1600200" indent="-228600" algn="l">
              <a:spcBef>
                <a:spcPct val="45000"/>
              </a:spcBef>
              <a:buClr>
                <a:schemeClr val="tx1"/>
              </a:buClr>
              <a:buFont typeface="Symbol" pitchFamily="18" charset="2"/>
              <a:buChar char="·"/>
              <a:defRPr sz="2000">
                <a:solidFill>
                  <a:schemeClr val="tx1"/>
                </a:solidFill>
                <a:latin typeface="Arial" charset="0"/>
              </a:defRPr>
            </a:lvl4pPr>
            <a:lvl5pPr marL="2057400" indent="-228600" algn="l">
              <a:spcBef>
                <a:spcPct val="45000"/>
              </a:spcBef>
              <a:buClr>
                <a:schemeClr val="tx1"/>
              </a:buClr>
              <a:buFont typeface="Symbol" pitchFamily="18" charset="2"/>
              <a:buChar char="·"/>
              <a:defRPr sz="2000">
                <a:solidFill>
                  <a:schemeClr val="tx1"/>
                </a:solidFill>
                <a:latin typeface="Arial" charset="0"/>
              </a:defRPr>
            </a:lvl5pPr>
            <a:lvl6pPr marL="25146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6pPr>
            <a:lvl7pPr marL="29718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7pPr>
            <a:lvl8pPr marL="34290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8pPr>
            <a:lvl9pPr marL="38862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9pPr>
          </a:lstStyle>
          <a:p>
            <a:pPr algn="ctr">
              <a:spcBef>
                <a:spcPct val="0"/>
              </a:spcBef>
              <a:buClrTx/>
              <a:buFontTx/>
              <a:buNone/>
            </a:pPr>
            <a:endParaRPr lang="en-US" altLang="en-US" sz="2400" b="0">
              <a:latin typeface="Times New Roman" pitchFamily="18" charset="0"/>
            </a:endParaRPr>
          </a:p>
        </p:txBody>
      </p:sp>
      <p:sp>
        <p:nvSpPr>
          <p:cNvPr id="22" name="Rectangle 21">
            <a:extLst>
              <a:ext uri="{FF2B5EF4-FFF2-40B4-BE49-F238E27FC236}">
                <a16:creationId xmlns:a16="http://schemas.microsoft.com/office/drawing/2014/main" id="{F66F35D8-64A2-0546-ACD7-7FC75F095126}"/>
              </a:ext>
            </a:extLst>
          </p:cNvPr>
          <p:cNvSpPr>
            <a:spLocks noChangeArrowheads="1"/>
          </p:cNvSpPr>
          <p:nvPr/>
        </p:nvSpPr>
        <p:spPr bwMode="auto">
          <a:xfrm>
            <a:off x="9014570" y="4455489"/>
            <a:ext cx="2133600" cy="1771650"/>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45000"/>
              </a:spcBef>
              <a:buClr>
                <a:schemeClr val="tx1"/>
              </a:buClr>
              <a:buFont typeface="Symbol" pitchFamily="18" charset="2"/>
              <a:buChar char="·"/>
              <a:defRPr sz="2800" b="1">
                <a:solidFill>
                  <a:schemeClr val="tx1"/>
                </a:solidFill>
                <a:latin typeface="Arial" charset="0"/>
              </a:defRPr>
            </a:lvl1pPr>
            <a:lvl2pPr marL="742950" indent="-285750" algn="l">
              <a:spcBef>
                <a:spcPct val="45000"/>
              </a:spcBef>
              <a:buClr>
                <a:schemeClr val="tx1"/>
              </a:buClr>
              <a:buFont typeface="Symbol" pitchFamily="18" charset="2"/>
              <a:buChar char="-"/>
              <a:defRPr sz="2400" b="1">
                <a:solidFill>
                  <a:schemeClr val="tx1"/>
                </a:solidFill>
                <a:latin typeface="Arial" charset="0"/>
              </a:defRPr>
            </a:lvl2pPr>
            <a:lvl3pPr marL="1143000" indent="-228600" algn="l">
              <a:spcBef>
                <a:spcPct val="45000"/>
              </a:spcBef>
              <a:buClr>
                <a:schemeClr val="tx1"/>
              </a:buClr>
              <a:buFont typeface="Symbol" pitchFamily="18" charset="2"/>
              <a:buChar char="·"/>
              <a:defRPr sz="2000" b="1">
                <a:solidFill>
                  <a:schemeClr val="tx1"/>
                </a:solidFill>
                <a:latin typeface="Arial" charset="0"/>
              </a:defRPr>
            </a:lvl3pPr>
            <a:lvl4pPr marL="1600200" indent="-228600" algn="l">
              <a:spcBef>
                <a:spcPct val="45000"/>
              </a:spcBef>
              <a:buClr>
                <a:schemeClr val="tx1"/>
              </a:buClr>
              <a:buFont typeface="Symbol" pitchFamily="18" charset="2"/>
              <a:buChar char="·"/>
              <a:defRPr sz="2000">
                <a:solidFill>
                  <a:schemeClr val="tx1"/>
                </a:solidFill>
                <a:latin typeface="Arial" charset="0"/>
              </a:defRPr>
            </a:lvl4pPr>
            <a:lvl5pPr marL="2057400" indent="-228600" algn="l">
              <a:spcBef>
                <a:spcPct val="45000"/>
              </a:spcBef>
              <a:buClr>
                <a:schemeClr val="tx1"/>
              </a:buClr>
              <a:buFont typeface="Symbol" pitchFamily="18" charset="2"/>
              <a:buChar char="·"/>
              <a:defRPr sz="2000">
                <a:solidFill>
                  <a:schemeClr val="tx1"/>
                </a:solidFill>
                <a:latin typeface="Arial" charset="0"/>
              </a:defRPr>
            </a:lvl5pPr>
            <a:lvl6pPr marL="25146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6pPr>
            <a:lvl7pPr marL="29718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7pPr>
            <a:lvl8pPr marL="34290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8pPr>
            <a:lvl9pPr marL="38862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9pPr>
          </a:lstStyle>
          <a:p>
            <a:pPr algn="ctr">
              <a:spcBef>
                <a:spcPct val="0"/>
              </a:spcBef>
              <a:buClrTx/>
              <a:buFontTx/>
              <a:buNone/>
            </a:pPr>
            <a:endParaRPr lang="en-US" altLang="en-US" sz="2400" b="0">
              <a:latin typeface="Times New Roman" pitchFamily="18" charset="0"/>
            </a:endParaRPr>
          </a:p>
        </p:txBody>
      </p:sp>
      <p:sp>
        <p:nvSpPr>
          <p:cNvPr id="23" name="Text Box 22">
            <a:extLst>
              <a:ext uri="{FF2B5EF4-FFF2-40B4-BE49-F238E27FC236}">
                <a16:creationId xmlns:a16="http://schemas.microsoft.com/office/drawing/2014/main" id="{842EB0F5-BF43-1848-8750-56F6050AFE67}"/>
              </a:ext>
            </a:extLst>
          </p:cNvPr>
          <p:cNvSpPr txBox="1">
            <a:spLocks noChangeArrowheads="1"/>
          </p:cNvSpPr>
          <p:nvPr/>
        </p:nvSpPr>
        <p:spPr bwMode="auto">
          <a:xfrm>
            <a:off x="9166971" y="5427040"/>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45000"/>
              </a:spcBef>
              <a:buClr>
                <a:schemeClr val="tx1"/>
              </a:buClr>
              <a:buFont typeface="Symbol" pitchFamily="18" charset="2"/>
              <a:buChar char="·"/>
              <a:defRPr sz="2800" b="1">
                <a:solidFill>
                  <a:schemeClr val="tx1"/>
                </a:solidFill>
                <a:latin typeface="Arial" charset="0"/>
              </a:defRPr>
            </a:lvl1pPr>
            <a:lvl2pPr marL="742950" indent="-285750" algn="l">
              <a:spcBef>
                <a:spcPct val="45000"/>
              </a:spcBef>
              <a:buClr>
                <a:schemeClr val="tx1"/>
              </a:buClr>
              <a:buFont typeface="Symbol" pitchFamily="18" charset="2"/>
              <a:buChar char="-"/>
              <a:defRPr sz="2400" b="1">
                <a:solidFill>
                  <a:schemeClr val="tx1"/>
                </a:solidFill>
                <a:latin typeface="Arial" charset="0"/>
              </a:defRPr>
            </a:lvl2pPr>
            <a:lvl3pPr marL="1143000" indent="-228600" algn="l">
              <a:spcBef>
                <a:spcPct val="45000"/>
              </a:spcBef>
              <a:buClr>
                <a:schemeClr val="tx1"/>
              </a:buClr>
              <a:buFont typeface="Symbol" pitchFamily="18" charset="2"/>
              <a:buChar char="·"/>
              <a:defRPr sz="2000" b="1">
                <a:solidFill>
                  <a:schemeClr val="tx1"/>
                </a:solidFill>
                <a:latin typeface="Arial" charset="0"/>
              </a:defRPr>
            </a:lvl3pPr>
            <a:lvl4pPr marL="1600200" indent="-228600" algn="l">
              <a:spcBef>
                <a:spcPct val="45000"/>
              </a:spcBef>
              <a:buClr>
                <a:schemeClr val="tx1"/>
              </a:buClr>
              <a:buFont typeface="Symbol" pitchFamily="18" charset="2"/>
              <a:buChar char="·"/>
              <a:defRPr sz="2000">
                <a:solidFill>
                  <a:schemeClr val="tx1"/>
                </a:solidFill>
                <a:latin typeface="Arial" charset="0"/>
              </a:defRPr>
            </a:lvl4pPr>
            <a:lvl5pPr marL="2057400" indent="-228600" algn="l">
              <a:spcBef>
                <a:spcPct val="45000"/>
              </a:spcBef>
              <a:buClr>
                <a:schemeClr val="tx1"/>
              </a:buClr>
              <a:buFont typeface="Symbol" pitchFamily="18" charset="2"/>
              <a:buChar char="·"/>
              <a:defRPr sz="2000">
                <a:solidFill>
                  <a:schemeClr val="tx1"/>
                </a:solidFill>
                <a:latin typeface="Arial" charset="0"/>
              </a:defRPr>
            </a:lvl5pPr>
            <a:lvl6pPr marL="25146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6pPr>
            <a:lvl7pPr marL="29718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7pPr>
            <a:lvl8pPr marL="34290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8pPr>
            <a:lvl9pPr marL="38862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9pPr>
          </a:lstStyle>
          <a:p>
            <a:pPr>
              <a:spcBef>
                <a:spcPct val="0"/>
              </a:spcBef>
              <a:buClrTx/>
              <a:buFontTx/>
              <a:buNone/>
            </a:pPr>
            <a:r>
              <a:rPr lang="en-US" altLang="ja-JP" sz="2400" b="0" dirty="0">
                <a:latin typeface="Times New Roman" pitchFamily="18" charset="0"/>
                <a:ea typeface="ＭＳ Ｐゴシック" charset="-128"/>
              </a:rPr>
              <a:t>…</a:t>
            </a:r>
          </a:p>
        </p:txBody>
      </p:sp>
      <p:sp>
        <p:nvSpPr>
          <p:cNvPr id="24" name="AutoShape 23">
            <a:extLst>
              <a:ext uri="{FF2B5EF4-FFF2-40B4-BE49-F238E27FC236}">
                <a16:creationId xmlns:a16="http://schemas.microsoft.com/office/drawing/2014/main" id="{E0F8F703-102F-DD4E-A086-F63566649FDB}"/>
              </a:ext>
            </a:extLst>
          </p:cNvPr>
          <p:cNvSpPr>
            <a:spLocks noChangeArrowheads="1"/>
          </p:cNvSpPr>
          <p:nvPr/>
        </p:nvSpPr>
        <p:spPr bwMode="auto">
          <a:xfrm>
            <a:off x="3576648" y="4776958"/>
            <a:ext cx="990600" cy="364331"/>
          </a:xfrm>
          <a:prstGeom prst="rightArrow">
            <a:avLst>
              <a:gd name="adj1" fmla="val 50000"/>
              <a:gd name="adj2" fmla="val 39216"/>
            </a:avLst>
          </a:prstGeom>
          <a:solidFill>
            <a:schemeClr val="accent1"/>
          </a:solidFill>
          <a:ln w="9525">
            <a:solidFill>
              <a:schemeClr val="tx1"/>
            </a:solidFill>
            <a:miter lim="800000"/>
            <a:headEnd/>
            <a:tailEnd/>
          </a:ln>
        </p:spPr>
        <p:txBody>
          <a:bodyPr wrap="none" anchor="ctr"/>
          <a:lstStyle>
            <a:lvl1pPr algn="l">
              <a:spcBef>
                <a:spcPct val="45000"/>
              </a:spcBef>
              <a:buClr>
                <a:schemeClr val="tx1"/>
              </a:buClr>
              <a:buFont typeface="Symbol" pitchFamily="18" charset="2"/>
              <a:buChar char="·"/>
              <a:defRPr sz="2800" b="1">
                <a:solidFill>
                  <a:schemeClr val="tx1"/>
                </a:solidFill>
                <a:latin typeface="Arial" charset="0"/>
              </a:defRPr>
            </a:lvl1pPr>
            <a:lvl2pPr marL="742950" indent="-285750" algn="l">
              <a:spcBef>
                <a:spcPct val="45000"/>
              </a:spcBef>
              <a:buClr>
                <a:schemeClr val="tx1"/>
              </a:buClr>
              <a:buFont typeface="Symbol" pitchFamily="18" charset="2"/>
              <a:buChar char="-"/>
              <a:defRPr sz="2400" b="1">
                <a:solidFill>
                  <a:schemeClr val="tx1"/>
                </a:solidFill>
                <a:latin typeface="Arial" charset="0"/>
              </a:defRPr>
            </a:lvl2pPr>
            <a:lvl3pPr marL="1143000" indent="-228600" algn="l">
              <a:spcBef>
                <a:spcPct val="45000"/>
              </a:spcBef>
              <a:buClr>
                <a:schemeClr val="tx1"/>
              </a:buClr>
              <a:buFont typeface="Symbol" pitchFamily="18" charset="2"/>
              <a:buChar char="·"/>
              <a:defRPr sz="2000" b="1">
                <a:solidFill>
                  <a:schemeClr val="tx1"/>
                </a:solidFill>
                <a:latin typeface="Arial" charset="0"/>
              </a:defRPr>
            </a:lvl3pPr>
            <a:lvl4pPr marL="1600200" indent="-228600" algn="l">
              <a:spcBef>
                <a:spcPct val="45000"/>
              </a:spcBef>
              <a:buClr>
                <a:schemeClr val="tx1"/>
              </a:buClr>
              <a:buFont typeface="Symbol" pitchFamily="18" charset="2"/>
              <a:buChar char="·"/>
              <a:defRPr sz="2000">
                <a:solidFill>
                  <a:schemeClr val="tx1"/>
                </a:solidFill>
                <a:latin typeface="Arial" charset="0"/>
              </a:defRPr>
            </a:lvl4pPr>
            <a:lvl5pPr marL="2057400" indent="-228600" algn="l">
              <a:spcBef>
                <a:spcPct val="45000"/>
              </a:spcBef>
              <a:buClr>
                <a:schemeClr val="tx1"/>
              </a:buClr>
              <a:buFont typeface="Symbol" pitchFamily="18" charset="2"/>
              <a:buChar char="·"/>
              <a:defRPr sz="2000">
                <a:solidFill>
                  <a:schemeClr val="tx1"/>
                </a:solidFill>
                <a:latin typeface="Arial" charset="0"/>
              </a:defRPr>
            </a:lvl5pPr>
            <a:lvl6pPr marL="25146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6pPr>
            <a:lvl7pPr marL="29718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7pPr>
            <a:lvl8pPr marL="34290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8pPr>
            <a:lvl9pPr marL="38862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9pPr>
          </a:lstStyle>
          <a:p>
            <a:pPr algn="ctr">
              <a:spcBef>
                <a:spcPct val="0"/>
              </a:spcBef>
              <a:buClrTx/>
              <a:buFontTx/>
              <a:buNone/>
            </a:pPr>
            <a:endParaRPr lang="en-US" altLang="en-US" sz="2400" b="0">
              <a:latin typeface="Times New Roman" pitchFamily="18" charset="0"/>
            </a:endParaRPr>
          </a:p>
        </p:txBody>
      </p:sp>
      <p:sp>
        <p:nvSpPr>
          <p:cNvPr id="25" name="AutoShape 24">
            <a:extLst>
              <a:ext uri="{FF2B5EF4-FFF2-40B4-BE49-F238E27FC236}">
                <a16:creationId xmlns:a16="http://schemas.microsoft.com/office/drawing/2014/main" id="{56EC6C2B-8826-7544-A008-E8C3DCCAC67A}"/>
              </a:ext>
            </a:extLst>
          </p:cNvPr>
          <p:cNvSpPr>
            <a:spLocks noChangeArrowheads="1"/>
          </p:cNvSpPr>
          <p:nvPr/>
        </p:nvSpPr>
        <p:spPr bwMode="auto">
          <a:xfrm>
            <a:off x="7795370" y="4776958"/>
            <a:ext cx="1104900" cy="364331"/>
          </a:xfrm>
          <a:prstGeom prst="rightArrow">
            <a:avLst>
              <a:gd name="adj1" fmla="val 50000"/>
              <a:gd name="adj2" fmla="val 39216"/>
            </a:avLst>
          </a:prstGeom>
          <a:solidFill>
            <a:schemeClr val="accent1"/>
          </a:solidFill>
          <a:ln w="9525">
            <a:solidFill>
              <a:schemeClr val="tx1"/>
            </a:solidFill>
            <a:miter lim="800000"/>
            <a:headEnd/>
            <a:tailEnd/>
          </a:ln>
        </p:spPr>
        <p:txBody>
          <a:bodyPr wrap="none" anchor="ctr"/>
          <a:lstStyle>
            <a:lvl1pPr algn="l">
              <a:spcBef>
                <a:spcPct val="45000"/>
              </a:spcBef>
              <a:buClr>
                <a:schemeClr val="tx1"/>
              </a:buClr>
              <a:buFont typeface="Symbol" pitchFamily="18" charset="2"/>
              <a:buChar char="·"/>
              <a:defRPr sz="2800" b="1">
                <a:solidFill>
                  <a:schemeClr val="tx1"/>
                </a:solidFill>
                <a:latin typeface="Arial" charset="0"/>
              </a:defRPr>
            </a:lvl1pPr>
            <a:lvl2pPr marL="742950" indent="-285750" algn="l">
              <a:spcBef>
                <a:spcPct val="45000"/>
              </a:spcBef>
              <a:buClr>
                <a:schemeClr val="tx1"/>
              </a:buClr>
              <a:buFont typeface="Symbol" pitchFamily="18" charset="2"/>
              <a:buChar char="-"/>
              <a:defRPr sz="2400" b="1">
                <a:solidFill>
                  <a:schemeClr val="tx1"/>
                </a:solidFill>
                <a:latin typeface="Arial" charset="0"/>
              </a:defRPr>
            </a:lvl2pPr>
            <a:lvl3pPr marL="1143000" indent="-228600" algn="l">
              <a:spcBef>
                <a:spcPct val="45000"/>
              </a:spcBef>
              <a:buClr>
                <a:schemeClr val="tx1"/>
              </a:buClr>
              <a:buFont typeface="Symbol" pitchFamily="18" charset="2"/>
              <a:buChar char="·"/>
              <a:defRPr sz="2000" b="1">
                <a:solidFill>
                  <a:schemeClr val="tx1"/>
                </a:solidFill>
                <a:latin typeface="Arial" charset="0"/>
              </a:defRPr>
            </a:lvl3pPr>
            <a:lvl4pPr marL="1600200" indent="-228600" algn="l">
              <a:spcBef>
                <a:spcPct val="45000"/>
              </a:spcBef>
              <a:buClr>
                <a:schemeClr val="tx1"/>
              </a:buClr>
              <a:buFont typeface="Symbol" pitchFamily="18" charset="2"/>
              <a:buChar char="·"/>
              <a:defRPr sz="2000">
                <a:solidFill>
                  <a:schemeClr val="tx1"/>
                </a:solidFill>
                <a:latin typeface="Arial" charset="0"/>
              </a:defRPr>
            </a:lvl4pPr>
            <a:lvl5pPr marL="2057400" indent="-228600" algn="l">
              <a:spcBef>
                <a:spcPct val="45000"/>
              </a:spcBef>
              <a:buClr>
                <a:schemeClr val="tx1"/>
              </a:buClr>
              <a:buFont typeface="Symbol" pitchFamily="18" charset="2"/>
              <a:buChar char="·"/>
              <a:defRPr sz="2000">
                <a:solidFill>
                  <a:schemeClr val="tx1"/>
                </a:solidFill>
                <a:latin typeface="Arial" charset="0"/>
              </a:defRPr>
            </a:lvl5pPr>
            <a:lvl6pPr marL="25146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6pPr>
            <a:lvl7pPr marL="29718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7pPr>
            <a:lvl8pPr marL="34290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8pPr>
            <a:lvl9pPr marL="38862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9pPr>
          </a:lstStyle>
          <a:p>
            <a:pPr algn="ctr">
              <a:spcBef>
                <a:spcPct val="0"/>
              </a:spcBef>
              <a:buClrTx/>
              <a:buFontTx/>
              <a:buNone/>
            </a:pPr>
            <a:endParaRPr lang="en-US" altLang="en-US" sz="2400" b="0">
              <a:latin typeface="Times New Roman" pitchFamily="18" charset="0"/>
            </a:endParaRPr>
          </a:p>
        </p:txBody>
      </p:sp>
      <p:sp>
        <p:nvSpPr>
          <p:cNvPr id="26" name="AutoShape 25">
            <a:extLst>
              <a:ext uri="{FF2B5EF4-FFF2-40B4-BE49-F238E27FC236}">
                <a16:creationId xmlns:a16="http://schemas.microsoft.com/office/drawing/2014/main" id="{40026FBC-04A2-D546-8964-1B4905C35C71}"/>
              </a:ext>
            </a:extLst>
          </p:cNvPr>
          <p:cNvSpPr>
            <a:spLocks noChangeArrowheads="1"/>
          </p:cNvSpPr>
          <p:nvPr/>
        </p:nvSpPr>
        <p:spPr bwMode="auto">
          <a:xfrm>
            <a:off x="9243170" y="4798389"/>
            <a:ext cx="304800" cy="114300"/>
          </a:xfrm>
          <a:prstGeom prst="foldedCorner">
            <a:avLst>
              <a:gd name="adj" fmla="val 12500"/>
            </a:avLst>
          </a:prstGeom>
          <a:solidFill>
            <a:schemeClr val="accent1"/>
          </a:solidFill>
          <a:ln w="9525">
            <a:solidFill>
              <a:schemeClr val="tx1"/>
            </a:solidFill>
            <a:round/>
            <a:headEnd/>
            <a:tailEnd/>
          </a:ln>
        </p:spPr>
        <p:txBody>
          <a:bodyPr wrap="none" anchor="ctr"/>
          <a:lstStyle>
            <a:lvl1pPr algn="l">
              <a:spcBef>
                <a:spcPct val="45000"/>
              </a:spcBef>
              <a:buClr>
                <a:schemeClr val="tx1"/>
              </a:buClr>
              <a:buFont typeface="Symbol" pitchFamily="18" charset="2"/>
              <a:buChar char="·"/>
              <a:defRPr sz="2800" b="1">
                <a:solidFill>
                  <a:schemeClr val="tx1"/>
                </a:solidFill>
                <a:latin typeface="Arial" charset="0"/>
              </a:defRPr>
            </a:lvl1pPr>
            <a:lvl2pPr marL="742950" indent="-285750" algn="l">
              <a:spcBef>
                <a:spcPct val="45000"/>
              </a:spcBef>
              <a:buClr>
                <a:schemeClr val="tx1"/>
              </a:buClr>
              <a:buFont typeface="Symbol" pitchFamily="18" charset="2"/>
              <a:buChar char="-"/>
              <a:defRPr sz="2400" b="1">
                <a:solidFill>
                  <a:schemeClr val="tx1"/>
                </a:solidFill>
                <a:latin typeface="Arial" charset="0"/>
              </a:defRPr>
            </a:lvl2pPr>
            <a:lvl3pPr marL="1143000" indent="-228600" algn="l">
              <a:spcBef>
                <a:spcPct val="45000"/>
              </a:spcBef>
              <a:buClr>
                <a:schemeClr val="tx1"/>
              </a:buClr>
              <a:buFont typeface="Symbol" pitchFamily="18" charset="2"/>
              <a:buChar char="·"/>
              <a:defRPr sz="2000" b="1">
                <a:solidFill>
                  <a:schemeClr val="tx1"/>
                </a:solidFill>
                <a:latin typeface="Arial" charset="0"/>
              </a:defRPr>
            </a:lvl3pPr>
            <a:lvl4pPr marL="1600200" indent="-228600" algn="l">
              <a:spcBef>
                <a:spcPct val="45000"/>
              </a:spcBef>
              <a:buClr>
                <a:schemeClr val="tx1"/>
              </a:buClr>
              <a:buFont typeface="Symbol" pitchFamily="18" charset="2"/>
              <a:buChar char="·"/>
              <a:defRPr sz="2000">
                <a:solidFill>
                  <a:schemeClr val="tx1"/>
                </a:solidFill>
                <a:latin typeface="Arial" charset="0"/>
              </a:defRPr>
            </a:lvl4pPr>
            <a:lvl5pPr marL="2057400" indent="-228600" algn="l">
              <a:spcBef>
                <a:spcPct val="45000"/>
              </a:spcBef>
              <a:buClr>
                <a:schemeClr val="tx1"/>
              </a:buClr>
              <a:buFont typeface="Symbol" pitchFamily="18" charset="2"/>
              <a:buChar char="·"/>
              <a:defRPr sz="2000">
                <a:solidFill>
                  <a:schemeClr val="tx1"/>
                </a:solidFill>
                <a:latin typeface="Arial" charset="0"/>
              </a:defRPr>
            </a:lvl5pPr>
            <a:lvl6pPr marL="25146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6pPr>
            <a:lvl7pPr marL="29718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7pPr>
            <a:lvl8pPr marL="34290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8pPr>
            <a:lvl9pPr marL="38862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9pPr>
          </a:lstStyle>
          <a:p>
            <a:pPr algn="ctr">
              <a:spcBef>
                <a:spcPct val="0"/>
              </a:spcBef>
              <a:buClrTx/>
              <a:buFontTx/>
              <a:buNone/>
            </a:pPr>
            <a:endParaRPr lang="en-US" altLang="en-US" sz="2400" b="0">
              <a:latin typeface="Times New Roman" pitchFamily="18" charset="0"/>
            </a:endParaRPr>
          </a:p>
        </p:txBody>
      </p:sp>
      <p:sp>
        <p:nvSpPr>
          <p:cNvPr id="27" name="AutoShape 26">
            <a:extLst>
              <a:ext uri="{FF2B5EF4-FFF2-40B4-BE49-F238E27FC236}">
                <a16:creationId xmlns:a16="http://schemas.microsoft.com/office/drawing/2014/main" id="{4170A254-209A-B34B-93F9-F703DAFD2893}"/>
              </a:ext>
            </a:extLst>
          </p:cNvPr>
          <p:cNvSpPr>
            <a:spLocks noChangeArrowheads="1"/>
          </p:cNvSpPr>
          <p:nvPr/>
        </p:nvSpPr>
        <p:spPr bwMode="auto">
          <a:xfrm>
            <a:off x="9243170" y="5026989"/>
            <a:ext cx="304800" cy="114300"/>
          </a:xfrm>
          <a:prstGeom prst="foldedCorner">
            <a:avLst>
              <a:gd name="adj" fmla="val 12500"/>
            </a:avLst>
          </a:prstGeom>
          <a:solidFill>
            <a:schemeClr val="accent1"/>
          </a:solidFill>
          <a:ln w="9525">
            <a:solidFill>
              <a:schemeClr val="tx1"/>
            </a:solidFill>
            <a:round/>
            <a:headEnd/>
            <a:tailEnd/>
          </a:ln>
        </p:spPr>
        <p:txBody>
          <a:bodyPr wrap="none" anchor="ctr"/>
          <a:lstStyle>
            <a:lvl1pPr algn="l">
              <a:spcBef>
                <a:spcPct val="45000"/>
              </a:spcBef>
              <a:buClr>
                <a:schemeClr val="tx1"/>
              </a:buClr>
              <a:buFont typeface="Symbol" pitchFamily="18" charset="2"/>
              <a:buChar char="·"/>
              <a:defRPr sz="2800" b="1">
                <a:solidFill>
                  <a:schemeClr val="tx1"/>
                </a:solidFill>
                <a:latin typeface="Arial" charset="0"/>
              </a:defRPr>
            </a:lvl1pPr>
            <a:lvl2pPr marL="742950" indent="-285750" algn="l">
              <a:spcBef>
                <a:spcPct val="45000"/>
              </a:spcBef>
              <a:buClr>
                <a:schemeClr val="tx1"/>
              </a:buClr>
              <a:buFont typeface="Symbol" pitchFamily="18" charset="2"/>
              <a:buChar char="-"/>
              <a:defRPr sz="2400" b="1">
                <a:solidFill>
                  <a:schemeClr val="tx1"/>
                </a:solidFill>
                <a:latin typeface="Arial" charset="0"/>
              </a:defRPr>
            </a:lvl2pPr>
            <a:lvl3pPr marL="1143000" indent="-228600" algn="l">
              <a:spcBef>
                <a:spcPct val="45000"/>
              </a:spcBef>
              <a:buClr>
                <a:schemeClr val="tx1"/>
              </a:buClr>
              <a:buFont typeface="Symbol" pitchFamily="18" charset="2"/>
              <a:buChar char="·"/>
              <a:defRPr sz="2000" b="1">
                <a:solidFill>
                  <a:schemeClr val="tx1"/>
                </a:solidFill>
                <a:latin typeface="Arial" charset="0"/>
              </a:defRPr>
            </a:lvl3pPr>
            <a:lvl4pPr marL="1600200" indent="-228600" algn="l">
              <a:spcBef>
                <a:spcPct val="45000"/>
              </a:spcBef>
              <a:buClr>
                <a:schemeClr val="tx1"/>
              </a:buClr>
              <a:buFont typeface="Symbol" pitchFamily="18" charset="2"/>
              <a:buChar char="·"/>
              <a:defRPr sz="2000">
                <a:solidFill>
                  <a:schemeClr val="tx1"/>
                </a:solidFill>
                <a:latin typeface="Arial" charset="0"/>
              </a:defRPr>
            </a:lvl4pPr>
            <a:lvl5pPr marL="2057400" indent="-228600" algn="l">
              <a:spcBef>
                <a:spcPct val="45000"/>
              </a:spcBef>
              <a:buClr>
                <a:schemeClr val="tx1"/>
              </a:buClr>
              <a:buFont typeface="Symbol" pitchFamily="18" charset="2"/>
              <a:buChar char="·"/>
              <a:defRPr sz="2000">
                <a:solidFill>
                  <a:schemeClr val="tx1"/>
                </a:solidFill>
                <a:latin typeface="Arial" charset="0"/>
              </a:defRPr>
            </a:lvl5pPr>
            <a:lvl6pPr marL="25146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6pPr>
            <a:lvl7pPr marL="29718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7pPr>
            <a:lvl8pPr marL="34290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8pPr>
            <a:lvl9pPr marL="38862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9pPr>
          </a:lstStyle>
          <a:p>
            <a:pPr algn="ctr">
              <a:spcBef>
                <a:spcPct val="0"/>
              </a:spcBef>
              <a:buClrTx/>
              <a:buFontTx/>
              <a:buNone/>
            </a:pPr>
            <a:endParaRPr lang="en-US" altLang="en-US" sz="2400" b="0">
              <a:latin typeface="Times New Roman" pitchFamily="18" charset="0"/>
            </a:endParaRPr>
          </a:p>
        </p:txBody>
      </p:sp>
      <p:sp>
        <p:nvSpPr>
          <p:cNvPr id="28" name="Text Box 27">
            <a:extLst>
              <a:ext uri="{FF2B5EF4-FFF2-40B4-BE49-F238E27FC236}">
                <a16:creationId xmlns:a16="http://schemas.microsoft.com/office/drawing/2014/main" id="{596CAA9A-787C-5544-905E-3237F0EA7763}"/>
              </a:ext>
            </a:extLst>
          </p:cNvPr>
          <p:cNvSpPr txBox="1">
            <a:spLocks noChangeArrowheads="1"/>
          </p:cNvSpPr>
          <p:nvPr/>
        </p:nvSpPr>
        <p:spPr bwMode="auto">
          <a:xfrm>
            <a:off x="10005170" y="4527653"/>
            <a:ext cx="1197764"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45000"/>
              </a:spcBef>
              <a:buClr>
                <a:schemeClr val="tx1"/>
              </a:buClr>
              <a:buFont typeface="Symbol" pitchFamily="18" charset="2"/>
              <a:buChar char="·"/>
              <a:defRPr sz="2800" b="1">
                <a:solidFill>
                  <a:schemeClr val="tx1"/>
                </a:solidFill>
                <a:latin typeface="Arial" charset="0"/>
              </a:defRPr>
            </a:lvl1pPr>
            <a:lvl2pPr marL="742950" indent="-285750" algn="l">
              <a:spcBef>
                <a:spcPct val="45000"/>
              </a:spcBef>
              <a:buClr>
                <a:schemeClr val="tx1"/>
              </a:buClr>
              <a:buFont typeface="Symbol" pitchFamily="18" charset="2"/>
              <a:buChar char="-"/>
              <a:defRPr sz="2400" b="1">
                <a:solidFill>
                  <a:schemeClr val="tx1"/>
                </a:solidFill>
                <a:latin typeface="Arial" charset="0"/>
              </a:defRPr>
            </a:lvl2pPr>
            <a:lvl3pPr marL="1143000" indent="-228600" algn="l">
              <a:spcBef>
                <a:spcPct val="45000"/>
              </a:spcBef>
              <a:buClr>
                <a:schemeClr val="tx1"/>
              </a:buClr>
              <a:buFont typeface="Symbol" pitchFamily="18" charset="2"/>
              <a:buChar char="·"/>
              <a:defRPr sz="2000" b="1">
                <a:solidFill>
                  <a:schemeClr val="tx1"/>
                </a:solidFill>
                <a:latin typeface="Arial" charset="0"/>
              </a:defRPr>
            </a:lvl3pPr>
            <a:lvl4pPr marL="1600200" indent="-228600" algn="l">
              <a:spcBef>
                <a:spcPct val="45000"/>
              </a:spcBef>
              <a:buClr>
                <a:schemeClr val="tx1"/>
              </a:buClr>
              <a:buFont typeface="Symbol" pitchFamily="18" charset="2"/>
              <a:buChar char="·"/>
              <a:defRPr sz="2000">
                <a:solidFill>
                  <a:schemeClr val="tx1"/>
                </a:solidFill>
                <a:latin typeface="Arial" charset="0"/>
              </a:defRPr>
            </a:lvl4pPr>
            <a:lvl5pPr marL="2057400" indent="-228600" algn="l">
              <a:spcBef>
                <a:spcPct val="45000"/>
              </a:spcBef>
              <a:buClr>
                <a:schemeClr val="tx1"/>
              </a:buClr>
              <a:buFont typeface="Symbol" pitchFamily="18" charset="2"/>
              <a:buChar char="·"/>
              <a:defRPr sz="2000">
                <a:solidFill>
                  <a:schemeClr val="tx1"/>
                </a:solidFill>
                <a:latin typeface="Arial" charset="0"/>
              </a:defRPr>
            </a:lvl5pPr>
            <a:lvl6pPr marL="25146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6pPr>
            <a:lvl7pPr marL="29718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7pPr>
            <a:lvl8pPr marL="34290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8pPr>
            <a:lvl9pPr marL="38862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9pPr>
          </a:lstStyle>
          <a:p>
            <a:pPr>
              <a:lnSpc>
                <a:spcPts val="1800"/>
              </a:lnSpc>
              <a:spcBef>
                <a:spcPct val="0"/>
              </a:spcBef>
              <a:buClrTx/>
              <a:buNone/>
            </a:pPr>
            <a:r>
              <a:rPr lang="zh-CN" altLang="ja-JP" sz="1800" dirty="0">
                <a:latin typeface="Times New Roman" pitchFamily="18" charset="0"/>
                <a:ea typeface="宋体" pitchFamily="2" charset="-122"/>
              </a:rPr>
              <a:t>Sports</a:t>
            </a:r>
          </a:p>
          <a:p>
            <a:pPr>
              <a:lnSpc>
                <a:spcPts val="1800"/>
              </a:lnSpc>
              <a:spcBef>
                <a:spcPct val="0"/>
              </a:spcBef>
              <a:buClrTx/>
              <a:buNone/>
            </a:pPr>
            <a:r>
              <a:rPr lang="zh-CN" altLang="ja-JP" sz="1800" dirty="0">
                <a:latin typeface="Times New Roman" pitchFamily="18" charset="0"/>
                <a:ea typeface="宋体" pitchFamily="2" charset="-122"/>
              </a:rPr>
              <a:t>Business</a:t>
            </a:r>
          </a:p>
          <a:p>
            <a:pPr>
              <a:lnSpc>
                <a:spcPts val="1800"/>
              </a:lnSpc>
              <a:spcBef>
                <a:spcPct val="0"/>
              </a:spcBef>
              <a:buClrTx/>
              <a:buNone/>
            </a:pPr>
            <a:endParaRPr lang="en-US" altLang="ja-JP" sz="1800" dirty="0">
              <a:latin typeface="Times New Roman" pitchFamily="18" charset="0"/>
              <a:ea typeface="ＭＳ Ｐゴシック" charset="-128"/>
            </a:endParaRPr>
          </a:p>
          <a:p>
            <a:pPr>
              <a:lnSpc>
                <a:spcPts val="1800"/>
              </a:lnSpc>
              <a:spcBef>
                <a:spcPct val="0"/>
              </a:spcBef>
              <a:buClrTx/>
              <a:buNone/>
            </a:pPr>
            <a:r>
              <a:rPr lang="zh-CN" altLang="ja-JP" sz="1800" dirty="0">
                <a:latin typeface="Times New Roman" pitchFamily="18" charset="0"/>
                <a:ea typeface="宋体" pitchFamily="2" charset="-122"/>
              </a:rPr>
              <a:t>Education</a:t>
            </a:r>
          </a:p>
          <a:p>
            <a:pPr>
              <a:lnSpc>
                <a:spcPts val="1800"/>
              </a:lnSpc>
              <a:spcBef>
                <a:spcPct val="0"/>
              </a:spcBef>
              <a:buClrTx/>
              <a:buNone/>
            </a:pPr>
            <a:endParaRPr lang="zh-CN" altLang="ja-JP" sz="1800" dirty="0">
              <a:latin typeface="Times New Roman" pitchFamily="18" charset="0"/>
              <a:ea typeface="宋体" pitchFamily="2" charset="-122"/>
            </a:endParaRPr>
          </a:p>
          <a:p>
            <a:pPr>
              <a:lnSpc>
                <a:spcPts val="1800"/>
              </a:lnSpc>
              <a:spcBef>
                <a:spcPct val="0"/>
              </a:spcBef>
              <a:buClrTx/>
              <a:buNone/>
            </a:pPr>
            <a:r>
              <a:rPr lang="zh-CN" altLang="ja-JP" sz="1800" dirty="0">
                <a:latin typeface="Times New Roman" pitchFamily="18" charset="0"/>
                <a:ea typeface="宋体" pitchFamily="2" charset="-122"/>
              </a:rPr>
              <a:t>Science</a:t>
            </a:r>
          </a:p>
          <a:p>
            <a:pPr>
              <a:spcBef>
                <a:spcPct val="0"/>
              </a:spcBef>
              <a:buClrTx/>
              <a:buFontTx/>
              <a:buNone/>
            </a:pPr>
            <a:endParaRPr lang="en-US" altLang="ja-JP" sz="1800" dirty="0">
              <a:latin typeface="Times New Roman" pitchFamily="18" charset="0"/>
              <a:ea typeface="ＭＳ Ｐゴシック" charset="-128"/>
            </a:endParaRPr>
          </a:p>
        </p:txBody>
      </p:sp>
      <p:sp>
        <p:nvSpPr>
          <p:cNvPr id="29" name="Line 29">
            <a:extLst>
              <a:ext uri="{FF2B5EF4-FFF2-40B4-BE49-F238E27FC236}">
                <a16:creationId xmlns:a16="http://schemas.microsoft.com/office/drawing/2014/main" id="{9357035C-1205-2649-8B35-1B8271E54374}"/>
              </a:ext>
            </a:extLst>
          </p:cNvPr>
          <p:cNvSpPr>
            <a:spLocks noChangeShapeType="1"/>
          </p:cNvSpPr>
          <p:nvPr/>
        </p:nvSpPr>
        <p:spPr bwMode="auto">
          <a:xfrm>
            <a:off x="9547970" y="4855539"/>
            <a:ext cx="457200" cy="171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30">
            <a:extLst>
              <a:ext uri="{FF2B5EF4-FFF2-40B4-BE49-F238E27FC236}">
                <a16:creationId xmlns:a16="http://schemas.microsoft.com/office/drawing/2014/main" id="{9752D2C6-8A7C-DC45-B7B0-8CDE078BB580}"/>
              </a:ext>
            </a:extLst>
          </p:cNvPr>
          <p:cNvSpPr>
            <a:spLocks noChangeShapeType="1"/>
          </p:cNvSpPr>
          <p:nvPr/>
        </p:nvSpPr>
        <p:spPr bwMode="auto">
          <a:xfrm flipV="1">
            <a:off x="9547970" y="4741239"/>
            <a:ext cx="5334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31">
            <a:extLst>
              <a:ext uri="{FF2B5EF4-FFF2-40B4-BE49-F238E27FC236}">
                <a16:creationId xmlns:a16="http://schemas.microsoft.com/office/drawing/2014/main" id="{9F8B4EE5-E58E-584D-A8AC-12A78C08BE9D}"/>
              </a:ext>
            </a:extLst>
          </p:cNvPr>
          <p:cNvSpPr>
            <a:spLocks noChangeShapeType="1"/>
          </p:cNvSpPr>
          <p:nvPr/>
        </p:nvSpPr>
        <p:spPr bwMode="auto">
          <a:xfrm flipV="1">
            <a:off x="9547970" y="4798389"/>
            <a:ext cx="533400" cy="7429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32">
            <a:extLst>
              <a:ext uri="{FF2B5EF4-FFF2-40B4-BE49-F238E27FC236}">
                <a16:creationId xmlns:a16="http://schemas.microsoft.com/office/drawing/2014/main" id="{17416C69-3CD7-694C-9166-CE8C9201D30A}"/>
              </a:ext>
            </a:extLst>
          </p:cNvPr>
          <p:cNvSpPr>
            <a:spLocks noChangeShapeType="1"/>
          </p:cNvSpPr>
          <p:nvPr/>
        </p:nvSpPr>
        <p:spPr bwMode="auto">
          <a:xfrm>
            <a:off x="9624170" y="5312739"/>
            <a:ext cx="381000" cy="114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33">
            <a:extLst>
              <a:ext uri="{FF2B5EF4-FFF2-40B4-BE49-F238E27FC236}">
                <a16:creationId xmlns:a16="http://schemas.microsoft.com/office/drawing/2014/main" id="{24600EDD-2CA0-4C4C-B739-051130D92EFF}"/>
              </a:ext>
            </a:extLst>
          </p:cNvPr>
          <p:cNvSpPr>
            <a:spLocks noChangeShapeType="1"/>
          </p:cNvSpPr>
          <p:nvPr/>
        </p:nvSpPr>
        <p:spPr bwMode="auto">
          <a:xfrm>
            <a:off x="9547970" y="5941389"/>
            <a:ext cx="533400" cy="57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AutoShape 60">
            <a:extLst>
              <a:ext uri="{FF2B5EF4-FFF2-40B4-BE49-F238E27FC236}">
                <a16:creationId xmlns:a16="http://schemas.microsoft.com/office/drawing/2014/main" id="{667D5723-05C2-724C-B4B4-CAC53202DBFA}"/>
              </a:ext>
            </a:extLst>
          </p:cNvPr>
          <p:cNvSpPr>
            <a:spLocks noChangeArrowheads="1"/>
          </p:cNvSpPr>
          <p:nvPr/>
        </p:nvSpPr>
        <p:spPr bwMode="auto">
          <a:xfrm>
            <a:off x="5024070" y="6398589"/>
            <a:ext cx="304800" cy="114300"/>
          </a:xfrm>
          <a:prstGeom prst="foldedCorner">
            <a:avLst>
              <a:gd name="adj" fmla="val 12500"/>
            </a:avLst>
          </a:prstGeom>
          <a:solidFill>
            <a:schemeClr val="accent1"/>
          </a:solidFill>
          <a:ln w="9525">
            <a:solidFill>
              <a:schemeClr val="tx1"/>
            </a:solidFill>
            <a:round/>
            <a:headEnd/>
            <a:tailEnd/>
          </a:ln>
        </p:spPr>
        <p:txBody>
          <a:bodyPr wrap="none" anchor="ctr"/>
          <a:lstStyle>
            <a:lvl1pPr algn="l">
              <a:spcBef>
                <a:spcPct val="45000"/>
              </a:spcBef>
              <a:buClr>
                <a:schemeClr val="tx1"/>
              </a:buClr>
              <a:buFont typeface="Symbol" pitchFamily="18" charset="2"/>
              <a:buChar char="·"/>
              <a:defRPr sz="2800" b="1">
                <a:solidFill>
                  <a:schemeClr val="tx1"/>
                </a:solidFill>
                <a:latin typeface="Arial" charset="0"/>
              </a:defRPr>
            </a:lvl1pPr>
            <a:lvl2pPr marL="742950" indent="-285750" algn="l">
              <a:spcBef>
                <a:spcPct val="45000"/>
              </a:spcBef>
              <a:buClr>
                <a:schemeClr val="tx1"/>
              </a:buClr>
              <a:buFont typeface="Symbol" pitchFamily="18" charset="2"/>
              <a:buChar char="-"/>
              <a:defRPr sz="2400" b="1">
                <a:solidFill>
                  <a:schemeClr val="tx1"/>
                </a:solidFill>
                <a:latin typeface="Arial" charset="0"/>
              </a:defRPr>
            </a:lvl2pPr>
            <a:lvl3pPr marL="1143000" indent="-228600" algn="l">
              <a:spcBef>
                <a:spcPct val="45000"/>
              </a:spcBef>
              <a:buClr>
                <a:schemeClr val="tx1"/>
              </a:buClr>
              <a:buFont typeface="Symbol" pitchFamily="18" charset="2"/>
              <a:buChar char="·"/>
              <a:defRPr sz="2000" b="1">
                <a:solidFill>
                  <a:schemeClr val="tx1"/>
                </a:solidFill>
                <a:latin typeface="Arial" charset="0"/>
              </a:defRPr>
            </a:lvl3pPr>
            <a:lvl4pPr marL="1600200" indent="-228600" algn="l">
              <a:spcBef>
                <a:spcPct val="45000"/>
              </a:spcBef>
              <a:buClr>
                <a:schemeClr val="tx1"/>
              </a:buClr>
              <a:buFont typeface="Symbol" pitchFamily="18" charset="2"/>
              <a:buChar char="·"/>
              <a:defRPr sz="2000">
                <a:solidFill>
                  <a:schemeClr val="tx1"/>
                </a:solidFill>
                <a:latin typeface="Arial" charset="0"/>
              </a:defRPr>
            </a:lvl4pPr>
            <a:lvl5pPr marL="2057400" indent="-228600" algn="l">
              <a:spcBef>
                <a:spcPct val="45000"/>
              </a:spcBef>
              <a:buClr>
                <a:schemeClr val="tx1"/>
              </a:buClr>
              <a:buFont typeface="Symbol" pitchFamily="18" charset="2"/>
              <a:buChar char="·"/>
              <a:defRPr sz="2000">
                <a:solidFill>
                  <a:schemeClr val="tx1"/>
                </a:solidFill>
                <a:latin typeface="Arial" charset="0"/>
              </a:defRPr>
            </a:lvl5pPr>
            <a:lvl6pPr marL="25146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6pPr>
            <a:lvl7pPr marL="29718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7pPr>
            <a:lvl8pPr marL="34290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8pPr>
            <a:lvl9pPr marL="38862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9pPr>
          </a:lstStyle>
          <a:p>
            <a:pPr algn="ctr">
              <a:spcBef>
                <a:spcPct val="0"/>
              </a:spcBef>
              <a:buClrTx/>
              <a:buFontTx/>
              <a:buNone/>
            </a:pPr>
            <a:endParaRPr lang="en-US" altLang="en-US" sz="2400" b="0">
              <a:latin typeface="Times New Roman" pitchFamily="18" charset="0"/>
            </a:endParaRPr>
          </a:p>
        </p:txBody>
      </p:sp>
      <p:sp>
        <p:nvSpPr>
          <p:cNvPr id="35" name="AutoShape 61">
            <a:extLst>
              <a:ext uri="{FF2B5EF4-FFF2-40B4-BE49-F238E27FC236}">
                <a16:creationId xmlns:a16="http://schemas.microsoft.com/office/drawing/2014/main" id="{A57C58D9-6283-6A48-BC1A-A48A591B1454}"/>
              </a:ext>
            </a:extLst>
          </p:cNvPr>
          <p:cNvSpPr>
            <a:spLocks noChangeArrowheads="1"/>
          </p:cNvSpPr>
          <p:nvPr/>
        </p:nvSpPr>
        <p:spPr bwMode="auto">
          <a:xfrm>
            <a:off x="5024070" y="6627189"/>
            <a:ext cx="304800" cy="114300"/>
          </a:xfrm>
          <a:prstGeom prst="foldedCorner">
            <a:avLst>
              <a:gd name="adj" fmla="val 12500"/>
            </a:avLst>
          </a:prstGeom>
          <a:solidFill>
            <a:schemeClr val="accent1"/>
          </a:solidFill>
          <a:ln w="9525">
            <a:solidFill>
              <a:schemeClr val="tx1"/>
            </a:solidFill>
            <a:round/>
            <a:headEnd/>
            <a:tailEnd/>
          </a:ln>
        </p:spPr>
        <p:txBody>
          <a:bodyPr wrap="none" anchor="ctr"/>
          <a:lstStyle>
            <a:lvl1pPr algn="l">
              <a:spcBef>
                <a:spcPct val="45000"/>
              </a:spcBef>
              <a:buClr>
                <a:schemeClr val="tx1"/>
              </a:buClr>
              <a:buFont typeface="Symbol" pitchFamily="18" charset="2"/>
              <a:buChar char="·"/>
              <a:defRPr sz="2800" b="1">
                <a:solidFill>
                  <a:schemeClr val="tx1"/>
                </a:solidFill>
                <a:latin typeface="Arial" charset="0"/>
              </a:defRPr>
            </a:lvl1pPr>
            <a:lvl2pPr marL="742950" indent="-285750" algn="l">
              <a:spcBef>
                <a:spcPct val="45000"/>
              </a:spcBef>
              <a:buClr>
                <a:schemeClr val="tx1"/>
              </a:buClr>
              <a:buFont typeface="Symbol" pitchFamily="18" charset="2"/>
              <a:buChar char="-"/>
              <a:defRPr sz="2400" b="1">
                <a:solidFill>
                  <a:schemeClr val="tx1"/>
                </a:solidFill>
                <a:latin typeface="Arial" charset="0"/>
              </a:defRPr>
            </a:lvl2pPr>
            <a:lvl3pPr marL="1143000" indent="-228600" algn="l">
              <a:spcBef>
                <a:spcPct val="45000"/>
              </a:spcBef>
              <a:buClr>
                <a:schemeClr val="tx1"/>
              </a:buClr>
              <a:buFont typeface="Symbol" pitchFamily="18" charset="2"/>
              <a:buChar char="·"/>
              <a:defRPr sz="2000" b="1">
                <a:solidFill>
                  <a:schemeClr val="tx1"/>
                </a:solidFill>
                <a:latin typeface="Arial" charset="0"/>
              </a:defRPr>
            </a:lvl3pPr>
            <a:lvl4pPr marL="1600200" indent="-228600" algn="l">
              <a:spcBef>
                <a:spcPct val="45000"/>
              </a:spcBef>
              <a:buClr>
                <a:schemeClr val="tx1"/>
              </a:buClr>
              <a:buFont typeface="Symbol" pitchFamily="18" charset="2"/>
              <a:buChar char="·"/>
              <a:defRPr sz="2000">
                <a:solidFill>
                  <a:schemeClr val="tx1"/>
                </a:solidFill>
                <a:latin typeface="Arial" charset="0"/>
              </a:defRPr>
            </a:lvl4pPr>
            <a:lvl5pPr marL="2057400" indent="-228600" algn="l">
              <a:spcBef>
                <a:spcPct val="45000"/>
              </a:spcBef>
              <a:buClr>
                <a:schemeClr val="tx1"/>
              </a:buClr>
              <a:buFont typeface="Symbol" pitchFamily="18" charset="2"/>
              <a:buChar char="·"/>
              <a:defRPr sz="2000">
                <a:solidFill>
                  <a:schemeClr val="tx1"/>
                </a:solidFill>
                <a:latin typeface="Arial" charset="0"/>
              </a:defRPr>
            </a:lvl5pPr>
            <a:lvl6pPr marL="25146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6pPr>
            <a:lvl7pPr marL="29718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7pPr>
            <a:lvl8pPr marL="34290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8pPr>
            <a:lvl9pPr marL="38862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9pPr>
          </a:lstStyle>
          <a:p>
            <a:pPr algn="ctr">
              <a:spcBef>
                <a:spcPct val="0"/>
              </a:spcBef>
              <a:buClrTx/>
              <a:buFontTx/>
              <a:buNone/>
            </a:pPr>
            <a:endParaRPr lang="en-US" altLang="en-US" sz="2400" b="0">
              <a:latin typeface="Times New Roman" pitchFamily="18" charset="0"/>
            </a:endParaRPr>
          </a:p>
        </p:txBody>
      </p:sp>
      <p:sp>
        <p:nvSpPr>
          <p:cNvPr id="36" name="AutoShape 62">
            <a:extLst>
              <a:ext uri="{FF2B5EF4-FFF2-40B4-BE49-F238E27FC236}">
                <a16:creationId xmlns:a16="http://schemas.microsoft.com/office/drawing/2014/main" id="{F8CED3BD-A7B5-DE46-A7D3-EDB5CEC2E78F}"/>
              </a:ext>
            </a:extLst>
          </p:cNvPr>
          <p:cNvSpPr>
            <a:spLocks noChangeArrowheads="1"/>
          </p:cNvSpPr>
          <p:nvPr/>
        </p:nvSpPr>
        <p:spPr bwMode="auto">
          <a:xfrm>
            <a:off x="5024070" y="5941389"/>
            <a:ext cx="304800" cy="114300"/>
          </a:xfrm>
          <a:prstGeom prst="foldedCorner">
            <a:avLst>
              <a:gd name="adj" fmla="val 12500"/>
            </a:avLst>
          </a:prstGeom>
          <a:solidFill>
            <a:schemeClr val="accent1"/>
          </a:solidFill>
          <a:ln w="9525">
            <a:solidFill>
              <a:schemeClr val="tx1"/>
            </a:solidFill>
            <a:round/>
            <a:headEnd/>
            <a:tailEnd/>
          </a:ln>
        </p:spPr>
        <p:txBody>
          <a:bodyPr wrap="none" anchor="ctr"/>
          <a:lstStyle>
            <a:lvl1pPr algn="l">
              <a:spcBef>
                <a:spcPct val="45000"/>
              </a:spcBef>
              <a:buClr>
                <a:schemeClr val="tx1"/>
              </a:buClr>
              <a:buFont typeface="Symbol" pitchFamily="18" charset="2"/>
              <a:buChar char="·"/>
              <a:defRPr sz="2800" b="1">
                <a:solidFill>
                  <a:schemeClr val="tx1"/>
                </a:solidFill>
                <a:latin typeface="Arial" charset="0"/>
              </a:defRPr>
            </a:lvl1pPr>
            <a:lvl2pPr marL="742950" indent="-285750" algn="l">
              <a:spcBef>
                <a:spcPct val="45000"/>
              </a:spcBef>
              <a:buClr>
                <a:schemeClr val="tx1"/>
              </a:buClr>
              <a:buFont typeface="Symbol" pitchFamily="18" charset="2"/>
              <a:buChar char="-"/>
              <a:defRPr sz="2400" b="1">
                <a:solidFill>
                  <a:schemeClr val="tx1"/>
                </a:solidFill>
                <a:latin typeface="Arial" charset="0"/>
              </a:defRPr>
            </a:lvl2pPr>
            <a:lvl3pPr marL="1143000" indent="-228600" algn="l">
              <a:spcBef>
                <a:spcPct val="45000"/>
              </a:spcBef>
              <a:buClr>
                <a:schemeClr val="tx1"/>
              </a:buClr>
              <a:buFont typeface="Symbol" pitchFamily="18" charset="2"/>
              <a:buChar char="·"/>
              <a:defRPr sz="2000" b="1">
                <a:solidFill>
                  <a:schemeClr val="tx1"/>
                </a:solidFill>
                <a:latin typeface="Arial" charset="0"/>
              </a:defRPr>
            </a:lvl3pPr>
            <a:lvl4pPr marL="1600200" indent="-228600" algn="l">
              <a:spcBef>
                <a:spcPct val="45000"/>
              </a:spcBef>
              <a:buClr>
                <a:schemeClr val="tx1"/>
              </a:buClr>
              <a:buFont typeface="Symbol" pitchFamily="18" charset="2"/>
              <a:buChar char="·"/>
              <a:defRPr sz="2000">
                <a:solidFill>
                  <a:schemeClr val="tx1"/>
                </a:solidFill>
                <a:latin typeface="Arial" charset="0"/>
              </a:defRPr>
            </a:lvl4pPr>
            <a:lvl5pPr marL="2057400" indent="-228600" algn="l">
              <a:spcBef>
                <a:spcPct val="45000"/>
              </a:spcBef>
              <a:buClr>
                <a:schemeClr val="tx1"/>
              </a:buClr>
              <a:buFont typeface="Symbol" pitchFamily="18" charset="2"/>
              <a:buChar char="·"/>
              <a:defRPr sz="2000">
                <a:solidFill>
                  <a:schemeClr val="tx1"/>
                </a:solidFill>
                <a:latin typeface="Arial" charset="0"/>
              </a:defRPr>
            </a:lvl5pPr>
            <a:lvl6pPr marL="25146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6pPr>
            <a:lvl7pPr marL="29718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7pPr>
            <a:lvl8pPr marL="34290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8pPr>
            <a:lvl9pPr marL="38862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9pPr>
          </a:lstStyle>
          <a:p>
            <a:pPr algn="ctr">
              <a:spcBef>
                <a:spcPct val="0"/>
              </a:spcBef>
              <a:buClrTx/>
              <a:buFontTx/>
              <a:buNone/>
            </a:pPr>
            <a:endParaRPr lang="en-US" altLang="en-US" sz="2400" b="0">
              <a:latin typeface="Times New Roman" pitchFamily="18" charset="0"/>
            </a:endParaRPr>
          </a:p>
        </p:txBody>
      </p:sp>
      <p:sp>
        <p:nvSpPr>
          <p:cNvPr id="37" name="AutoShape 63">
            <a:extLst>
              <a:ext uri="{FF2B5EF4-FFF2-40B4-BE49-F238E27FC236}">
                <a16:creationId xmlns:a16="http://schemas.microsoft.com/office/drawing/2014/main" id="{99D5BB8E-CD9A-2346-A628-82757A92FBB0}"/>
              </a:ext>
            </a:extLst>
          </p:cNvPr>
          <p:cNvSpPr>
            <a:spLocks noChangeArrowheads="1"/>
          </p:cNvSpPr>
          <p:nvPr/>
        </p:nvSpPr>
        <p:spPr bwMode="auto">
          <a:xfrm>
            <a:off x="5024070" y="6169989"/>
            <a:ext cx="304800" cy="114300"/>
          </a:xfrm>
          <a:prstGeom prst="foldedCorner">
            <a:avLst>
              <a:gd name="adj" fmla="val 12500"/>
            </a:avLst>
          </a:prstGeom>
          <a:solidFill>
            <a:schemeClr val="accent1"/>
          </a:solidFill>
          <a:ln w="9525">
            <a:solidFill>
              <a:schemeClr val="tx1"/>
            </a:solidFill>
            <a:round/>
            <a:headEnd/>
            <a:tailEnd/>
          </a:ln>
        </p:spPr>
        <p:txBody>
          <a:bodyPr wrap="none" anchor="ctr"/>
          <a:lstStyle>
            <a:lvl1pPr algn="l">
              <a:spcBef>
                <a:spcPct val="45000"/>
              </a:spcBef>
              <a:buClr>
                <a:schemeClr val="tx1"/>
              </a:buClr>
              <a:buFont typeface="Symbol" pitchFamily="18" charset="2"/>
              <a:buChar char="·"/>
              <a:defRPr sz="2800" b="1">
                <a:solidFill>
                  <a:schemeClr val="tx1"/>
                </a:solidFill>
                <a:latin typeface="Arial" charset="0"/>
              </a:defRPr>
            </a:lvl1pPr>
            <a:lvl2pPr marL="742950" indent="-285750" algn="l">
              <a:spcBef>
                <a:spcPct val="45000"/>
              </a:spcBef>
              <a:buClr>
                <a:schemeClr val="tx1"/>
              </a:buClr>
              <a:buFont typeface="Symbol" pitchFamily="18" charset="2"/>
              <a:buChar char="-"/>
              <a:defRPr sz="2400" b="1">
                <a:solidFill>
                  <a:schemeClr val="tx1"/>
                </a:solidFill>
                <a:latin typeface="Arial" charset="0"/>
              </a:defRPr>
            </a:lvl2pPr>
            <a:lvl3pPr marL="1143000" indent="-228600" algn="l">
              <a:spcBef>
                <a:spcPct val="45000"/>
              </a:spcBef>
              <a:buClr>
                <a:schemeClr val="tx1"/>
              </a:buClr>
              <a:buFont typeface="Symbol" pitchFamily="18" charset="2"/>
              <a:buChar char="·"/>
              <a:defRPr sz="2000" b="1">
                <a:solidFill>
                  <a:schemeClr val="tx1"/>
                </a:solidFill>
                <a:latin typeface="Arial" charset="0"/>
              </a:defRPr>
            </a:lvl3pPr>
            <a:lvl4pPr marL="1600200" indent="-228600" algn="l">
              <a:spcBef>
                <a:spcPct val="45000"/>
              </a:spcBef>
              <a:buClr>
                <a:schemeClr val="tx1"/>
              </a:buClr>
              <a:buFont typeface="Symbol" pitchFamily="18" charset="2"/>
              <a:buChar char="·"/>
              <a:defRPr sz="2000">
                <a:solidFill>
                  <a:schemeClr val="tx1"/>
                </a:solidFill>
                <a:latin typeface="Arial" charset="0"/>
              </a:defRPr>
            </a:lvl4pPr>
            <a:lvl5pPr marL="2057400" indent="-228600" algn="l">
              <a:spcBef>
                <a:spcPct val="45000"/>
              </a:spcBef>
              <a:buClr>
                <a:schemeClr val="tx1"/>
              </a:buClr>
              <a:buFont typeface="Symbol" pitchFamily="18" charset="2"/>
              <a:buChar char="·"/>
              <a:defRPr sz="2000">
                <a:solidFill>
                  <a:schemeClr val="tx1"/>
                </a:solidFill>
                <a:latin typeface="Arial" charset="0"/>
              </a:defRPr>
            </a:lvl5pPr>
            <a:lvl6pPr marL="25146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6pPr>
            <a:lvl7pPr marL="29718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7pPr>
            <a:lvl8pPr marL="34290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8pPr>
            <a:lvl9pPr marL="38862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9pPr>
          </a:lstStyle>
          <a:p>
            <a:pPr algn="ctr">
              <a:spcBef>
                <a:spcPct val="0"/>
              </a:spcBef>
              <a:buClrTx/>
              <a:buFontTx/>
              <a:buNone/>
            </a:pPr>
            <a:endParaRPr lang="en-US" altLang="en-US" sz="2400" b="0">
              <a:latin typeface="Times New Roman" pitchFamily="18" charset="0"/>
            </a:endParaRPr>
          </a:p>
        </p:txBody>
      </p:sp>
      <p:sp>
        <p:nvSpPr>
          <p:cNvPr id="38" name="Line 64">
            <a:extLst>
              <a:ext uri="{FF2B5EF4-FFF2-40B4-BE49-F238E27FC236}">
                <a16:creationId xmlns:a16="http://schemas.microsoft.com/office/drawing/2014/main" id="{00C53DA4-7CDB-4840-996C-8A5960D0CEF9}"/>
              </a:ext>
            </a:extLst>
          </p:cNvPr>
          <p:cNvSpPr>
            <a:spLocks noChangeShapeType="1"/>
          </p:cNvSpPr>
          <p:nvPr/>
        </p:nvSpPr>
        <p:spPr bwMode="auto">
          <a:xfrm>
            <a:off x="5328870" y="5998539"/>
            <a:ext cx="457200" cy="171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65">
            <a:extLst>
              <a:ext uri="{FF2B5EF4-FFF2-40B4-BE49-F238E27FC236}">
                <a16:creationId xmlns:a16="http://schemas.microsoft.com/office/drawing/2014/main" id="{2ECED4DE-3765-AD41-A783-2D5023DA82F5}"/>
              </a:ext>
            </a:extLst>
          </p:cNvPr>
          <p:cNvSpPr>
            <a:spLocks noChangeShapeType="1"/>
          </p:cNvSpPr>
          <p:nvPr/>
        </p:nvSpPr>
        <p:spPr bwMode="auto">
          <a:xfrm>
            <a:off x="5328870" y="6227139"/>
            <a:ext cx="457200" cy="57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Line 66">
            <a:extLst>
              <a:ext uri="{FF2B5EF4-FFF2-40B4-BE49-F238E27FC236}">
                <a16:creationId xmlns:a16="http://schemas.microsoft.com/office/drawing/2014/main" id="{91E6F68F-C026-DD42-867A-1DD8B98F982D}"/>
              </a:ext>
            </a:extLst>
          </p:cNvPr>
          <p:cNvSpPr>
            <a:spLocks noChangeShapeType="1"/>
          </p:cNvSpPr>
          <p:nvPr/>
        </p:nvSpPr>
        <p:spPr bwMode="auto">
          <a:xfrm flipV="1">
            <a:off x="5328870" y="6284289"/>
            <a:ext cx="533400"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67">
            <a:extLst>
              <a:ext uri="{FF2B5EF4-FFF2-40B4-BE49-F238E27FC236}">
                <a16:creationId xmlns:a16="http://schemas.microsoft.com/office/drawing/2014/main" id="{8894A131-BC2E-6548-89F2-4E5B0135234C}"/>
              </a:ext>
            </a:extLst>
          </p:cNvPr>
          <p:cNvSpPr>
            <a:spLocks noChangeShapeType="1"/>
          </p:cNvSpPr>
          <p:nvPr/>
        </p:nvSpPr>
        <p:spPr bwMode="auto">
          <a:xfrm>
            <a:off x="5405070" y="6455739"/>
            <a:ext cx="381000" cy="171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Text Box 68">
            <a:extLst>
              <a:ext uri="{FF2B5EF4-FFF2-40B4-BE49-F238E27FC236}">
                <a16:creationId xmlns:a16="http://schemas.microsoft.com/office/drawing/2014/main" id="{B9F742F5-D48E-2F41-9733-B56F53732187}"/>
              </a:ext>
            </a:extLst>
          </p:cNvPr>
          <p:cNvSpPr txBox="1">
            <a:spLocks noChangeArrowheads="1"/>
          </p:cNvSpPr>
          <p:nvPr/>
        </p:nvSpPr>
        <p:spPr bwMode="auto">
          <a:xfrm>
            <a:off x="5786071" y="5884239"/>
            <a:ext cx="119776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45000"/>
              </a:spcBef>
              <a:buClr>
                <a:schemeClr val="tx1"/>
              </a:buClr>
              <a:buFont typeface="Symbol" pitchFamily="18" charset="2"/>
              <a:buChar char="·"/>
              <a:defRPr sz="2800" b="1">
                <a:solidFill>
                  <a:schemeClr val="tx1"/>
                </a:solidFill>
                <a:latin typeface="Arial" charset="0"/>
              </a:defRPr>
            </a:lvl1pPr>
            <a:lvl2pPr marL="742950" indent="-285750" algn="l">
              <a:spcBef>
                <a:spcPct val="45000"/>
              </a:spcBef>
              <a:buClr>
                <a:schemeClr val="tx1"/>
              </a:buClr>
              <a:buFont typeface="Symbol" pitchFamily="18" charset="2"/>
              <a:buChar char="-"/>
              <a:defRPr sz="2400" b="1">
                <a:solidFill>
                  <a:schemeClr val="tx1"/>
                </a:solidFill>
                <a:latin typeface="Arial" charset="0"/>
              </a:defRPr>
            </a:lvl2pPr>
            <a:lvl3pPr marL="1143000" indent="-228600" algn="l">
              <a:spcBef>
                <a:spcPct val="45000"/>
              </a:spcBef>
              <a:buClr>
                <a:schemeClr val="tx1"/>
              </a:buClr>
              <a:buFont typeface="Symbol" pitchFamily="18" charset="2"/>
              <a:buChar char="·"/>
              <a:defRPr sz="2000" b="1">
                <a:solidFill>
                  <a:schemeClr val="tx1"/>
                </a:solidFill>
                <a:latin typeface="Arial" charset="0"/>
              </a:defRPr>
            </a:lvl3pPr>
            <a:lvl4pPr marL="1600200" indent="-228600" algn="l">
              <a:spcBef>
                <a:spcPct val="45000"/>
              </a:spcBef>
              <a:buClr>
                <a:schemeClr val="tx1"/>
              </a:buClr>
              <a:buFont typeface="Symbol" pitchFamily="18" charset="2"/>
              <a:buChar char="·"/>
              <a:defRPr sz="2000">
                <a:solidFill>
                  <a:schemeClr val="tx1"/>
                </a:solidFill>
                <a:latin typeface="Arial" charset="0"/>
              </a:defRPr>
            </a:lvl4pPr>
            <a:lvl5pPr marL="2057400" indent="-228600" algn="l">
              <a:spcBef>
                <a:spcPct val="45000"/>
              </a:spcBef>
              <a:buClr>
                <a:schemeClr val="tx1"/>
              </a:buClr>
              <a:buFont typeface="Symbol" pitchFamily="18" charset="2"/>
              <a:buChar char="·"/>
              <a:defRPr sz="2000">
                <a:solidFill>
                  <a:schemeClr val="tx1"/>
                </a:solidFill>
                <a:latin typeface="Arial" charset="0"/>
              </a:defRPr>
            </a:lvl5pPr>
            <a:lvl6pPr marL="25146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6pPr>
            <a:lvl7pPr marL="29718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7pPr>
            <a:lvl8pPr marL="34290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8pPr>
            <a:lvl9pPr marL="38862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9pPr>
          </a:lstStyle>
          <a:p>
            <a:pPr>
              <a:spcBef>
                <a:spcPct val="0"/>
              </a:spcBef>
              <a:buClrTx/>
              <a:buFontTx/>
              <a:buNone/>
            </a:pPr>
            <a:r>
              <a:rPr lang="zh-CN" altLang="ja-JP" sz="1800" dirty="0">
                <a:latin typeface="Times New Roman" pitchFamily="18" charset="0"/>
                <a:ea typeface="宋体" pitchFamily="2" charset="-122"/>
              </a:rPr>
              <a:t>Sports</a:t>
            </a:r>
          </a:p>
          <a:p>
            <a:pPr>
              <a:spcBef>
                <a:spcPct val="0"/>
              </a:spcBef>
              <a:buClrTx/>
              <a:buFontTx/>
              <a:buNone/>
            </a:pPr>
            <a:r>
              <a:rPr lang="zh-CN" altLang="ja-JP" sz="1800" dirty="0">
                <a:latin typeface="Times New Roman" pitchFamily="18" charset="0"/>
                <a:ea typeface="宋体" pitchFamily="2" charset="-122"/>
              </a:rPr>
              <a:t>Business</a:t>
            </a:r>
          </a:p>
          <a:p>
            <a:pPr>
              <a:spcBef>
                <a:spcPct val="0"/>
              </a:spcBef>
              <a:buClrTx/>
              <a:buFontTx/>
              <a:buNone/>
            </a:pPr>
            <a:r>
              <a:rPr lang="zh-CN" altLang="ja-JP" sz="1800" dirty="0">
                <a:latin typeface="Times New Roman" pitchFamily="18" charset="0"/>
                <a:ea typeface="宋体" pitchFamily="2" charset="-122"/>
              </a:rPr>
              <a:t>Education</a:t>
            </a:r>
            <a:endParaRPr lang="en-US" altLang="ja-JP" sz="1800" dirty="0">
              <a:latin typeface="Times New Roman" pitchFamily="18" charset="0"/>
              <a:ea typeface="ＭＳ Ｐゴシック" charset="-128"/>
            </a:endParaRPr>
          </a:p>
        </p:txBody>
      </p:sp>
      <p:sp>
        <p:nvSpPr>
          <p:cNvPr id="43" name="Rectangle 69">
            <a:extLst>
              <a:ext uri="{FF2B5EF4-FFF2-40B4-BE49-F238E27FC236}">
                <a16:creationId xmlns:a16="http://schemas.microsoft.com/office/drawing/2014/main" id="{A450CA07-066C-B543-91B8-BE53E068B27A}"/>
              </a:ext>
            </a:extLst>
          </p:cNvPr>
          <p:cNvSpPr>
            <a:spLocks noChangeArrowheads="1"/>
          </p:cNvSpPr>
          <p:nvPr/>
        </p:nvSpPr>
        <p:spPr bwMode="auto">
          <a:xfrm>
            <a:off x="4909769" y="5762955"/>
            <a:ext cx="2323625" cy="1189602"/>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45000"/>
              </a:spcBef>
              <a:buClr>
                <a:schemeClr val="tx1"/>
              </a:buClr>
              <a:buFont typeface="Symbol" pitchFamily="18" charset="2"/>
              <a:buChar char="·"/>
              <a:defRPr sz="2800" b="1">
                <a:solidFill>
                  <a:schemeClr val="tx1"/>
                </a:solidFill>
                <a:latin typeface="Arial" charset="0"/>
              </a:defRPr>
            </a:lvl1pPr>
            <a:lvl2pPr marL="742950" indent="-285750" algn="l">
              <a:spcBef>
                <a:spcPct val="45000"/>
              </a:spcBef>
              <a:buClr>
                <a:schemeClr val="tx1"/>
              </a:buClr>
              <a:buFont typeface="Symbol" pitchFamily="18" charset="2"/>
              <a:buChar char="-"/>
              <a:defRPr sz="2400" b="1">
                <a:solidFill>
                  <a:schemeClr val="tx1"/>
                </a:solidFill>
                <a:latin typeface="Arial" charset="0"/>
              </a:defRPr>
            </a:lvl2pPr>
            <a:lvl3pPr marL="1143000" indent="-228600" algn="l">
              <a:spcBef>
                <a:spcPct val="45000"/>
              </a:spcBef>
              <a:buClr>
                <a:schemeClr val="tx1"/>
              </a:buClr>
              <a:buFont typeface="Symbol" pitchFamily="18" charset="2"/>
              <a:buChar char="·"/>
              <a:defRPr sz="2000" b="1">
                <a:solidFill>
                  <a:schemeClr val="tx1"/>
                </a:solidFill>
                <a:latin typeface="Arial" charset="0"/>
              </a:defRPr>
            </a:lvl3pPr>
            <a:lvl4pPr marL="1600200" indent="-228600" algn="l">
              <a:spcBef>
                <a:spcPct val="45000"/>
              </a:spcBef>
              <a:buClr>
                <a:schemeClr val="tx1"/>
              </a:buClr>
              <a:buFont typeface="Symbol" pitchFamily="18" charset="2"/>
              <a:buChar char="·"/>
              <a:defRPr sz="2000">
                <a:solidFill>
                  <a:schemeClr val="tx1"/>
                </a:solidFill>
                <a:latin typeface="Arial" charset="0"/>
              </a:defRPr>
            </a:lvl4pPr>
            <a:lvl5pPr marL="2057400" indent="-228600" algn="l">
              <a:spcBef>
                <a:spcPct val="45000"/>
              </a:spcBef>
              <a:buClr>
                <a:schemeClr val="tx1"/>
              </a:buClr>
              <a:buFont typeface="Symbol" pitchFamily="18" charset="2"/>
              <a:buChar char="·"/>
              <a:defRPr sz="2000">
                <a:solidFill>
                  <a:schemeClr val="tx1"/>
                </a:solidFill>
                <a:latin typeface="Arial" charset="0"/>
              </a:defRPr>
            </a:lvl5pPr>
            <a:lvl6pPr marL="25146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6pPr>
            <a:lvl7pPr marL="29718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7pPr>
            <a:lvl8pPr marL="34290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8pPr>
            <a:lvl9pPr marL="38862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9pPr>
          </a:lstStyle>
          <a:p>
            <a:pPr algn="ctr">
              <a:spcBef>
                <a:spcPct val="0"/>
              </a:spcBef>
              <a:buClrTx/>
              <a:buFontTx/>
              <a:buNone/>
            </a:pPr>
            <a:endParaRPr lang="en-US" altLang="en-US" sz="2400" b="0">
              <a:latin typeface="Times New Roman" pitchFamily="18" charset="0"/>
            </a:endParaRPr>
          </a:p>
        </p:txBody>
      </p:sp>
      <p:sp>
        <p:nvSpPr>
          <p:cNvPr id="44" name="AutoShape 70">
            <a:extLst>
              <a:ext uri="{FF2B5EF4-FFF2-40B4-BE49-F238E27FC236}">
                <a16:creationId xmlns:a16="http://schemas.microsoft.com/office/drawing/2014/main" id="{1999172E-9939-C949-A909-7834CB6BF5A0}"/>
              </a:ext>
            </a:extLst>
          </p:cNvPr>
          <p:cNvSpPr>
            <a:spLocks noChangeArrowheads="1"/>
          </p:cNvSpPr>
          <p:nvPr/>
        </p:nvSpPr>
        <p:spPr bwMode="auto">
          <a:xfrm>
            <a:off x="5603617" y="5248605"/>
            <a:ext cx="457200" cy="514350"/>
          </a:xfrm>
          <a:prstGeom prst="upArrow">
            <a:avLst>
              <a:gd name="adj1" fmla="val 50000"/>
              <a:gd name="adj2" fmla="val 25000"/>
            </a:avLst>
          </a:prstGeom>
          <a:solidFill>
            <a:schemeClr val="accent1"/>
          </a:solidFill>
          <a:ln w="9525">
            <a:solidFill>
              <a:schemeClr val="tx1"/>
            </a:solidFill>
            <a:miter lim="800000"/>
            <a:headEnd/>
            <a:tailEnd/>
          </a:ln>
        </p:spPr>
        <p:txBody>
          <a:bodyPr wrap="none" anchor="ctr"/>
          <a:lstStyle>
            <a:lvl1pPr algn="l">
              <a:spcBef>
                <a:spcPct val="45000"/>
              </a:spcBef>
              <a:buClr>
                <a:schemeClr val="tx1"/>
              </a:buClr>
              <a:buFont typeface="Symbol" pitchFamily="18" charset="2"/>
              <a:buChar char="·"/>
              <a:defRPr sz="2800" b="1">
                <a:solidFill>
                  <a:schemeClr val="tx1"/>
                </a:solidFill>
                <a:latin typeface="Arial" charset="0"/>
              </a:defRPr>
            </a:lvl1pPr>
            <a:lvl2pPr marL="742950" indent="-285750" algn="l">
              <a:spcBef>
                <a:spcPct val="45000"/>
              </a:spcBef>
              <a:buClr>
                <a:schemeClr val="tx1"/>
              </a:buClr>
              <a:buFont typeface="Symbol" pitchFamily="18" charset="2"/>
              <a:buChar char="-"/>
              <a:defRPr sz="2400" b="1">
                <a:solidFill>
                  <a:schemeClr val="tx1"/>
                </a:solidFill>
                <a:latin typeface="Arial" charset="0"/>
              </a:defRPr>
            </a:lvl2pPr>
            <a:lvl3pPr marL="1143000" indent="-228600" algn="l">
              <a:spcBef>
                <a:spcPct val="45000"/>
              </a:spcBef>
              <a:buClr>
                <a:schemeClr val="tx1"/>
              </a:buClr>
              <a:buFont typeface="Symbol" pitchFamily="18" charset="2"/>
              <a:buChar char="·"/>
              <a:defRPr sz="2000" b="1">
                <a:solidFill>
                  <a:schemeClr val="tx1"/>
                </a:solidFill>
                <a:latin typeface="Arial" charset="0"/>
              </a:defRPr>
            </a:lvl3pPr>
            <a:lvl4pPr marL="1600200" indent="-228600" algn="l">
              <a:spcBef>
                <a:spcPct val="45000"/>
              </a:spcBef>
              <a:buClr>
                <a:schemeClr val="tx1"/>
              </a:buClr>
              <a:buFont typeface="Symbol" pitchFamily="18" charset="2"/>
              <a:buChar char="·"/>
              <a:defRPr sz="2000">
                <a:solidFill>
                  <a:schemeClr val="tx1"/>
                </a:solidFill>
                <a:latin typeface="Arial" charset="0"/>
              </a:defRPr>
            </a:lvl4pPr>
            <a:lvl5pPr marL="2057400" indent="-228600" algn="l">
              <a:spcBef>
                <a:spcPct val="45000"/>
              </a:spcBef>
              <a:buClr>
                <a:schemeClr val="tx1"/>
              </a:buClr>
              <a:buFont typeface="Symbol" pitchFamily="18" charset="2"/>
              <a:buChar char="·"/>
              <a:defRPr sz="2000">
                <a:solidFill>
                  <a:schemeClr val="tx1"/>
                </a:solidFill>
                <a:latin typeface="Arial" charset="0"/>
              </a:defRPr>
            </a:lvl5pPr>
            <a:lvl6pPr marL="25146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6pPr>
            <a:lvl7pPr marL="29718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7pPr>
            <a:lvl8pPr marL="34290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8pPr>
            <a:lvl9pPr marL="3886200" indent="-228600" eaLnBrk="0" fontAlgn="base" hangingPunct="0">
              <a:spcBef>
                <a:spcPct val="45000"/>
              </a:spcBef>
              <a:spcAft>
                <a:spcPct val="0"/>
              </a:spcAft>
              <a:buClr>
                <a:schemeClr val="tx1"/>
              </a:buClr>
              <a:buFont typeface="Symbol" pitchFamily="18" charset="2"/>
              <a:buChar char="·"/>
              <a:defRPr sz="2000">
                <a:solidFill>
                  <a:schemeClr val="tx1"/>
                </a:solidFill>
                <a:latin typeface="Arial" charset="0"/>
              </a:defRPr>
            </a:lvl9pPr>
          </a:lstStyle>
          <a:p>
            <a:pPr algn="ctr">
              <a:spcBef>
                <a:spcPct val="0"/>
              </a:spcBef>
              <a:buClrTx/>
              <a:buFontTx/>
              <a:buNone/>
            </a:pPr>
            <a:endParaRPr lang="en-US" altLang="en-US" sz="2400" b="0">
              <a:latin typeface="Times New Roman" pitchFamily="18" charset="0"/>
            </a:endParaRPr>
          </a:p>
        </p:txBody>
      </p:sp>
      <p:sp>
        <p:nvSpPr>
          <p:cNvPr id="45" name="TextBox 44">
            <a:extLst>
              <a:ext uri="{FF2B5EF4-FFF2-40B4-BE49-F238E27FC236}">
                <a16:creationId xmlns:a16="http://schemas.microsoft.com/office/drawing/2014/main" id="{9E7678B9-8D8E-DF46-8A25-1AA5D68ADB4A}"/>
              </a:ext>
            </a:extLst>
          </p:cNvPr>
          <p:cNvSpPr txBox="1"/>
          <p:nvPr/>
        </p:nvSpPr>
        <p:spPr>
          <a:xfrm>
            <a:off x="1569813" y="3924247"/>
            <a:ext cx="1702902" cy="400110"/>
          </a:xfrm>
          <a:prstGeom prst="rect">
            <a:avLst/>
          </a:prstGeom>
          <a:noFill/>
        </p:spPr>
        <p:txBody>
          <a:bodyPr wrap="none" rtlCol="0">
            <a:spAutoFit/>
          </a:bodyPr>
          <a:lstStyle/>
          <a:p>
            <a:r>
              <a:rPr lang="en-US" sz="2000" b="1" dirty="0"/>
              <a:t>Text Objects</a:t>
            </a:r>
          </a:p>
        </p:txBody>
      </p:sp>
      <p:sp>
        <p:nvSpPr>
          <p:cNvPr id="46" name="TextBox 45">
            <a:extLst>
              <a:ext uri="{FF2B5EF4-FFF2-40B4-BE49-F238E27FC236}">
                <a16:creationId xmlns:a16="http://schemas.microsoft.com/office/drawing/2014/main" id="{C03B4F15-DAD9-DE4F-AAD7-89D5FC6480F6}"/>
              </a:ext>
            </a:extLst>
          </p:cNvPr>
          <p:cNvSpPr txBox="1"/>
          <p:nvPr/>
        </p:nvSpPr>
        <p:spPr>
          <a:xfrm>
            <a:off x="1222116" y="5999856"/>
            <a:ext cx="2687027" cy="707886"/>
          </a:xfrm>
          <a:prstGeom prst="rect">
            <a:avLst/>
          </a:prstGeom>
          <a:noFill/>
        </p:spPr>
        <p:txBody>
          <a:bodyPr wrap="square" rtlCol="0">
            <a:spAutoFit/>
          </a:bodyPr>
          <a:lstStyle/>
          <a:p>
            <a:pPr algn="ctr"/>
            <a:r>
              <a:rPr lang="en-US" sz="2000" b="1" dirty="0"/>
              <a:t>Training data</a:t>
            </a:r>
          </a:p>
          <a:p>
            <a:pPr algn="ctr"/>
            <a:r>
              <a:rPr lang="en-US" sz="2000" b="1" dirty="0"/>
              <a:t>(known categories)</a:t>
            </a:r>
          </a:p>
        </p:txBody>
      </p:sp>
      <p:cxnSp>
        <p:nvCxnSpPr>
          <p:cNvPr id="47" name="Straight Arrow Connector 46">
            <a:extLst>
              <a:ext uri="{FF2B5EF4-FFF2-40B4-BE49-F238E27FC236}">
                <a16:creationId xmlns:a16="http://schemas.microsoft.com/office/drawing/2014/main" id="{F7FE006F-3290-AE40-A3BE-A221CDC019F7}"/>
              </a:ext>
            </a:extLst>
          </p:cNvPr>
          <p:cNvCxnSpPr>
            <a:cxnSpLocks/>
            <a:stCxn id="46" idx="3"/>
            <a:endCxn id="43" idx="1"/>
          </p:cNvCxnSpPr>
          <p:nvPr/>
        </p:nvCxnSpPr>
        <p:spPr>
          <a:xfrm>
            <a:off x="3909143" y="6353799"/>
            <a:ext cx="1000626" cy="395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9BA4DFD7-B9DE-1F4B-8D4C-6155BDB261D6}"/>
              </a:ext>
            </a:extLst>
          </p:cNvPr>
          <p:cNvSpPr txBox="1"/>
          <p:nvPr/>
        </p:nvSpPr>
        <p:spPr>
          <a:xfrm>
            <a:off x="8427939" y="3855775"/>
            <a:ext cx="3154461" cy="400110"/>
          </a:xfrm>
          <a:prstGeom prst="rect">
            <a:avLst/>
          </a:prstGeom>
          <a:noFill/>
        </p:spPr>
        <p:txBody>
          <a:bodyPr wrap="square" rtlCol="0">
            <a:spAutoFit/>
          </a:bodyPr>
          <a:lstStyle/>
          <a:p>
            <a:pPr algn="ctr"/>
            <a:r>
              <a:rPr lang="en-US" sz="2000" b="1" dirty="0"/>
              <a:t>Classification Results</a:t>
            </a:r>
          </a:p>
        </p:txBody>
      </p:sp>
    </p:spTree>
    <p:extLst>
      <p:ext uri="{BB962C8B-B14F-4D97-AF65-F5344CB8AC3E}">
        <p14:creationId xmlns:p14="http://schemas.microsoft.com/office/powerpoint/2010/main" val="1499724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F5BFC-80D9-494A-AC8E-3329830FFE69}"/>
              </a:ext>
            </a:extLst>
          </p:cNvPr>
          <p:cNvSpPr>
            <a:spLocks noGrp="1"/>
          </p:cNvSpPr>
          <p:nvPr>
            <p:ph type="title"/>
          </p:nvPr>
        </p:nvSpPr>
        <p:spPr/>
        <p:txBody>
          <a:bodyPr/>
          <a:lstStyle/>
          <a:p>
            <a:r>
              <a:rPr lang="en-US" altLang="en-US" b="1" dirty="0"/>
              <a:t>Examples of Text </a:t>
            </a:r>
            <a:r>
              <a:rPr lang="en-US" altLang="zh-CN" b="1" dirty="0">
                <a:ea typeface="ＭＳ Ｐゴシック" charset="-128"/>
              </a:rPr>
              <a:t>Classification</a:t>
            </a:r>
            <a:endParaRPr lang="en-CN" dirty="0"/>
          </a:p>
        </p:txBody>
      </p:sp>
      <p:sp>
        <p:nvSpPr>
          <p:cNvPr id="3" name="Content Placeholder 2">
            <a:extLst>
              <a:ext uri="{FF2B5EF4-FFF2-40B4-BE49-F238E27FC236}">
                <a16:creationId xmlns:a16="http://schemas.microsoft.com/office/drawing/2014/main" id="{E8AB7E57-4119-6646-AA17-6CE8314E0426}"/>
              </a:ext>
            </a:extLst>
          </p:cNvPr>
          <p:cNvSpPr>
            <a:spLocks noGrp="1"/>
          </p:cNvSpPr>
          <p:nvPr>
            <p:ph idx="1"/>
          </p:nvPr>
        </p:nvSpPr>
        <p:spPr/>
        <p:txBody>
          <a:bodyPr>
            <a:normAutofit fontScale="92500" lnSpcReduction="20000"/>
          </a:bodyPr>
          <a:lstStyle/>
          <a:p>
            <a:pPr>
              <a:spcAft>
                <a:spcPts val="600"/>
              </a:spcAft>
            </a:pPr>
            <a:r>
              <a:rPr lang="en-US" b="1" dirty="0"/>
              <a:t>Text objects can vary</a:t>
            </a:r>
            <a:r>
              <a:rPr lang="en-US" dirty="0"/>
              <a:t> (e.g., documents, passages)</a:t>
            </a:r>
          </a:p>
          <a:p>
            <a:pPr>
              <a:spcAft>
                <a:spcPts val="600"/>
              </a:spcAft>
            </a:pPr>
            <a:r>
              <a:rPr lang="en-US" b="1" dirty="0"/>
              <a:t>Categories can also vary </a:t>
            </a:r>
          </a:p>
          <a:p>
            <a:pPr lvl="1">
              <a:spcAft>
                <a:spcPts val="600"/>
              </a:spcAft>
            </a:pPr>
            <a:r>
              <a:rPr lang="en-US" dirty="0"/>
              <a:t>“</a:t>
            </a:r>
            <a:r>
              <a:rPr lang="en-US" b="1" dirty="0"/>
              <a:t>Internal</a:t>
            </a:r>
            <a:r>
              <a:rPr lang="en-US" dirty="0"/>
              <a:t>” categories that characterize a text object (e.g., topical categories, sentiment categories)</a:t>
            </a:r>
          </a:p>
          <a:p>
            <a:pPr lvl="1">
              <a:spcAft>
                <a:spcPts val="600"/>
              </a:spcAft>
            </a:pPr>
            <a:r>
              <a:rPr lang="en-US" dirty="0"/>
              <a:t>“</a:t>
            </a:r>
            <a:r>
              <a:rPr lang="en-US" b="1" dirty="0"/>
              <a:t>External</a:t>
            </a:r>
            <a:r>
              <a:rPr lang="en-US" dirty="0"/>
              <a:t>” categories that characterize an entity associated with the text object (e.g., author attribution or any other meaningful categories associated with text data)</a:t>
            </a:r>
          </a:p>
          <a:p>
            <a:pPr>
              <a:spcAft>
                <a:spcPts val="600"/>
              </a:spcAft>
            </a:pPr>
            <a:r>
              <a:rPr lang="en-US" dirty="0"/>
              <a:t>Some </a:t>
            </a:r>
            <a:r>
              <a:rPr lang="en-US" b="1" dirty="0"/>
              <a:t>applications</a:t>
            </a:r>
          </a:p>
          <a:p>
            <a:pPr lvl="1">
              <a:spcAft>
                <a:spcPts val="600"/>
              </a:spcAft>
            </a:pPr>
            <a:r>
              <a:rPr lang="en-US" dirty="0"/>
              <a:t>News categorization, literature article categorization (e.g., </a:t>
            </a:r>
            <a:r>
              <a:rPr lang="en-US" dirty="0" err="1"/>
              <a:t>MeSH</a:t>
            </a:r>
            <a:r>
              <a:rPr lang="en-US" dirty="0"/>
              <a:t> annotations)</a:t>
            </a:r>
          </a:p>
          <a:p>
            <a:pPr lvl="1">
              <a:spcAft>
                <a:spcPts val="600"/>
              </a:spcAft>
            </a:pPr>
            <a:r>
              <a:rPr lang="en-US" dirty="0"/>
              <a:t>Spam email detection/filtering</a:t>
            </a:r>
          </a:p>
          <a:p>
            <a:pPr lvl="1">
              <a:spcAft>
                <a:spcPts val="600"/>
              </a:spcAft>
            </a:pPr>
            <a:r>
              <a:rPr lang="en-US" dirty="0"/>
              <a:t>Sentiment categorization of product reviews or tweets</a:t>
            </a:r>
          </a:p>
          <a:p>
            <a:pPr lvl="1">
              <a:spcAft>
                <a:spcPts val="600"/>
              </a:spcAft>
            </a:pPr>
            <a:r>
              <a:rPr lang="en-US" dirty="0"/>
              <a:t>Automatic email sorting/routing  </a:t>
            </a:r>
          </a:p>
          <a:p>
            <a:pPr lvl="1">
              <a:spcAft>
                <a:spcPts val="600"/>
              </a:spcAft>
            </a:pPr>
            <a:r>
              <a:rPr lang="en-US" dirty="0"/>
              <a:t>Author attribution</a:t>
            </a:r>
            <a:endParaRPr lang="en-CN" dirty="0"/>
          </a:p>
        </p:txBody>
      </p:sp>
      <p:sp>
        <p:nvSpPr>
          <p:cNvPr id="4" name="Slide Number Placeholder 3">
            <a:extLst>
              <a:ext uri="{FF2B5EF4-FFF2-40B4-BE49-F238E27FC236}">
                <a16:creationId xmlns:a16="http://schemas.microsoft.com/office/drawing/2014/main" id="{C5E1F6AD-0A45-2847-8442-E8072920EE72}"/>
              </a:ext>
            </a:extLst>
          </p:cNvPr>
          <p:cNvSpPr>
            <a:spLocks noGrp="1"/>
          </p:cNvSpPr>
          <p:nvPr>
            <p:ph type="sldNum" sz="quarter" idx="12"/>
          </p:nvPr>
        </p:nvSpPr>
        <p:spPr/>
        <p:txBody>
          <a:bodyPr/>
          <a:lstStyle/>
          <a:p>
            <a:fld id="{DC8BB421-126E-41CB-B73A-69D52E98CAE3}" type="slidenum">
              <a:rPr lang="zh-CN" altLang="en-US" smtClean="0"/>
              <a:t>9</a:t>
            </a:fld>
            <a:endParaRPr lang="zh-CN" altLang="en-US" dirty="0"/>
          </a:p>
        </p:txBody>
      </p:sp>
    </p:spTree>
    <p:extLst>
      <p:ext uri="{BB962C8B-B14F-4D97-AF65-F5344CB8AC3E}">
        <p14:creationId xmlns:p14="http://schemas.microsoft.com/office/powerpoint/2010/main" val="23109189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ahoma">
      <a:majorFont>
        <a:latin typeface="Tahoma"/>
        <a:ea typeface="Tahoma"/>
        <a:cs typeface=""/>
      </a:majorFont>
      <a:minorFont>
        <a:latin typeface="Tahoma"/>
        <a:ea typeface="Tahoma"/>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TM02892315[[fn=丝状]]</Template>
  <TotalTime>0</TotalTime>
  <Words>8525</Words>
  <Application>Microsoft Macintosh PowerPoint</Application>
  <PresentationFormat>宽屏</PresentationFormat>
  <Paragraphs>945</Paragraphs>
  <Slides>61</Slides>
  <Notes>42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61</vt:i4>
      </vt:variant>
    </vt:vector>
  </HeadingPairs>
  <TitlesOfParts>
    <vt:vector size="74" baseType="lpstr">
      <vt:lpstr>等线</vt:lpstr>
      <vt:lpstr>微软雅黑</vt:lpstr>
      <vt:lpstr>Linux Libertine</vt:lpstr>
      <vt:lpstr>Arial</vt:lpstr>
      <vt:lpstr>Calibri</vt:lpstr>
      <vt:lpstr>Cambria Math</vt:lpstr>
      <vt:lpstr>Palatino</vt:lpstr>
      <vt:lpstr>Symbol</vt:lpstr>
      <vt:lpstr>Tahoma</vt:lpstr>
      <vt:lpstr>Times New Roman</vt:lpstr>
      <vt:lpstr>Wingdings</vt:lpstr>
      <vt:lpstr>Office 主题​​</vt:lpstr>
      <vt:lpstr>Equation</vt:lpstr>
      <vt:lpstr>Lecture 03 – Naïve Bayes and Sentiment Classification</vt:lpstr>
      <vt:lpstr>Outline</vt:lpstr>
      <vt:lpstr>Is this a spam?</vt:lpstr>
      <vt:lpstr>Who wrote which Federalist papers?</vt:lpstr>
      <vt:lpstr>Positive or negative movie review?</vt:lpstr>
      <vt:lpstr>Male or female author?</vt:lpstr>
      <vt:lpstr>Male or female author?</vt:lpstr>
      <vt:lpstr>Text Classification</vt:lpstr>
      <vt:lpstr>Examples of Text Classification</vt:lpstr>
      <vt:lpstr>Variants of Problem Formulation</vt:lpstr>
      <vt:lpstr>Text Classification: definition</vt:lpstr>
      <vt:lpstr>Classification Methods: Hand-coded rules</vt:lpstr>
      <vt:lpstr>Classification Methods: Supervised Learning</vt:lpstr>
      <vt:lpstr>Outline</vt:lpstr>
      <vt:lpstr>Naïve Bayes Intuition</vt:lpstr>
      <vt:lpstr>The bag-of-words representation</vt:lpstr>
      <vt:lpstr>The bag-of-words representation</vt:lpstr>
      <vt:lpstr>The bag-of-words representation</vt:lpstr>
      <vt:lpstr>Bag-of-words for document classification</vt:lpstr>
      <vt:lpstr>Outline</vt:lpstr>
      <vt:lpstr>Bayes’ Rule (BR)</vt:lpstr>
      <vt:lpstr>BR Applies to Documents and Classes</vt:lpstr>
      <vt:lpstr>Naïve Bayes Classifier</vt:lpstr>
      <vt:lpstr>Naïve Bayes Classifier</vt:lpstr>
      <vt:lpstr>Naïve Bayes Classifier</vt:lpstr>
      <vt:lpstr>Multinomial NB Independence Assumptions</vt:lpstr>
      <vt:lpstr>Multinomial Naïve Bayes Classifier</vt:lpstr>
      <vt:lpstr>Outline</vt:lpstr>
      <vt:lpstr>Learning the Multinomial Naïve Bayes Model</vt:lpstr>
      <vt:lpstr>Problem with Maximum Likelihood</vt:lpstr>
      <vt:lpstr>Laplace smoothing for Naïve Bayes</vt:lpstr>
      <vt:lpstr>Underflow Prevention: log space</vt:lpstr>
      <vt:lpstr>NB: Training Algorithm</vt:lpstr>
      <vt:lpstr>In Class Quiz (12 minutes)</vt:lpstr>
      <vt:lpstr>Solution</vt:lpstr>
      <vt:lpstr>Outline</vt:lpstr>
      <vt:lpstr>Naïve Bayes and Language Modeling</vt:lpstr>
      <vt:lpstr>Each class = a unigram language model</vt:lpstr>
      <vt:lpstr>Naïve Bayes as a Language Model</vt:lpstr>
      <vt:lpstr>Naïve Bayes in Spam Filtering</vt:lpstr>
      <vt:lpstr>Outline</vt:lpstr>
      <vt:lpstr>General Evaluation Methodology</vt:lpstr>
      <vt:lpstr>The 2×2 result table - Confusion matrix </vt:lpstr>
      <vt:lpstr>Accuracy only is not enough!</vt:lpstr>
      <vt:lpstr>Accuracy only is not enough!</vt:lpstr>
      <vt:lpstr>A combined measure: F-score</vt:lpstr>
      <vt:lpstr>Evaluation: Classic Reuters-21578 Data Set </vt:lpstr>
      <vt:lpstr>Reuters Text Categorization data set</vt:lpstr>
      <vt:lpstr>Confusion matrix c</vt:lpstr>
      <vt:lpstr>Per-Class Evaluation </vt:lpstr>
      <vt:lpstr>Confusion matrix c</vt:lpstr>
      <vt:lpstr>Micro- vs. Macro-Averaging</vt:lpstr>
      <vt:lpstr>Micro- vs. Macro-Averaging: Example</vt:lpstr>
      <vt:lpstr>Development Test Sets and Cross-validation</vt:lpstr>
      <vt:lpstr>Outline</vt:lpstr>
      <vt:lpstr>The Real World</vt:lpstr>
      <vt:lpstr>Very little data?</vt:lpstr>
      <vt:lpstr>A reasonable amount of data?</vt:lpstr>
      <vt:lpstr>A huge amount of data?</vt:lpstr>
      <vt:lpstr>Accuracy as a function of data size</vt:lpstr>
      <vt:lpstr>How to improve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2023-02-22T16:32:21Z</dcterms:created>
  <dcterms:modified xsi:type="dcterms:W3CDTF">2023-03-08T15:01:08Z</dcterms:modified>
</cp:coreProperties>
</file>