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  <p:sldMasterId id="2147483757" r:id="rId2"/>
  </p:sldMasterIdLst>
  <p:notesMasterIdLst>
    <p:notesMasterId r:id="rId74"/>
  </p:notesMasterIdLst>
  <p:handoutMasterIdLst>
    <p:handoutMasterId r:id="rId75"/>
  </p:handoutMasterIdLst>
  <p:sldIdLst>
    <p:sldId id="925" r:id="rId3"/>
    <p:sldId id="1071" r:id="rId4"/>
    <p:sldId id="1064" r:id="rId5"/>
    <p:sldId id="1065" r:id="rId6"/>
    <p:sldId id="1066" r:id="rId7"/>
    <p:sldId id="1067" r:id="rId8"/>
    <p:sldId id="1068" r:id="rId9"/>
    <p:sldId id="1070" r:id="rId10"/>
    <p:sldId id="1072" r:id="rId11"/>
    <p:sldId id="388" r:id="rId12"/>
    <p:sldId id="846" r:id="rId13"/>
    <p:sldId id="436" r:id="rId14"/>
    <p:sldId id="847" r:id="rId15"/>
    <p:sldId id="848" r:id="rId16"/>
    <p:sldId id="852" r:id="rId17"/>
    <p:sldId id="849" r:id="rId18"/>
    <p:sldId id="854" r:id="rId19"/>
    <p:sldId id="425" r:id="rId20"/>
    <p:sldId id="426" r:id="rId21"/>
    <p:sldId id="1073" r:id="rId22"/>
    <p:sldId id="438" r:id="rId23"/>
    <p:sldId id="1074" r:id="rId24"/>
    <p:sldId id="1075" r:id="rId25"/>
    <p:sldId id="1076" r:id="rId26"/>
    <p:sldId id="429" r:id="rId27"/>
    <p:sldId id="859" r:id="rId28"/>
    <p:sldId id="1077" r:id="rId29"/>
    <p:sldId id="419" r:id="rId30"/>
    <p:sldId id="869" r:id="rId31"/>
    <p:sldId id="870" r:id="rId32"/>
    <p:sldId id="872" r:id="rId33"/>
    <p:sldId id="871" r:id="rId34"/>
    <p:sldId id="873" r:id="rId35"/>
    <p:sldId id="875" r:id="rId36"/>
    <p:sldId id="1078" r:id="rId37"/>
    <p:sldId id="874" r:id="rId38"/>
    <p:sldId id="878" r:id="rId39"/>
    <p:sldId id="1082" r:id="rId40"/>
    <p:sldId id="881" r:id="rId41"/>
    <p:sldId id="882" r:id="rId42"/>
    <p:sldId id="883" r:id="rId43"/>
    <p:sldId id="917" r:id="rId44"/>
    <p:sldId id="884" r:id="rId45"/>
    <p:sldId id="916" r:id="rId46"/>
    <p:sldId id="885" r:id="rId47"/>
    <p:sldId id="887" r:id="rId48"/>
    <p:sldId id="889" r:id="rId49"/>
    <p:sldId id="890" r:id="rId50"/>
    <p:sldId id="1080" r:id="rId51"/>
    <p:sldId id="891" r:id="rId52"/>
    <p:sldId id="893" r:id="rId53"/>
    <p:sldId id="1081" r:id="rId54"/>
    <p:sldId id="896" r:id="rId55"/>
    <p:sldId id="897" r:id="rId56"/>
    <p:sldId id="898" r:id="rId57"/>
    <p:sldId id="899" r:id="rId58"/>
    <p:sldId id="1083" r:id="rId59"/>
    <p:sldId id="902" r:id="rId60"/>
    <p:sldId id="825" r:id="rId61"/>
    <p:sldId id="803" r:id="rId62"/>
    <p:sldId id="904" r:id="rId63"/>
    <p:sldId id="903" r:id="rId64"/>
    <p:sldId id="905" r:id="rId65"/>
    <p:sldId id="1084" r:id="rId66"/>
    <p:sldId id="799" r:id="rId67"/>
    <p:sldId id="812" r:id="rId68"/>
    <p:sldId id="800" r:id="rId69"/>
    <p:sldId id="806" r:id="rId70"/>
    <p:sldId id="801" r:id="rId71"/>
    <p:sldId id="802" r:id="rId72"/>
    <p:sldId id="1085" r:id="rId7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CC0000"/>
    <a:srgbClr val="A50021"/>
    <a:srgbClr val="A4001D"/>
    <a:srgbClr val="000099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71104" autoAdjust="0"/>
  </p:normalViewPr>
  <p:slideViewPr>
    <p:cSldViewPr>
      <p:cViewPr varScale="1">
        <p:scale>
          <a:sx n="100" d="100"/>
          <a:sy n="100" d="100"/>
        </p:scale>
        <p:origin x="17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5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9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62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Our goal with gradient descent is to find the optimal weights: minimize the loss function we’ve defined for the model. We’ll explicitly represent the fact that the loss function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L 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is parameterized by the weights, which we can refer to in machine learning in general as </a:t>
                </a:r>
                <a:r>
                  <a:rPr kumimoji="1" lang="el-GR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θ (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in the case of logistic regression </a:t>
                </a:r>
                <a:r>
                  <a:rPr kumimoji="1" lang="el-GR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θ =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w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,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b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).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we’ll represent </a:t>
                </a:r>
                <a:r>
                  <a:rPr lang="en-US" i="0">
                    <a:latin typeface="Cambria Math" panose="02040503050406030204" pitchFamily="18" charset="0"/>
                  </a:rPr>
                  <a:t>𝑦 ̂ 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 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make the dependence on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obvious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Calibri" panose="020F0502020204030204" pitchFamily="34" charset="0"/>
                  </a:rPr>
                  <a:t>. 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So the goal is to find the set of weights which minimizes the loss function, averaged over all examples:  EQ</a:t>
                </a: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4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6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8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0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4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3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2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2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0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3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5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3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4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5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744" y="181001"/>
            <a:ext cx="8665370" cy="457791"/>
          </a:xfrm>
          <a:noFill/>
        </p:spPr>
        <p:txBody>
          <a:bodyPr>
            <a:noAutofit/>
          </a:bodyPr>
          <a:lstStyle>
            <a:lvl1pPr>
              <a:defRPr sz="3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144" y="831325"/>
            <a:ext cx="8298656" cy="4131175"/>
          </a:xfrm>
        </p:spPr>
        <p:txBody>
          <a:bodyPr/>
          <a:lstStyle>
            <a:lvl1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869657"/>
            <a:ext cx="457199" cy="273844"/>
          </a:xfrm>
        </p:spPr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/>
        </p:nvSpPr>
        <p:spPr>
          <a:xfrm>
            <a:off x="235744" y="638793"/>
            <a:ext cx="8665370" cy="3428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93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869657"/>
            <a:ext cx="457199" cy="273844"/>
          </a:xfrm>
        </p:spPr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0637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0637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7" y="50007"/>
            <a:ext cx="9036844" cy="457791"/>
          </a:xfrm>
          <a:noFill/>
        </p:spPr>
        <p:txBody>
          <a:bodyPr>
            <a:noAutofit/>
          </a:bodyPr>
          <a:lstStyle>
            <a:lvl1pPr>
              <a:defRPr sz="3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/>
        </p:nvSpPr>
        <p:spPr>
          <a:xfrm>
            <a:off x="50007" y="507799"/>
            <a:ext cx="9036844" cy="58190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8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2"/>
            <a:ext cx="9143999" cy="41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25450"/>
            <a:ext cx="9143999" cy="4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2200" y="4869657"/>
            <a:ext cx="431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eb.stanford.edu/~jurafsky/slp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4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07" y="321325"/>
            <a:ext cx="8408784" cy="102473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E419C"/>
                </a:solidFill>
              </a:rPr>
              <a:t>Lecture 04 – Logistic Regression in NLP</a:t>
            </a:r>
            <a:endParaRPr lang="zh-CN" altLang="en-US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1939004"/>
            <a:ext cx="6858000" cy="126549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1500" dirty="0">
                <a:solidFill>
                  <a:srgbClr val="0E419C"/>
                </a:solidFill>
              </a:rPr>
              <a:t>Baojian Zhou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DATA130030.01 (</a:t>
            </a:r>
            <a:r>
              <a:rPr lang="zh-CN" altLang="en-US" sz="1500" dirty="0">
                <a:solidFill>
                  <a:srgbClr val="0E419C"/>
                </a:solidFill>
              </a:rPr>
              <a:t>自然语言处理</a:t>
            </a:r>
            <a:r>
              <a:rPr lang="en-US" altLang="zh-CN" sz="1500" dirty="0">
                <a:solidFill>
                  <a:srgbClr val="0E419C"/>
                </a:solidFill>
              </a:rPr>
              <a:t>)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School of Data Science Fudan University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03/08/2023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209-0086-7F46-8904-7BA8B94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20" y="3434679"/>
            <a:ext cx="1437158" cy="143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A4D0E9-5C89-424C-8555-0135F79E744E}"/>
              </a:ext>
            </a:extLst>
          </p:cNvPr>
          <p:cNvSpPr txBox="1"/>
          <p:nvPr/>
        </p:nvSpPr>
        <p:spPr>
          <a:xfrm>
            <a:off x="5297450" y="4607571"/>
            <a:ext cx="3617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lt"/>
              </a:rPr>
              <a:t>Adopted from Dan’s slides: </a:t>
            </a:r>
            <a:r>
              <a:rPr lang="zh-CN" altLang="en-US" sz="1400" dirty="0">
                <a:latin typeface="+mn-lt"/>
                <a:hlinkClick r:id="rId4"/>
              </a:rPr>
              <a:t>https://web.stanford.edu/~jurafsky/slp3/</a:t>
            </a:r>
            <a:r>
              <a:rPr lang="zh-CN" alt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144" y="831325"/>
                <a:ext cx="41838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Input:</a:t>
                </a:r>
              </a:p>
              <a:p>
                <a:pPr lvl="1"/>
                <a:r>
                  <a:rPr lang="en-US" sz="2800" dirty="0"/>
                  <a:t> A document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800" i="1" dirty="0"/>
                  <a:t> </a:t>
                </a:r>
                <a:r>
                  <a:rPr lang="en-US" sz="2800" dirty="0">
                    <a:ea typeface="ＭＳ Ｐゴシック" charset="0"/>
                  </a:rPr>
                  <a:t>A fixed set of classes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𝐶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 = {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𝑐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𝑐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}</m:t>
                    </m:r>
                  </m:oMath>
                </a14:m>
                <a:endParaRPr lang="en-US" sz="2800" i="1" dirty="0"/>
              </a:p>
              <a:p>
                <a:r>
                  <a:rPr lang="en-US" sz="3200" dirty="0"/>
                  <a:t>Output: a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4183856" cy="4131175"/>
              </a:xfrm>
              <a:blipFill>
                <a:blip r:embed="rId2"/>
                <a:stretch>
                  <a:fillRect l="-3353" t="-1917" r="-5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E2DA46-0A64-49E1-93FC-EBF4DE993AC0}"/>
              </a:ext>
            </a:extLst>
          </p:cNvPr>
          <p:cNvSpPr txBox="1">
            <a:spLocks/>
          </p:cNvSpPr>
          <p:nvPr/>
        </p:nvSpPr>
        <p:spPr>
          <a:xfrm>
            <a:off x="5219925" y="1885950"/>
            <a:ext cx="3508771" cy="2388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Positive/negative sentiment  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Spam/not spam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Authorship attribution  (Hamilton or Madison?)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F9F4E-028D-4D7A-8E89-D2997DBFF0B1}"/>
              </a:ext>
            </a:extLst>
          </p:cNvPr>
          <p:cNvSpPr txBox="1"/>
          <p:nvPr/>
        </p:nvSpPr>
        <p:spPr>
          <a:xfrm>
            <a:off x="6172200" y="869542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lt"/>
              </a:rPr>
              <a:t>Applications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A3550E-5AE6-4C6A-9A93-D15AA131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Classification in </a:t>
            </a:r>
            <a:r>
              <a:rPr lang="en-US" altLang="zh-CN" sz="3200" dirty="0"/>
              <a:t>LR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Given a series of input/output pairs: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For each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by a </a:t>
                </a:r>
                <a:r>
                  <a:rPr lang="en-US" sz="2400" b="1" dirty="0"/>
                  <a:t>feature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Compute an output: a predicted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2"/>
                <a:stretch>
                  <a:fillRect l="-1289" t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CC4CF2-0982-409A-B654-B979CE81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6BA3-8DD3-F54F-AC74-CCFF89F5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feature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tells is how important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baseline="-25000" dirty="0"/>
              </a:p>
              <a:p>
                <a:pPr marL="739775" lvl="1" indent="-342900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/>
                  <a:t>"review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awesome</a:t>
                </a:r>
                <a:r>
                  <a:rPr lang="en-US" sz="2400" dirty="0"/>
                  <a:t>’ ":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  <a:p>
                <a:pPr marL="739775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"review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abysmal</a:t>
                </a:r>
                <a:r>
                  <a:rPr lang="en-US" sz="2400" dirty="0"/>
                  <a:t>’ ":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  <a:p>
                <a:pPr marL="739775" lvl="1" indent="-342900"/>
                <a:r>
                  <a:rPr lang="en-US" sz="2400" dirty="0" err="1"/>
                  <a:t>x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=“review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mediocre </a:t>
                </a:r>
                <a:r>
                  <a:rPr lang="en-US" sz="2400" dirty="0"/>
                  <a:t>’":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3"/>
                <a:stretch>
                  <a:fillRect l="-1289" t="-1622" r="-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61A69-117F-4D8C-9B2F-A65E98D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187F-DAD0-CA4A-AFCC-63AC8A2D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LR for one observation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98420-9B3D-A74A-AE13-F98E0D7D4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2883425"/>
              </a:xfrm>
            </p:spPr>
            <p:txBody>
              <a:bodyPr/>
              <a:lstStyle/>
              <a:p>
                <a:r>
                  <a:rPr lang="en-US" sz="2800" dirty="0"/>
                  <a:t>Input observation: vector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Weights: one per feature: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Sometimes we call the weights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Output: a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80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98420-9B3D-A74A-AE13-F98E0D7D4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2883425"/>
              </a:xfrm>
              <a:blipFill>
                <a:blip r:embed="rId2"/>
                <a:stretch>
                  <a:fillRect l="-1323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6D18BB-4385-C741-B877-5129B40F0B67}"/>
                  </a:ext>
                </a:extLst>
              </p:cNvPr>
              <p:cNvSpPr txBox="1"/>
              <p:nvPr/>
            </p:nvSpPr>
            <p:spPr>
              <a:xfrm>
                <a:off x="609600" y="3907283"/>
                <a:ext cx="62484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(multinomial LR: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∈{0,1,2,3,4}</m:t>
                    </m:r>
                  </m:oMath>
                </a14:m>
                <a:r>
                  <a:rPr lang="en-US" sz="2800" i="1" dirty="0">
                    <a:latin typeface="Calibri" charset="0"/>
                    <a:sym typeface="Symbol" charset="0"/>
                  </a:rPr>
                  <a:t>)</a:t>
                </a:r>
                <a:endParaRPr lang="en-US" sz="2800" i="1" baseline="-25000" dirty="0">
                  <a:latin typeface="Calibri" charset="0"/>
                </a:endParaRPr>
              </a:p>
              <a:p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6D18BB-4385-C741-B877-5129B40F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7283"/>
                <a:ext cx="6248400" cy="800219"/>
              </a:xfrm>
              <a:prstGeom prst="rect">
                <a:avLst/>
              </a:prstGeom>
              <a:blipFill>
                <a:blip r:embed="rId3"/>
                <a:stretch>
                  <a:fillRect l="-1951" t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8D4AD-37E5-4A84-84FC-D845B915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6BA3-8DD3-F54F-AC74-CCFF89F5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do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/>
                  <a:t>For feature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tells is how important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endParaRPr lang="en-US" altLang="zh-CN" sz="2800" baseline="-25000" dirty="0"/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b="1" dirty="0"/>
                  <a:t>Plus we'll have a bias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800" dirty="0"/>
                  <a:t>We'll sum up all the weighted features and the bias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If this sum is high, we say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; if low,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3"/>
                <a:stretch>
                  <a:fillRect l="-1289" t="-1622" r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18083-472B-424D-8454-61793433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A7E-4D65-7F4C-A69B-001032A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But we want a probabilistic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DD0F-7B83-A74A-9403-D475D03C1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672" y="678642"/>
                <a:ext cx="8298656" cy="43121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We need to formalize “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sum is high</a:t>
                </a:r>
                <a:r>
                  <a:rPr lang="en-US" sz="2800" dirty="0"/>
                  <a:t>”</a:t>
                </a:r>
              </a:p>
              <a:p>
                <a:r>
                  <a:rPr lang="en-US" sz="2800" dirty="0"/>
                  <a:t>We’d like a principled classifier that gives us a probability, just like Naive Bayes did</a:t>
                </a:r>
              </a:p>
              <a:p>
                <a:r>
                  <a:rPr lang="en-US" sz="2800" dirty="0"/>
                  <a:t>We want a model that can tell us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But we have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to deal with it?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DD0F-7B83-A74A-9403-D475D03C1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672" y="678642"/>
                <a:ext cx="8298656" cy="4312175"/>
              </a:xfrm>
              <a:blipFill>
                <a:blip r:embed="rId2"/>
                <a:stretch>
                  <a:fillRect l="-1322" t="-1412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0D0EB-8885-405D-B784-F96BD5D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6AE7-F6BE-2E48-902E-151BC867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Solution</a:t>
            </a:r>
            <a:r>
              <a:rPr lang="en-US" sz="3600" dirty="0"/>
              <a:t>: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EB2DC85-7C39-044B-993D-89D8C9223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20452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Use a function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that goes from 0 to 1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EB2DC85-7C39-044B-993D-89D8C9223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2045225"/>
              </a:xfrm>
              <a:blipFill>
                <a:blip r:embed="rId3"/>
                <a:stretch>
                  <a:fillRect l="-1323" t="-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F9DB10-520B-4EC0-BE7E-E90AFA0E12F1}"/>
                  </a:ext>
                </a:extLst>
              </p:cNvPr>
              <p:cNvSpPr txBox="1"/>
              <p:nvPr/>
            </p:nvSpPr>
            <p:spPr>
              <a:xfrm>
                <a:off x="457200" y="1429747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F9DB10-520B-4EC0-BE7E-E90AFA0E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9747"/>
                <a:ext cx="2057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3D1D85-DFAE-4CFF-816A-01B228A4E4CF}"/>
                  </a:ext>
                </a:extLst>
              </p:cNvPr>
              <p:cNvSpPr txBox="1"/>
              <p:nvPr/>
            </p:nvSpPr>
            <p:spPr>
              <a:xfrm>
                <a:off x="208971" y="1853937"/>
                <a:ext cx="5289917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3D1D85-DFAE-4CFF-816A-01B228A4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1" y="1853937"/>
                <a:ext cx="5289917" cy="851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9E1811F-222D-4EE5-9BEB-B7C144D8E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699060"/>
            <a:ext cx="4800600" cy="238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9FE75D-A630-487D-B65D-DA24F21D77A0}"/>
                  </a:ext>
                </a:extLst>
              </p:cNvPr>
              <p:cNvSpPr txBox="1"/>
              <p:nvPr/>
            </p:nvSpPr>
            <p:spPr>
              <a:xfrm>
                <a:off x="5961369" y="1660579"/>
                <a:ext cx="2973660" cy="312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+mn-lt"/>
                    <a:ea typeface="+mj-ea"/>
                  </a:rPr>
                  <a:t>The sigmoid function transforms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en-US" altLang="zh-CN" sz="2000" dirty="0">
                    <a:latin typeface="+mn-lt"/>
                    <a:ea typeface="+mj-ea"/>
                  </a:rPr>
                  <a:t> to a value between 0 and 1, making it useful for standardizing the output range of arbitrary input values and interpreting them as probabilities.</a:t>
                </a:r>
                <a:endParaRPr lang="zh-CN" altLang="en-US" sz="2000" dirty="0"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9FE75D-A630-487D-B65D-DA24F21D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69" y="1660579"/>
                <a:ext cx="2973660" cy="3126562"/>
              </a:xfrm>
              <a:prstGeom prst="rect">
                <a:avLst/>
              </a:prstGeom>
              <a:blipFill>
                <a:blip r:embed="rId7"/>
                <a:stretch>
                  <a:fillRect l="-2254" r="-2869" b="-2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30EC845-7793-4387-8F8D-FA08CE5F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0FBA-B963-034D-8645-74ACA251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Idea of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13DBF-FEB8-CE4C-8B4B-B26F16365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 it through the sigmoid function: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we'll just treat it as a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13DBF-FEB8-CE4C-8B4B-B26F16365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7"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16213-FEC4-4FC8-B575-80945CF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CD-C4E9-5B48-9917-F86800E1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Making probabilities with sigmoids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E82537-93FD-4772-90AD-72DAB699760A}"/>
                  </a:ext>
                </a:extLst>
              </p:cNvPr>
              <p:cNvSpPr txBox="1"/>
              <p:nvPr/>
            </p:nvSpPr>
            <p:spPr>
              <a:xfrm>
                <a:off x="1447800" y="3232820"/>
                <a:ext cx="7620000" cy="1243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E82537-93FD-4772-90AD-72DAB699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32820"/>
                <a:ext cx="7620000" cy="1243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3FC465-C74B-4F3C-AD38-5FD96ED6617B}"/>
                  </a:ext>
                </a:extLst>
              </p:cNvPr>
              <p:cNvSpPr txBox="1"/>
              <p:nvPr/>
            </p:nvSpPr>
            <p:spPr>
              <a:xfrm>
                <a:off x="152400" y="2491085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=0)=1−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3FC465-C74B-4F3C-AD38-5FD96ED6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91085"/>
                <a:ext cx="4114800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BF6D3-D6BE-4B3A-8608-07906D32E7AD}"/>
                  </a:ext>
                </a:extLst>
              </p:cNvPr>
              <p:cNvSpPr txBox="1"/>
              <p:nvPr/>
            </p:nvSpPr>
            <p:spPr>
              <a:xfrm>
                <a:off x="992659" y="1415242"/>
                <a:ext cx="4572000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BF6D3-D6BE-4B3A-8608-07906D32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9" y="1415242"/>
                <a:ext cx="4572000" cy="851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17D25-9506-4FF9-95EE-5187C3DF1897}"/>
                  </a:ext>
                </a:extLst>
              </p:cNvPr>
              <p:cNvSpPr txBox="1"/>
              <p:nvPr/>
            </p:nvSpPr>
            <p:spPr>
              <a:xfrm>
                <a:off x="235744" y="890885"/>
                <a:ext cx="34187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17D25-9506-4FF9-95EE-5187C3D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890885"/>
                <a:ext cx="3418703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C0494-91F6-4FDB-9EF3-CEB4F649B139}"/>
                  </a:ext>
                </a:extLst>
              </p:cNvPr>
              <p:cNvSpPr txBox="1"/>
              <p:nvPr/>
            </p:nvSpPr>
            <p:spPr>
              <a:xfrm>
                <a:off x="1524000" y="4396085"/>
                <a:ext cx="51795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(−(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verify this!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C0494-91F6-4FDB-9EF3-CEB4F649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6085"/>
                <a:ext cx="5179541" cy="461665"/>
              </a:xfrm>
              <a:prstGeom prst="rect">
                <a:avLst/>
              </a:prstGeom>
              <a:blipFill>
                <a:blip r:embed="rId7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22E0D68-8C47-49DE-BEC9-A617268C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C93-E309-6343-A358-E23B17E1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Turning a probability into a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54E96-8FBE-DE4B-9D80-8A35B738F321}"/>
              </a:ext>
            </a:extLst>
          </p:cNvPr>
          <p:cNvSpPr txBox="1"/>
          <p:nvPr/>
        </p:nvSpPr>
        <p:spPr>
          <a:xfrm>
            <a:off x="5105400" y="74295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0.5 here is called the </a:t>
            </a:r>
            <a:r>
              <a:rPr lang="en-US" sz="2800" b="1" dirty="0">
                <a:latin typeface="+mn-lt"/>
              </a:rPr>
              <a:t>decision boundary</a:t>
            </a:r>
            <a:r>
              <a:rPr lang="en-US" sz="28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07EFA9-B464-47B8-AFB2-4F1A3B1919AC}"/>
                  </a:ext>
                </a:extLst>
              </p:cNvPr>
              <p:cNvSpPr txBox="1"/>
              <p:nvPr/>
            </p:nvSpPr>
            <p:spPr>
              <a:xfrm>
                <a:off x="235744" y="772389"/>
                <a:ext cx="4419600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07EFA9-B464-47B8-AFB2-4F1A3B19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772389"/>
                <a:ext cx="4419600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D0B7AAC-AA4C-44A9-A628-7F59810A5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7"/>
          <a:stretch/>
        </p:blipFill>
        <p:spPr>
          <a:xfrm>
            <a:off x="1371600" y="1962150"/>
            <a:ext cx="6189981" cy="2838204"/>
          </a:xfrm>
          <a:prstGeom prst="rect">
            <a:avLst/>
          </a:prstGeom>
        </p:spPr>
      </p:pic>
      <p:sp>
        <p:nvSpPr>
          <p:cNvPr id="12" name="Rectangle 22">
            <a:extLst>
              <a:ext uri="{FF2B5EF4-FFF2-40B4-BE49-F238E27FC236}">
                <a16:creationId xmlns:a16="http://schemas.microsoft.com/office/drawing/2014/main" id="{D4EAAE9A-FCCB-479B-9F2C-4B2D12B783E8}"/>
              </a:ext>
            </a:extLst>
          </p:cNvPr>
          <p:cNvSpPr/>
          <p:nvPr/>
        </p:nvSpPr>
        <p:spPr bwMode="auto">
          <a:xfrm>
            <a:off x="4648200" y="1944376"/>
            <a:ext cx="2667000" cy="2532373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A2655B-40FB-4609-BEFE-E27EE6F45ABA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237739"/>
            <a:ext cx="54102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4450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837AD71-F9CE-48EA-9077-6029F96DE5B1}"/>
                  </a:ext>
                </a:extLst>
              </p:cNvPr>
              <p:cNvSpPr txBox="1"/>
              <p:nvPr/>
            </p:nvSpPr>
            <p:spPr>
              <a:xfrm>
                <a:off x="22654" y="2048530"/>
                <a:ext cx="16991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837AD71-F9CE-48EA-9077-6029F96D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" y="2048530"/>
                <a:ext cx="16991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0C6C8DEB-9849-455F-9696-15570E21697D}"/>
                  </a:ext>
                </a:extLst>
              </p:cNvPr>
              <p:cNvSpPr txBox="1"/>
              <p:nvPr/>
            </p:nvSpPr>
            <p:spPr>
              <a:xfrm>
                <a:off x="3740426" y="4639330"/>
                <a:ext cx="1663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0C6C8DEB-9849-455F-9696-15570E21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26" y="4639330"/>
                <a:ext cx="166314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C5EFBAEA-9FB9-42E1-9183-BF12FF8238F3}"/>
              </a:ext>
            </a:extLst>
          </p:cNvPr>
          <p:cNvSpPr/>
          <p:nvPr/>
        </p:nvSpPr>
        <p:spPr>
          <a:xfrm>
            <a:off x="4568429" y="3161541"/>
            <a:ext cx="155971" cy="172205"/>
          </a:xfrm>
          <a:prstGeom prst="ellipse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061A1AC4-B0F2-46D8-8533-297FA499486B}"/>
                  </a:ext>
                </a:extLst>
              </p:cNvPr>
              <p:cNvSpPr txBox="1"/>
              <p:nvPr/>
            </p:nvSpPr>
            <p:spPr>
              <a:xfrm>
                <a:off x="5981700" y="4639330"/>
                <a:ext cx="2496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061A1AC4-B0F2-46D8-8533-297FA499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4639330"/>
                <a:ext cx="24969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C4E200AB-F47E-42CC-956D-DAFC2E36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Two types of classifiers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139C9-E713-41E6-B9A5-1489734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b="1" dirty="0"/>
              <a:t>LR for sentiment classification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31210-A9C8-4D9C-9131-970AD226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31EFA4-8184-F540-99AD-9A9EDA03F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Sentiment example: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 or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31EFA4-8184-F540-99AD-9A9EDA03F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11F6-10B0-164E-B11B-FD6128E4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131175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Given the following movie review text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It's hokey. There are virtually no surprises, and the writing is second-rate.  So why was it so enjoyable? For one thing , the cast is great. Another nice touch is the music. I was overcome with the urge to get off the couch and start dancing. It sucked me in, and it'll do the same to you.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5" descr="page5image2665455056">
            <a:extLst>
              <a:ext uri="{FF2B5EF4-FFF2-40B4-BE49-F238E27FC236}">
                <a16:creationId xmlns:a16="http://schemas.microsoft.com/office/drawing/2014/main" id="{E074FF09-0355-A845-8833-06AA3DD2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0325"/>
            <a:ext cx="6096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5image2665455648">
            <a:extLst>
              <a:ext uri="{FF2B5EF4-FFF2-40B4-BE49-F238E27FC236}">
                <a16:creationId xmlns:a16="http://schemas.microsoft.com/office/drawing/2014/main" id="{14942396-7BD0-0B48-8F5B-087F824A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-60325"/>
            <a:ext cx="5461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38716-301F-43B4-A87F-BCC1735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CE4B-EDBC-477D-A168-32C76F82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LR: Working example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BA9E6-E496-464D-A15A-1D731ACA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sz="2400" dirty="0"/>
              <a:t>It's hokey . There are virtually no surprises , and the writing is second-rate .So why was it so enjoyable ? For one thing , the cast is great . Another nice touch is the music . I was overcome with the urge to get off the couch and start dancing . It sucked me in , and it'll do the same to you .</a:t>
            </a:r>
          </a:p>
          <a:p>
            <a:pPr>
              <a:lnSpc>
                <a:spcPts val="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sz="2400" dirty="0"/>
              <a:t>What about ! Or how many words in this review?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8FEECE6-191B-4804-ACF1-47D7A6680749}"/>
              </a:ext>
            </a:extLst>
          </p:cNvPr>
          <p:cNvSpPr/>
          <p:nvPr/>
        </p:nvSpPr>
        <p:spPr>
          <a:xfrm>
            <a:off x="1066800" y="971550"/>
            <a:ext cx="990600" cy="3810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1CF725-37F2-46ED-922E-4DB65A847F40}"/>
              </a:ext>
            </a:extLst>
          </p:cNvPr>
          <p:cNvSpPr/>
          <p:nvPr/>
        </p:nvSpPr>
        <p:spPr>
          <a:xfrm>
            <a:off x="1905000" y="1428750"/>
            <a:ext cx="1676400" cy="44502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563CB9-4F72-429A-845C-D6FE61C53135}"/>
              </a:ext>
            </a:extLst>
          </p:cNvPr>
          <p:cNvSpPr/>
          <p:nvPr/>
        </p:nvSpPr>
        <p:spPr>
          <a:xfrm>
            <a:off x="6019800" y="1428750"/>
            <a:ext cx="14478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8F578F-47D1-490C-B20B-E45F349B184C}"/>
              </a:ext>
            </a:extLst>
          </p:cNvPr>
          <p:cNvSpPr/>
          <p:nvPr/>
        </p:nvSpPr>
        <p:spPr>
          <a:xfrm>
            <a:off x="3581400" y="1962150"/>
            <a:ext cx="9144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8C05C9-C3BF-43AD-98F7-31BAC2BFB95E}"/>
              </a:ext>
            </a:extLst>
          </p:cNvPr>
          <p:cNvSpPr/>
          <p:nvPr/>
        </p:nvSpPr>
        <p:spPr>
          <a:xfrm>
            <a:off x="5791200" y="1960643"/>
            <a:ext cx="6096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60CE20-B9B1-48AC-9FAE-EC2AD2B41027}"/>
              </a:ext>
            </a:extLst>
          </p:cNvPr>
          <p:cNvSpPr/>
          <p:nvPr/>
        </p:nvSpPr>
        <p:spPr>
          <a:xfrm>
            <a:off x="4762500" y="939537"/>
            <a:ext cx="419100" cy="445025"/>
          </a:xfrm>
          <a:prstGeom prst="roundRect">
            <a:avLst/>
          </a:prstGeom>
          <a:solidFill>
            <a:schemeClr val="tx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12F489-D6C2-4DA8-976B-52FA4930F633}"/>
              </a:ext>
            </a:extLst>
          </p:cNvPr>
          <p:cNvSpPr/>
          <p:nvPr/>
        </p:nvSpPr>
        <p:spPr>
          <a:xfrm>
            <a:off x="1638300" y="2451887"/>
            <a:ext cx="266700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08564-FE6A-4DD0-9A30-C90CA00A08BC}"/>
              </a:ext>
            </a:extLst>
          </p:cNvPr>
          <p:cNvSpPr/>
          <p:nvPr/>
        </p:nvSpPr>
        <p:spPr>
          <a:xfrm>
            <a:off x="4543532" y="2964925"/>
            <a:ext cx="561868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C9B22D-A8E4-4657-8710-0D201B43FD06}"/>
              </a:ext>
            </a:extLst>
          </p:cNvPr>
          <p:cNvSpPr/>
          <p:nvPr/>
        </p:nvSpPr>
        <p:spPr>
          <a:xfrm>
            <a:off x="968168" y="3486150"/>
            <a:ext cx="561868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E9BE775-117F-485C-A36D-60E8F92C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F1C97F-A450-4261-B41E-DABAD5756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altLang="zh-CN" sz="3600" dirty="0"/>
                  <a:t>Classifying sentiment for input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F1C97F-A450-4261-B41E-DABAD575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A2F64-5A59-452A-9C01-34D3F08F5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5403056" cy="41311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count(positive lexicon words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doc). In the example,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enjoyable, great, nice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count(negative lexicon words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doc). In the example,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hokey, second-rate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′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count(1st and 2nd pronouns 2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(me, I, you)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′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000" dirty="0"/>
                  <a:t>: ln(word count of doc)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ln(66)=4.19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A2F64-5A59-452A-9C01-34D3F08F5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5403056" cy="4131175"/>
              </a:xfrm>
              <a:blipFill>
                <a:blip r:embed="rId4"/>
                <a:stretch>
                  <a:fillRect l="-1016" t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088FE-0EBD-4324-BBFC-B32364F02662}"/>
                  </a:ext>
                </a:extLst>
              </p:cNvPr>
              <p:cNvSpPr txBox="1"/>
              <p:nvPr/>
            </p:nvSpPr>
            <p:spPr>
              <a:xfrm>
                <a:off x="5562600" y="1930974"/>
                <a:ext cx="3429000" cy="193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Suppose </a:t>
                </a:r>
                <a:endParaRPr lang="en-US" altLang="zh-CN" sz="2000" i="1" dirty="0"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2.5,−5.0,−1.2, 0.5, 2.0, 0.7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How to classify this input review?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088FE-0EBD-4324-BBFC-B32364F0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930974"/>
                <a:ext cx="3429000" cy="1931876"/>
              </a:xfrm>
              <a:prstGeom prst="rect">
                <a:avLst/>
              </a:prstGeom>
              <a:blipFill>
                <a:blip r:embed="rId5"/>
                <a:stretch>
                  <a:fillRect l="-1957" t="-1893" b="-4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4FC7E-319E-4455-9537-B96D193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691E-7E20-4293-A152-02FB1397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5" y="36145"/>
            <a:ext cx="8665370" cy="457791"/>
          </a:xfrm>
        </p:spPr>
        <p:txBody>
          <a:bodyPr/>
          <a:lstStyle/>
          <a:p>
            <a:r>
              <a:rPr lang="en-US" altLang="zh-CN" sz="4000" dirty="0"/>
              <a:t>Classifying sentiment for input x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58BDE2-FEDE-4152-BCE9-96429927D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3" y="831325"/>
                <a:ext cx="8516541" cy="41311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58BDE2-FEDE-4152-BCE9-96429927D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3" y="831325"/>
                <a:ext cx="8516541" cy="4131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4D66E-19CE-4705-87F0-382B0D12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A7C6-228E-8048-8E2A-14A2B8D0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LR for period disambiguation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DB8C-C4E9-3B49-B815-C92B8A4C0B03}"/>
              </a:ext>
            </a:extLst>
          </p:cNvPr>
          <p:cNvSpPr txBox="1"/>
          <p:nvPr/>
        </p:nvSpPr>
        <p:spPr>
          <a:xfrm>
            <a:off x="371318" y="881728"/>
            <a:ext cx="5584477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This ends in a period.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The house at 465 Main St. is new.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F3A386-FFFD-7F44-A26E-9A4340824FF8}"/>
              </a:ext>
            </a:extLst>
          </p:cNvPr>
          <p:cNvSpPr/>
          <p:nvPr/>
        </p:nvSpPr>
        <p:spPr>
          <a:xfrm>
            <a:off x="3640433" y="1243078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72351F7-9F86-114D-ACF9-67B0A21E36C6}"/>
              </a:ext>
            </a:extLst>
          </p:cNvPr>
          <p:cNvSpPr/>
          <p:nvPr/>
        </p:nvSpPr>
        <p:spPr>
          <a:xfrm>
            <a:off x="4439237" y="1918740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41C5EC-FBFF-044B-8154-D0BCEE85C186}"/>
              </a:ext>
            </a:extLst>
          </p:cNvPr>
          <p:cNvSpPr/>
          <p:nvPr/>
        </p:nvSpPr>
        <p:spPr>
          <a:xfrm>
            <a:off x="5683036" y="1895450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24940-F862-7345-BF0A-CA507F5E2D0D}"/>
              </a:ext>
            </a:extLst>
          </p:cNvPr>
          <p:cNvSpPr txBox="1"/>
          <p:nvPr/>
        </p:nvSpPr>
        <p:spPr>
          <a:xfrm>
            <a:off x="4454816" y="857115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+mn-lt"/>
              </a:rPr>
              <a:t>End of sentence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2F0B4-5EF0-154A-A15B-3DBE3EDAC9D0}"/>
              </a:ext>
            </a:extLst>
          </p:cNvPr>
          <p:cNvCxnSpPr>
            <a:cxnSpLocks/>
          </p:cNvCxnSpPr>
          <p:nvPr/>
        </p:nvCxnSpPr>
        <p:spPr>
          <a:xfrm flipH="1">
            <a:off x="3984884" y="1026363"/>
            <a:ext cx="498185" cy="292417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53CC94-32EC-4E40-A26F-2E5766DC9107}"/>
              </a:ext>
            </a:extLst>
          </p:cNvPr>
          <p:cNvCxnSpPr>
            <a:cxnSpLocks/>
          </p:cNvCxnSpPr>
          <p:nvPr/>
        </p:nvCxnSpPr>
        <p:spPr>
          <a:xfrm>
            <a:off x="5638794" y="1318780"/>
            <a:ext cx="112342" cy="467015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E8DB09-02ED-1C41-8A07-4FFF378F5EC2}"/>
              </a:ext>
            </a:extLst>
          </p:cNvPr>
          <p:cNvSpPr txBox="1"/>
          <p:nvPr/>
        </p:nvSpPr>
        <p:spPr>
          <a:xfrm>
            <a:off x="3974587" y="2203491"/>
            <a:ext cx="13708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CC91FCA7-3A4D-4E65-9D44-0DFD946A3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741" y="2699313"/>
                <a:ext cx="8298656" cy="23108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Possible features could 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𝐶𝑎𝑠𝑒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𝐿𝑜𝑤𝑒𝑟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𝐴𝑐𝑟𝑜𝑛𝑦𝑚𝐷𝑖𝑐𝑡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altLang="zh-CN" sz="1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  &amp;</m:t>
                            </m:r>
                            <m:r>
                              <m:rPr>
                                <m:lit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𝐶𝑎𝑠𝑒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𝐶𝑎𝑝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CC91FCA7-3A4D-4E65-9D44-0DFD946A3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41" y="2699313"/>
                <a:ext cx="8298656" cy="2310837"/>
              </a:xfrm>
              <a:blipFill>
                <a:blip r:embed="rId3"/>
                <a:stretch>
                  <a:fillRect l="-1323" t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8746B2C-A05F-47B2-AA7C-8A511DFD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443F-322A-464C-812C-53B7705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Classification in </a:t>
            </a:r>
            <a:r>
              <a:rPr lang="en-US" sz="3600" b="1" dirty="0"/>
              <a:t>binary</a:t>
            </a:r>
            <a:r>
              <a:rPr lang="en-US" sz="3600" dirty="0"/>
              <a:t> LR: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32F46-9DE8-AA40-B77D-9531D001E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42949"/>
                <a:ext cx="8146256" cy="43462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Given</a:t>
                </a:r>
              </a:p>
              <a:p>
                <a:pPr lvl="1"/>
                <a:r>
                  <a:rPr lang="en-US" sz="2400" dirty="0"/>
                  <a:t>A set of classes:  (+ sentiment,- sentiment)</a:t>
                </a:r>
                <a:endParaRPr lang="en-US" dirty="0"/>
              </a:p>
              <a:p>
                <a:pPr lvl="1"/>
                <a:r>
                  <a:rPr lang="en-US" sz="2400" dirty="0"/>
                  <a:t>A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of features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count( "awesome")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log(number of words in review)</a:t>
                </a:r>
              </a:p>
              <a:p>
                <a:pPr lvl="1"/>
                <a:r>
                  <a:rPr lang="en-US" sz="2400" dirty="0"/>
                  <a:t>A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of weights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for 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32F46-9DE8-AA40-B77D-9531D001E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42949"/>
                <a:ext cx="8146256" cy="4346273"/>
              </a:xfrm>
              <a:blipFill>
                <a:blip r:embed="rId2"/>
                <a:stretch>
                  <a:fillRect l="-1048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016B96-C772-474D-9196-97B88C72EA1B}"/>
                  </a:ext>
                </a:extLst>
              </p:cNvPr>
              <p:cNvSpPr txBox="1"/>
              <p:nvPr/>
            </p:nvSpPr>
            <p:spPr>
              <a:xfrm>
                <a:off x="685800" y="4248150"/>
                <a:ext cx="6781800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016B96-C772-474D-9196-97B88C72E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48150"/>
                <a:ext cx="6781800" cy="851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6E1EB-C77C-4661-B40B-F342310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b="1" dirty="0"/>
              <a:t>Learning: cross-Entropy Loss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6662B-1308-458C-9033-94977FB8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A1E6D-3D3D-264A-8F4C-6D075DC79C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Where did the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600" dirty="0"/>
                  <a:t>’s come from?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A1E6D-3D3D-264A-8F4C-6D075DC79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280E4-A96F-4B4C-9DBD-4266531F9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312174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/>
                  <a:t>Supervised classification: </a:t>
                </a:r>
              </a:p>
              <a:p>
                <a:pPr lvl="1"/>
                <a:r>
                  <a:rPr lang="en-US" sz="2000" dirty="0"/>
                  <a:t>We know the correct label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(either 0 or 1)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But what the system produces is an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We want to set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minimize the </a:t>
                </a:r>
                <a:r>
                  <a:rPr lang="en-US" sz="2400" b="1" dirty="0"/>
                  <a:t>distance</a:t>
                </a:r>
                <a:r>
                  <a:rPr lang="en-US" sz="2400" dirty="0"/>
                  <a:t> between our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 need a distance estimator: a </a:t>
                </a:r>
                <a:r>
                  <a:rPr lang="en-US" sz="2000" b="1" dirty="0">
                    <a:solidFill>
                      <a:srgbClr val="0000CC"/>
                    </a:solidFill>
                  </a:rPr>
                  <a:t>loss function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a </a:t>
                </a:r>
                <a:r>
                  <a:rPr lang="en-US" sz="2000" b="1" dirty="0">
                    <a:solidFill>
                      <a:srgbClr val="0000CC"/>
                    </a:solidFill>
                  </a:rPr>
                  <a:t>cost function</a:t>
                </a:r>
              </a:p>
              <a:p>
                <a:pPr lvl="1"/>
                <a:r>
                  <a:rPr lang="en-US" sz="2000" dirty="0"/>
                  <a:t>We need an optimization algorithm to update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to minimize the loss.</a:t>
                </a:r>
              </a:p>
              <a:p>
                <a:r>
                  <a:rPr lang="en-US" sz="2600" b="1" dirty="0">
                    <a:solidFill>
                      <a:srgbClr val="FF0000"/>
                    </a:solidFill>
                  </a:rPr>
                  <a:t>How to define a loss function?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280E4-A96F-4B4C-9DBD-4266531F9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312174"/>
              </a:xfrm>
              <a:blipFill>
                <a:blip r:embed="rId4"/>
                <a:stretch>
                  <a:fillRect l="-1146" t="-1977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9D084-34C8-48B2-BCDE-512DB66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D13B29-892E-0042-B1A5-1DE9C9E118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The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D13B29-892E-0042-B1A5-1DE9C9E11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42950"/>
                <a:ext cx="8298656" cy="43121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know how far is the classifier output:</a:t>
                </a:r>
              </a:p>
              <a:p>
                <a:pPr marL="0" indent="0">
                  <a:buNone/>
                </a:pPr>
                <a:r>
                  <a:rPr lang="en-US" sz="3200" dirty="0"/>
                  <a:t>             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true output: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2800" dirty="0">
                    <a:solidFill>
                      <a:srgbClr val="00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either</m:t>
                        </m:r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0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or</m:t>
                        </m:r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1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We'll call this difference:</a:t>
                </a:r>
              </a:p>
              <a:p>
                <a:pPr marL="0" indent="0">
                  <a:buNone/>
                </a:pPr>
                <a:r>
                  <a:rPr lang="en-US" sz="3000" b="1" i="1" dirty="0"/>
                  <a:t>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0000CC"/>
                    </a:solidFill>
                  </a:rPr>
                  <a:t> </a:t>
                </a:r>
                <a:r>
                  <a:rPr lang="en-US" sz="2800" dirty="0"/>
                  <a:t>how much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differs from the true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42950"/>
                <a:ext cx="8298656" cy="4312175"/>
              </a:xfrm>
              <a:blipFill>
                <a:blip r:embed="rId4"/>
                <a:stretch>
                  <a:fillRect l="-1323" t="-1414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A6993-AEC6-4204-B4A0-30DC30D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 analytic tool in natural and social sciences</a:t>
            </a:r>
          </a:p>
          <a:p>
            <a:r>
              <a:rPr lang="en-US" altLang="zh-CN" dirty="0"/>
              <a:t>Baseline supervised machine learning tool for classification</a:t>
            </a:r>
          </a:p>
          <a:p>
            <a:r>
              <a:rPr lang="en-US" altLang="zh-CN" dirty="0"/>
              <a:t>Is also the foundation of neural networks</a:t>
            </a:r>
          </a:p>
          <a:p>
            <a:pPr marL="0" indent="0">
              <a:buNone/>
            </a:pPr>
            <a:r>
              <a:rPr lang="en-US" altLang="zh-CN" dirty="0"/>
              <a:t>Naive Bayes is a </a:t>
            </a:r>
            <a:r>
              <a:rPr lang="en-US" altLang="zh-CN" b="1" dirty="0"/>
              <a:t>generative</a:t>
            </a:r>
            <a:r>
              <a:rPr lang="en-US" altLang="zh-CN" dirty="0"/>
              <a:t> classifier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by contrast:</a:t>
            </a:r>
          </a:p>
          <a:p>
            <a:pPr marL="0" indent="0">
              <a:buNone/>
            </a:pPr>
            <a:r>
              <a:rPr lang="en-US" altLang="zh-CN" dirty="0"/>
              <a:t>Logistic regression is a </a:t>
            </a:r>
            <a:r>
              <a:rPr lang="en-US" altLang="zh-CN" b="1" dirty="0"/>
              <a:t>discriminative</a:t>
            </a:r>
            <a:r>
              <a:rPr lang="en-US" altLang="zh-CN" dirty="0"/>
              <a:t> classifier</a:t>
            </a:r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8E0FB-EC60-428B-869C-7C45805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9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Intuition of </a:t>
            </a:r>
            <a:r>
              <a:rPr lang="en-US" sz="2000" dirty="0">
                <a:solidFill>
                  <a:srgbClr val="0000CC"/>
                </a:solidFill>
              </a:rPr>
              <a:t>negative log </a:t>
            </a:r>
            <a:r>
              <a:rPr lang="en-US" sz="2000">
                <a:solidFill>
                  <a:srgbClr val="0000CC"/>
                </a:solidFill>
              </a:rPr>
              <a:t>likelihood loss</a:t>
            </a:r>
            <a:r>
              <a:rPr lang="en-US" sz="200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00CC"/>
                </a:solidFill>
              </a:rPr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460456" cy="41311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case of conditional maximum likelihood estimation </a:t>
                </a:r>
              </a:p>
              <a:p>
                <a:r>
                  <a:rPr lang="en-US" sz="2400" dirty="0"/>
                  <a:t>We choose the parameters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that maximize</a:t>
                </a:r>
              </a:p>
              <a:p>
                <a:pPr lvl="1"/>
                <a:r>
                  <a:rPr lang="en-US" sz="2400" dirty="0"/>
                  <a:t>the log probability of the true </a:t>
                </a:r>
                <a:r>
                  <a:rPr lang="en-US" sz="2400" i="1" dirty="0"/>
                  <a:t>y </a:t>
                </a:r>
                <a:r>
                  <a:rPr lang="en-US" sz="2400" dirty="0"/>
                  <a:t>labels in the training data given the observations </a:t>
                </a:r>
                <a:r>
                  <a:rPr lang="en-US" sz="2400" i="1" dirty="0"/>
                  <a:t>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460456" cy="4131175"/>
              </a:xfrm>
              <a:blipFill>
                <a:blip r:embed="rId3"/>
                <a:stretch>
                  <a:fillRect l="-1144" t="-1180" r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E2BFC-F346-4663-9349-5ABEEF3C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cross-entropy loss for a single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</a:p>
              <a:p>
                <a:r>
                  <a:rPr lang="en-US" sz="2400" dirty="0"/>
                  <a:t>Since there are only 2 discrete outcomes (0 or 1) we can express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from our classifier (the thing we want to maximize)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this simplifies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this simplifies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29" t="-1327" r="-2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E050-FE19-4D59-8327-0F68E59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3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CE loss for a single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77" y="1989860"/>
                <a:ext cx="8535723" cy="31449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T</a:t>
                </a:r>
                <a:r>
                  <a:rPr lang="en-US" sz="2800" dirty="0"/>
                  <a:t>ake the log of both sides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Whatever values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will also maximize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77" y="1989860"/>
                <a:ext cx="8535723" cy="3144979"/>
              </a:xfrm>
              <a:blipFill>
                <a:blip r:embed="rId3"/>
                <a:stretch>
                  <a:fillRect l="-1285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FD3DA4-2153-104D-9424-4F0F007BF8B6}"/>
                  </a:ext>
                </a:extLst>
              </p:cNvPr>
              <p:cNvSpPr/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FD3DA4-2153-104D-9424-4F0F007BF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  <a:blipFill>
                <a:blip r:embed="rId4"/>
                <a:stretch>
                  <a:fillRect l="-1542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ABC0A9-E82A-4843-A897-1448E165EC7A}"/>
              </a:ext>
            </a:extLst>
          </p:cNvPr>
          <p:cNvSpPr txBox="1"/>
          <p:nvPr/>
        </p:nvSpPr>
        <p:spPr>
          <a:xfrm>
            <a:off x="505820" y="1320980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Maximize: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BAC0C-41A2-D14D-8714-99A5AD4E4D88}"/>
              </a:ext>
            </a:extLst>
          </p:cNvPr>
          <p:cNvSpPr txBox="1"/>
          <p:nvPr/>
        </p:nvSpPr>
        <p:spPr>
          <a:xfrm>
            <a:off x="540902" y="2604903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Maximize: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34D7F9-54D0-4D67-9792-00D661EF6D84}"/>
                  </a:ext>
                </a:extLst>
              </p:cNvPr>
              <p:cNvSpPr txBox="1"/>
              <p:nvPr/>
            </p:nvSpPr>
            <p:spPr>
              <a:xfrm>
                <a:off x="2057400" y="1323355"/>
                <a:ext cx="4038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34D7F9-54D0-4D67-9792-00D661EF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23355"/>
                <a:ext cx="4038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A2934A-56BE-47F1-B3CA-C1B0BE8986A5}"/>
                  </a:ext>
                </a:extLst>
              </p:cNvPr>
              <p:cNvSpPr txBox="1"/>
              <p:nvPr/>
            </p:nvSpPr>
            <p:spPr>
              <a:xfrm>
                <a:off x="2133600" y="2610365"/>
                <a:ext cx="685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A2934A-56BE-47F1-B3CA-C1B0BE89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10365"/>
                <a:ext cx="6858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823C3-4FAB-4CF3-9887-96969AA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206" y="2028993"/>
                <a:ext cx="8608050" cy="311450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Now flip sign to turn this into a loss: something to minimize</a:t>
                </a:r>
              </a:p>
              <a:p>
                <a:r>
                  <a:rPr lang="en-US" sz="2400" b="1" dirty="0">
                    <a:solidFill>
                      <a:srgbClr val="0000CC"/>
                    </a:solidFill>
                  </a:rPr>
                  <a:t>Cross-entropy loss 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why it is CE?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Or, plugging in definition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06" y="2028993"/>
                <a:ext cx="8608050" cy="3114508"/>
              </a:xfrm>
              <a:blipFill>
                <a:blip r:embed="rId2"/>
                <a:stretch>
                  <a:fillRect l="-1275" t="-1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A09887-909E-654B-BA33-1A38B6B8143F}"/>
              </a:ext>
            </a:extLst>
          </p:cNvPr>
          <p:cNvSpPr txBox="1"/>
          <p:nvPr/>
        </p:nvSpPr>
        <p:spPr>
          <a:xfrm>
            <a:off x="438700" y="1377321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Maximize: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3E6DD-65C6-CC48-BDBB-432C36D03972}"/>
              </a:ext>
            </a:extLst>
          </p:cNvPr>
          <p:cNvSpPr txBox="1"/>
          <p:nvPr/>
        </p:nvSpPr>
        <p:spPr>
          <a:xfrm>
            <a:off x="475631" y="338088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03FBC84-462F-464C-A3B1-7D4CC53D18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CE loss for a single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03FBC84-462F-464C-A3B1-7D4CC53D1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D8543F14-0564-4DC3-8211-A86DDC8266A6}"/>
                  </a:ext>
                </a:extLst>
              </p:cNvPr>
              <p:cNvSpPr/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D8543F14-0564-4DC3-8211-A86DDC826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  <a:blipFill>
                <a:blip r:embed="rId4"/>
                <a:stretch>
                  <a:fillRect l="-1542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EADC8F-E5F5-4866-B2E6-56AAB644DD02}"/>
                  </a:ext>
                </a:extLst>
              </p:cNvPr>
              <p:cNvSpPr txBox="1"/>
              <p:nvPr/>
            </p:nvSpPr>
            <p:spPr>
              <a:xfrm>
                <a:off x="2209800" y="1387569"/>
                <a:ext cx="685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EADC8F-E5F5-4866-B2E6-56AAB644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87569"/>
                <a:ext cx="6858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0C141-510C-47F4-BFBE-AA655F1763EC}"/>
                  </a:ext>
                </a:extLst>
              </p:cNvPr>
              <p:cNvSpPr txBox="1"/>
              <p:nvPr/>
            </p:nvSpPr>
            <p:spPr>
              <a:xfrm>
                <a:off x="2175135" y="3380879"/>
                <a:ext cx="59726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0C141-510C-47F4-BFBE-AA655F17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35" y="3380879"/>
                <a:ext cx="5972619" cy="461665"/>
              </a:xfrm>
              <a:prstGeom prst="rect">
                <a:avLst/>
              </a:prstGeom>
              <a:blipFill>
                <a:blip r:embed="rId6"/>
                <a:stretch>
                  <a:fillRect t="-1333" r="-102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3F0C6F-FE8B-44BD-AC28-7468F217B3B3}"/>
                  </a:ext>
                </a:extLst>
              </p:cNvPr>
              <p:cNvSpPr txBox="1"/>
              <p:nvPr/>
            </p:nvSpPr>
            <p:spPr>
              <a:xfrm>
                <a:off x="235744" y="4586172"/>
                <a:ext cx="88683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3F0C6F-FE8B-44BD-AC28-7468F217B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4586172"/>
                <a:ext cx="8868326" cy="461665"/>
              </a:xfrm>
              <a:prstGeom prst="rect">
                <a:avLst/>
              </a:prstGeom>
              <a:blipFill>
                <a:blip r:embed="rId7"/>
                <a:stretch>
                  <a:fillRect t="-131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F91DF38-368D-48BB-9813-79574FB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Check </a:t>
            </a:r>
            <a:r>
              <a:rPr lang="en-US" sz="3600" dirty="0"/>
              <a:t>for our sentiment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We want loss to be</a:t>
                </a:r>
              </a:p>
              <a:p>
                <a:pPr lvl="1"/>
                <a:r>
                  <a:rPr lang="en-US" sz="2000" dirty="0"/>
                  <a:t>smaller if the model estimate is close to correct</a:t>
                </a:r>
              </a:p>
              <a:p>
                <a:pPr lvl="1"/>
                <a:r>
                  <a:rPr lang="en-US" sz="2000" dirty="0"/>
                  <a:t>bigger if model is confused</a:t>
                </a:r>
              </a:p>
              <a:p>
                <a:pPr marL="0" indent="0"/>
                <a:r>
                  <a:rPr lang="en-US" sz="2400" dirty="0"/>
                  <a:t>Let's first suppose the true label of this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(positive)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92AB53-FB82-2544-908A-27EFE880F234}"/>
              </a:ext>
            </a:extLst>
          </p:cNvPr>
          <p:cNvSpPr txBox="1">
            <a:spLocks/>
          </p:cNvSpPr>
          <p:nvPr/>
        </p:nvSpPr>
        <p:spPr>
          <a:xfrm>
            <a:off x="685800" y="3138804"/>
            <a:ext cx="8298656" cy="19712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It's hokey . There are virtually no surprises , and the writing is second-rate .         So why was it so enjoyable ? For one thing , the cast is great . Another nice touch is the music . I was overcome with the urge to get off the couch and start dancing . It sucked me in , and it'll do the same to you .</a:t>
            </a: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A4A0C-1A5E-48D5-8C8D-EBE2FCC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4AC7-4F96-4108-8E36-0B691AAF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Check for our sentiment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5C86-4E6F-4E87-A8BD-520C77AB1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b="0" dirty="0"/>
                  <a:t>True value is y=1. How well is our model doing?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Pretty well! What’s the loss?</a:t>
                </a:r>
              </a:p>
              <a:p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5C86-4E6F-4E87-A8BD-520C77AB1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A1F616-796B-4967-A7F2-135F0911EF07}"/>
                  </a:ext>
                </a:extLst>
              </p:cNvPr>
              <p:cNvSpPr txBox="1"/>
              <p:nvPr/>
            </p:nvSpPr>
            <p:spPr>
              <a:xfrm>
                <a:off x="469557" y="3642993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A1F616-796B-4967-A7F2-135F0911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3642993"/>
                <a:ext cx="7556450" cy="400110"/>
              </a:xfrm>
              <a:prstGeom prst="rect">
                <a:avLst/>
              </a:prstGeom>
              <a:blipFill>
                <a:blip r:embed="rId3"/>
                <a:stretch>
                  <a:fillRect t="-307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E7E88-CA84-4564-A822-95206D9E6B5F}"/>
                  </a:ext>
                </a:extLst>
              </p:cNvPr>
              <p:cNvSpPr txBox="1"/>
              <p:nvPr/>
            </p:nvSpPr>
            <p:spPr>
              <a:xfrm>
                <a:off x="799364" y="4057903"/>
                <a:ext cx="33916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E7E88-CA84-4564-A822-95206D9E6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4" y="4057903"/>
                <a:ext cx="339163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76E72-D1ED-4337-BE58-C836C49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Check for our sentiment example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74176"/>
                <a:ext cx="8298656" cy="431217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Suppose true value instead was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  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What's the loss?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74176"/>
                <a:ext cx="8298656" cy="4312174"/>
              </a:xfrm>
              <a:blipFill>
                <a:blip r:embed="rId3"/>
                <a:stretch>
                  <a:fillRect l="-1323" t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9AEC1-9AD5-4FA5-8376-6A1A13FFFB5E}"/>
                  </a:ext>
                </a:extLst>
              </p:cNvPr>
              <p:cNvSpPr txBox="1"/>
              <p:nvPr/>
            </p:nvSpPr>
            <p:spPr>
              <a:xfrm>
                <a:off x="457200" y="3160752"/>
                <a:ext cx="755645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9AEC1-9AD5-4FA5-8376-6A1A13FF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60752"/>
                <a:ext cx="75564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73969-80D2-40A7-B06F-CC75972E58B8}"/>
                  </a:ext>
                </a:extLst>
              </p:cNvPr>
              <p:cNvSpPr txBox="1"/>
              <p:nvPr/>
            </p:nvSpPr>
            <p:spPr>
              <a:xfrm>
                <a:off x="787006" y="3748660"/>
                <a:ext cx="4546993" cy="1418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0.30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73969-80D2-40A7-B06F-CC75972E5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6" y="3748660"/>
                <a:ext cx="4546993" cy="1418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E3CBC-CE79-4961-B0AF-F77573B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see if this works for our sentiment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814" y="726575"/>
                <a:ext cx="8928186" cy="43597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loss when model was right (if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lower than the loss when model was wrong (if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Sure enough,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loss was bigger when model was wrong!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814" y="726575"/>
                <a:ext cx="8928186" cy="4359775"/>
              </a:xfrm>
              <a:blipFill>
                <a:blip r:embed="rId2"/>
                <a:stretch>
                  <a:fillRect l="-887" t="-1259" b="-2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4AD7D-FD8C-4F2D-9148-3B9A9EBF5338}"/>
                  </a:ext>
                </a:extLst>
              </p:cNvPr>
              <p:cNvSpPr txBox="1"/>
              <p:nvPr/>
            </p:nvSpPr>
            <p:spPr>
              <a:xfrm>
                <a:off x="457200" y="1258897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4AD7D-FD8C-4F2D-9148-3B9A9EBF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8897"/>
                <a:ext cx="7556450" cy="400110"/>
              </a:xfrm>
              <a:prstGeom prst="rect">
                <a:avLst/>
              </a:prstGeom>
              <a:blipFill>
                <a:blip r:embed="rId3"/>
                <a:stretch>
                  <a:fillRect t="-307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922EE3-DDC1-46C8-BB23-34B2B3270505}"/>
                  </a:ext>
                </a:extLst>
              </p:cNvPr>
              <p:cNvSpPr txBox="1"/>
              <p:nvPr/>
            </p:nvSpPr>
            <p:spPr>
              <a:xfrm>
                <a:off x="723164" y="1632287"/>
                <a:ext cx="33916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922EE3-DDC1-46C8-BB23-34B2B3270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" y="1632287"/>
                <a:ext cx="339163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BF7FBF-C72C-42B1-A781-8E447BF316DF}"/>
                  </a:ext>
                </a:extLst>
              </p:cNvPr>
              <p:cNvSpPr txBox="1"/>
              <p:nvPr/>
            </p:nvSpPr>
            <p:spPr>
              <a:xfrm>
                <a:off x="457200" y="3181350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BF7FBF-C72C-42B1-A781-8E447BF3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1350"/>
                <a:ext cx="7556450" cy="400110"/>
              </a:xfrm>
              <a:prstGeom prst="rect">
                <a:avLst/>
              </a:prstGeom>
              <a:blipFill>
                <a:blip r:embed="rId5"/>
                <a:stretch>
                  <a:fillRect t="-303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00DE30-F8D9-4CF3-A8E9-2320ECDC911B}"/>
                  </a:ext>
                </a:extLst>
              </p:cNvPr>
              <p:cNvSpPr txBox="1"/>
              <p:nvPr/>
            </p:nvSpPr>
            <p:spPr>
              <a:xfrm>
                <a:off x="762000" y="3615370"/>
                <a:ext cx="454699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0.30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00DE30-F8D9-4CF3-A8E9-2320ECDC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15370"/>
                <a:ext cx="454699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7D1E9-1D31-443E-BE2D-61495773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b="1" dirty="0"/>
              <a:t>Optimization: Gradient Descent(GD)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B353C-6E67-4ECB-BF32-B326BD5F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Our goal: minimize the loss</a:t>
            </a:r>
            <a:endParaRPr lang="en-US" sz="36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8414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the loss is parameterized by weights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𝜭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>
                    <a:cs typeface="Calibri" panose="020F0502020204030204" pitchFamily="34" charset="0"/>
                  </a:rPr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l-GR" sz="24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l-GR" sz="2400" dirty="0"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cs typeface="Calibri" panose="020F0502020204030204" pitchFamily="34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l-GR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sz="2400" dirty="0"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cs typeface="Calibri" panose="020F0502020204030204" pitchFamily="34" charset="0"/>
                  </a:rPr>
                  <a:t>more obvious</a:t>
                </a:r>
                <a:endParaRPr lang="en-US" sz="2400" dirty="0"/>
              </a:p>
              <a:p>
                <a:r>
                  <a:rPr lang="en-US" sz="2400" dirty="0"/>
                  <a:t>We want the weights that minimize the loss, averaged over all 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𝐶𝐸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841456" cy="4131175"/>
              </a:xfrm>
              <a:blipFill>
                <a:blip r:embed="rId3"/>
                <a:stretch>
                  <a:fillRect l="-1089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35F68-0053-42B0-80D1-F4D7EE0A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D2EE0-A01E-4A0A-8734-77407143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and Discriminative Classifiers</a:t>
            </a:r>
            <a:endParaRPr lang="zh-CN" altLang="en-US" dirty="0"/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1BF71957-C66E-489E-87F0-F1736F7A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2" y="1925620"/>
            <a:ext cx="4066255" cy="276505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E9CE30-A9B6-42BB-995B-940AC568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03" y="1925621"/>
            <a:ext cx="3240297" cy="276505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8BAF32F8-3124-4E0F-8C1E-915E72A123F5}"/>
              </a:ext>
            </a:extLst>
          </p:cNvPr>
          <p:cNvSpPr txBox="1"/>
          <p:nvPr/>
        </p:nvSpPr>
        <p:spPr>
          <a:xfrm>
            <a:off x="532564" y="1085998"/>
            <a:ext cx="6401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  <a:cs typeface="Calibri" panose="020F0502020204030204" pitchFamily="34" charset="0"/>
              </a:rPr>
              <a:t>Suppose we're distinguishing cat from dog images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E6A113-AA21-4C97-AD42-7D7AD4C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79DA-B12E-6549-9E05-EE54FDBC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Intuition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481E-82FE-BD45-8747-419F22AB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get to the bottom of this river canyon?</a:t>
            </a:r>
          </a:p>
          <a:p>
            <a:endParaRPr lang="en-US" dirty="0"/>
          </a:p>
        </p:txBody>
      </p:sp>
      <p:pic>
        <p:nvPicPr>
          <p:cNvPr id="5" name="Picture 4" descr="A close - up of a map&#10;&#10;Description automatically generated with medium confidence">
            <a:extLst>
              <a:ext uri="{FF2B5EF4-FFF2-40B4-BE49-F238E27FC236}">
                <a16:creationId xmlns:a16="http://schemas.microsoft.com/office/drawing/2014/main" id="{972088EE-764B-DC48-B182-9F4E09D1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4" y="1504950"/>
            <a:ext cx="4822902" cy="3241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847772-E22B-9242-898F-4B97CE725B16}"/>
                  </a:ext>
                </a:extLst>
              </p:cNvPr>
              <p:cNvSpPr txBox="1"/>
              <p:nvPr/>
            </p:nvSpPr>
            <p:spPr>
              <a:xfrm>
                <a:off x="1497051" y="3257550"/>
                <a:ext cx="598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847772-E22B-9242-898F-4B97CE725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51" y="3257550"/>
                <a:ext cx="5982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98F6E-D70C-EF4D-A4E2-CCEF4ED69037}"/>
              </a:ext>
            </a:extLst>
          </p:cNvPr>
          <p:cNvSpPr txBox="1">
            <a:spLocks/>
          </p:cNvSpPr>
          <p:nvPr/>
        </p:nvSpPr>
        <p:spPr>
          <a:xfrm>
            <a:off x="5394466" y="2038350"/>
            <a:ext cx="3384044" cy="2845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Look around me 360</a:t>
            </a:r>
            <a:r>
              <a:rPr lang="en-US" baseline="30000" dirty="0"/>
              <a:t>∘</a:t>
            </a:r>
          </a:p>
          <a:p>
            <a:pPr fontAlgn="auto"/>
            <a:r>
              <a:rPr lang="en-US" dirty="0"/>
              <a:t>Find the direction of steepest slope down</a:t>
            </a:r>
          </a:p>
          <a:p>
            <a:pPr fontAlgn="auto"/>
            <a:r>
              <a:rPr lang="en-US" dirty="0"/>
              <a:t>Go that way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EA16C-F858-47FE-87BB-2E2EFFC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1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Our goal: minimize the loss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B1F1-6CA4-3940-B37D-F14B6CF1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logistic regression, loss function is </a:t>
            </a:r>
            <a:r>
              <a:rPr lang="en-US" sz="2800" b="1" dirty="0"/>
              <a:t>convex</a:t>
            </a:r>
          </a:p>
          <a:p>
            <a:pPr lvl="1"/>
            <a:r>
              <a:rPr lang="en-US" sz="2400" dirty="0"/>
              <a:t>A convex function has just one minimum</a:t>
            </a:r>
          </a:p>
          <a:p>
            <a:pPr lvl="1"/>
            <a:r>
              <a:rPr lang="en-US" sz="2400" dirty="0"/>
              <a:t>Gradient descent starting from any point is guaranteed to find the minimum</a:t>
            </a:r>
            <a:endParaRPr lang="en-US" dirty="0"/>
          </a:p>
          <a:p>
            <a:pPr marL="682625" lvl="1" indent="-285750"/>
            <a:r>
              <a:rPr lang="en-US" sz="2400" dirty="0"/>
              <a:t>(Loss for neural networks is non-convex) 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CF3A4-5190-4462-9847-5F21634B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7A373B-1D37-A040-A008-407AC8DD6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200" dirty="0"/>
                  <a:t>Let's first visualize for a single scalar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7A373B-1D37-A040-A008-407AC8DD6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B0AC-EA0C-A44B-A56C-67D6EC43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/>
        </p:blipFill>
        <p:spPr>
          <a:xfrm>
            <a:off x="1819275" y="1645764"/>
            <a:ext cx="5495925" cy="33748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98971-4709-0D4A-830D-774923131059}"/>
                  </a:ext>
                </a:extLst>
              </p:cNvPr>
              <p:cNvSpPr txBox="1"/>
              <p:nvPr/>
            </p:nvSpPr>
            <p:spPr>
              <a:xfrm>
                <a:off x="304800" y="800099"/>
                <a:ext cx="8610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Given current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should we make it bigger or smaller?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98971-4709-0D4A-830D-77492313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00099"/>
                <a:ext cx="8610599" cy="400110"/>
              </a:xfrm>
              <a:prstGeom prst="rect">
                <a:avLst/>
              </a:prstGeom>
              <a:blipFill>
                <a:blip r:embed="rId5"/>
                <a:stretch>
                  <a:fillRect l="-70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64E2FC-4E94-734E-AD89-082554B89752}"/>
                  </a:ext>
                </a:extLst>
              </p:cNvPr>
              <p:cNvSpPr/>
              <p:nvPr/>
            </p:nvSpPr>
            <p:spPr>
              <a:xfrm>
                <a:off x="304800" y="1123950"/>
                <a:ext cx="838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A: Move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 the reverse direction from the slope of the function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64E2FC-4E94-734E-AD89-082554B89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950"/>
                <a:ext cx="8382000" cy="400110"/>
              </a:xfrm>
              <a:prstGeom prst="rect">
                <a:avLst/>
              </a:prstGeom>
              <a:blipFill>
                <a:blip r:embed="rId6"/>
                <a:stretch>
                  <a:fillRect l="-7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730E5F-9240-4A9D-B3AE-8A804D49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73B-1D37-A040-A008-407AC8D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200" dirty="0"/>
              <a:t>Let's first visualize for a single scalar 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B0AC-EA0C-A44B-A56C-67D6EC43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600200" y="1654440"/>
            <a:ext cx="6934200" cy="330805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98971-4709-0D4A-830D-774923131059}"/>
              </a:ext>
            </a:extLst>
          </p:cNvPr>
          <p:cNvSpPr txBox="1"/>
          <p:nvPr/>
        </p:nvSpPr>
        <p:spPr>
          <a:xfrm>
            <a:off x="304800" y="800099"/>
            <a:ext cx="861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Q: Given current w, should we make it bigger or smaller?</a:t>
            </a:r>
          </a:p>
          <a:p>
            <a:r>
              <a:rPr lang="en-US" sz="2000" dirty="0"/>
              <a:t>A: Move </a:t>
            </a:r>
            <a:r>
              <a:rPr lang="en-US" sz="2000" i="1" dirty="0"/>
              <a:t>w </a:t>
            </a:r>
            <a:r>
              <a:rPr lang="en-US" sz="2000" dirty="0"/>
              <a:t>in the reverse direction from the slope of the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91118-2BC0-DD42-A99C-FF5E0FFE56A3}"/>
              </a:ext>
            </a:extLst>
          </p:cNvPr>
          <p:cNvSpPr txBox="1"/>
          <p:nvPr/>
        </p:nvSpPr>
        <p:spPr>
          <a:xfrm>
            <a:off x="235744" y="340468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So we'll move positive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FC8E8-7CAE-4B83-91EE-52C86CC8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73B-1D37-A040-A008-407AC8D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200" dirty="0"/>
              <a:t>Let's first visualize for a single scalar 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8971-4709-0D4A-830D-774923131059}"/>
              </a:ext>
            </a:extLst>
          </p:cNvPr>
          <p:cNvSpPr txBox="1"/>
          <p:nvPr/>
        </p:nvSpPr>
        <p:spPr>
          <a:xfrm>
            <a:off x="304800" y="800099"/>
            <a:ext cx="861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Q: Given current w, should we make it bigger or smaller?</a:t>
            </a:r>
          </a:p>
          <a:p>
            <a:r>
              <a:rPr lang="en-US" sz="2000" dirty="0"/>
              <a:t>A: Move </a:t>
            </a:r>
            <a:r>
              <a:rPr lang="en-US" sz="2000" i="1" dirty="0"/>
              <a:t>w </a:t>
            </a:r>
            <a:r>
              <a:rPr lang="en-US" sz="2000" dirty="0"/>
              <a:t>in the reverse direction from the slope of the function 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D8A0C05-010C-4DAE-A5B9-BAB97D41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76400" y="1662244"/>
            <a:ext cx="6858000" cy="3271706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FFA08566-08A0-4650-A520-4B134BE58E6C}"/>
              </a:ext>
            </a:extLst>
          </p:cNvPr>
          <p:cNvSpPr txBox="1"/>
          <p:nvPr/>
        </p:nvSpPr>
        <p:spPr>
          <a:xfrm>
            <a:off x="235744" y="340468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So we'll move positive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FCF58AF-CA1A-49CB-A77C-964516C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0124-5294-334D-B89C-01146A5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 </a:t>
            </a:r>
            <a:r>
              <a:rPr lang="en-US" altLang="zh-CN" sz="3600" dirty="0"/>
              <a:t>and gradient 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88E-76E3-BB46-8108-35899C095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425502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gradient</a:t>
                </a:r>
                <a:r>
                  <a:rPr lang="en-US" sz="2000" dirty="0"/>
                  <a:t> of a function of many variables is a vector pointing in the direction of the greatest increase in a function. </a:t>
                </a:r>
              </a:p>
              <a:p>
                <a:r>
                  <a:rPr lang="en-US" sz="2000" b="1" dirty="0"/>
                  <a:t>Gradient Descent</a:t>
                </a:r>
                <a:r>
                  <a:rPr lang="en-US" sz="2000" dirty="0"/>
                  <a:t>: Find the gradient of the loss function at the current point and move in the </a:t>
                </a:r>
                <a:r>
                  <a:rPr lang="en-US" sz="2000" b="1" dirty="0"/>
                  <a:t>opposite</a:t>
                </a:r>
                <a:r>
                  <a:rPr lang="en-US" sz="2000" dirty="0"/>
                  <a:t> direction. 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</a:rPr>
                  <a:t>How much do we move in that direction ?</a:t>
                </a:r>
              </a:p>
              <a:p>
                <a:pPr lvl="1"/>
                <a:r>
                  <a:rPr lang="en-US" altLang="zh-CN" sz="2000" dirty="0"/>
                  <a:t>The value of the gradient (slope)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weighted by a </a:t>
                </a:r>
                <a:r>
                  <a:rPr lang="en-US" altLang="zh-CN" sz="2000" b="1" dirty="0"/>
                  <a:t>learning rate </a:t>
                </a:r>
                <a14:m>
                  <m:oMath xmlns:m="http://schemas.openxmlformats.org/officeDocument/2006/math">
                    <m:r>
                      <a:rPr lang="el-GR" altLang="zh-CN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/>
                  <a:t> (Higher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/>
                  <a:t> means move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000" dirty="0"/>
                  <a:t> faster)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88E-76E3-BB46-8108-35899C095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4255025"/>
              </a:xfrm>
              <a:blipFill>
                <a:blip r:embed="rId3"/>
                <a:stretch>
                  <a:fillRect l="-661" t="-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499A-B2FB-4624-85C0-B708064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0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D06ADA-F2D6-C04F-982F-18D71DC965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Consider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dimensions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D06ADA-F2D6-C04F-982F-18D71DC9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ADC52-22E2-2F44-B800-9A0B09E1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know where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space (of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parameters that make up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dirty="0"/>
                  <a:t> ) </a:t>
                </a:r>
                <a:r>
                  <a:rPr lang="en-US" dirty="0"/>
                  <a:t>we should move. </a:t>
                </a:r>
              </a:p>
              <a:p>
                <a:r>
                  <a:rPr lang="en-US" dirty="0"/>
                  <a:t>The gradient is just such a vector; it expresses the directional components of the sharpest slope along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dimensions. </a:t>
                </a:r>
              </a:p>
              <a:p>
                <a:r>
                  <a:rPr lang="en-US" altLang="zh-CN" dirty="0"/>
                  <a:t>Visualizing the gradient vector at the red point</a:t>
                </a:r>
              </a:p>
              <a:p>
                <a:r>
                  <a:rPr lang="en-US" altLang="zh-CN" dirty="0"/>
                  <a:t>It has two dimensions shown in the x-y plane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ADC52-22E2-2F44-B800-9A0B09E1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35" t="-1032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C67E6A8-BA36-4DE5-B99E-CFE4124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008" y="2975403"/>
            <a:ext cx="2870176" cy="216758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72729-F4FC-48BD-B20F-8AA0609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9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E87-46EB-0C4D-81E7-0B868927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83CCB-A2AA-DE46-B1DF-4E36EBAC7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Are much longer; lots and lots of weights</a:t>
                </a:r>
              </a:p>
              <a:p>
                <a:r>
                  <a:rPr lang="en-US" sz="2400" dirty="0"/>
                  <a:t>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gradient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tells us the slope with respect to that variable. </a:t>
                </a:r>
              </a:p>
              <a:p>
                <a:pPr lvl="1"/>
                <a:r>
                  <a:rPr lang="en-US" sz="2000" dirty="0"/>
                  <a:t>“How much would a small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influence the total loss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?” </a:t>
                </a:r>
              </a:p>
              <a:p>
                <a:pPr lvl="1"/>
                <a:r>
                  <a:rPr lang="en-US" sz="2000" dirty="0"/>
                  <a:t>We express the slope as a partial derivative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dirty="0"/>
                  <a:t> of the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The gradient is then defined as a vector of these partials.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83CCB-A2AA-DE46-B1DF-4E36EBAC7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72264-63AD-4096-940D-2FBECBC6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9E07-E7A5-2643-AB39-A58D67F4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6046F27-8BD5-458F-98E5-3664D6909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42949"/>
                <a:ext cx="8596314" cy="440054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We’ll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l-GR" altLang="zh-CN" sz="20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obvious: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;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cs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final equation for updating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the gradient is thus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6046F27-8BD5-458F-98E5-3664D6909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42949"/>
                <a:ext cx="8596314" cy="4400549"/>
              </a:xfrm>
              <a:blipFill>
                <a:blip r:embed="rId3"/>
                <a:stretch>
                  <a:fillRect l="-638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04D911F-C09F-4027-9BE3-AE76365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94B0-2301-4C01-BD70-25E25CD6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Calibri" panose="020F0502020204030204" pitchFamily="34" charset="0"/>
              </a:rPr>
              <a:t>Partial derivatives for 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F5B58-E14F-4914-A144-ECBF7A28D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+mn-lt"/>
                  </a:rPr>
                  <a:t>The loss function</a:t>
                </a:r>
              </a:p>
              <a:p>
                <a:endParaRPr lang="en-US" altLang="zh-CN" dirty="0">
                  <a:latin typeface="+mn-lt"/>
                </a:endParaRPr>
              </a:p>
              <a:p>
                <a:r>
                  <a:rPr lang="en-US" altLang="zh-CN" sz="2000" dirty="0">
                    <a:latin typeface="+mn-lt"/>
                    <a:cs typeface="Calibri" panose="020F0502020204030204" pitchFamily="34" charset="0"/>
                  </a:rPr>
                  <a:t>The elegant derivative of this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+mn-lt"/>
                  <a:cs typeface="Calibri" panose="020F0502020204030204" pitchFamily="34" charset="0"/>
                </a:endParaRPr>
              </a:p>
              <a:p>
                <a:r>
                  <a:rPr lang="en-US" altLang="zh-CN" sz="2000" b="1" dirty="0">
                    <a:cs typeface="Calibri" panose="020F0502020204030204" pitchFamily="34" charset="0"/>
                  </a:rPr>
                  <a:t>How can we get above derivative?</a:t>
                </a:r>
                <a:endParaRPr lang="en-US" altLang="zh-CN" sz="2000" b="1" dirty="0">
                  <a:latin typeface="+mn-lt"/>
                  <a:cs typeface="Calibri" panose="020F0502020204030204" pitchFamily="34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F5B58-E14F-4914-A144-ECBF7A28D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5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741324-A791-478E-BAA1-C7F5CA1D3D1B}"/>
                  </a:ext>
                </a:extLst>
              </p:cNvPr>
              <p:cNvSpPr txBox="1"/>
              <p:nvPr/>
            </p:nvSpPr>
            <p:spPr>
              <a:xfrm>
                <a:off x="381000" y="1200150"/>
                <a:ext cx="86653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741324-A791-478E-BAA1-C7F5CA1D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00150"/>
                <a:ext cx="86653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679C2C-EDAE-47B3-8F19-A1505DC3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5957-E2E3-4D27-B05B-434CC86B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Classifier</a:t>
            </a:r>
            <a:endParaRPr lang="zh-CN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19287EE-6672-49D1-9736-03F08F69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4" y="2464431"/>
            <a:ext cx="1485900" cy="126796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647D0C9-A3C4-4BD1-8E37-566D2115E668}"/>
              </a:ext>
            </a:extLst>
          </p:cNvPr>
          <p:cNvSpPr txBox="1"/>
          <p:nvPr/>
        </p:nvSpPr>
        <p:spPr>
          <a:xfrm>
            <a:off x="264414" y="727010"/>
            <a:ext cx="649028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alibri" panose="020F0502020204030204" pitchFamily="34" charset="0"/>
              </a:rPr>
              <a:t>Build a model of what's in a cat image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Knows about whiskers, ears, eyes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Assigns a probability to any image </a:t>
            </a:r>
            <a:endParaRPr lang="en-US" sz="2100" dirty="0">
              <a:latin typeface="+mn-lt"/>
              <a:cs typeface="Calibri" panose="020F0502020204030204" pitchFamily="34" charset="0"/>
            </a:endParaRP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how cat-y is this image?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A2450BF-0F0F-4F02-994D-A6DE52F4352C}"/>
              </a:ext>
            </a:extLst>
          </p:cNvPr>
          <p:cNvSpPr txBox="1"/>
          <p:nvPr/>
        </p:nvSpPr>
        <p:spPr>
          <a:xfrm>
            <a:off x="2090604" y="2880755"/>
            <a:ext cx="4401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build a model for dog images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EB5E16A-5FA3-46C6-B690-9A5F80C83B4E}"/>
              </a:ext>
            </a:extLst>
          </p:cNvPr>
          <p:cNvSpPr txBox="1"/>
          <p:nvPr/>
        </p:nvSpPr>
        <p:spPr>
          <a:xfrm>
            <a:off x="296100" y="3884772"/>
            <a:ext cx="72957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Now given a new image: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Run both models and see which one fits better </a:t>
            </a:r>
          </a:p>
        </p:txBody>
      </p:sp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9E158F40-D3D0-40B0-90EE-A57D13A8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699" y="797072"/>
            <a:ext cx="2124888" cy="144492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0197DE-5839-4FBD-9B8F-F08870B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D5625-7461-E948-85A9-082476166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47750"/>
            <a:ext cx="6789951" cy="357957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C7FF2A-A246-C74D-9B12-568B747E9527}"/>
              </a:ext>
            </a:extLst>
          </p:cNvPr>
          <p:cNvSpPr/>
          <p:nvPr/>
        </p:nvSpPr>
        <p:spPr>
          <a:xfrm>
            <a:off x="2362200" y="24193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9507E-A295-CF40-B6EC-E3AB0209F6DA}"/>
              </a:ext>
            </a:extLst>
          </p:cNvPr>
          <p:cNvSpPr/>
          <p:nvPr/>
        </p:nvSpPr>
        <p:spPr>
          <a:xfrm>
            <a:off x="2781300" y="2343149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06D568-658D-4185-AC9C-C273E665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8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E9D-B3C4-DC49-AFD3-433D0F3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7380-8927-AE4A-AAD6-1B8D1FA7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learning rate </a:t>
            </a:r>
            <a:r>
              <a:rPr lang="el-GR" dirty="0"/>
              <a:t>η</a:t>
            </a:r>
            <a:r>
              <a:rPr lang="en-US" dirty="0"/>
              <a:t> is a </a:t>
            </a:r>
            <a:r>
              <a:rPr lang="en-US" b="1" dirty="0"/>
              <a:t>hyperparameter</a:t>
            </a:r>
          </a:p>
          <a:p>
            <a:pPr lvl="1"/>
            <a:r>
              <a:rPr lang="en-US" dirty="0"/>
              <a:t>too high: the learner will take big steps and overshoot</a:t>
            </a:r>
          </a:p>
          <a:p>
            <a:pPr lvl="1"/>
            <a:r>
              <a:rPr lang="en-US" dirty="0"/>
              <a:t>too low: the learner will take too long</a:t>
            </a:r>
          </a:p>
          <a:p>
            <a:r>
              <a:rPr lang="en-US" dirty="0"/>
              <a:t>Hyperparameters: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Briefly, a special kind of parameter for an ML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Instead of being learned by algorithm from supervision (like regular parameters), they are chosen by algorithm designer.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49628-69DC-4223-A058-6D1B705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3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b="1" dirty="0"/>
              <a:t>Optimization: Stochastic GD(SGD)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40CC0-9249-448D-BD89-72893B8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E9D-B3C4-DC49-AFD3-433D0F3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SGD: Working through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7380-8927-AE4A-AAD6-1B8D1FA7B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One step of gradient descent</a:t>
                </a:r>
              </a:p>
              <a:p>
                <a:r>
                  <a:rPr lang="en-US" sz="2400" dirty="0"/>
                  <a:t>A mini-sentiment example, where the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/>
                  <a:t>(positive)</a:t>
                </a:r>
              </a:p>
              <a:p>
                <a:r>
                  <a:rPr lang="en-US" sz="2400" dirty="0"/>
                  <a:t>Two features</a:t>
                </a:r>
              </a:p>
              <a:p>
                <a:pPr marL="1036638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3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(count of positive lexicon words) </a:t>
                </a:r>
              </a:p>
              <a:p>
                <a:pPr marL="1036638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2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(count of negative lexicon words) </a:t>
                </a:r>
              </a:p>
              <a:p>
                <a:pPr marL="352425" lvl="3" indent="-342900"/>
                <a:r>
                  <a:rPr lang="en-US" sz="2400" dirty="0"/>
                  <a:t>Assume 3 parameters (2 weights and 1 bias) </a:t>
                </a:r>
              </a:p>
              <a:p>
                <a:pPr marL="352425" lvl="3" indent="-342900"/>
                <a:r>
                  <a:rPr lang="en-US" altLang="zh-CN" sz="2400" dirty="0"/>
                  <a:t>At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are zero, learning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400" baseline="30000" dirty="0"/>
              </a:p>
              <a:p>
                <a:pPr marL="1036637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0 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36637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0.1 </m:t>
                    </m:r>
                  </m:oMath>
                </a14:m>
                <a:endParaRPr lang="el-GR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36563" lvl="3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7380-8927-AE4A-AAD6-1B8D1FA7B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2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E9F76-F144-4E7F-8F08-2CE0A7A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69A-A8CB-AA47-A631-A23CDA93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Example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BFD42-F94D-4E47-AABB-54BBCFA46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Update step for update </a:t>
                </a:r>
                <a14:m>
                  <m:oMath xmlns:m="http://schemas.openxmlformats.org/officeDocument/2006/math">
                    <m:r>
                      <a:rPr lang="el-GR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is: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recall that </a:t>
                </a:r>
                <a:endParaRPr lang="en-US" sz="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vector has 3 dimensions: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BFD42-F94D-4E47-AABB-54BBCFA46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F3DC81-F3CF-48C1-A679-82FAAD580442}"/>
                  </a:ext>
                </a:extLst>
              </p:cNvPr>
              <p:cNvSpPr txBox="1"/>
              <p:nvPr/>
            </p:nvSpPr>
            <p:spPr>
              <a:xfrm>
                <a:off x="5680353" y="750153"/>
                <a:ext cx="323504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4" indent="-492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742950" lvl="4" indent="-492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=3;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</m:oMath>
                  </m:oMathPara>
                </a14:m>
                <a:endParaRPr lang="el-GR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F3DC81-F3CF-48C1-A679-82FAAD58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3" y="750153"/>
                <a:ext cx="3235048" cy="830997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F819DEF-85E0-46FF-B6E3-F5111E11E77B}"/>
                  </a:ext>
                </a:extLst>
              </p:cNvPr>
              <p:cNvSpPr txBox="1"/>
              <p:nvPr/>
            </p:nvSpPr>
            <p:spPr>
              <a:xfrm>
                <a:off x="1883567" y="1481703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F819DEF-85E0-46FF-B6E3-F5111E11E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67" y="1481703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70313-3CD3-4C96-85B8-A7150DE9B676}"/>
                  </a:ext>
                </a:extLst>
              </p:cNvPr>
              <p:cNvSpPr txBox="1"/>
              <p:nvPr/>
            </p:nvSpPr>
            <p:spPr>
              <a:xfrm>
                <a:off x="2590800" y="1966878"/>
                <a:ext cx="4221231" cy="776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70313-3CD3-4C96-85B8-A7150DE9B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66878"/>
                <a:ext cx="4221231" cy="7764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FA7566-789A-45B1-8E90-2CD83B6DBBC5}"/>
                  </a:ext>
                </a:extLst>
              </p:cNvPr>
              <p:cNvSpPr txBox="1"/>
              <p:nvPr/>
            </p:nvSpPr>
            <p:spPr>
              <a:xfrm>
                <a:off x="142476" y="3272764"/>
                <a:ext cx="2043956" cy="15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FA7566-789A-45B1-8E90-2CD83B6D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" y="3272764"/>
                <a:ext cx="2043956" cy="1584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76727F-BDB0-4129-A256-2445524FBAFE}"/>
                  </a:ext>
                </a:extLst>
              </p:cNvPr>
              <p:cNvSpPr txBox="1"/>
              <p:nvPr/>
            </p:nvSpPr>
            <p:spPr>
              <a:xfrm>
                <a:off x="1823838" y="3578906"/>
                <a:ext cx="3318153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76727F-BDB0-4129-A256-2445524F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38" y="3578906"/>
                <a:ext cx="3318153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7364DC2-EC50-481C-8395-F1AA2759E52E}"/>
                  </a:ext>
                </a:extLst>
              </p:cNvPr>
              <p:cNvSpPr txBox="1"/>
              <p:nvPr/>
            </p:nvSpPr>
            <p:spPr>
              <a:xfrm>
                <a:off x="4778315" y="3578906"/>
                <a:ext cx="19812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7364DC2-EC50-481C-8395-F1AA2759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5" y="3578906"/>
                <a:ext cx="1981200" cy="972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EF5F81-8A4C-4F52-8268-A024F2502CBB}"/>
                  </a:ext>
                </a:extLst>
              </p:cNvPr>
              <p:cNvSpPr txBox="1"/>
              <p:nvPr/>
            </p:nvSpPr>
            <p:spPr>
              <a:xfrm>
                <a:off x="6705600" y="3637263"/>
                <a:ext cx="2438400" cy="853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−0.5⋅1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EF5F81-8A4C-4F52-8268-A024F250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637263"/>
                <a:ext cx="2438400" cy="8532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461DC253-1C03-4483-B1A9-457DD6CF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69A-A8CB-AA47-A631-A23CDA93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Example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FD89A-3E09-E64B-B5EB-2CB79C30B1A3}"/>
                  </a:ext>
                </a:extLst>
              </p:cNvPr>
              <p:cNvSpPr txBox="1"/>
              <p:nvPr/>
            </p:nvSpPr>
            <p:spPr>
              <a:xfrm>
                <a:off x="4707621" y="2948285"/>
                <a:ext cx="4315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4" indent="-49213">
                  <a:buNone/>
                </a:pP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0.1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FD89A-3E09-E64B-B5EB-2CB79C30B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21" y="2948285"/>
                <a:ext cx="4315925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0334C7-F8FF-004C-9AE9-09774F80AF72}"/>
                  </a:ext>
                </a:extLst>
              </p:cNvPr>
              <p:cNvSpPr txBox="1"/>
              <p:nvPr/>
            </p:nvSpPr>
            <p:spPr>
              <a:xfrm>
                <a:off x="179062" y="2227731"/>
                <a:ext cx="87858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that we have a gradient, we compute the new parameter vector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moving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opposite direction from the gradient: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0334C7-F8FF-004C-9AE9-09774F80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2" y="2227731"/>
                <a:ext cx="8785875" cy="830997"/>
              </a:xfrm>
              <a:prstGeom prst="rect">
                <a:avLst/>
              </a:prstGeom>
              <a:blipFill>
                <a:blip r:embed="rId4"/>
                <a:stretch>
                  <a:fillRect l="-1040" t="-5839" r="-1664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21FD9C-B384-40C5-9D62-72B659585600}"/>
                  </a:ext>
                </a:extLst>
              </p:cNvPr>
              <p:cNvSpPr txBox="1"/>
              <p:nvPr/>
            </p:nvSpPr>
            <p:spPr>
              <a:xfrm>
                <a:off x="772740" y="691560"/>
                <a:ext cx="2043956" cy="15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21FD9C-B384-40C5-9D62-72B659585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40" y="691560"/>
                <a:ext cx="2043956" cy="1584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151E54-B737-4B31-B1A4-CED1B064D529}"/>
                  </a:ext>
                </a:extLst>
              </p:cNvPr>
              <p:cNvSpPr txBox="1"/>
              <p:nvPr/>
            </p:nvSpPr>
            <p:spPr>
              <a:xfrm>
                <a:off x="2816696" y="1049326"/>
                <a:ext cx="2438400" cy="853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−0.5⋅1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151E54-B737-4B31-B1A4-CED1B064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96" y="1049326"/>
                <a:ext cx="2438400" cy="853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7853C6-427B-4B4F-B29E-0C15251C9D59}"/>
                  </a:ext>
                </a:extLst>
              </p:cNvPr>
              <p:cNvSpPr txBox="1"/>
              <p:nvPr/>
            </p:nvSpPr>
            <p:spPr>
              <a:xfrm>
                <a:off x="533400" y="3024485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7853C6-427B-4B4F-B29E-0C15251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24485"/>
                <a:ext cx="457200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098283-5AA3-4612-B8E5-DD0B104F7DBA}"/>
                  </a:ext>
                </a:extLst>
              </p:cNvPr>
              <p:cNvSpPr txBox="1"/>
              <p:nvPr/>
            </p:nvSpPr>
            <p:spPr>
              <a:xfrm>
                <a:off x="904292" y="3383886"/>
                <a:ext cx="8227637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098283-5AA3-4612-B8E5-DD0B104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92" y="3383886"/>
                <a:ext cx="8227637" cy="9841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5D2DD0-B976-4551-87E1-2B96095ABBD3}"/>
                  </a:ext>
                </a:extLst>
              </p:cNvPr>
              <p:cNvSpPr txBox="1"/>
              <p:nvPr/>
            </p:nvSpPr>
            <p:spPr>
              <a:xfrm>
                <a:off x="228600" y="455295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Enough negative examples would eventually make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negative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5D2DD0-B976-4551-87E1-2B96095A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52950"/>
                <a:ext cx="8077200" cy="461665"/>
              </a:xfrm>
              <a:prstGeom prst="rect">
                <a:avLst/>
              </a:prstGeom>
              <a:blipFill>
                <a:blip r:embed="rId9"/>
                <a:stretch>
                  <a:fillRect l="-120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E912-02FA-4908-8A21-BDF3874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6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E97F-18A8-6D4B-8675-65B869D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practical: Mini-batch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A6A-C554-A848-8361-300A8EE9E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0794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Stochastic gradient descent chooses a single random example at a time that can result in choppy movements</a:t>
                </a:r>
              </a:p>
              <a:p>
                <a:r>
                  <a:rPr lang="en-US" dirty="0"/>
                  <a:t>More common to compute gradient over batches of training instances.</a:t>
                </a:r>
              </a:p>
              <a:p>
                <a:r>
                  <a:rPr lang="en-US" b="1" dirty="0"/>
                  <a:t>Batch training</a:t>
                </a:r>
                <a:r>
                  <a:rPr lang="en-US" dirty="0"/>
                  <a:t>: entire dataset</a:t>
                </a:r>
              </a:p>
              <a:p>
                <a:r>
                  <a:rPr lang="en-US" b="1" dirty="0"/>
                  <a:t>Mini-batch training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examples (512, or 1024), notice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recover the SGD training.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A6A-C554-A848-8361-300A8EE9E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079456" cy="4131175"/>
              </a:xfrm>
              <a:blipFill>
                <a:blip r:embed="rId3"/>
                <a:stretch>
                  <a:fillRect l="-861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E64C-3E73-452E-A089-96A6A144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5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312175"/>
          </a:xfrm>
        </p:spPr>
        <p:txBody>
          <a:bodyPr>
            <a:normAutofit/>
          </a:bodyPr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dirty="0"/>
              <a:t>Optimization: Stochastic GD(SGD)</a:t>
            </a:r>
          </a:p>
          <a:p>
            <a:r>
              <a:rPr lang="en-US" altLang="zh-CN" b="1" dirty="0"/>
              <a:t>Regularization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B857-35AC-499B-8609-F395723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5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B5DA5-FC28-6C49-8E3E-78D224AD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F4C9E31-AC89-C849-B536-CD6E02057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model that perfectly match the training data has a problem.</a:t>
                </a:r>
              </a:p>
              <a:p>
                <a:r>
                  <a:rPr lang="en-US" dirty="0"/>
                  <a:t>It will also </a:t>
                </a:r>
                <a:r>
                  <a:rPr lang="en-US" b="1" dirty="0"/>
                  <a:t>overfit</a:t>
                </a:r>
                <a:r>
                  <a:rPr lang="en-US" dirty="0"/>
                  <a:t> to the data, modeling noise </a:t>
                </a:r>
              </a:p>
              <a:p>
                <a:pPr lvl="1"/>
                <a:r>
                  <a:rPr lang="en-US" dirty="0"/>
                  <a:t>A random word that perfectly predicts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(it happens to only occur in one class) will get a very high weight. </a:t>
                </a:r>
              </a:p>
              <a:p>
                <a:pPr lvl="1"/>
                <a:r>
                  <a:rPr lang="en-US" dirty="0"/>
                  <a:t>Failing to generalize to a test set without this word. </a:t>
                </a:r>
              </a:p>
              <a:p>
                <a:r>
                  <a:rPr lang="en-US" dirty="0"/>
                  <a:t>A good model should be able to </a:t>
                </a:r>
                <a:r>
                  <a:rPr lang="en-US" b="1" dirty="0"/>
                  <a:t>generalize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F4C9E31-AC89-C849-B536-CD6E02057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5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CABE9B-5879-4EB0-B7C8-CB81FF96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1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C54EAC-6674-FA4D-A2D3-77F3808F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11F6-10B0-164E-B11B-FD6128E4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700369"/>
            <a:ext cx="4567857" cy="308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This movie drew me in, and it'll do the same to 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DD555-C739-AF4F-B248-51F21589B2A0}"/>
              </a:ext>
            </a:extLst>
          </p:cNvPr>
          <p:cNvSpPr txBox="1"/>
          <p:nvPr/>
        </p:nvSpPr>
        <p:spPr>
          <a:xfrm>
            <a:off x="5607204" y="1185823"/>
            <a:ext cx="203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 = "this"</a:t>
            </a:r>
          </a:p>
          <a:p>
            <a:r>
              <a:rPr lang="en-US" dirty="0"/>
              <a:t>X2 = "movie</a:t>
            </a:r>
          </a:p>
          <a:p>
            <a:r>
              <a:rPr lang="en-US" dirty="0">
                <a:solidFill>
                  <a:srgbClr val="CC0000"/>
                </a:solidFill>
              </a:rPr>
              <a:t>X3 = "hated"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97BF6-EA2C-BB4B-BF6C-9FC7717B383A}"/>
              </a:ext>
            </a:extLst>
          </p:cNvPr>
          <p:cNvSpPr txBox="1"/>
          <p:nvPr/>
        </p:nvSpPr>
        <p:spPr>
          <a:xfrm>
            <a:off x="80343" y="3347948"/>
            <a:ext cx="4567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I can't tell you how much I hated this movie. It sucked.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8E21-75DF-F840-9111-6F7AE72DDF00}"/>
              </a:ext>
            </a:extLst>
          </p:cNvPr>
          <p:cNvSpPr txBox="1"/>
          <p:nvPr/>
        </p:nvSpPr>
        <p:spPr>
          <a:xfrm>
            <a:off x="5067793" y="4122660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X5 = "the same to you"</a:t>
            </a:r>
          </a:p>
          <a:p>
            <a:r>
              <a:rPr lang="en-US" dirty="0">
                <a:solidFill>
                  <a:srgbClr val="FF0000"/>
                </a:solidFill>
              </a:rPr>
              <a:t>X7 = "tell you how much"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1CA66-3DF8-2748-8071-2C0A4E90E4F3}"/>
              </a:ext>
            </a:extLst>
          </p:cNvPr>
          <p:cNvSpPr txBox="1"/>
          <p:nvPr/>
        </p:nvSpPr>
        <p:spPr>
          <a:xfrm>
            <a:off x="5607204" y="2386152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X4 = "drew me in"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016BD-0C36-F246-8075-BE020A7A2E52}"/>
              </a:ext>
            </a:extLst>
          </p:cNvPr>
          <p:cNvSpPr txBox="1"/>
          <p:nvPr/>
        </p:nvSpPr>
        <p:spPr>
          <a:xfrm>
            <a:off x="1824150" y="724158"/>
            <a:ext cx="84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F81A0-F2DB-7449-9866-4D4D555270E3}"/>
              </a:ext>
            </a:extLst>
          </p:cNvPr>
          <p:cNvSpPr txBox="1"/>
          <p:nvPr/>
        </p:nvSpPr>
        <p:spPr>
          <a:xfrm>
            <a:off x="1929949" y="2165414"/>
            <a:ext cx="6286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4AE9-A50A-D643-927E-346BD01EEB75}"/>
              </a:ext>
            </a:extLst>
          </p:cNvPr>
          <p:cNvSpPr txBox="1"/>
          <p:nvPr/>
        </p:nvSpPr>
        <p:spPr>
          <a:xfrm>
            <a:off x="4644057" y="724158"/>
            <a:ext cx="39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Useful or harmless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5233E-AD54-E340-BDE7-93EED5D80D9A}"/>
              </a:ext>
            </a:extLst>
          </p:cNvPr>
          <p:cNvSpPr txBox="1"/>
          <p:nvPr/>
        </p:nvSpPr>
        <p:spPr>
          <a:xfrm>
            <a:off x="4644057" y="2801104"/>
            <a:ext cx="422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+mn-lt"/>
              </a:defRPr>
            </a:lvl1pPr>
          </a:lstStyle>
          <a:p>
            <a:r>
              <a:rPr lang="en-US" dirty="0"/>
              <a:t>4</a:t>
            </a:r>
            <a:r>
              <a:rPr lang="en-US" altLang="zh-CN" dirty="0"/>
              <a:t>-</a:t>
            </a:r>
            <a:r>
              <a:rPr lang="en-US" dirty="0"/>
              <a:t>gram features that just "memorize" training set and might cause problems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C233D-C743-4262-88AF-250F5ED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38E4-CBB5-46BB-91F9-F838D67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Calibri" panose="020F0502020204030204" pitchFamily="34" charset="0"/>
              </a:rPr>
              <a:t>Discriminative Classifier</a:t>
            </a:r>
            <a:endParaRPr lang="zh-CN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C93885-F397-4372-93E8-73ED286BF53B}"/>
              </a:ext>
            </a:extLst>
          </p:cNvPr>
          <p:cNvSpPr txBox="1">
            <a:spLocks/>
          </p:cNvSpPr>
          <p:nvPr/>
        </p:nvSpPr>
        <p:spPr>
          <a:xfrm>
            <a:off x="617220" y="161215"/>
            <a:ext cx="5657850" cy="51029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E419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cs typeface="Calibri" panose="020F0502020204030204" pitchFamily="34" charset="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D2AF9F3-1DAE-4E4B-915F-DCADADEA0BF8}"/>
              </a:ext>
            </a:extLst>
          </p:cNvPr>
          <p:cNvSpPr txBox="1"/>
          <p:nvPr/>
        </p:nvSpPr>
        <p:spPr>
          <a:xfrm>
            <a:off x="397296" y="738485"/>
            <a:ext cx="520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cs typeface="Calibri" panose="020F0502020204030204" pitchFamily="34" charset="0"/>
              </a:rPr>
              <a:t>Just try to distinguish dogs from cats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B3F75B48-3B69-4097-90F7-B0632FDFB4A3}"/>
              </a:ext>
            </a:extLst>
          </p:cNvPr>
          <p:cNvSpPr txBox="1"/>
          <p:nvPr/>
        </p:nvSpPr>
        <p:spPr>
          <a:xfrm>
            <a:off x="397296" y="4407992"/>
            <a:ext cx="77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Calibri" panose="020F0502020204030204" pitchFamily="34" charset="0"/>
              </a:rPr>
              <a:t>Oh look, dogs have collars! Let's ignore everything else</a:t>
            </a:r>
          </a:p>
        </p:txBody>
      </p:sp>
      <p:pic>
        <p:nvPicPr>
          <p:cNvPr id="17" name="Content Placeholder 2">
            <a:extLst>
              <a:ext uri="{FF2B5EF4-FFF2-40B4-BE49-F238E27FC236}">
                <a16:creationId xmlns:a16="http://schemas.microsoft.com/office/drawing/2014/main" id="{3A9A6E16-C788-4DE7-9BC2-24E6AEE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1377738"/>
            <a:ext cx="4066255" cy="2765054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6578E24B-E8E7-4A57-8A03-46E4CC54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18" y="1390180"/>
            <a:ext cx="3240297" cy="2765054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F201C89-CA1F-47BF-ACA6-6724A6B19CEB}"/>
              </a:ext>
            </a:extLst>
          </p:cNvPr>
          <p:cNvSpPr/>
          <p:nvPr/>
        </p:nvSpPr>
        <p:spPr>
          <a:xfrm>
            <a:off x="6477000" y="3045332"/>
            <a:ext cx="1077841" cy="801302"/>
          </a:xfrm>
          <a:custGeom>
            <a:avLst/>
            <a:gdLst>
              <a:gd name="connsiteX0" fmla="*/ 52231 w 1077841"/>
              <a:gd name="connsiteY0" fmla="*/ 47540 h 801302"/>
              <a:gd name="connsiteX1" fmla="*/ 793636 w 1077841"/>
              <a:gd name="connsiteY1" fmla="*/ 10470 h 801302"/>
              <a:gd name="connsiteX2" fmla="*/ 941917 w 1077841"/>
              <a:gd name="connsiteY2" fmla="*/ 35183 h 801302"/>
              <a:gd name="connsiteX3" fmla="*/ 978987 w 1077841"/>
              <a:gd name="connsiteY3" fmla="*/ 59897 h 801302"/>
              <a:gd name="connsiteX4" fmla="*/ 1016058 w 1077841"/>
              <a:gd name="connsiteY4" fmla="*/ 96967 h 801302"/>
              <a:gd name="connsiteX5" fmla="*/ 1040771 w 1077841"/>
              <a:gd name="connsiteY5" fmla="*/ 158751 h 801302"/>
              <a:gd name="connsiteX6" fmla="*/ 1053128 w 1077841"/>
              <a:gd name="connsiteY6" fmla="*/ 257605 h 801302"/>
              <a:gd name="connsiteX7" fmla="*/ 1065485 w 1077841"/>
              <a:gd name="connsiteY7" fmla="*/ 331745 h 801302"/>
              <a:gd name="connsiteX8" fmla="*/ 1077841 w 1077841"/>
              <a:gd name="connsiteY8" fmla="*/ 418243 h 801302"/>
              <a:gd name="connsiteX9" fmla="*/ 1065485 w 1077841"/>
              <a:gd name="connsiteY9" fmla="*/ 615951 h 801302"/>
              <a:gd name="connsiteX10" fmla="*/ 1040771 w 1077841"/>
              <a:gd name="connsiteY10" fmla="*/ 653021 h 801302"/>
              <a:gd name="connsiteX11" fmla="*/ 929560 w 1077841"/>
              <a:gd name="connsiteY11" fmla="*/ 764232 h 801302"/>
              <a:gd name="connsiteX12" fmla="*/ 892490 w 1077841"/>
              <a:gd name="connsiteY12" fmla="*/ 788945 h 801302"/>
              <a:gd name="connsiteX13" fmla="*/ 781279 w 1077841"/>
              <a:gd name="connsiteY13" fmla="*/ 801302 h 801302"/>
              <a:gd name="connsiteX14" fmla="*/ 521787 w 1077841"/>
              <a:gd name="connsiteY14" fmla="*/ 788945 h 801302"/>
              <a:gd name="connsiteX15" fmla="*/ 472360 w 1077841"/>
              <a:gd name="connsiteY15" fmla="*/ 776589 h 801302"/>
              <a:gd name="connsiteX16" fmla="*/ 385863 w 1077841"/>
              <a:gd name="connsiteY16" fmla="*/ 751875 h 801302"/>
              <a:gd name="connsiteX17" fmla="*/ 175798 w 1077841"/>
              <a:gd name="connsiteY17" fmla="*/ 739518 h 801302"/>
              <a:gd name="connsiteX18" fmla="*/ 138728 w 1077841"/>
              <a:gd name="connsiteY18" fmla="*/ 714805 h 801302"/>
              <a:gd name="connsiteX19" fmla="*/ 114014 w 1077841"/>
              <a:gd name="connsiteY19" fmla="*/ 653021 h 801302"/>
              <a:gd name="connsiteX20" fmla="*/ 89301 w 1077841"/>
              <a:gd name="connsiteY20" fmla="*/ 566524 h 801302"/>
              <a:gd name="connsiteX21" fmla="*/ 76944 w 1077841"/>
              <a:gd name="connsiteY21" fmla="*/ 492383 h 801302"/>
              <a:gd name="connsiteX22" fmla="*/ 64587 w 1077841"/>
              <a:gd name="connsiteY22" fmla="*/ 442956 h 801302"/>
              <a:gd name="connsiteX23" fmla="*/ 52231 w 1077841"/>
              <a:gd name="connsiteY23" fmla="*/ 381172 h 801302"/>
              <a:gd name="connsiteX24" fmla="*/ 52231 w 1077841"/>
              <a:gd name="connsiteY24" fmla="*/ 47540 h 8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7841" h="801302">
                <a:moveTo>
                  <a:pt x="52231" y="47540"/>
                </a:moveTo>
                <a:cubicBezTo>
                  <a:pt x="175798" y="-14244"/>
                  <a:pt x="131445" y="-2774"/>
                  <a:pt x="793636" y="10470"/>
                </a:cubicBezTo>
                <a:cubicBezTo>
                  <a:pt x="828875" y="14385"/>
                  <a:pt x="900514" y="14481"/>
                  <a:pt x="941917" y="35183"/>
                </a:cubicBezTo>
                <a:cubicBezTo>
                  <a:pt x="955200" y="41825"/>
                  <a:pt x="967578" y="50390"/>
                  <a:pt x="978987" y="59897"/>
                </a:cubicBezTo>
                <a:cubicBezTo>
                  <a:pt x="992412" y="71084"/>
                  <a:pt x="1003701" y="84610"/>
                  <a:pt x="1016058" y="96967"/>
                </a:cubicBezTo>
                <a:cubicBezTo>
                  <a:pt x="1024296" y="117562"/>
                  <a:pt x="1035783" y="137138"/>
                  <a:pt x="1040771" y="158751"/>
                </a:cubicBezTo>
                <a:cubicBezTo>
                  <a:pt x="1048238" y="191108"/>
                  <a:pt x="1048432" y="224731"/>
                  <a:pt x="1053128" y="257605"/>
                </a:cubicBezTo>
                <a:cubicBezTo>
                  <a:pt x="1056671" y="282407"/>
                  <a:pt x="1061675" y="306982"/>
                  <a:pt x="1065485" y="331745"/>
                </a:cubicBezTo>
                <a:cubicBezTo>
                  <a:pt x="1069914" y="360532"/>
                  <a:pt x="1073722" y="389410"/>
                  <a:pt x="1077841" y="418243"/>
                </a:cubicBezTo>
                <a:cubicBezTo>
                  <a:pt x="1073722" y="484146"/>
                  <a:pt x="1075783" y="550728"/>
                  <a:pt x="1065485" y="615951"/>
                </a:cubicBezTo>
                <a:cubicBezTo>
                  <a:pt x="1063169" y="630620"/>
                  <a:pt x="1049506" y="641010"/>
                  <a:pt x="1040771" y="653021"/>
                </a:cubicBezTo>
                <a:cubicBezTo>
                  <a:pt x="916855" y="823406"/>
                  <a:pt x="1018976" y="719525"/>
                  <a:pt x="929560" y="764232"/>
                </a:cubicBezTo>
                <a:cubicBezTo>
                  <a:pt x="916277" y="770873"/>
                  <a:pt x="906897" y="785343"/>
                  <a:pt x="892490" y="788945"/>
                </a:cubicBezTo>
                <a:cubicBezTo>
                  <a:pt x="856305" y="797991"/>
                  <a:pt x="818349" y="797183"/>
                  <a:pt x="781279" y="801302"/>
                </a:cubicBezTo>
                <a:cubicBezTo>
                  <a:pt x="694782" y="797183"/>
                  <a:pt x="608107" y="795850"/>
                  <a:pt x="521787" y="788945"/>
                </a:cubicBezTo>
                <a:cubicBezTo>
                  <a:pt x="504858" y="787591"/>
                  <a:pt x="488744" y="781057"/>
                  <a:pt x="472360" y="776589"/>
                </a:cubicBezTo>
                <a:cubicBezTo>
                  <a:pt x="443430" y="768699"/>
                  <a:pt x="415618" y="755594"/>
                  <a:pt x="385863" y="751875"/>
                </a:cubicBezTo>
                <a:cubicBezTo>
                  <a:pt x="316262" y="743175"/>
                  <a:pt x="245820" y="743637"/>
                  <a:pt x="175798" y="739518"/>
                </a:cubicBezTo>
                <a:cubicBezTo>
                  <a:pt x="163441" y="731280"/>
                  <a:pt x="147360" y="726890"/>
                  <a:pt x="138728" y="714805"/>
                </a:cubicBezTo>
                <a:cubicBezTo>
                  <a:pt x="125835" y="696755"/>
                  <a:pt x="121802" y="673790"/>
                  <a:pt x="114014" y="653021"/>
                </a:cubicBezTo>
                <a:cubicBezTo>
                  <a:pt x="103922" y="626108"/>
                  <a:pt x="94864" y="594337"/>
                  <a:pt x="89301" y="566524"/>
                </a:cubicBezTo>
                <a:cubicBezTo>
                  <a:pt x="84387" y="541956"/>
                  <a:pt x="81858" y="516951"/>
                  <a:pt x="76944" y="492383"/>
                </a:cubicBezTo>
                <a:cubicBezTo>
                  <a:pt x="73613" y="475730"/>
                  <a:pt x="68271" y="459534"/>
                  <a:pt x="64587" y="442956"/>
                </a:cubicBezTo>
                <a:cubicBezTo>
                  <a:pt x="60031" y="422454"/>
                  <a:pt x="56350" y="401767"/>
                  <a:pt x="52231" y="381172"/>
                </a:cubicBezTo>
                <a:cubicBezTo>
                  <a:pt x="64795" y="29362"/>
                  <a:pt x="-71336" y="109324"/>
                  <a:pt x="52231" y="47540"/>
                </a:cubicBezTo>
                <a:close/>
              </a:path>
            </a:pathLst>
          </a:cu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2C7FDA-6835-4C39-BB29-AA47219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AD9-AF9B-A74C-BD6D-63C66EE7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521E6-CAAA-CA43-A184-4A16DB09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3" y="831325"/>
            <a:ext cx="8665369" cy="413117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4-gram model on tiny data will just memorize the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100% accuracy on the training set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But it will be surprised by the novel 4-grams in the test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Low accuracy on test set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Models that are too powerful can </a:t>
            </a:r>
            <a:r>
              <a:rPr lang="en-US" sz="2400" b="1" dirty="0"/>
              <a:t>overfit</a:t>
            </a:r>
            <a:r>
              <a:rPr lang="en-US" sz="2400" dirty="0"/>
              <a:t> the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Fitting the details of the training data so exactly that the model doesn't generalize well to the test set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How to avoid overfitting?</a:t>
            </a:r>
            <a:endParaRPr lang="en-US" sz="2400" dirty="0"/>
          </a:p>
          <a:p>
            <a:pPr lvl="3">
              <a:spcAft>
                <a:spcPts val="0"/>
              </a:spcAft>
            </a:pPr>
            <a:r>
              <a:rPr lang="en-US" sz="2000" b="1" dirty="0"/>
              <a:t>Regularization in logistic regression </a:t>
            </a:r>
          </a:p>
          <a:p>
            <a:pPr lvl="3">
              <a:spcAft>
                <a:spcPts val="0"/>
              </a:spcAft>
            </a:pPr>
            <a:r>
              <a:rPr lang="en-US" sz="2000" b="1" dirty="0"/>
              <a:t>Dropout in neural networks</a:t>
            </a:r>
            <a:endParaRPr 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4D4C7-5295-490A-A937-BD2B9BA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1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A5F3-B75B-3C45-9391-5469FF44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solution for overfitting</a:t>
                </a:r>
              </a:p>
              <a:p>
                <a:r>
                  <a:rPr lang="en-US" sz="2400" dirty="0"/>
                  <a:t>Add a regularization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dirty="0"/>
                  <a:t> </a:t>
                </a:r>
                <a:r>
                  <a:rPr lang="en-US" sz="2400" dirty="0"/>
                  <a:t>to the loss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choose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penalizes large weights</a:t>
                </a:r>
              </a:p>
              <a:p>
                <a:pPr lvl="1"/>
                <a:r>
                  <a:rPr lang="en-US" sz="2000" dirty="0"/>
                  <a:t>fitting the data well with lots of big weights not as good as fitting the data a little less well, with small weights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4D80F-76D0-4237-96FF-8585966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1044E3-0529-471A-A2D1-53670888DBF7}"/>
                  </a:ext>
                </a:extLst>
              </p:cNvPr>
              <p:cNvSpPr txBox="1"/>
              <p:nvPr/>
            </p:nvSpPr>
            <p:spPr>
              <a:xfrm>
                <a:off x="1726285" y="2067637"/>
                <a:ext cx="562237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1044E3-0529-471A-A2D1-53670888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85" y="2067637"/>
                <a:ext cx="562237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10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dirty="0"/>
                  <a:t>-Regularization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4312174"/>
              </a:xfrm>
            </p:spPr>
            <p:txBody>
              <a:bodyPr/>
              <a:lstStyle/>
              <a:p>
                <a:r>
                  <a:rPr lang="en-US" sz="2400" dirty="0"/>
                  <a:t>The sum of the squares of the weights</a:t>
                </a:r>
              </a:p>
              <a:p>
                <a:r>
                  <a:rPr lang="en-US" sz="2400" dirty="0"/>
                  <a:t>The name is because this is the (square of the)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-norm</a:t>
                </a:r>
                <a:r>
                  <a:rPr lang="el-GR" sz="2400" dirty="0"/>
                  <a:t>,</a:t>
                </a:r>
                <a:r>
                  <a:rPr lang="en-US" sz="2400" dirty="0"/>
                  <a:t> the </a:t>
                </a:r>
                <a:r>
                  <a:rPr lang="en-US" sz="2400" b="1" dirty="0"/>
                  <a:t>Euclidean distance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to the origin.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-regularized objective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4312174"/>
              </a:xfrm>
              <a:blipFill>
                <a:blip r:embed="rId3"/>
                <a:stretch>
                  <a:fillRect l="-1029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07795-A585-4ABB-8862-3F23F775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951BA5-8D3B-49F2-9030-40640AE4F645}"/>
                  </a:ext>
                </a:extLst>
              </p:cNvPr>
              <p:cNvSpPr txBox="1"/>
              <p:nvPr/>
            </p:nvSpPr>
            <p:spPr>
              <a:xfrm>
                <a:off x="1697454" y="3985482"/>
                <a:ext cx="576920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951BA5-8D3B-49F2-9030-40640AE4F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54" y="3985482"/>
                <a:ext cx="5769207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54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600" dirty="0"/>
                  <a:t>- </a:t>
                </a:r>
                <a:r>
                  <a:rPr lang="en-US" sz="3600" dirty="0"/>
                  <a:t>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sum of the (absolute value of the) weights</a:t>
                </a:r>
                <a:endParaRPr lang="en-US" dirty="0"/>
              </a:p>
              <a:p>
                <a:r>
                  <a:rPr lang="en-US" sz="2400" dirty="0"/>
                  <a:t>Named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-norm </a:t>
                </a:r>
                <a:r>
                  <a:rPr lang="en-US" sz="2400" dirty="0"/>
                  <a:t>, = sum of the absolute values of the weights, = </a:t>
                </a:r>
                <a:r>
                  <a:rPr lang="en-US" sz="2400" b="1" dirty="0"/>
                  <a:t>Manhattan distance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-regularized objective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6F9DC-7A5A-4AB2-A643-B6DF06F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5FAD4D-CEEB-4FC5-92F6-29A767726661}"/>
                  </a:ext>
                </a:extLst>
              </p:cNvPr>
              <p:cNvSpPr txBox="1"/>
              <p:nvPr/>
            </p:nvSpPr>
            <p:spPr>
              <a:xfrm>
                <a:off x="1697454" y="4095750"/>
                <a:ext cx="599375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5FAD4D-CEEB-4FC5-92F6-29A76772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54" y="4095750"/>
                <a:ext cx="5993756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36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312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dirty="0"/>
              <a:t>Optimization: Stochastic GD(SGD)</a:t>
            </a:r>
          </a:p>
          <a:p>
            <a:r>
              <a:rPr lang="en-US" altLang="zh-CN" dirty="0"/>
              <a:t>Regularization</a:t>
            </a:r>
          </a:p>
          <a:p>
            <a:r>
              <a:rPr lang="en-US" altLang="zh-CN" b="1" dirty="0"/>
              <a:t>Multinomial LR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5A41E-67DE-4473-B584-B580C0A2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191C-5681-E64A-B840-660DF774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512970" cy="413117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Often we need more than 2 classes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Positive/negative/neutral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Parts of speech (noun, verb, adjective, adverb, preposition, etc.)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Classify emergency SMSs into different actionable classes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If &gt;2 classes we use </a:t>
            </a:r>
            <a:r>
              <a:rPr lang="en-US" sz="2400" b="1" dirty="0"/>
              <a:t>multinomial logistic regression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Softmax regression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Multinomial logit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(defunct names : Maximum entropy modeling or MaxEnt</a:t>
            </a:r>
            <a:endParaRPr lang="en-US" sz="2000" b="1" dirty="0"/>
          </a:p>
          <a:p>
            <a:pPr>
              <a:spcAft>
                <a:spcPts val="0"/>
              </a:spcAft>
            </a:pPr>
            <a:r>
              <a:rPr lang="en-US" sz="2400" dirty="0"/>
              <a:t>So "logistic regression" will just mean binary (2 output classes)</a:t>
            </a:r>
          </a:p>
          <a:p>
            <a:pPr>
              <a:spcAft>
                <a:spcPts val="0"/>
              </a:spcAft>
            </a:pPr>
            <a:endParaRPr lang="en-US" sz="2400" b="1" dirty="0"/>
          </a:p>
          <a:p>
            <a:pPr marL="406400" lvl="2" indent="0">
              <a:spcAft>
                <a:spcPts val="0"/>
              </a:spcAft>
              <a:buNone/>
            </a:pPr>
            <a:endParaRPr lang="en-US" sz="2400" dirty="0"/>
          </a:p>
          <a:p>
            <a:pPr marL="406400" lvl="2" indent="0">
              <a:spcAft>
                <a:spcPts val="0"/>
              </a:spcAft>
              <a:buNone/>
            </a:pPr>
            <a:endParaRPr lang="en-US" sz="2400" dirty="0"/>
          </a:p>
          <a:p>
            <a:pPr>
              <a:spcAft>
                <a:spcPts val="0"/>
              </a:spcAft>
            </a:pPr>
            <a:endParaRPr lang="en-US" sz="1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48FC7-6886-4EFE-856D-ABA594D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9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probability of everything must still sum to 1</a:t>
                </a:r>
                <a:endParaRPr lang="en-US" sz="2400" dirty="0">
                  <a:latin typeface="Courier" pitchFamily="2" charset="0"/>
                </a:endParaRPr>
              </a:p>
              <a:p>
                <a:pPr marL="15087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1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400" dirty="0"/>
                  <a:t>Need a generalization of the sigmoid called the </a:t>
                </a:r>
                <a:r>
                  <a:rPr lang="en-US" sz="2400" b="1" dirty="0" err="1"/>
                  <a:t>softmax</a:t>
                </a:r>
                <a:endParaRPr lang="en-US" sz="2400" b="1" dirty="0"/>
              </a:p>
              <a:p>
                <a:pPr lvl="1"/>
                <a:r>
                  <a:rPr lang="en-US" sz="2400" dirty="0"/>
                  <a:t>Takes a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arbitrary values </a:t>
                </a:r>
              </a:p>
              <a:p>
                <a:pPr lvl="1"/>
                <a:r>
                  <a:rPr lang="en-US" sz="2400" dirty="0"/>
                  <a:t>Outputs a probability distribution</a:t>
                </a:r>
              </a:p>
              <a:p>
                <a:pPr lvl="2"/>
                <a:r>
                  <a:rPr lang="en-US" sz="2000" dirty="0"/>
                  <a:t>each value in the range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all the values summing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96C58-AC0A-4B0C-A2C0-14D393A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9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softmax</a:t>
            </a:r>
            <a:r>
              <a:rPr lang="en-US" sz="3600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744" y="738482"/>
                <a:ext cx="8298656" cy="4131175"/>
              </a:xfrm>
            </p:spPr>
            <p:txBody>
              <a:bodyPr>
                <a:normAutofit/>
              </a:bodyPr>
              <a:lstStyle/>
              <a:p>
                <a:pPr marL="493776" lvl="1" indent="-342900"/>
                <a:r>
                  <a:rPr lang="en-US" sz="2400" dirty="0"/>
                  <a:t>Turns a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arbitrary values into probabilities </a:t>
                </a:r>
              </a:p>
              <a:p>
                <a:pPr marL="15087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altLang="zh-CN" sz="2400" b="0" i="0" u="none" strike="noStrike" baseline="0" dirty="0">
                    <a:latin typeface="NimbusRomNo9L-Regu"/>
                  </a:rPr>
                  <a:t>The denominator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400" dirty="0">
                    <a:latin typeface="NimbusRomNo9L-Regu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is used to normalize all the values into probabilities.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44" y="738482"/>
                <a:ext cx="8298656" cy="4131175"/>
              </a:xfrm>
              <a:blipFill>
                <a:blip r:embed="rId2"/>
                <a:stretch>
                  <a:fillRect l="-1029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D97B82-9D9C-47A7-848C-8573B9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2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softmax</a:t>
            </a:r>
            <a:r>
              <a:rPr lang="en-US" sz="3600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744" y="831325"/>
                <a:ext cx="7003256" cy="4131175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Turns  a vector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arbitrary values into probabilities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0.6, 1.1, −1.5, 1.2, 3.2,−1.1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44" y="831325"/>
                <a:ext cx="7003256" cy="4131175"/>
              </a:xfrm>
              <a:blipFill>
                <a:blip r:embed="rId2"/>
                <a:stretch>
                  <a:fillRect t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AC690-7EEE-4655-B04F-C0127D92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C03C3F-7453-4ED5-93C9-4EB055102021}"/>
                  </a:ext>
                </a:extLst>
              </p:cNvPr>
              <p:cNvSpPr txBox="1"/>
              <p:nvPr/>
            </p:nvSpPr>
            <p:spPr>
              <a:xfrm>
                <a:off x="381000" y="2504151"/>
                <a:ext cx="7909760" cy="1783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i="0" u="none" strike="noStrike" baseline="0" dirty="0">
                    <a:latin typeface="NimbusRomNo9L-Regu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0.055;0.090;0.006;0.099;0.74;0.010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C03C3F-7453-4ED5-93C9-4EB055102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04151"/>
                <a:ext cx="7909760" cy="1783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660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0433-E5CD-5A47-B7F8-BE3FB424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Softmax in multinomial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3F32C-9B45-1444-9D14-AA9A7FF1106E}"/>
                  </a:ext>
                </a:extLst>
              </p:cNvPr>
              <p:cNvSpPr txBox="1"/>
              <p:nvPr/>
            </p:nvSpPr>
            <p:spPr>
              <a:xfrm>
                <a:off x="304800" y="3042770"/>
                <a:ext cx="8382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Input is still the dot product between weight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input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But now we’ll need separate weight vectors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classes.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3F32C-9B45-1444-9D14-AA9A7FF1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2770"/>
                <a:ext cx="8382000" cy="1938992"/>
              </a:xfrm>
              <a:prstGeom prst="rect">
                <a:avLst/>
              </a:prstGeom>
              <a:blipFill>
                <a:blip r:embed="rId2"/>
                <a:stretch>
                  <a:fillRect l="-945" t="-2830" r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EF7A6-D500-46AD-9447-6CAF1EED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96976-0227-4569-9F80-5D42B1018D9A}"/>
                  </a:ext>
                </a:extLst>
              </p:cNvPr>
              <p:cNvSpPr txBox="1"/>
              <p:nvPr/>
            </p:nvSpPr>
            <p:spPr>
              <a:xfrm>
                <a:off x="1485900" y="1733550"/>
                <a:ext cx="6019800" cy="96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96976-0227-4569-9F80-5D42B101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733550"/>
                <a:ext cx="6019800" cy="965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C63FF83A-2E3F-4DAC-AF08-3EA794FCA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74982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>
                    <a:latin typeface="NimbusRomNo9L-Regu"/>
                  </a:rPr>
                  <a:t>P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robability of each of output classes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 can thus be computed as: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C63FF83A-2E3F-4DAC-AF08-3EA794FCA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749825"/>
              </a:xfrm>
              <a:blipFill>
                <a:blip r:embed="rId4"/>
                <a:stretch>
                  <a:fillRect l="-1029" t="-6504" b="-28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B6CAF-B860-4F83-9E60-8920BA5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Difference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72FA0-05C0-480D-B228-73FC41009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5" y="875404"/>
                <a:ext cx="8255556" cy="39942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Finding the correct class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from a document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 Generative vs Discriminative Classifiers</a:t>
                </a:r>
              </a:p>
              <a:p>
                <a:r>
                  <a:rPr lang="en-US" altLang="zh-CN" b="1" dirty="0"/>
                  <a:t>Naive Bayes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/>
                            <m:t>likelihood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</m:lim>
                      </m:limUp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/>
                            <m:t>prior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</m:lim>
                      </m:limUp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Logistic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posterior</m:t>
                          </m:r>
                        </m:lim>
                      </m:limUpp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72FA0-05C0-480D-B228-73FC4100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5" y="875404"/>
                <a:ext cx="8255556" cy="3994253"/>
              </a:xfrm>
              <a:blipFill>
                <a:blip r:embed="rId2"/>
                <a:stretch>
                  <a:fillRect l="-739" t="-1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9386B-C135-4111-9235-943912A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A38-E4BF-6B4B-A217-C2E718A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Features in multinomial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70CA76-6649-5C4A-BB87-695522F58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Binary: positive weight </a:t>
                </a:r>
                <a:r>
                  <a:rPr lang="en-US" dirty="0">
                    <a:sym typeface="Wingdings" pitchFamily="2" charset="2"/>
                  </a:rPr>
                  <a:t> y=1  neg weight  y=0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′!′∈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endParaRPr lang="en-US" altLang="zh-CN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Multinominal: separate weights for each class: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70CA76-6649-5C4A-BB87-695522F58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5" t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04EC-BD2C-1247-B38A-F407216F6CE6}"/>
              </a:ext>
            </a:extLst>
          </p:cNvPr>
          <p:cNvSpPr txBox="1"/>
          <p:nvPr/>
        </p:nvSpPr>
        <p:spPr>
          <a:xfrm>
            <a:off x="6343048" y="1657351"/>
            <a:ext cx="14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AF89A-F9CE-7749-9CC7-F3439710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60" y="3288154"/>
            <a:ext cx="6764867" cy="11938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9FBC0C-1E3C-438F-8F49-C23E0EF8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8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6137-E45B-464C-BCF7-89150FC0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Summary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43264-FBA9-465E-B206-223915B1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learned</a:t>
            </a:r>
          </a:p>
          <a:p>
            <a:pPr lvl="1"/>
            <a:r>
              <a:rPr lang="en-US" altLang="zh-CN" dirty="0"/>
              <a:t>What is generative model/discriminate model</a:t>
            </a:r>
          </a:p>
          <a:p>
            <a:pPr lvl="1"/>
            <a:r>
              <a:rPr lang="en-US" altLang="zh-CN" dirty="0"/>
              <a:t>What is Logistic regression</a:t>
            </a:r>
          </a:p>
          <a:p>
            <a:pPr lvl="1"/>
            <a:r>
              <a:rPr lang="en-US" altLang="zh-CN" dirty="0"/>
              <a:t>How to build a logistic regression for classification problem</a:t>
            </a:r>
          </a:p>
          <a:p>
            <a:pPr lvl="1"/>
            <a:r>
              <a:rPr lang="en-US" altLang="zh-CN" dirty="0"/>
              <a:t>How to optimize cross-entropy loss</a:t>
            </a:r>
          </a:p>
          <a:p>
            <a:pPr lvl="1"/>
            <a:r>
              <a:rPr lang="en-US" altLang="zh-CN" dirty="0"/>
              <a:t>How to resolve the regularization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05773-D714-4363-8723-3A29274E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19BD-5025-48F3-9DE0-9E0449FC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Building a probabilistic classifier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6F445C-3A50-48AD-8F59-5A97BC330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744" y="812667"/>
                <a:ext cx="5403056" cy="433083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1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100" dirty="0"/>
                  <a:t> input/output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100" dirty="0"/>
                  <a:t>:</a:t>
                </a:r>
                <a:endParaRPr lang="en-US" sz="2100" dirty="0"/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Feature representation: </a:t>
                </a:r>
                <a:r>
                  <a:rPr lang="en-US" sz="2100" dirty="0"/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100" dirty="0"/>
                  <a:t>, a vector of features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… , </m:t>
                        </m:r>
                        <m:sSub>
                          <m:sSubPr>
                            <m:ctrlP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dirty="0"/>
                  <a:t>. Feature j for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/>
                  <a:t>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100" dirty="0"/>
                  <a:t>.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Classification function: </a:t>
                </a:r>
                <a:r>
                  <a:rPr lang="en-US" altLang="zh-CN" sz="2100" dirty="0"/>
                  <a:t>c</a:t>
                </a:r>
                <a:r>
                  <a:rPr lang="en-US" sz="2100" dirty="0"/>
                  <a:t>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100" dirty="0"/>
                  <a:t>, the estimated class, via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, e.g., </a:t>
                </a:r>
                <a:r>
                  <a:rPr lang="en-US" sz="2100" b="1" dirty="0"/>
                  <a:t>sigmoid</a:t>
                </a:r>
                <a:r>
                  <a:rPr lang="en-US" sz="2100" dirty="0"/>
                  <a:t> or </a:t>
                </a:r>
                <a:r>
                  <a:rPr lang="en-US" sz="2100" b="1" dirty="0"/>
                  <a:t>softmax</a:t>
                </a:r>
                <a:r>
                  <a:rPr lang="en-US" sz="2100" dirty="0"/>
                  <a:t> functions.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100" b="1" dirty="0"/>
                  <a:t>O</a:t>
                </a:r>
                <a:r>
                  <a:rPr lang="en-US" sz="2100" b="1" dirty="0"/>
                  <a:t>bjective function:</a:t>
                </a:r>
                <a:r>
                  <a:rPr lang="en-US" sz="2100" dirty="0"/>
                  <a:t> for learning, like </a:t>
                </a:r>
                <a:r>
                  <a:rPr lang="en-US" sz="2100" b="1" dirty="0"/>
                  <a:t>cross-entropy loss</a:t>
                </a:r>
                <a:r>
                  <a:rPr lang="en-US" sz="2100" dirty="0"/>
                  <a:t>. 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Algorithm:</a:t>
                </a:r>
                <a:r>
                  <a:rPr lang="en-US" sz="2100" dirty="0"/>
                  <a:t> for optimizing the objective function: </a:t>
                </a:r>
                <a:r>
                  <a:rPr lang="en-US" sz="2100" b="1" dirty="0"/>
                  <a:t>stochastic gradient descent</a:t>
                </a:r>
                <a:r>
                  <a:rPr lang="en-US" sz="21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6F445C-3A50-48AD-8F59-5A97BC33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812667"/>
                <a:ext cx="5403056" cy="4330833"/>
              </a:xfrm>
              <a:prstGeom prst="rect">
                <a:avLst/>
              </a:prstGeom>
              <a:blipFill>
                <a:blip r:embed="rId2"/>
                <a:stretch>
                  <a:fillRect l="-1806" t="-84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26B892C-8232-4472-BDD9-4C5CF0B109E2}"/>
              </a:ext>
            </a:extLst>
          </p:cNvPr>
          <p:cNvSpPr txBox="1"/>
          <p:nvPr/>
        </p:nvSpPr>
        <p:spPr>
          <a:xfrm>
            <a:off x="6248400" y="812667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lt"/>
              </a:rPr>
              <a:t>The two phases of logistic regression </a:t>
            </a:r>
            <a:endParaRPr lang="zh-CN" altLang="en-US" sz="2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14C497-C0C5-4A21-B80F-81ECF741E26A}"/>
                  </a:ext>
                </a:extLst>
              </p:cNvPr>
              <p:cNvSpPr txBox="1"/>
              <p:nvPr/>
            </p:nvSpPr>
            <p:spPr>
              <a:xfrm>
                <a:off x="5647853" y="1528704"/>
                <a:ext cx="335280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+mn-lt"/>
                  </a:rPr>
                  <a:t>Training</a:t>
                </a:r>
                <a:r>
                  <a:rPr lang="en-US" altLang="zh-CN" sz="2000" dirty="0">
                    <a:latin typeface="+mn-lt"/>
                  </a:rPr>
                  <a:t>: we learn weights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000" i="1" dirty="0">
                    <a:latin typeface="+mn-lt"/>
                  </a:rPr>
                  <a:t> </a:t>
                </a:r>
                <a:r>
                  <a:rPr lang="en-US" altLang="zh-CN" sz="200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using </a:t>
                </a:r>
                <a:r>
                  <a:rPr lang="en-US" altLang="zh-CN" sz="2000" b="1" dirty="0">
                    <a:latin typeface="+mn-lt"/>
                  </a:rPr>
                  <a:t>stochastic gradient descent</a:t>
                </a:r>
                <a:r>
                  <a:rPr lang="en-US" altLang="zh-CN" sz="2000" dirty="0">
                    <a:latin typeface="+mn-lt"/>
                  </a:rPr>
                  <a:t> and </a:t>
                </a:r>
                <a:r>
                  <a:rPr lang="en-US" altLang="zh-CN" sz="2000" b="1" dirty="0">
                    <a:latin typeface="+mn-lt"/>
                  </a:rPr>
                  <a:t>cross-entropy loss</a:t>
                </a:r>
                <a:r>
                  <a:rPr lang="en-US" altLang="zh-CN" sz="2000" dirty="0">
                    <a:latin typeface="+mn-lt"/>
                  </a:rPr>
                  <a:t>. </a:t>
                </a:r>
              </a:p>
              <a:p>
                <a:endParaRPr lang="en-US" altLang="zh-CN" sz="2000" dirty="0">
                  <a:latin typeface="+mn-lt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+mn-lt"/>
                  </a:rPr>
                  <a:t>Test</a:t>
                </a:r>
                <a:r>
                  <a:rPr lang="en-US" altLang="zh-CN" sz="2000" dirty="0">
                    <a:latin typeface="+mn-lt"/>
                  </a:rPr>
                  <a:t>: Given a test example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i="1" dirty="0">
                    <a:latin typeface="+mn-lt"/>
                  </a:rPr>
                  <a:t> </a:t>
                </a:r>
                <a:r>
                  <a:rPr lang="en-US" altLang="zh-CN" sz="2000" dirty="0">
                    <a:latin typeface="+mn-lt"/>
                  </a:rPr>
                  <a:t>we compute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using learned weights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, and return whichever label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) is higher probability</a:t>
                </a:r>
                <a:endParaRPr lang="zh-CN" alt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14C497-C0C5-4A21-B80F-81ECF741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53" y="1528704"/>
                <a:ext cx="3352800" cy="3477875"/>
              </a:xfrm>
              <a:prstGeom prst="rect">
                <a:avLst/>
              </a:prstGeom>
              <a:blipFill>
                <a:blip r:embed="rId3"/>
                <a:stretch>
                  <a:fillRect l="-1818" t="-1053" r="-3091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736442-65C0-4C88-94E7-3DB997E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b="1" dirty="0"/>
              <a:t>Logistic Regression (LR)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51CDF-8E4A-49D8-9BB1-3416A4F2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74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79DA082-C559-423B-96B0-C40503F83043}" vid="{6BD79E0A-0BD8-487C-B457-6FE003CF257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24522</TotalTime>
  <Words>3937</Words>
  <Application>Microsoft Macintosh PowerPoint</Application>
  <PresentationFormat>全屏显示(16:9)</PresentationFormat>
  <Paragraphs>586</Paragraphs>
  <Slides>71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等线</vt:lpstr>
      <vt:lpstr>NimbusRomNo9L-Regu</vt:lpstr>
      <vt:lpstr>Times</vt:lpstr>
      <vt:lpstr>Arial</vt:lpstr>
      <vt:lpstr>Calibri</vt:lpstr>
      <vt:lpstr>Calibri Light</vt:lpstr>
      <vt:lpstr>Cambria Math</vt:lpstr>
      <vt:lpstr>Courier</vt:lpstr>
      <vt:lpstr>Lucida Sans</vt:lpstr>
      <vt:lpstr>Tahoma</vt:lpstr>
      <vt:lpstr>Times New Roman</vt:lpstr>
      <vt:lpstr>1_Retrospect</vt:lpstr>
      <vt:lpstr>主题1</vt:lpstr>
      <vt:lpstr>Lecture 04 – Logistic Regression in NLP</vt:lpstr>
      <vt:lpstr>Outline</vt:lpstr>
      <vt:lpstr>Logistic Regression</vt:lpstr>
      <vt:lpstr>Generative and Discriminative Classifiers</vt:lpstr>
      <vt:lpstr>Generative Classifier</vt:lpstr>
      <vt:lpstr>Discriminative Classifier</vt:lpstr>
      <vt:lpstr>Difference</vt:lpstr>
      <vt:lpstr>Building a probabilistic classifier</vt:lpstr>
      <vt:lpstr>Outline</vt:lpstr>
      <vt:lpstr>Text Classification: definition</vt:lpstr>
      <vt:lpstr>Binary Classification in LR</vt:lpstr>
      <vt:lpstr>Features in logistic regression</vt:lpstr>
      <vt:lpstr>LR for one observation x</vt:lpstr>
      <vt:lpstr>How to do classification</vt:lpstr>
      <vt:lpstr>But we want a probabilistic classifier</vt:lpstr>
      <vt:lpstr>Solution: sigmoid</vt:lpstr>
      <vt:lpstr>Idea of LR</vt:lpstr>
      <vt:lpstr>Making probabilities with sigmoids</vt:lpstr>
      <vt:lpstr>Turning a probability into a classifier</vt:lpstr>
      <vt:lpstr>Outline</vt:lpstr>
      <vt:lpstr>Sentiment example: y=1 or y=0?</vt:lpstr>
      <vt:lpstr>LR: Working example</vt:lpstr>
      <vt:lpstr>Classifying sentiment for input x</vt:lpstr>
      <vt:lpstr>Classifying sentiment for input x</vt:lpstr>
      <vt:lpstr>LR for period disambiguation</vt:lpstr>
      <vt:lpstr>Classification in binary LR: summary</vt:lpstr>
      <vt:lpstr>Outline</vt:lpstr>
      <vt:lpstr>Where did the w’s come from?</vt:lpstr>
      <vt:lpstr>The distance between y ̂  and y</vt:lpstr>
      <vt:lpstr>Intuition of negative log likelihood loss = cross-entropy loss</vt:lpstr>
      <vt:lpstr>Deriving cross-entropy loss for a single x</vt:lpstr>
      <vt:lpstr>Deriving CE loss for a single x</vt:lpstr>
      <vt:lpstr>Deriving CE loss for a single x</vt:lpstr>
      <vt:lpstr>Check for our sentiment example</vt:lpstr>
      <vt:lpstr>Check for our sentiment example</vt:lpstr>
      <vt:lpstr>Check for our sentiment example</vt:lpstr>
      <vt:lpstr>Let's see if this works for our sentiment example</vt:lpstr>
      <vt:lpstr>Outline</vt:lpstr>
      <vt:lpstr>Our goal: minimize the loss</vt:lpstr>
      <vt:lpstr>Intuition of gradient descent</vt:lpstr>
      <vt:lpstr>Our goal: minimize the loss</vt:lpstr>
      <vt:lpstr>Let's first visualize for a single scalar w</vt:lpstr>
      <vt:lpstr>Let's first visualize for a single scalar w</vt:lpstr>
      <vt:lpstr>Let's first visualize for a single scalar w</vt:lpstr>
      <vt:lpstr>Gradients and gradient descent</vt:lpstr>
      <vt:lpstr>Consider N dimensions</vt:lpstr>
      <vt:lpstr>Gradients</vt:lpstr>
      <vt:lpstr>Gradients</vt:lpstr>
      <vt:lpstr>Partial derivatives for LR</vt:lpstr>
      <vt:lpstr>PowerPoint 演示文稿</vt:lpstr>
      <vt:lpstr>Hyperparameters</vt:lpstr>
      <vt:lpstr>Outline</vt:lpstr>
      <vt:lpstr>SGD: Working through an example</vt:lpstr>
      <vt:lpstr>Example of gradient descent</vt:lpstr>
      <vt:lpstr>Example of gradient descent</vt:lpstr>
      <vt:lpstr>More practical: Mini-batch training</vt:lpstr>
      <vt:lpstr>Outline</vt:lpstr>
      <vt:lpstr>Overfitting</vt:lpstr>
      <vt:lpstr>Overfitting</vt:lpstr>
      <vt:lpstr>Overfitting</vt:lpstr>
      <vt:lpstr>Regularization</vt:lpstr>
      <vt:lpstr>ℓ_2-Regularization</vt:lpstr>
      <vt:lpstr>ℓ_1- Regularization</vt:lpstr>
      <vt:lpstr>Outline</vt:lpstr>
      <vt:lpstr>Multinomial Logistic Regression</vt:lpstr>
      <vt:lpstr>Multinomial Logistic Regression</vt:lpstr>
      <vt:lpstr>The softmax function</vt:lpstr>
      <vt:lpstr>The softmax function</vt:lpstr>
      <vt:lpstr>Softmax in multinomial LR</vt:lpstr>
      <vt:lpstr>Features in multinomial LR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subject>Speech and Language Processing</dc:subject>
  <dc:creator>Dan Jurafsky</dc:creator>
  <cp:keywords/>
  <dc:description/>
  <cp:lastModifiedBy>Microsoft Office User</cp:lastModifiedBy>
  <cp:revision>793</cp:revision>
  <cp:lastPrinted>2020-01-23T22:37:17Z</cp:lastPrinted>
  <dcterms:created xsi:type="dcterms:W3CDTF">2010-04-19T15:31:24Z</dcterms:created>
  <dcterms:modified xsi:type="dcterms:W3CDTF">2023-03-27T14:55:54Z</dcterms:modified>
  <cp:category/>
</cp:coreProperties>
</file>