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2" r:id="rId1"/>
  </p:sldMasterIdLst>
  <p:notesMasterIdLst>
    <p:notesMasterId r:id="rId14"/>
  </p:notesMasterIdLst>
  <p:sldIdLst>
    <p:sldId id="898" r:id="rId2"/>
    <p:sldId id="590" r:id="rId3"/>
    <p:sldId id="899" r:id="rId4"/>
    <p:sldId id="900" r:id="rId5"/>
    <p:sldId id="901" r:id="rId6"/>
    <p:sldId id="902" r:id="rId7"/>
    <p:sldId id="903" r:id="rId8"/>
    <p:sldId id="904" r:id="rId9"/>
    <p:sldId id="905" r:id="rId10"/>
    <p:sldId id="906" r:id="rId11"/>
    <p:sldId id="907" r:id="rId12"/>
    <p:sldId id="9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3" userDrawn="1">
          <p15:clr>
            <a:srgbClr val="A4A3A4"/>
          </p15:clr>
        </p15:guide>
        <p15:guide id="3" pos="4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754"/>
    <a:srgbClr val="4B9859"/>
    <a:srgbClr val="417FBB"/>
    <a:srgbClr val="0068B7"/>
    <a:srgbClr val="184799"/>
    <a:srgbClr val="FF999A"/>
    <a:srgbClr val="FFFFFF"/>
    <a:srgbClr val="2C4D88"/>
    <a:srgbClr val="174593"/>
    <a:srgbClr val="183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 autoAdjust="0"/>
    <p:restoredTop sz="71701" autoAdjust="0"/>
  </p:normalViewPr>
  <p:slideViewPr>
    <p:cSldViewPr snapToGrid="0" showGuides="1">
      <p:cViewPr varScale="1">
        <p:scale>
          <a:sx n="85" d="100"/>
          <a:sy n="85" d="100"/>
        </p:scale>
        <p:origin x="2336" y="176"/>
      </p:cViewPr>
      <p:guideLst>
        <p:guide orient="horz" pos="2863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C55E9-3775-47B8-A9FF-F98F72BF2A58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4C5D-8905-4D81-BE92-D035E374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6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0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A3B1A-3F86-4B7E-A38D-E6A694A510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7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3284-647F-470C-AE41-2C3FA78D7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Introduction to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47E6-4E72-4435-AB9D-9122E0C57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Baojian Zhou</a:t>
            </a:r>
          </a:p>
          <a:p>
            <a:r>
              <a:rPr lang="en-US" altLang="zh-CN" dirty="0"/>
              <a:t>School of Data Science, Fudan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1BB9-1D1F-408E-9F55-1C077A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D662-EB3C-4EAF-9A3A-38E08CA48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326" y="241334"/>
            <a:ext cx="11553826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57540-AA61-4F49-8204-5904B128EF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7525" y="1108433"/>
            <a:ext cx="11064875" cy="5508233"/>
          </a:xfrm>
        </p:spPr>
        <p:txBody>
          <a:bodyPr/>
          <a:lstStyle>
            <a:lvl1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This is a test.</a:t>
            </a:r>
            <a:endParaRPr lang="zh-CN" altLang="en-US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pPr lvl="3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9ACEB-7451-41A7-93BA-D817C10377AE}"/>
              </a:ext>
            </a:extLst>
          </p:cNvPr>
          <p:cNvSpPr/>
          <p:nvPr userDrawn="1"/>
        </p:nvSpPr>
        <p:spPr>
          <a:xfrm>
            <a:off x="314326" y="851723"/>
            <a:ext cx="11553826" cy="45719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E11DDF-65F3-45D5-B724-62F94032D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6484387-4DE1-4B3F-9BF4-D38DF0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F00D199-7DD3-488F-BEEF-DF09657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" y="66676"/>
            <a:ext cx="12049125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01FE1-B52B-4595-BD97-220067DB7375}"/>
              </a:ext>
            </a:extLst>
          </p:cNvPr>
          <p:cNvSpPr/>
          <p:nvPr userDrawn="1"/>
        </p:nvSpPr>
        <p:spPr>
          <a:xfrm>
            <a:off x="66675" y="677065"/>
            <a:ext cx="12049125" cy="77587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4B963-4689-4C0B-A3E7-5D0A516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29"/>
            <a:ext cx="12191998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C4EC-EEC9-4E2B-8910-81CDFB6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267"/>
            <a:ext cx="12191998" cy="592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test</a:t>
            </a:r>
            <a:endParaRPr lang="zh-CN" altLang="en-US" dirty="0"/>
          </a:p>
          <a:p>
            <a:pPr lvl="1"/>
            <a:r>
              <a:rPr lang="en-US" altLang="zh-CN" dirty="0"/>
              <a:t>This is a test</a:t>
            </a:r>
            <a:endParaRPr lang="zh-CN" altLang="en-US" dirty="0"/>
          </a:p>
          <a:p>
            <a:pPr lvl="2"/>
            <a:r>
              <a:rPr lang="en-US" altLang="zh-CN" dirty="0"/>
              <a:t>This is a test</a:t>
            </a:r>
            <a:endParaRPr lang="zh-CN" altLang="en-US" dirty="0"/>
          </a:p>
          <a:p>
            <a:pPr lvl="3"/>
            <a:r>
              <a:rPr lang="en-US" altLang="zh-CN" dirty="0"/>
              <a:t>This is a test</a:t>
            </a:r>
            <a:endParaRPr lang="zh-CN" altLang="en-US" dirty="0"/>
          </a:p>
          <a:p>
            <a:pPr lvl="4"/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C9E46-0E5F-49EF-B30B-D978E95A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6266" y="6492875"/>
            <a:ext cx="5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latex/templates/acl-2023-proceedings-template/qjdgcrdwcnw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lt.qcri.org/semeval2014/task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lt.qcri.org/semeval2014/task4/index.php?id=data-and-too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cunxiang/SemEval2020-Task4-Commonsense-Validation-and-Explan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kenewschalleng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224n/cs224n.1204/project.html" TargetMode="External"/><Relationship Id="rId2" Type="http://schemas.openxmlformats.org/officeDocument/2006/relationships/hyperlink" Target="https://nlp.stanford.edu/courses/cs224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class/cs224n/pro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C680-57FE-4360-8D62-7C774E5A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36" y="856354"/>
            <a:ext cx="10102723" cy="1422073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E419C"/>
                </a:solidFill>
              </a:rPr>
              <a:t>Final Project</a:t>
            </a:r>
            <a:endParaRPr lang="zh-CN" altLang="en-US" dirty="0">
              <a:solidFill>
                <a:srgbClr val="0E419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0913-FFCB-4BC5-85DA-4B598BB8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85338"/>
            <a:ext cx="9144000" cy="16873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0E419C"/>
                </a:solidFill>
              </a:rPr>
              <a:t>Baojian Zhou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DATA130030.01 (</a:t>
            </a:r>
            <a:r>
              <a:rPr lang="zh-CN" altLang="en-US" sz="2000" dirty="0">
                <a:solidFill>
                  <a:srgbClr val="0E419C"/>
                </a:solidFill>
              </a:rPr>
              <a:t>自然语言处理</a:t>
            </a:r>
            <a:r>
              <a:rPr lang="en-US" altLang="zh-CN" sz="2000" dirty="0">
                <a:solidFill>
                  <a:srgbClr val="0E419C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School of Data Science Fudan University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04/19/2023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388F10-FFAF-40CE-8463-CBC7109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AF209-0086-7F46-8904-7BA8B94B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93" y="4579572"/>
            <a:ext cx="1916211" cy="19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EF16E-1547-48E9-87D4-3C1EFD03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45AE8-CD84-4E78-B147-E48F9FF8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000" b="1" dirty="0"/>
              <a:t>Presentation</a:t>
            </a:r>
            <a:r>
              <a:rPr lang="en-US" altLang="zh-CN" sz="3000" dirty="0"/>
              <a:t>: 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Time: </a:t>
            </a:r>
            <a:r>
              <a:rPr lang="en-US" altLang="zh-CN" sz="2800" b="1" dirty="0"/>
              <a:t>05/17/2023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Each group will be given 6 minutes to report your preliminary work, including investigation of related work and your plan. 5 minutes for the talk and 1 minute for questioning</a:t>
            </a:r>
          </a:p>
          <a:p>
            <a:r>
              <a:rPr lang="en-US" altLang="zh-CN" sz="3000" b="1" dirty="0"/>
              <a:t>Report and source codes</a:t>
            </a:r>
            <a:r>
              <a:rPr lang="en-US" altLang="zh-CN" sz="3000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Due date: </a:t>
            </a:r>
            <a:r>
              <a:rPr lang="en-US" altLang="zh-CN" sz="2800" b="1" dirty="0"/>
              <a:t>06/21/2023, 23:59pm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Written in English or Chinese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Length: 6 pages Maximum for content (excluding references)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/>
              <a:t>Format: </a:t>
            </a:r>
            <a:r>
              <a:rPr lang="en-US" altLang="zh-CN" sz="2000" dirty="0">
                <a:hlinkClick r:id="rId2"/>
              </a:rPr>
              <a:t>ACL 2023 Proceedings Template - Overleaf, Online LaTeX Editor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E97DD-5B27-4822-9C0C-701FB661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34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BECE5-4D86-46EC-A7DF-5F564FB5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4FA3E-2A29-4F69-AAF7-021261ED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zh-CN" dirty="0"/>
              <a:t>Evaluation based on the four criteria: </a:t>
            </a:r>
          </a:p>
          <a:p>
            <a:pPr lvl="1">
              <a:spcAft>
                <a:spcPts val="18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Presentation</a:t>
            </a:r>
            <a:r>
              <a:rPr lang="en-US" altLang="zh-CN" dirty="0">
                <a:solidFill>
                  <a:srgbClr val="FF0000"/>
                </a:solidFill>
              </a:rPr>
              <a:t> (20%)</a:t>
            </a:r>
            <a:r>
              <a:rPr lang="en-US" altLang="zh-CN" dirty="0"/>
              <a:t>: Clarity/Enough related work, </a:t>
            </a:r>
            <a:r>
              <a:rPr lang="en-US" altLang="zh-CN" dirty="0" err="1"/>
              <a:t>etc</a:t>
            </a:r>
            <a:r>
              <a:rPr lang="en-US" altLang="zh-CN" dirty="0"/>
              <a:t>…</a:t>
            </a:r>
          </a:p>
          <a:p>
            <a:pPr lvl="1">
              <a:spcAft>
                <a:spcPts val="18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Programing and algorithm design</a:t>
            </a:r>
            <a:r>
              <a:rPr lang="en-US" altLang="zh-CN" dirty="0">
                <a:solidFill>
                  <a:srgbClr val="FF0000"/>
                </a:solidFill>
              </a:rPr>
              <a:t> (25%)</a:t>
            </a:r>
            <a:r>
              <a:rPr lang="en-US" altLang="zh-CN" dirty="0"/>
              <a:t>: Reasonable and Solid/Soundness</a:t>
            </a:r>
          </a:p>
          <a:p>
            <a:pPr lvl="1">
              <a:spcAft>
                <a:spcPts val="18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Performance</a:t>
            </a:r>
            <a:r>
              <a:rPr lang="en-US" altLang="zh-CN" dirty="0">
                <a:solidFill>
                  <a:srgbClr val="FF0000"/>
                </a:solidFill>
              </a:rPr>
              <a:t> (20%)</a:t>
            </a:r>
            <a:r>
              <a:rPr lang="en-US" altLang="zh-CN" dirty="0"/>
              <a:t> : Good results/Analysis</a:t>
            </a:r>
          </a:p>
          <a:p>
            <a:pPr lvl="1">
              <a:spcAft>
                <a:spcPts val="18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Report</a:t>
            </a:r>
            <a:r>
              <a:rPr lang="en-US" altLang="zh-CN" dirty="0">
                <a:solidFill>
                  <a:srgbClr val="FF0000"/>
                </a:solidFill>
              </a:rPr>
              <a:t> (35%)</a:t>
            </a:r>
            <a:r>
              <a:rPr lang="en-US" altLang="zh-CN" dirty="0"/>
              <a:t> : Well organized, appropriate analyses and discussions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All students in a group suppose to receive the same final project score</a:t>
            </a:r>
          </a:p>
          <a:p>
            <a:pPr>
              <a:spcAft>
                <a:spcPts val="1800"/>
              </a:spcAft>
            </a:pPr>
            <a:r>
              <a:rPr lang="en-US" altLang="zh-CN" dirty="0"/>
              <a:t>Any questions, please send email to TA or me.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23BD6-8762-4917-A820-2AE0E1F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12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7888B-5ADC-4218-ABC2-297C4319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the report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FF8C5-55AC-4898-99BE-C912DCC5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/>
              <a:t>You may consider the following items in your report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Abstract/Introduction/ Review the previous work of your task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Dataset(s) you plan to use, e.g. Tweets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Data preprocessing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Methods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Results/Evaluations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Discussion/Conclusion</a:t>
            </a:r>
          </a:p>
          <a:p>
            <a:pPr lvl="1">
              <a:spcAft>
                <a:spcPts val="1800"/>
              </a:spcAft>
            </a:pPr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C4EDD0-8F64-4500-A967-BB09D5DB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FC5BC-0350-48D1-B656-C4A39468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Description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6283EF-289E-452A-B6F0-1B2B6016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45295-E261-4EC5-88DB-2E3C7130258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11083-3A0F-4902-A960-5499F820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11064875" cy="177192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No more than 3 group members</a:t>
            </a:r>
          </a:p>
          <a:p>
            <a:pPr>
              <a:spcBef>
                <a:spcPts val="600"/>
              </a:spcBef>
              <a:spcAft>
                <a:spcPts val="1800"/>
              </a:spcAft>
            </a:pPr>
            <a:r>
              <a:rPr lang="en-US" altLang="zh-CN" dirty="0"/>
              <a:t>Program should be written in Python</a:t>
            </a:r>
          </a:p>
        </p:txBody>
      </p:sp>
    </p:spTree>
    <p:extLst>
      <p:ext uri="{BB962C8B-B14F-4D97-AF65-F5344CB8AC3E}">
        <p14:creationId xmlns:p14="http://schemas.microsoft.com/office/powerpoint/2010/main" val="41415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03813-560B-4827-B6E4-0581359B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1: </a:t>
            </a:r>
            <a:r>
              <a:rPr kumimoji="1" lang="en-US" altLang="zh-CN" sz="4000" b="1" dirty="0">
                <a:latin typeface="+mn-lt"/>
                <a:ea typeface="Times New Roman" charset="0"/>
                <a:cs typeface="Times New Roman" charset="0"/>
              </a:rPr>
              <a:t>Aspect</a:t>
            </a:r>
            <a:r>
              <a:rPr kumimoji="1" lang="zh-CN" altLang="en-US" sz="4000" b="1" dirty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+mn-lt"/>
                <a:ea typeface="Times New Roman" charset="0"/>
                <a:cs typeface="Times New Roman" charset="0"/>
              </a:rPr>
              <a:t>Based </a:t>
            </a:r>
            <a:r>
              <a:rPr lang="en-US" altLang="zh-CN" dirty="0"/>
              <a:t>Sentiment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DCB99-E300-4E1B-84CD-A60094D9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project is based on subtask 2 of SemEval-2014 Task 4: Aspect Based Sentiment Analysis. </a:t>
            </a:r>
            <a:r>
              <a:rPr lang="en-US" altLang="zh-CN" dirty="0">
                <a:hlinkClick r:id="rId2"/>
              </a:rPr>
              <a:t>http://alt.qcri.org/semeval2014/task4/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You are required to design your methods for sentiment classification specific to an aspect. </a:t>
            </a:r>
          </a:p>
          <a:p>
            <a:r>
              <a:rPr lang="en-US" altLang="zh-CN" dirty="0"/>
              <a:t>For example: 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i="1" dirty="0"/>
              <a:t>Even though its good </a:t>
            </a:r>
            <a:r>
              <a:rPr lang="en-US" altLang="zh-CN" b="1" i="1" dirty="0">
                <a:solidFill>
                  <a:srgbClr val="FF0000"/>
                </a:solidFill>
              </a:rPr>
              <a:t>seafood</a:t>
            </a:r>
            <a:r>
              <a:rPr lang="en-US" altLang="zh-CN" i="1" dirty="0"/>
              <a:t>, the </a:t>
            </a:r>
            <a:r>
              <a:rPr lang="en-US" altLang="zh-CN" b="1" i="1" dirty="0">
                <a:solidFill>
                  <a:srgbClr val="FF0000"/>
                </a:solidFill>
              </a:rPr>
              <a:t>prices</a:t>
            </a:r>
            <a:r>
              <a:rPr lang="en-US" altLang="zh-CN" i="1" dirty="0"/>
              <a:t> are too high</a:t>
            </a:r>
            <a:r>
              <a:rPr lang="en-US" altLang="zh-CN" dirty="0"/>
              <a:t>”.</a:t>
            </a:r>
          </a:p>
          <a:p>
            <a:pPr lvl="1"/>
            <a:r>
              <a:rPr lang="en-US" altLang="zh-CN" dirty="0"/>
              <a:t> This sentence contains two aspects, namely “</a:t>
            </a:r>
            <a:r>
              <a:rPr lang="en-US" altLang="zh-CN" b="1" i="1" dirty="0">
                <a:solidFill>
                  <a:srgbClr val="FF0000"/>
                </a:solidFill>
              </a:rPr>
              <a:t>seafood</a:t>
            </a:r>
            <a:r>
              <a:rPr lang="en-US" altLang="zh-CN" dirty="0"/>
              <a:t>” and “</a:t>
            </a:r>
            <a:r>
              <a:rPr lang="en-US" altLang="zh-CN" b="1" i="1" dirty="0">
                <a:solidFill>
                  <a:srgbClr val="FF0000"/>
                </a:solidFill>
              </a:rPr>
              <a:t>prices</a:t>
            </a:r>
            <a:r>
              <a:rPr lang="en-US" altLang="zh-CN" dirty="0"/>
              <a:t>”. The sentiment for the two aspects are positive and negative respectively.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0A4D3-0ED9-4907-8D77-2438B607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9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D2BF4-B743-4AC4-BD50-0410CC98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1: </a:t>
            </a:r>
            <a:r>
              <a:rPr kumimoji="1" lang="en-US" altLang="zh-CN" sz="4000" b="1" dirty="0">
                <a:latin typeface="+mn-lt"/>
                <a:ea typeface="Times New Roman" charset="0"/>
                <a:cs typeface="Times New Roman" charset="0"/>
              </a:rPr>
              <a:t>Aspect</a:t>
            </a:r>
            <a:r>
              <a:rPr kumimoji="1" lang="zh-CN" altLang="en-US" sz="4000" b="1" dirty="0">
                <a:latin typeface="+mn-lt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latin typeface="+mn-lt"/>
                <a:ea typeface="Times New Roman" charset="0"/>
                <a:cs typeface="Times New Roman" charset="0"/>
              </a:rPr>
              <a:t>Based </a:t>
            </a:r>
            <a:r>
              <a:rPr lang="en-US" altLang="zh-CN" dirty="0"/>
              <a:t>Sentiment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31554-4A64-4FDE-9E6A-EDA745B7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Datasets: </a:t>
            </a:r>
            <a:r>
              <a:rPr lang="en-US" altLang="zh-CN" dirty="0">
                <a:hlinkClick r:id="rId2"/>
              </a:rPr>
              <a:t>https://alt.qcri.org/semeval2014/task4/index.php?id=data-and-tools</a:t>
            </a:r>
            <a:r>
              <a:rPr lang="en-US" altLang="zh-CN" dirty="0"/>
              <a:t> </a:t>
            </a:r>
            <a:r>
              <a:rPr lang="en-US" altLang="zh-CN" sz="1600" dirty="0"/>
              <a:t>Each sample contains</a:t>
            </a:r>
          </a:p>
          <a:p>
            <a:pPr lvl="1"/>
            <a:r>
              <a:rPr lang="en-US" altLang="zh-CN" dirty="0"/>
              <a:t>id: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sentence id</a:t>
            </a:r>
          </a:p>
          <a:p>
            <a:pPr lvl="1"/>
            <a:r>
              <a:rPr lang="en-US" altLang="zh-CN" dirty="0"/>
              <a:t>text: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content</a:t>
            </a:r>
          </a:p>
          <a:p>
            <a:pPr lvl="1"/>
            <a:r>
              <a:rPr lang="en-US" altLang="zh-CN" dirty="0"/>
              <a:t>aspect:start-end:</a:t>
            </a:r>
            <a:r>
              <a:rPr lang="zh-CN" altLang="en-US" dirty="0"/>
              <a:t>  </a:t>
            </a:r>
            <a:r>
              <a:rPr lang="en-US" altLang="zh-CN" dirty="0"/>
              <a:t>“aspect”</a:t>
            </a:r>
            <a:r>
              <a:rPr lang="zh-CN" altLang="en-US" dirty="0"/>
              <a:t> </a:t>
            </a:r>
            <a:r>
              <a:rPr lang="en-US" altLang="zh-CN" dirty="0"/>
              <a:t>denotes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mentioned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“start-end”</a:t>
            </a:r>
            <a:r>
              <a:rPr lang="zh-CN" altLang="en-US" dirty="0"/>
              <a:t> </a:t>
            </a:r>
            <a:r>
              <a:rPr lang="en-US" altLang="zh-CN" dirty="0"/>
              <a:t>denotes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occurred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text</a:t>
            </a:r>
          </a:p>
          <a:p>
            <a:pPr lvl="1"/>
            <a:r>
              <a:rPr lang="en-US" altLang="zh-CN" dirty="0"/>
              <a:t>label: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sentiment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(positive,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neutral)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aspect</a:t>
            </a:r>
          </a:p>
          <a:p>
            <a:r>
              <a:rPr lang="en-US" altLang="zh-CN" sz="2400" dirty="0"/>
              <a:t>Your job is to predict the</a:t>
            </a:r>
            <a:r>
              <a:rPr lang="zh-CN" altLang="en-US" sz="2400" dirty="0"/>
              <a:t> </a:t>
            </a:r>
            <a:r>
              <a:rPr lang="en-US" altLang="zh-CN" sz="2400" dirty="0"/>
              <a:t>aspect-based sentiment polarity for each</a:t>
            </a:r>
            <a:r>
              <a:rPr lang="zh-CN" altLang="en-US" sz="2400" dirty="0"/>
              <a:t> </a:t>
            </a:r>
            <a:r>
              <a:rPr lang="en-US" altLang="zh-CN" sz="2400" dirty="0"/>
              <a:t>instance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 test files, and write your predicted</a:t>
            </a:r>
            <a:r>
              <a:rPr lang="zh-CN" altLang="en-US" sz="2400" dirty="0"/>
              <a:t> </a:t>
            </a:r>
            <a:r>
              <a:rPr lang="en-US" altLang="zh-CN" sz="2400" dirty="0"/>
              <a:t>labels in result files. The labels in test files are only for evaluation.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498BC-5806-4666-921C-DCE29AD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1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C42E0-E6CC-4C5F-B082-303FE97A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b="1" dirty="0">
                <a:ea typeface="Times New Roman" charset="0"/>
                <a:cs typeface="Times New Roman" charset="0"/>
              </a:rPr>
              <a:t>Option 2&amp;3: Commonsense</a:t>
            </a:r>
            <a:r>
              <a:rPr kumimoji="1" lang="zh-CN" altLang="en-US" sz="3200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>
                <a:ea typeface="Times New Roman" charset="0"/>
                <a:cs typeface="Times New Roman" charset="0"/>
              </a:rPr>
              <a:t>Validation and Explanation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00ABCE-8119-4156-9200-8FB01E97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dirty="0"/>
              <a:t>This project is based on the ACL 2019 paper: </a:t>
            </a:r>
            <a:r>
              <a:rPr lang="en-US" altLang="zh-CN" b="1" dirty="0"/>
              <a:t>Does It Make Sense? And why? A Pilot Study for Sense Making and Explanation. </a:t>
            </a:r>
          </a:p>
          <a:p>
            <a:pPr>
              <a:spcAft>
                <a:spcPts val="600"/>
              </a:spcAft>
            </a:pP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subtasks: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project.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to implement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except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paper,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devise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</a:p>
          <a:p>
            <a:pPr>
              <a:spcAft>
                <a:spcPts val="600"/>
              </a:spcAft>
            </a:pPr>
            <a:r>
              <a:rPr lang="en-US" altLang="zh-CN" b="1" dirty="0"/>
              <a:t>Datasets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https://github.com/wangcunxiang/SemEval2020-Task4-Commonsense-Validation-and-Explanation</a:t>
            </a:r>
            <a:r>
              <a:rPr lang="en-US" altLang="zh-CN" dirty="0"/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A07BF-F6B5-4190-9565-D17C79CC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4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ADBE1-C647-49E5-8941-95E48262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b="1" dirty="0">
                <a:ea typeface="Times New Roman" charset="0"/>
                <a:cs typeface="Times New Roman" charset="0"/>
              </a:rPr>
              <a:t>Option 2&amp;3: Commonsense</a:t>
            </a:r>
            <a:r>
              <a:rPr kumimoji="1" lang="zh-CN" altLang="en-US" sz="3200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>
                <a:ea typeface="Times New Roman" charset="0"/>
                <a:cs typeface="Times New Roman" charset="0"/>
              </a:rPr>
              <a:t>Validation and Explanation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C2CC3-BA12-4B38-AAC4-B113E5AE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Task A</a:t>
            </a:r>
            <a:r>
              <a:rPr lang="en-US" altLang="zh-CN" dirty="0"/>
              <a:t>: Commonsense Validation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Choose from two natural language statements to judge which one is against commonsense.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Which statement of the two is against commonsense?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Statement 1: He put a turkey into the fridge. 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Statement 2: He put an elephant into the fridge (against commonsense).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Input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Two statements (sent0, sent1) with similar words.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altLang="zh-CN" b="1" dirty="0"/>
              <a:t>Output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0 or 1</a:t>
            </a:r>
          </a:p>
          <a:p>
            <a:pPr lvl="1">
              <a:lnSpc>
                <a:spcPct val="120000"/>
              </a:lnSpc>
              <a:spcAft>
                <a:spcPts val="0"/>
              </a:spcAft>
            </a:pPr>
            <a:r>
              <a:rPr lang="en-US" altLang="zh-CN" dirty="0"/>
              <a:t>0 means sent0 is against commonsense, while 1 means sent1 is against commonsense.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FECFD-FCB0-420B-B547-F1B97269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77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7F3E2-1E37-43BD-89F4-C9097FD9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b="1" dirty="0">
                <a:ea typeface="Times New Roman" charset="0"/>
                <a:cs typeface="Times New Roman" charset="0"/>
              </a:rPr>
              <a:t>Option 2&amp;3: Commonsense</a:t>
            </a:r>
            <a:r>
              <a:rPr kumimoji="1" lang="zh-CN" altLang="en-US" sz="3200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b="1" dirty="0">
                <a:ea typeface="Times New Roman" charset="0"/>
                <a:cs typeface="Times New Roman" charset="0"/>
              </a:rPr>
              <a:t>Validation and Explanation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5CCA2-C164-443D-B1B7-03B1C6D9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en-US" altLang="zh-CN" b="1" dirty="0"/>
              <a:t>Task B</a:t>
            </a:r>
            <a:r>
              <a:rPr lang="en-US" altLang="zh-CN" dirty="0"/>
              <a:t>: Commonsense Explanation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Find the key reason from three options to explain why a given statement does not make sense.</a:t>
            </a:r>
          </a:p>
          <a:p>
            <a:pPr>
              <a:spcAft>
                <a:spcPts val="0"/>
              </a:spcAft>
            </a:pPr>
            <a:r>
              <a:rPr lang="en-US" altLang="zh-CN" b="1" dirty="0"/>
              <a:t>Example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en-US" altLang="zh-CN" dirty="0"/>
              <a:t>Statement: He put an elephant into the fridge.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Reasons:</a:t>
            </a:r>
          </a:p>
          <a:p>
            <a:pPr lvl="2">
              <a:spcAft>
                <a:spcPts val="0"/>
              </a:spcAft>
            </a:pPr>
            <a:r>
              <a:rPr lang="en-US" altLang="zh-CN" dirty="0"/>
              <a:t>A: An elephant is much bigger than a fridge. (correct explanation)</a:t>
            </a:r>
          </a:p>
          <a:p>
            <a:pPr lvl="2">
              <a:spcAft>
                <a:spcPts val="0"/>
              </a:spcAft>
            </a:pPr>
            <a:r>
              <a:rPr lang="en-US" altLang="zh-CN" dirty="0"/>
              <a:t>B: Elephants are usually white while fridges are usually white.</a:t>
            </a:r>
          </a:p>
          <a:p>
            <a:pPr lvl="2">
              <a:spcAft>
                <a:spcPts val="0"/>
              </a:spcAft>
            </a:pPr>
            <a:r>
              <a:rPr lang="en-US" altLang="zh-CN" dirty="0"/>
              <a:t>C: An elephant cannot eat a fridge.</a:t>
            </a:r>
          </a:p>
          <a:p>
            <a:pPr>
              <a:spcAft>
                <a:spcPts val="0"/>
              </a:spcAft>
            </a:pPr>
            <a:r>
              <a:rPr lang="en-US" altLang="zh-CN" b="1" dirty="0"/>
              <a:t>Input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One statement against commonsense and three options for explanation.</a:t>
            </a:r>
          </a:p>
          <a:p>
            <a:pPr>
              <a:spcAft>
                <a:spcPts val="0"/>
              </a:spcAft>
            </a:pPr>
            <a:r>
              <a:rPr lang="en-US" altLang="zh-CN" b="1" dirty="0"/>
              <a:t>Output</a:t>
            </a:r>
          </a:p>
          <a:p>
            <a:pPr lvl="1">
              <a:spcAft>
                <a:spcPts val="0"/>
              </a:spcAft>
            </a:pPr>
            <a:r>
              <a:rPr lang="en-US" altLang="zh-CN" dirty="0"/>
              <a:t>A, B or C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7BD0E-D32A-4D82-AB49-2C1AA514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28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CF25-E0BE-4BC4-9BAD-119F4063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b="1" dirty="0">
                <a:ea typeface="Times New Roman" charset="0"/>
                <a:cs typeface="Times New Roman" charset="0"/>
              </a:rPr>
              <a:t>Option 4</a:t>
            </a:r>
            <a:r>
              <a:rPr kumimoji="1" lang="en-US" altLang="zh-CN" dirty="0"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>
                <a:ea typeface="Times New Roman" charset="0"/>
                <a:cs typeface="Times New Roman" charset="0"/>
              </a:rPr>
              <a:t> </a:t>
            </a:r>
            <a:r>
              <a:rPr lang="en-US" altLang="zh-CN" dirty="0"/>
              <a:t>Fake News Challenge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7244D-FB67-4688-9C40-FE0730CE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9585845" cy="550823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This project is borrowed from a public challenge for fake news detection.</a:t>
            </a:r>
          </a:p>
          <a:p>
            <a:endParaRPr lang="en-US" altLang="zh-CN" dirty="0"/>
          </a:p>
          <a:p>
            <a:r>
              <a:rPr lang="en-US" altLang="zh-CN" dirty="0"/>
              <a:t>Detailed information can be found in this website  </a:t>
            </a:r>
            <a:r>
              <a:rPr lang="en-US" altLang="zh-CN" dirty="0">
                <a:hlinkClick r:id="rId2"/>
              </a:rPr>
              <a:t>http://www.fakenewschallenge.org/</a:t>
            </a:r>
            <a:r>
              <a:rPr lang="en-US" altLang="zh-CN" dirty="0"/>
              <a:t> including the dataset.</a:t>
            </a:r>
          </a:p>
          <a:p>
            <a:endParaRPr lang="en-US" altLang="zh-CN" dirty="0"/>
          </a:p>
          <a:p>
            <a:r>
              <a:rPr lang="en-US" altLang="zh-CN" dirty="0"/>
              <a:t>Report and implementation of the top-3 teams can be found at the bottom of the page.</a:t>
            </a:r>
          </a:p>
          <a:p>
            <a:endParaRPr lang="en-US" altLang="zh-CN" dirty="0"/>
          </a:p>
          <a:p>
            <a:r>
              <a:rPr lang="en-US" altLang="zh-CN" dirty="0"/>
              <a:t>You are required to implement at least one of their models. A novel model for this task is highly encouraged.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35BDD-E0A3-419F-8109-2127BCAB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2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9E835-5916-4B9B-B8A6-8D0FF14E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5: </a:t>
            </a:r>
            <a:r>
              <a:rPr kumimoji="1" lang="en-US" altLang="zh-CN" sz="4000" b="1" dirty="0">
                <a:ea typeface="Times New Roman" charset="0"/>
                <a:cs typeface="Times New Roman" charset="0"/>
              </a:rPr>
              <a:t>Other</a:t>
            </a:r>
            <a:r>
              <a:rPr kumimoji="1" lang="zh-CN" altLang="en-US" sz="4000" b="1" dirty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4000" b="1" dirty="0">
                <a:ea typeface="Times New Roman" charset="0"/>
                <a:cs typeface="Times New Roman" charset="0"/>
              </a:rPr>
              <a:t>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E4E7B-A518-44A2-AD67-0424918F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</a:rPr>
              <a:t>It is encouraged</a:t>
            </a:r>
            <a:r>
              <a:rPr lang="en-US" altLang="zh-CN" sz="2800" dirty="0">
                <a:solidFill>
                  <a:srgbClr val="000000"/>
                </a:solidFill>
              </a:rPr>
              <a:t>: You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can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choose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other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tasks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related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to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natural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language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processing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if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you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are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not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interested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the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above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tasks.</a:t>
            </a:r>
          </a:p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</a:rPr>
              <a:t>Please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define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your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task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detail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in your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presentation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and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report.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1800"/>
              </a:spcAft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For example, it could be related to</a:t>
            </a:r>
            <a:endParaRPr lang="en-US" altLang="zh-CN" sz="2800" dirty="0"/>
          </a:p>
          <a:p>
            <a:pPr lvl="1">
              <a:spcAft>
                <a:spcPts val="1800"/>
              </a:spcAft>
            </a:pPr>
            <a:r>
              <a:rPr lang="en-US" altLang="zh-CN" dirty="0"/>
              <a:t>Rumor detection, Text summarization, Event Extraction, Character identification</a:t>
            </a:r>
          </a:p>
          <a:p>
            <a:pPr>
              <a:spcAft>
                <a:spcPts val="1800"/>
              </a:spcAft>
            </a:pPr>
            <a:r>
              <a:rPr lang="en-US" altLang="zh-CN" dirty="0"/>
              <a:t>To find good projects:</a:t>
            </a:r>
          </a:p>
          <a:p>
            <a:pPr lvl="1">
              <a:spcAft>
                <a:spcPts val="1800"/>
              </a:spcAft>
            </a:pPr>
            <a:r>
              <a:rPr lang="en-US" altLang="zh-CN" dirty="0">
                <a:hlinkClick r:id="rId2"/>
              </a:rPr>
              <a:t>https://nlp.stanford.edu/courses/cs224n/</a:t>
            </a:r>
            <a:r>
              <a:rPr lang="en-US" altLang="zh-CN" dirty="0"/>
              <a:t> </a:t>
            </a:r>
          </a:p>
          <a:p>
            <a:pPr lvl="1">
              <a:spcAft>
                <a:spcPts val="1800"/>
              </a:spcAft>
            </a:pPr>
            <a:r>
              <a:rPr lang="en-US" altLang="zh-CN" dirty="0">
                <a:hlinkClick r:id="rId3"/>
              </a:rPr>
              <a:t>https://web.stanford.edu/class/archive/cs/cs224n/cs224n.1204/project.html</a:t>
            </a:r>
            <a:r>
              <a:rPr lang="en-US" altLang="zh-CN" dirty="0"/>
              <a:t> </a:t>
            </a:r>
          </a:p>
          <a:p>
            <a:pPr lvl="1">
              <a:spcAft>
                <a:spcPts val="1800"/>
              </a:spcAft>
            </a:pPr>
            <a:r>
              <a:rPr lang="en-US" altLang="zh-CN" dirty="0">
                <a:hlinkClick r:id="rId4"/>
              </a:rPr>
              <a:t>https://web.stanford.edu/class/cs224n/project.html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29268-10AC-4D38-892F-EAC7DD82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74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943</Words>
  <Application>Microsoft Macintosh PowerPoint</Application>
  <PresentationFormat>Widescreen</PresentationFormat>
  <Paragraphs>109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Söhne</vt:lpstr>
      <vt:lpstr>Arial</vt:lpstr>
      <vt:lpstr>Tahoma</vt:lpstr>
      <vt:lpstr>Office 主题​​</vt:lpstr>
      <vt:lpstr>Final Project</vt:lpstr>
      <vt:lpstr>General Description</vt:lpstr>
      <vt:lpstr>Option 1: Aspect Based Sentiment analysis</vt:lpstr>
      <vt:lpstr>Option 1: Aspect Based Sentiment analysis</vt:lpstr>
      <vt:lpstr>Option 2&amp;3: Commonsense Validation and Explanation</vt:lpstr>
      <vt:lpstr>Option 2&amp;3: Commonsense Validation and Explanation</vt:lpstr>
      <vt:lpstr>Option 2&amp;3: Commonsense Validation and Explanation</vt:lpstr>
      <vt:lpstr>Option 4: Fake News Challenge</vt:lpstr>
      <vt:lpstr>Option 5: Other Tasks</vt:lpstr>
      <vt:lpstr>Evaluation</vt:lpstr>
      <vt:lpstr>Evaluation</vt:lpstr>
      <vt:lpstr>Outline of the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2023-02-22T16:32:21Z</dcterms:created>
  <dcterms:modified xsi:type="dcterms:W3CDTF">2023-04-19T08:03:22Z</dcterms:modified>
</cp:coreProperties>
</file>