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0" r:id="rId3"/>
    <p:sldId id="297" r:id="rId4"/>
    <p:sldId id="296" r:id="rId5"/>
    <p:sldId id="298" r:id="rId6"/>
    <p:sldId id="299" r:id="rId7"/>
    <p:sldId id="300" r:id="rId8"/>
    <p:sldId id="302" r:id="rId9"/>
    <p:sldId id="301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0E419C"/>
    <a:srgbClr val="F6B940"/>
    <a:srgbClr val="29A3FF"/>
    <a:srgbClr val="0594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F624F40-FDF0-4DFD-921D-FAE4E25BFA8B}"/>
              </a:ext>
            </a:extLst>
          </p:cNvPr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F3366FB-925F-4BB9-ADE6-445B1C789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2220577-D5CA-4385-AF28-708CC21AC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0644CDC7-884B-40D9-B274-CF83A689E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7600C7C-F5E7-4472-B9EF-A541C5C99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26B9DB5-1ADC-43B3-BCE8-970894DC9D39}"/>
              </a:ext>
            </a:extLst>
          </p:cNvPr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2A3C794-2A5C-4827-8C53-19689DBED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106E9DF-13A9-47FC-B0CC-7FCDA8A2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5325FDB-6AF2-4496-97A8-DA1AB2DFD6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B936B51-CD51-4DC6-B0B3-AE7B16253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54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9E46DE-6A41-4299-8141-4029FA18B691}"/>
              </a:ext>
            </a:extLst>
          </p:cNvPr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6A10BA9-BFFB-424A-BE2D-A51AA1A2D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4B7348-CA69-4CED-8AEA-BAACC9EB6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F38E64D-D65C-4322-B74A-DB8F5650EA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B72C440-E95D-49F0-9470-97CAD9E8A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14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97D7-02AD-43A9-B948-17D07F55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2705-5296-4AF0-AF0B-2F604D34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A161-68B0-40B8-8CF0-A82FC7A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5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2B96-5634-4B88-8E94-AD21DFF4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45EBE-7276-46DE-B4C4-5A99E71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61A43-C2C2-48CC-8D18-551AD0C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BEFEB4-2C7C-48D0-9F96-75183D3ED3E7}"/>
              </a:ext>
            </a:extLst>
          </p:cNvPr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CBDF918-E7F9-4244-82F6-7E2017481C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B48366F-92CF-4BCF-A935-76F9623B1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C220813-393A-47BA-8C55-4ADAF6016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98A955D-75FC-4514-86F9-BDAE27A10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734980-73E0-48A2-B53C-72DE9BDED7A0}"/>
              </a:ext>
            </a:extLst>
          </p:cNvPr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8134D36-334C-4854-8D96-EC6648661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6A7AE61-9924-408E-8CF1-09F7814EF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E374545-05CE-40DB-AFDC-FA4A8E623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7FE0E06-350E-4668-A7B0-18779AF86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465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7CCD29A7-3309-4DEC-B70C-522A2F999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9732AF9-1CCC-4AE1-A6A7-046699E3E0F1}"/>
              </a:ext>
            </a:extLst>
          </p:cNvPr>
          <p:cNvGrpSpPr/>
          <p:nvPr/>
        </p:nvGrpSpPr>
        <p:grpSpPr>
          <a:xfrm>
            <a:off x="2688771" y="3219121"/>
            <a:ext cx="6814457" cy="419757"/>
            <a:chOff x="2690949" y="3219121"/>
            <a:chExt cx="6814457" cy="4197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126653-3A00-47CE-AF78-D4404318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883" y="3219121"/>
              <a:ext cx="420589" cy="419757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7F7153-BD60-4D97-A7B9-190C962B1772}"/>
                </a:ext>
              </a:extLst>
            </p:cNvPr>
            <p:cNvCxnSpPr>
              <a:cxnSpLocks/>
            </p:cNvCxnSpPr>
            <p:nvPr/>
          </p:nvCxnSpPr>
          <p:spPr>
            <a:xfrm>
              <a:off x="2690949" y="3428999"/>
              <a:ext cx="30828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916010B-9EDD-41EF-835F-F4AAC01B5AFF}"/>
                </a:ext>
              </a:extLst>
            </p:cNvPr>
            <p:cNvCxnSpPr>
              <a:cxnSpLocks/>
            </p:cNvCxnSpPr>
            <p:nvPr/>
          </p:nvCxnSpPr>
          <p:spPr>
            <a:xfrm>
              <a:off x="6422572" y="3428999"/>
              <a:ext cx="308283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1C179-FC1E-4A8F-A8E6-122EA091CB27}"/>
              </a:ext>
            </a:extLst>
          </p:cNvPr>
          <p:cNvSpPr txBox="1"/>
          <p:nvPr/>
        </p:nvSpPr>
        <p:spPr>
          <a:xfrm>
            <a:off x="3352299" y="2388124"/>
            <a:ext cx="5690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600" dirty="0">
                <a:solidFill>
                  <a:schemeClr val="bg1"/>
                </a:solidFill>
                <a:latin typeface="+mj-ea"/>
                <a:ea typeface="+mj-ea"/>
              </a:rPr>
              <a:t>自然语言处理</a:t>
            </a:r>
            <a:r>
              <a:rPr lang="en-US" altLang="zh-CN" sz="5400" spc="600" dirty="0">
                <a:solidFill>
                  <a:schemeClr val="bg1"/>
                </a:solidFill>
                <a:latin typeface="+mj-ea"/>
                <a:ea typeface="+mj-ea"/>
              </a:rPr>
              <a:t>PJ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F5D1E9-7CE0-4900-9816-32C71A5D1CA7}"/>
              </a:ext>
            </a:extLst>
          </p:cNvPr>
          <p:cNvSpPr txBox="1"/>
          <p:nvPr/>
        </p:nvSpPr>
        <p:spPr>
          <a:xfrm>
            <a:off x="4888028" y="3968383"/>
            <a:ext cx="241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2023.5.24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程礼彬 查茗姝 吴佳颖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6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C85E757-F932-4A4A-A4B7-7FF1040BFE8A}"/>
              </a:ext>
            </a:extLst>
          </p:cNvPr>
          <p:cNvSpPr/>
          <p:nvPr/>
        </p:nvSpPr>
        <p:spPr>
          <a:xfrm>
            <a:off x="1" y="653140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E40B21-0CC1-498B-86F8-E2C8671D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7" y="804233"/>
            <a:ext cx="10368945" cy="60471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4C0B2F5-577E-4D09-AFCC-D031F88146BB}"/>
              </a:ext>
            </a:extLst>
          </p:cNvPr>
          <p:cNvSpPr/>
          <p:nvPr/>
        </p:nvSpPr>
        <p:spPr>
          <a:xfrm>
            <a:off x="3334871" y="653140"/>
            <a:ext cx="8857128" cy="28738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AB0B9C-C717-4690-8AB7-603F08176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4" y="503198"/>
            <a:ext cx="1397727" cy="60207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A94BAE-8D51-49E8-9826-6427BB8E334A}"/>
              </a:ext>
            </a:extLst>
          </p:cNvPr>
          <p:cNvSpPr txBox="1"/>
          <p:nvPr/>
        </p:nvSpPr>
        <p:spPr>
          <a:xfrm>
            <a:off x="4197883" y="3061315"/>
            <a:ext cx="3796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THANKS</a:t>
            </a:r>
            <a:endParaRPr lang="zh-CN" altLang="en-US" sz="6600" b="1" spc="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BC22-C153-41E9-A15A-94A6291D0696}"/>
              </a:ext>
            </a:extLst>
          </p:cNvPr>
          <p:cNvCxnSpPr>
            <a:cxnSpLocks/>
          </p:cNvCxnSpPr>
          <p:nvPr/>
        </p:nvCxnSpPr>
        <p:spPr>
          <a:xfrm>
            <a:off x="3931956" y="4265269"/>
            <a:ext cx="4328086" cy="0"/>
          </a:xfrm>
          <a:prstGeom prst="line">
            <a:avLst/>
          </a:prstGeom>
          <a:ln w="38100">
            <a:solidFill>
              <a:srgbClr val="0E4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iṡ1íḋe">
            <a:extLst>
              <a:ext uri="{FF2B5EF4-FFF2-40B4-BE49-F238E27FC236}">
                <a16:creationId xmlns:a16="http://schemas.microsoft.com/office/drawing/2014/main" id="{94CB4743-C5E7-42AF-9E80-4C8B24F5B258}"/>
              </a:ext>
            </a:extLst>
          </p:cNvPr>
          <p:cNvSpPr/>
          <p:nvPr/>
        </p:nvSpPr>
        <p:spPr>
          <a:xfrm>
            <a:off x="-11552" y="0"/>
            <a:ext cx="12215105" cy="2588995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9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26856936-344C-478E-8743-2F012309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9"/>
          <a:stretch/>
        </p:blipFill>
        <p:spPr>
          <a:xfrm>
            <a:off x="4439123" y="108084"/>
            <a:ext cx="3313754" cy="248091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D7B1565-DA97-4197-BA4D-62544CF54AA7}"/>
              </a:ext>
            </a:extLst>
          </p:cNvPr>
          <p:cNvSpPr/>
          <p:nvPr/>
        </p:nvSpPr>
        <p:spPr>
          <a:xfrm>
            <a:off x="0" y="2588995"/>
            <a:ext cx="12192000" cy="42690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0689ED-8885-4E8C-967F-110D1812E85F}"/>
              </a:ext>
            </a:extLst>
          </p:cNvPr>
          <p:cNvGrpSpPr/>
          <p:nvPr/>
        </p:nvGrpSpPr>
        <p:grpSpPr>
          <a:xfrm>
            <a:off x="5419485" y="6376213"/>
            <a:ext cx="1353031" cy="203585"/>
            <a:chOff x="5419485" y="5696943"/>
            <a:chExt cx="1353031" cy="203585"/>
          </a:xfrm>
        </p:grpSpPr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2C647BC-3A86-4CC7-BC1A-A3EECE0FC7E8}"/>
              </a:ext>
            </a:extLst>
          </p:cNvPr>
          <p:cNvSpPr txBox="1"/>
          <p:nvPr/>
        </p:nvSpPr>
        <p:spPr>
          <a:xfrm>
            <a:off x="3607985" y="815313"/>
            <a:ext cx="4974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CONTENTS</a:t>
            </a:r>
            <a:endParaRPr lang="zh-CN" altLang="en-US" sz="6600" spc="600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7F2D7E-5909-421E-A3DC-932AC773F85F}"/>
              </a:ext>
            </a:extLst>
          </p:cNvPr>
          <p:cNvGrpSpPr/>
          <p:nvPr/>
        </p:nvGrpSpPr>
        <p:grpSpPr>
          <a:xfrm>
            <a:off x="669924" y="3037634"/>
            <a:ext cx="4211388" cy="733346"/>
            <a:chOff x="386737" y="3037634"/>
            <a:chExt cx="4211388" cy="73334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D2F89FE-81F2-4892-BD5C-7BB04A1D62A7}"/>
                </a:ext>
              </a:extLst>
            </p:cNvPr>
            <p:cNvSpPr/>
            <p:nvPr/>
          </p:nvSpPr>
          <p:spPr>
            <a:xfrm>
              <a:off x="398290" y="3037634"/>
              <a:ext cx="4199835" cy="733346"/>
            </a:xfrm>
            <a:prstGeom prst="rect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7" name="图片 16" descr="图片包含 户外, 标牌&#10;&#10;已生成极高可信度的说明">
              <a:extLst>
                <a:ext uri="{FF2B5EF4-FFF2-40B4-BE49-F238E27FC236}">
                  <a16:creationId xmlns:a16="http://schemas.microsoft.com/office/drawing/2014/main" id="{6E366874-016B-49A2-BBFE-A1934432C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5" t="15329" b="5033"/>
            <a:stretch/>
          </p:blipFill>
          <p:spPr>
            <a:xfrm>
              <a:off x="422558" y="3037634"/>
              <a:ext cx="748553" cy="73334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803B3AC-0F3B-42EA-AAC1-C009B427E4A8}"/>
                </a:ext>
              </a:extLst>
            </p:cNvPr>
            <p:cNvSpPr txBox="1"/>
            <p:nvPr/>
          </p:nvSpPr>
          <p:spPr>
            <a:xfrm>
              <a:off x="386737" y="308114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E863DA-3632-43D2-A6DB-5D753196E846}"/>
                </a:ext>
              </a:extLst>
            </p:cNvPr>
            <p:cNvSpPr txBox="1"/>
            <p:nvPr/>
          </p:nvSpPr>
          <p:spPr>
            <a:xfrm>
              <a:off x="1095916" y="3283691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问题分析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6472D66-B3F1-43B6-A239-CF7E7F3D6DAC}"/>
              </a:ext>
            </a:extLst>
          </p:cNvPr>
          <p:cNvGrpSpPr/>
          <p:nvPr/>
        </p:nvGrpSpPr>
        <p:grpSpPr>
          <a:xfrm>
            <a:off x="6772516" y="3037634"/>
            <a:ext cx="4211388" cy="733346"/>
            <a:chOff x="386737" y="3037634"/>
            <a:chExt cx="4211388" cy="73334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239CA3-B532-4ED9-84B7-D3363EABC304}"/>
                </a:ext>
              </a:extLst>
            </p:cNvPr>
            <p:cNvSpPr/>
            <p:nvPr/>
          </p:nvSpPr>
          <p:spPr>
            <a:xfrm>
              <a:off x="398290" y="3037634"/>
              <a:ext cx="4199835" cy="733346"/>
            </a:xfrm>
            <a:prstGeom prst="rect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5" name="图片 24" descr="图片包含 户外, 标牌&#10;&#10;已生成极高可信度的说明">
              <a:extLst>
                <a:ext uri="{FF2B5EF4-FFF2-40B4-BE49-F238E27FC236}">
                  <a16:creationId xmlns:a16="http://schemas.microsoft.com/office/drawing/2014/main" id="{546C9F02-752B-4F00-A8DA-7657C8452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5" t="15329" b="5033"/>
            <a:stretch/>
          </p:blipFill>
          <p:spPr>
            <a:xfrm>
              <a:off x="422558" y="3037634"/>
              <a:ext cx="748553" cy="733346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3AB5A-6E8E-436B-AC9D-580386D78BE8}"/>
                </a:ext>
              </a:extLst>
            </p:cNvPr>
            <p:cNvSpPr txBox="1"/>
            <p:nvPr/>
          </p:nvSpPr>
          <p:spPr>
            <a:xfrm>
              <a:off x="386737" y="308114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3213E9-FFB5-4DD1-BFC2-FB146F3D9A56}"/>
                </a:ext>
              </a:extLst>
            </p:cNvPr>
            <p:cNvSpPr txBox="1"/>
            <p:nvPr/>
          </p:nvSpPr>
          <p:spPr>
            <a:xfrm>
              <a:off x="1095916" y="3283691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数据处理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A99F1B-328F-4379-BFE2-6D01D239D888}"/>
              </a:ext>
            </a:extLst>
          </p:cNvPr>
          <p:cNvGrpSpPr/>
          <p:nvPr/>
        </p:nvGrpSpPr>
        <p:grpSpPr>
          <a:xfrm>
            <a:off x="669924" y="4484872"/>
            <a:ext cx="4211388" cy="733346"/>
            <a:chOff x="386737" y="3037634"/>
            <a:chExt cx="4211388" cy="73334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C93590D-E323-45FC-A786-F243372A50D9}"/>
                </a:ext>
              </a:extLst>
            </p:cNvPr>
            <p:cNvSpPr/>
            <p:nvPr/>
          </p:nvSpPr>
          <p:spPr>
            <a:xfrm>
              <a:off x="398290" y="3037634"/>
              <a:ext cx="4199835" cy="733346"/>
            </a:xfrm>
            <a:prstGeom prst="rect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0" name="图片 29" descr="图片包含 户外, 标牌&#10;&#10;已生成极高可信度的说明">
              <a:extLst>
                <a:ext uri="{FF2B5EF4-FFF2-40B4-BE49-F238E27FC236}">
                  <a16:creationId xmlns:a16="http://schemas.microsoft.com/office/drawing/2014/main" id="{C3D957A4-CCC8-4870-9F5F-B318C426E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5" t="15329" b="5033"/>
            <a:stretch/>
          </p:blipFill>
          <p:spPr>
            <a:xfrm>
              <a:off x="422558" y="3037634"/>
              <a:ext cx="748553" cy="733346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045277-E22F-4BB4-AD7A-C11728B294C1}"/>
                </a:ext>
              </a:extLst>
            </p:cNvPr>
            <p:cNvSpPr txBox="1"/>
            <p:nvPr/>
          </p:nvSpPr>
          <p:spPr>
            <a:xfrm>
              <a:off x="386737" y="308114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B4CC53B-11D8-48CC-80C2-84D908DAEFAF}"/>
                </a:ext>
              </a:extLst>
            </p:cNvPr>
            <p:cNvSpPr txBox="1"/>
            <p:nvPr/>
          </p:nvSpPr>
          <p:spPr>
            <a:xfrm>
              <a:off x="1095916" y="328369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方法尝试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A5A417B-EB43-4BF6-861E-05760C9B72BB}"/>
              </a:ext>
            </a:extLst>
          </p:cNvPr>
          <p:cNvGrpSpPr/>
          <p:nvPr/>
        </p:nvGrpSpPr>
        <p:grpSpPr>
          <a:xfrm>
            <a:off x="6772516" y="4484872"/>
            <a:ext cx="4211388" cy="733346"/>
            <a:chOff x="386737" y="3037634"/>
            <a:chExt cx="4211388" cy="73334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E076020-9CB1-4006-87F8-9054362864B2}"/>
                </a:ext>
              </a:extLst>
            </p:cNvPr>
            <p:cNvSpPr/>
            <p:nvPr/>
          </p:nvSpPr>
          <p:spPr>
            <a:xfrm>
              <a:off x="398290" y="3037634"/>
              <a:ext cx="4199835" cy="733346"/>
            </a:xfrm>
            <a:prstGeom prst="rect">
              <a:avLst/>
            </a:pr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5" name="图片 34" descr="图片包含 户外, 标牌&#10;&#10;已生成极高可信度的说明">
              <a:extLst>
                <a:ext uri="{FF2B5EF4-FFF2-40B4-BE49-F238E27FC236}">
                  <a16:creationId xmlns:a16="http://schemas.microsoft.com/office/drawing/2014/main" id="{B8C77875-B247-479B-A28B-43C8735CD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5" t="15329" b="5033"/>
            <a:stretch/>
          </p:blipFill>
          <p:spPr>
            <a:xfrm>
              <a:off x="422558" y="3037634"/>
              <a:ext cx="748553" cy="733346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7B96685-F0E2-4E4C-A5F3-98E0A8DF2B81}"/>
                </a:ext>
              </a:extLst>
            </p:cNvPr>
            <p:cNvSpPr txBox="1"/>
            <p:nvPr/>
          </p:nvSpPr>
          <p:spPr>
            <a:xfrm>
              <a:off x="386737" y="308114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9F7A309-C2FD-4280-96F7-47726B86F74C}"/>
                </a:ext>
              </a:extLst>
            </p:cNvPr>
            <p:cNvSpPr txBox="1"/>
            <p:nvPr/>
          </p:nvSpPr>
          <p:spPr>
            <a:xfrm>
              <a:off x="1095916" y="328369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后续工作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6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问题分析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517D6D-EB44-4BD7-AAAC-8D50556FA80F}"/>
              </a:ext>
            </a:extLst>
          </p:cNvPr>
          <p:cNvSpPr txBox="1"/>
          <p:nvPr/>
        </p:nvSpPr>
        <p:spPr>
          <a:xfrm>
            <a:off x="596766" y="3429000"/>
            <a:ext cx="3984859" cy="281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06954-0163-4307-8EF8-C04A3240F5B9}"/>
              </a:ext>
            </a:extLst>
          </p:cNvPr>
          <p:cNvSpPr txBox="1"/>
          <p:nvPr/>
        </p:nvSpPr>
        <p:spPr>
          <a:xfrm>
            <a:off x="596766" y="1309036"/>
            <a:ext cx="107225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Task Description: Aspect Based Sentiment Analysis (ABSA)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Subtask 4: </a:t>
            </a:r>
            <a:r>
              <a:rPr lang="en-US" altLang="zh-CN" sz="2000" b="1" i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Aspect category polarity</a:t>
            </a:r>
            <a:endParaRPr lang="en-US" altLang="zh-C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Given a set of pre-identified aspect categories (e.g., 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{food, price}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), determine the polarity (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 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neutral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or 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conflict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of each aspect category.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Two domain-specific datasets for laptops and restaurants, consisting of over 6K sentences with fine-grained aspect-level human annotations have been provided for training.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 format:</a:t>
            </a:r>
            <a:endParaRPr lang="en-US" altLang="zh-C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sentences in the datasets are annotated using XML tags.</a:t>
            </a:r>
          </a:p>
          <a:p>
            <a:pPr algn="l">
              <a:lnSpc>
                <a:spcPct val="150000"/>
              </a:lnSpc>
            </a:pPr>
            <a:endParaRPr lang="en-US" altLang="zh-C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551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06954-0163-4307-8EF8-C04A3240F5B9}"/>
              </a:ext>
            </a:extLst>
          </p:cNvPr>
          <p:cNvSpPr txBox="1"/>
          <p:nvPr/>
        </p:nvSpPr>
        <p:spPr>
          <a:xfrm>
            <a:off x="596766" y="1309036"/>
            <a:ext cx="5582653" cy="292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一、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数据处理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/>
              <a:t>对于</a:t>
            </a:r>
            <a:r>
              <a:rPr lang="en-US" altLang="zh-CN" sz="2000" dirty="0" err="1"/>
              <a:t>labtop</a:t>
            </a:r>
            <a:r>
              <a:rPr lang="zh-CN" altLang="en-US" sz="2000" dirty="0"/>
              <a:t>训练集而言，数据主要由</a:t>
            </a:r>
            <a:r>
              <a:rPr lang="en-US" altLang="zh-CN" sz="2000" dirty="0"/>
              <a:t>text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aspectTerm</a:t>
            </a:r>
            <a:r>
              <a:rPr lang="zh-CN" altLang="en-US" sz="2000" dirty="0"/>
              <a:t>两部分组成，</a:t>
            </a:r>
            <a:r>
              <a:rPr lang="en-US" altLang="zh-CN" sz="2000" dirty="0" err="1"/>
              <a:t>aspectTerm</a:t>
            </a:r>
            <a:r>
              <a:rPr lang="zh-CN" altLang="en-US" sz="2000" dirty="0"/>
              <a:t>的</a:t>
            </a:r>
            <a:r>
              <a:rPr lang="en-US" altLang="zh-CN" sz="2000" dirty="0"/>
              <a:t>term</a:t>
            </a:r>
            <a:r>
              <a:rPr lang="zh-CN" altLang="en-US" sz="2000" dirty="0"/>
              <a:t>表示关键词，后面的</a:t>
            </a:r>
            <a:r>
              <a:rPr lang="en-US" altLang="zh-CN" sz="2000" dirty="0"/>
              <a:t>polarity</a:t>
            </a:r>
            <a:r>
              <a:rPr lang="zh-CN" altLang="en-US" sz="2000" dirty="0"/>
              <a:t>表示情感，</a:t>
            </a:r>
            <a:r>
              <a:rPr lang="en-US" altLang="zh-CN" sz="2000" dirty="0"/>
              <a:t>polarity</a:t>
            </a:r>
            <a:r>
              <a:rPr lang="zh-CN" altLang="en-US" sz="2000" dirty="0"/>
              <a:t>有四种：</a:t>
            </a:r>
            <a:r>
              <a:rPr lang="en-US" altLang="zh-CN" sz="2000" dirty="0"/>
              <a:t>positive</a:t>
            </a:r>
            <a:r>
              <a:rPr lang="zh-CN" altLang="en-US" sz="2000" dirty="0"/>
              <a:t>、</a:t>
            </a:r>
            <a:r>
              <a:rPr lang="en-US" altLang="zh-CN" sz="2000" dirty="0"/>
              <a:t>negative</a:t>
            </a:r>
            <a:r>
              <a:rPr lang="zh-CN" altLang="en-US" sz="2000" dirty="0"/>
              <a:t>、</a:t>
            </a:r>
            <a:r>
              <a:rPr lang="en-US" altLang="zh-CN" sz="2000" dirty="0"/>
              <a:t>conflict</a:t>
            </a:r>
            <a:r>
              <a:rPr lang="zh-CN" altLang="en-US" sz="2000" dirty="0"/>
              <a:t>、</a:t>
            </a:r>
            <a:r>
              <a:rPr lang="en-US" altLang="zh-CN" sz="2000" dirty="0"/>
              <a:t>neutral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ts val="3200"/>
              </a:lnSpc>
            </a:pPr>
            <a:r>
              <a:rPr lang="zh-CN" altLang="en-US" sz="2000" dirty="0"/>
              <a:t>对于测试集而言，数据主要由</a:t>
            </a:r>
            <a:r>
              <a:rPr lang="en-US" altLang="zh-CN" sz="2000" dirty="0"/>
              <a:t>text</a:t>
            </a:r>
            <a:r>
              <a:rPr lang="zh-CN" altLang="en-US" sz="2000" dirty="0"/>
              <a:t>组成，没有</a:t>
            </a:r>
            <a:r>
              <a:rPr lang="en-US" altLang="zh-CN" sz="2000" dirty="0" err="1"/>
              <a:t>aspectTerm</a:t>
            </a:r>
            <a:r>
              <a:rPr lang="zh-CN" altLang="en-US" sz="2000" dirty="0"/>
              <a:t>部分。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D4CD26-29BE-489D-86E1-4DEEC0E4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8" y="4316584"/>
            <a:ext cx="10883343" cy="20777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6C93DB-F60C-4C41-B826-A03D779AF6BB}"/>
              </a:ext>
            </a:extLst>
          </p:cNvPr>
          <p:cNvSpPr txBox="1"/>
          <p:nvPr/>
        </p:nvSpPr>
        <p:spPr>
          <a:xfrm>
            <a:off x="6323798" y="1309036"/>
            <a:ext cx="5399773" cy="168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/>
              <a:t>而对于</a:t>
            </a:r>
            <a:r>
              <a:rPr lang="en-US" altLang="zh-CN" sz="2000" dirty="0"/>
              <a:t>restaurant</a:t>
            </a:r>
            <a:r>
              <a:rPr lang="zh-CN" altLang="en-US" sz="2000" dirty="0"/>
              <a:t>而言，会多一个</a:t>
            </a:r>
            <a:r>
              <a:rPr lang="en-US" altLang="zh-CN" sz="2000" dirty="0" err="1"/>
              <a:t>aspectCategory</a:t>
            </a:r>
            <a:r>
              <a:rPr lang="zh-CN" altLang="en-US" sz="2000" dirty="0"/>
              <a:t>部分，这也是需要考虑的对象。</a:t>
            </a:r>
            <a:endParaRPr lang="en-US" altLang="zh-CN" sz="2000" dirty="0"/>
          </a:p>
          <a:p>
            <a:pPr>
              <a:lnSpc>
                <a:spcPts val="3200"/>
              </a:lnSpc>
            </a:pPr>
            <a:r>
              <a:rPr lang="zh-CN" altLang="en-US" sz="2000" dirty="0"/>
              <a:t>先要从</a:t>
            </a:r>
            <a:r>
              <a:rPr lang="en-US" altLang="zh-CN" sz="2000" dirty="0"/>
              <a:t>XML</a:t>
            </a:r>
            <a:r>
              <a:rPr lang="zh-CN" altLang="en-US" sz="2000" dirty="0"/>
              <a:t>数据中提取有用的信息，再进行进一步的建模。</a:t>
            </a:r>
          </a:p>
        </p:txBody>
      </p:sp>
    </p:spTree>
    <p:extLst>
      <p:ext uri="{BB962C8B-B14F-4D97-AF65-F5344CB8AC3E}">
        <p14:creationId xmlns:p14="http://schemas.microsoft.com/office/powerpoint/2010/main" val="187865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06954-0163-4307-8EF8-C04A3240F5B9}"/>
              </a:ext>
            </a:extLst>
          </p:cNvPr>
          <p:cNvSpPr txBox="1"/>
          <p:nvPr/>
        </p:nvSpPr>
        <p:spPr>
          <a:xfrm>
            <a:off x="596766" y="1309036"/>
            <a:ext cx="5582653" cy="415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、数据处理</a:t>
            </a:r>
            <a:endParaRPr lang="en-US" altLang="zh-CN" sz="24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我们目前采用</a:t>
            </a:r>
            <a:r>
              <a:rPr lang="en-US" altLang="zh-CN" sz="2000" dirty="0">
                <a:solidFill>
                  <a:srgbClr val="001080"/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2000" dirty="0"/>
              <a:t>这个库中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etree.ElementTree</a:t>
            </a:r>
            <a:r>
              <a:rPr lang="zh-CN" altLang="en-US" sz="2000" dirty="0"/>
              <a:t>的方法解析</a:t>
            </a:r>
            <a:r>
              <a:rPr lang="en-US" altLang="zh-CN" sz="2000" dirty="0"/>
              <a:t>XML</a:t>
            </a:r>
            <a:r>
              <a:rPr lang="zh-CN" altLang="en-US" sz="2000" dirty="0"/>
              <a:t>数据，得到关于</a:t>
            </a:r>
            <a:r>
              <a:rPr lang="en-US" altLang="zh-CN" sz="2000" dirty="0"/>
              <a:t>text</a:t>
            </a:r>
            <a:r>
              <a:rPr lang="zh-CN" altLang="en-US" sz="2000" dirty="0"/>
              <a:t>的一个列表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text_list</a:t>
            </a:r>
            <a:r>
              <a:rPr lang="zh-CN" altLang="en-US" sz="2000" dirty="0"/>
              <a:t>和以</a:t>
            </a:r>
            <a:r>
              <a:rPr lang="en-US" altLang="zh-CN" sz="2000" dirty="0"/>
              <a:t>term</a:t>
            </a:r>
            <a:r>
              <a:rPr lang="zh-CN" altLang="en-US" sz="2000" dirty="0"/>
              <a:t>为键，</a:t>
            </a:r>
            <a:r>
              <a:rPr lang="en-US" altLang="zh-CN" sz="2000" dirty="0"/>
              <a:t>polarity</a:t>
            </a:r>
            <a:r>
              <a:rPr lang="zh-CN" altLang="en-US" sz="2000" dirty="0"/>
              <a:t>为值的一个字典</a:t>
            </a:r>
            <a:r>
              <a:rPr lang="en-US" altLang="zh-CN" sz="2000" dirty="0">
                <a:solidFill>
                  <a:srgbClr val="001080"/>
                </a:solidFill>
                <a:latin typeface="Consolas" panose="020B0609020204030204" pitchFamily="49" charset="0"/>
              </a:rPr>
              <a:t>opinion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之后，通过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nltk.FreqDist</a:t>
            </a:r>
            <a:r>
              <a:rPr lang="en-US" altLang="zh-CN" sz="2000" dirty="0">
                <a:solidFill>
                  <a:srgbClr val="001080"/>
                </a:solidFill>
                <a:latin typeface="Consolas" panose="020B0609020204030204" pitchFamily="49" charset="0"/>
              </a:rPr>
              <a:t>(opinion).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most_common</a:t>
            </a:r>
            <a:r>
              <a:rPr lang="en-US" altLang="zh-CN" sz="2000" dirty="0">
                <a:solidFill>
                  <a:srgbClr val="001080"/>
                </a:solidFill>
                <a:latin typeface="Consolas" panose="020B0609020204030204" pitchFamily="49" charset="0"/>
              </a:rPr>
              <a:t>(t)</a:t>
            </a:r>
            <a:r>
              <a:rPr lang="zh-CN" altLang="en-US" sz="2000" dirty="0"/>
              <a:t>方法，获得最常见的</a:t>
            </a:r>
            <a:r>
              <a:rPr lang="en-US" altLang="zh-CN" sz="2000" dirty="0"/>
              <a:t>t</a:t>
            </a:r>
            <a:r>
              <a:rPr lang="zh-CN" altLang="en-US" sz="2000" dirty="0"/>
              <a:t>个</a:t>
            </a:r>
            <a:r>
              <a:rPr lang="en-US" altLang="zh-CN" sz="2000" dirty="0"/>
              <a:t>aspects</a:t>
            </a:r>
            <a:r>
              <a:rPr lang="zh-CN" altLang="en-US" sz="2000" dirty="0"/>
              <a:t>，以降低分析的复杂度，得到列表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most_common_aspect</a:t>
            </a:r>
            <a:r>
              <a:rPr lang="zh-CN" altLang="en-US" sz="2000" dirty="0"/>
              <a:t>。例如下图打印了前</a:t>
            </a:r>
            <a:r>
              <a:rPr lang="en-US" altLang="zh-CN" sz="2000" dirty="0"/>
              <a:t>20</a:t>
            </a:r>
            <a:r>
              <a:rPr lang="zh-CN" altLang="en-US" sz="2000" dirty="0"/>
              <a:t>个</a:t>
            </a:r>
            <a:r>
              <a:rPr lang="en-US" altLang="zh-CN" sz="2000" dirty="0"/>
              <a:t>aspects</a:t>
            </a:r>
            <a:r>
              <a:rPr lang="zh-CN" altLang="en-US" sz="2000" dirty="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ACD23F-521D-46A2-BA46-DBB2A45C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08" y="1733956"/>
            <a:ext cx="4789723" cy="14038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9E4AC0-84B7-43E2-A806-7A3F40781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8" y="5751631"/>
            <a:ext cx="11510962" cy="4953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D7FFE4-B61F-4E4B-A59B-0ABFA7967267}"/>
              </a:ext>
            </a:extLst>
          </p:cNvPr>
          <p:cNvSpPr txBox="1"/>
          <p:nvPr/>
        </p:nvSpPr>
        <p:spPr>
          <a:xfrm>
            <a:off x="6385208" y="3426473"/>
            <a:ext cx="5135279" cy="210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由于这个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还没有选好，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的选取会影响后面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微软雅黑"/>
              </a:rPr>
              <a:t>训练集标签的个数（因为训练集中在</a:t>
            </a:r>
            <a:r>
              <a:rPr lang="en-US" altLang="zh-CN" sz="2000" dirty="0" err="1">
                <a:solidFill>
                  <a:srgbClr val="000000"/>
                </a:solidFill>
                <a:latin typeface="Arial"/>
                <a:ea typeface="微软雅黑"/>
              </a:rPr>
              <a:t>most_commom_aspect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微软雅黑"/>
              </a:rPr>
              <a:t>的标签不一定有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微软雅黑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微软雅黑"/>
              </a:rPr>
              <a:t>个），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所以还没有最终的结论，但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微软雅黑"/>
              </a:rPr>
              <a:t>如果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用全部的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aspects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训练可能会非常困难。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80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方法尝试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06954-0163-4307-8EF8-C04A3240F5B9}"/>
              </a:ext>
            </a:extLst>
          </p:cNvPr>
          <p:cNvSpPr txBox="1"/>
          <p:nvPr/>
        </p:nvSpPr>
        <p:spPr>
          <a:xfrm>
            <a:off x="596766" y="1309036"/>
            <a:ext cx="5784783" cy="538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由于是情感分析输出结果只有四种，那么</a:t>
            </a:r>
            <a:r>
              <a:rPr lang="en-US" altLang="zh-CN" sz="2000" dirty="0"/>
              <a:t>ABSA</a:t>
            </a:r>
            <a:r>
              <a:rPr lang="zh-CN" altLang="en-US" sz="2000" dirty="0"/>
              <a:t>问题就可以视为一个多分类问题。解决多分类问题的方法有很多种，比如</a:t>
            </a:r>
            <a:r>
              <a:rPr lang="en-US" altLang="zh-CN" sz="2000" dirty="0" err="1"/>
              <a:t>softmax</a:t>
            </a:r>
            <a:r>
              <a:rPr lang="zh-CN" altLang="en-US" sz="2000" dirty="0"/>
              <a:t>，</a:t>
            </a:r>
            <a:r>
              <a:rPr lang="en-US" altLang="zh-CN" sz="2000" dirty="0"/>
              <a:t>SVM</a:t>
            </a:r>
            <a:r>
              <a:rPr lang="zh-CN" altLang="en-US" sz="2000" dirty="0"/>
              <a:t>，</a:t>
            </a:r>
            <a:r>
              <a:rPr lang="en-US" altLang="zh-CN" sz="2000" dirty="0"/>
              <a:t>BERT</a:t>
            </a:r>
            <a:r>
              <a:rPr lang="zh-CN" altLang="en-US" sz="2000" dirty="0"/>
              <a:t>等，目前我们还在对这些方法进行测试。</a:t>
            </a:r>
            <a:endParaRPr lang="en-US" altLang="zh-CN" sz="2000" dirty="0"/>
          </a:p>
          <a:p>
            <a:pPr algn="just">
              <a:lnSpc>
                <a:spcPts val="3200"/>
              </a:lnSpc>
            </a:pPr>
            <a:r>
              <a:rPr lang="zh-CN" altLang="en-US" sz="2000" dirty="0"/>
              <a:t>为了运用这些模型，需要对数据进行进一步加工。</a:t>
            </a:r>
            <a:endParaRPr lang="en-US" altLang="zh-CN" sz="2000" dirty="0"/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首先，我们小组运用了</a:t>
            </a:r>
            <a:r>
              <a:rPr lang="en-US" altLang="zh-CN" sz="2000" dirty="0"/>
              <a:t>Stanford</a:t>
            </a:r>
            <a:r>
              <a:rPr lang="zh-CN" altLang="en-US" sz="2000" dirty="0"/>
              <a:t>的</a:t>
            </a:r>
            <a:r>
              <a:rPr lang="en-US" altLang="zh-CN" sz="2000" dirty="0"/>
              <a:t>pos tagger</a:t>
            </a:r>
            <a:r>
              <a:rPr lang="zh-CN" altLang="en-US" sz="2000" dirty="0"/>
              <a:t>对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text_list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进行标注，这一部分的训练时间比较长，得到的模型为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tagged_text_list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微软雅黑"/>
              <a:cs typeface="+mn-cs"/>
            </a:endParaRPr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然后，需要去掉模型中的不相干词汇，比如冠词等等，做一个</a:t>
            </a:r>
            <a:r>
              <a:rPr lang="en-US" altLang="zh-CN" sz="2000" dirty="0">
                <a:latin typeface="Consolas" panose="020B0609020204030204" pitchFamily="49" charset="0"/>
                <a:ea typeface="微软雅黑"/>
              </a:rPr>
              <a:t>filter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，保留有信息量的词汇。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接着，以前面获得的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tagged_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text_list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opinion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以及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most_common_aspect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，构建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data frame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进入正式的建模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rPr>
              <a:t>。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/>
              </a:rPr>
              <a:t>（如右图所示）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0D915E8-5753-434B-BD73-4999E8AFE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61" y="708525"/>
            <a:ext cx="5734050" cy="31908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88EC797-7EC3-490C-A5F5-6412663E8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86" y="3914233"/>
            <a:ext cx="5715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4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方法尝试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06954-0163-4307-8EF8-C04A3240F5B9}"/>
              </a:ext>
            </a:extLst>
          </p:cNvPr>
          <p:cNvSpPr txBox="1"/>
          <p:nvPr/>
        </p:nvSpPr>
        <p:spPr>
          <a:xfrm>
            <a:off x="596766" y="1309036"/>
            <a:ext cx="10923721" cy="497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对于测试集，我们也采取同样的操作。</a:t>
            </a:r>
            <a:endParaRPr lang="en-US" altLang="zh-CN" sz="2000" dirty="0"/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需要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sklearn.feature_extraction.text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中的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CountVectorizer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产生词向量。然后再利用</a:t>
            </a:r>
            <a:r>
              <a:rPr lang="en-US" altLang="zh-CN" sz="2000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fit_transform</a:t>
            </a:r>
            <a:r>
              <a:rPr lang="zh-CN" altLang="en-US" sz="2000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、</a:t>
            </a:r>
            <a:r>
              <a:rPr lang="en-US" altLang="zh-CN" sz="2000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transform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等方法拟合、进行归一化等一系列操作</a:t>
            </a:r>
            <a:r>
              <a:rPr lang="zh-CN" altLang="en-US" sz="2000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。</a:t>
            </a:r>
            <a:endParaRPr lang="en-US" altLang="zh-CN" sz="2000" dirty="0">
              <a:solidFill>
                <a:srgbClr val="001080"/>
              </a:solidFill>
              <a:latin typeface="Consolas" panose="020B0609020204030204" pitchFamily="49" charset="0"/>
              <a:ea typeface="微软雅黑"/>
            </a:endParaRPr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在创建多分类器前将数据转换为</a:t>
            </a:r>
            <a:r>
              <a:rPr lang="en-US" altLang="zh-CN" sz="2000" dirty="0" err="1">
                <a:latin typeface="Consolas" panose="020B0609020204030204" pitchFamily="49" charset="0"/>
                <a:ea typeface="微软雅黑"/>
              </a:rPr>
              <a:t>numpy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格式。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运用以下方法进行多分类器建模。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支持向量机分类器：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lvl="1" algn="just">
              <a:lnSpc>
                <a:spcPts val="3200"/>
              </a:lnSpc>
            </a:pP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C = 1.0 # SVM regularization parameter</a:t>
            </a:r>
          </a:p>
          <a:p>
            <a:pPr lvl="1" algn="just">
              <a:lnSpc>
                <a:spcPts val="3200"/>
              </a:lnSpc>
            </a:pP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svc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OneVsRestClassifier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svm.SVC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(kernel='linear', C=C)).fit(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X_train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,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y_train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)</a:t>
            </a:r>
          </a:p>
          <a:p>
            <a:pPr lvl="1" algn="just">
              <a:lnSpc>
                <a:spcPts val="3200"/>
              </a:lnSpc>
            </a:pP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y_pred_class_svc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svc.predict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X_test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)</a:t>
            </a:r>
          </a:p>
          <a:p>
            <a:pPr marL="342900" lvl="1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朴素贝叶斯分类器</a:t>
            </a:r>
            <a:r>
              <a:rPr lang="en-US" altLang="zh-CN" sz="2000" dirty="0">
                <a:latin typeface="Consolas" panose="020B0609020204030204" pitchFamily="49" charset="0"/>
                <a:ea typeface="微软雅黑"/>
              </a:rPr>
              <a:t>:</a:t>
            </a:r>
          </a:p>
          <a:p>
            <a:pPr lvl="1" algn="just">
              <a:lnSpc>
                <a:spcPts val="3200"/>
              </a:lnSpc>
            </a:pPr>
            <a:r>
              <a:rPr lang="fr-FR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nb_classif = OneVsRestClassifier(MultinomialNB()).fit(X_train_dtm, y_train)</a:t>
            </a:r>
            <a:endParaRPr lang="en-US" altLang="zh-CN" dirty="0">
              <a:solidFill>
                <a:srgbClr val="001080"/>
              </a:solidFill>
              <a:latin typeface="Consolas" panose="020B0609020204030204" pitchFamily="49" charset="0"/>
              <a:ea typeface="微软雅黑"/>
            </a:endParaRPr>
          </a:p>
          <a:p>
            <a:pPr lvl="1" algn="just">
              <a:lnSpc>
                <a:spcPts val="3200"/>
              </a:lnSpc>
            </a:pP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y_pred_class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nb_classif.predict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X_test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60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方法尝试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06954-0163-4307-8EF8-C04A3240F5B9}"/>
              </a:ext>
            </a:extLst>
          </p:cNvPr>
          <p:cNvSpPr txBox="1"/>
          <p:nvPr/>
        </p:nvSpPr>
        <p:spPr>
          <a:xfrm>
            <a:off x="596766" y="1309036"/>
            <a:ext cx="10923721" cy="374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运用以下方法进行多分类器建模。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marL="342900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线性支持向量分类器：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lvl="1" algn="just">
              <a:lnSpc>
                <a:spcPts val="3200"/>
              </a:lnSpc>
            </a:pP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lin_svc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OneVsRestClassifier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svm.LinearSVC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(C=C)).fit(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X_train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,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y_train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)</a:t>
            </a:r>
          </a:p>
          <a:p>
            <a:pPr lvl="1" algn="just">
              <a:lnSpc>
                <a:spcPts val="3200"/>
              </a:lnSpc>
            </a:pP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y_pred_class_lin_svc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lin_svc.predict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X_test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)</a:t>
            </a:r>
          </a:p>
          <a:p>
            <a:pPr marL="342900" lvl="1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随机梯度下降分类器：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lvl="1" algn="just">
              <a:lnSpc>
                <a:spcPts val="3200"/>
              </a:lnSpc>
            </a:pP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sgd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OneVsRestClassifier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SGDClassifier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()).fit(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X_train,y_train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)</a:t>
            </a:r>
          </a:p>
          <a:p>
            <a:pPr lvl="1" algn="just">
              <a:lnSpc>
                <a:spcPts val="3200"/>
              </a:lnSpc>
            </a:pP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y_pred_class_sgd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sgd.predict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X_test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  <a:ea typeface="微软雅黑"/>
              </a:rPr>
              <a:t>)</a:t>
            </a:r>
          </a:p>
          <a:p>
            <a:pPr marL="342900" lvl="1" indent="-34290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训练结果（分别是由</a:t>
            </a:r>
            <a:r>
              <a:rPr lang="en-US" altLang="zh-CN" sz="2000" dirty="0">
                <a:latin typeface="Consolas" panose="020B0609020204030204" pitchFamily="49" charset="0"/>
                <a:ea typeface="微软雅黑"/>
              </a:rPr>
              <a:t>Bayes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、</a:t>
            </a:r>
            <a:r>
              <a:rPr lang="en-US" altLang="zh-CN" sz="2000" dirty="0">
                <a:latin typeface="Consolas" panose="020B0609020204030204" pitchFamily="49" charset="0"/>
                <a:ea typeface="微软雅黑"/>
              </a:rPr>
              <a:t>SVM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、</a:t>
            </a:r>
            <a:r>
              <a:rPr lang="en-US" altLang="zh-CN" sz="2000" dirty="0" err="1">
                <a:latin typeface="Consolas" panose="020B0609020204030204" pitchFamily="49" charset="0"/>
                <a:ea typeface="微软雅黑"/>
              </a:rPr>
              <a:t>Lin_SVC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、</a:t>
            </a:r>
            <a:r>
              <a:rPr lang="en-US" altLang="zh-CN" sz="2000" dirty="0">
                <a:latin typeface="Consolas" panose="020B0609020204030204" pitchFamily="49" charset="0"/>
                <a:ea typeface="微软雅黑"/>
              </a:rPr>
              <a:t>SGD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训练得到的</a:t>
            </a:r>
            <a:r>
              <a:rPr lang="en-US" altLang="zh-CN" sz="2000" dirty="0" err="1">
                <a:latin typeface="Consolas" panose="020B0609020204030204" pitchFamily="49" charset="0"/>
                <a:ea typeface="微软雅黑"/>
              </a:rPr>
              <a:t>y_pred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）</a:t>
            </a:r>
            <a:r>
              <a:rPr lang="en-US" altLang="zh-CN" sz="2000">
                <a:latin typeface="Consolas" panose="020B0609020204030204" pitchFamily="49" charset="0"/>
                <a:ea typeface="微软雅黑"/>
              </a:rPr>
              <a:t>,</a:t>
            </a:r>
            <a:r>
              <a:rPr lang="zh-CN" altLang="en-US" sz="2000">
                <a:latin typeface="Consolas" panose="020B0609020204030204" pitchFamily="49" charset="0"/>
                <a:ea typeface="微软雅黑"/>
              </a:rPr>
              <a:t>还</a:t>
            </a:r>
            <a:r>
              <a:rPr lang="zh-CN" altLang="en-US" sz="2000" dirty="0">
                <a:latin typeface="Consolas" panose="020B0609020204030204" pitchFamily="49" charset="0"/>
                <a:ea typeface="微软雅黑"/>
              </a:rPr>
              <a:t>有待</a:t>
            </a:r>
            <a:r>
              <a:rPr lang="zh-CN" altLang="en-US" sz="2000">
                <a:latin typeface="Consolas" panose="020B0609020204030204" pitchFamily="49" charset="0"/>
                <a:ea typeface="微软雅黑"/>
              </a:rPr>
              <a:t>进一步改进：</a:t>
            </a:r>
            <a:endParaRPr lang="en-US" altLang="zh-CN" sz="2000" dirty="0">
              <a:latin typeface="Consolas" panose="020B0609020204030204" pitchFamily="49" charset="0"/>
              <a:ea typeface="微软雅黑"/>
            </a:endParaRPr>
          </a:p>
          <a:p>
            <a:pPr lvl="1" algn="just">
              <a:lnSpc>
                <a:spcPts val="3200"/>
              </a:lnSpc>
            </a:pPr>
            <a:endParaRPr lang="en-US" altLang="zh-CN" dirty="0">
              <a:solidFill>
                <a:srgbClr val="001080"/>
              </a:solidFill>
              <a:latin typeface="Consolas" panose="020B0609020204030204" pitchFamily="49" charset="0"/>
              <a:ea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59EEBC-E915-494C-8085-3F679B89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39" y="4667901"/>
            <a:ext cx="2343150" cy="1762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13BB89-D690-488D-B7EB-FB2BB1C8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89" y="4655428"/>
            <a:ext cx="2343150" cy="1762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99B05A-965E-4FE8-B55B-D6029C0D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39" y="4667901"/>
            <a:ext cx="2343150" cy="1762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64EBAA-8579-4E53-9604-451C424F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567" y="4655427"/>
            <a:ext cx="2343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682383-8B12-4D61-9EA0-778633B9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2448" cy="1479808"/>
          </a:xfrm>
          <a:prstGeom prst="rect">
            <a:avLst/>
          </a:prstGeom>
        </p:spPr>
      </p:pic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028700"/>
            <a:ext cx="11608824" cy="5615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48192"/>
            <a:ext cx="10850563" cy="584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后续工作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06954-0163-4307-8EF8-C04A3240F5B9}"/>
              </a:ext>
            </a:extLst>
          </p:cNvPr>
          <p:cNvSpPr txBox="1"/>
          <p:nvPr/>
        </p:nvSpPr>
        <p:spPr>
          <a:xfrm>
            <a:off x="596766" y="1309036"/>
            <a:ext cx="11059428" cy="2920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我们目前采用的多分类器输出的矩阵比较稀疏，还需要评估数据的建模方式是否合理。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之后，需要计算模型在测试集上的</a:t>
            </a:r>
            <a:r>
              <a:rPr lang="en-US" altLang="zh-CN" sz="2000" dirty="0" err="1"/>
              <a:t>accuracy_score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precision_score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recall_score</a:t>
            </a:r>
            <a:r>
              <a:rPr lang="zh-CN" altLang="en-US" sz="2000" dirty="0"/>
              <a:t>、</a:t>
            </a:r>
            <a:r>
              <a:rPr lang="en-US" altLang="zh-CN" sz="2000" dirty="0"/>
              <a:t>f1_score</a:t>
            </a:r>
            <a:r>
              <a:rPr lang="zh-CN" altLang="en-US" sz="2000" dirty="0"/>
              <a:t>等一系列指标，评估模型的适用性。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还需要把这套数据进行迁移，看看用</a:t>
            </a:r>
            <a:r>
              <a:rPr lang="en-US" altLang="zh-CN" sz="2000" dirty="0"/>
              <a:t>CNN</a:t>
            </a:r>
            <a:r>
              <a:rPr lang="zh-CN" altLang="en-US" sz="2000" dirty="0"/>
              <a:t>，</a:t>
            </a:r>
            <a:r>
              <a:rPr lang="en-US" altLang="zh-CN" sz="2000" dirty="0"/>
              <a:t>LSTM</a:t>
            </a:r>
            <a:r>
              <a:rPr lang="zh-CN" altLang="en-US" sz="2000" dirty="0"/>
              <a:t>等模型进行分析能否得到更好的效果。</a:t>
            </a:r>
            <a:endParaRPr lang="en-US" altLang="zh-CN" sz="2000" dirty="0"/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03446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885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Adobe Gothic Std B</vt:lpstr>
      <vt:lpstr>Microsoft YaHei</vt:lpstr>
      <vt:lpstr>Microsoft YaHei</vt:lpstr>
      <vt:lpstr>Arial</vt:lpstr>
      <vt:lpstr>Century Gothic</vt:lpstr>
      <vt:lpstr>Consolas</vt:lpstr>
      <vt:lpstr>主题5</vt:lpstr>
      <vt:lpstr>PowerPoint 演示文稿</vt:lpstr>
      <vt:lpstr>PowerPoint 演示文稿</vt:lpstr>
      <vt:lpstr>问题分析</vt:lpstr>
      <vt:lpstr>数据处理</vt:lpstr>
      <vt:lpstr>数据处理</vt:lpstr>
      <vt:lpstr>方法尝试</vt:lpstr>
      <vt:lpstr>方法尝试</vt:lpstr>
      <vt:lpstr>方法尝试</vt:lpstr>
      <vt:lpstr>后续工作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永鸿</dc:creator>
  <cp:lastModifiedBy>程 礼彬</cp:lastModifiedBy>
  <cp:revision>38</cp:revision>
  <dcterms:created xsi:type="dcterms:W3CDTF">2018-10-08T12:30:06Z</dcterms:created>
  <dcterms:modified xsi:type="dcterms:W3CDTF">2023-05-24T08:24:02Z</dcterms:modified>
</cp:coreProperties>
</file>