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60" r:id="rId5"/>
    <p:sldId id="262"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8" d="100"/>
          <a:sy n="68" d="100"/>
        </p:scale>
        <p:origin x="61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10/14/2022</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923A1CC3-2375-41D4-9E03-427CAF2A4C1A}" type="datetimeFigureOut">
              <a:rPr lang="en-US" dirty="0"/>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AFF16868-8199-4C2C-A5B1-63AEE139F88E}"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4" name="Date Placeholder 3"/>
          <p:cNvSpPr>
            <a:spLocks noGrp="1"/>
          </p:cNvSpPr>
          <p:nvPr>
            <p:ph type="dt" sz="half" idx="10"/>
          </p:nvPr>
        </p:nvSpPr>
        <p:spPr/>
        <p:txBody>
          <a:bodyPr/>
          <a:lstStyle/>
          <a:p>
            <a:fld id="{AAD9FF7F-6988-44CC-821B-644E70CD2F73}"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5C12C299-16B2-4475-990D-751901EACC14}"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10/14/2022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10/14/2022</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F34E6425-0181-43F2-84FC-787E803FD2F8}" type="datetimeFigureOut">
              <a:rPr lang="en-US" dirty="0"/>
              <a:t>10/14/2022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10/14/2022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10/14/2022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10/14/2022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6E86A4C-8E40-4F87-A4F0-01A0687C5742}" type="datetimeFigureOut">
              <a:rPr lang="en-US" dirty="0"/>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35E72C73-2D91-4E12-BA25-F0AA0C03599B}" type="datetimeFigureOut">
              <a:rPr lang="en-US" dirty="0"/>
              <a:t>10/14/2022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10/14/2022</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EF1DE3-153E-4DE3-A9C8-B7313DC56397}"/>
              </a:ext>
            </a:extLst>
          </p:cNvPr>
          <p:cNvSpPr>
            <a:spLocks noGrp="1"/>
          </p:cNvSpPr>
          <p:nvPr>
            <p:ph type="ctrTitle"/>
          </p:nvPr>
        </p:nvSpPr>
        <p:spPr/>
        <p:txBody>
          <a:bodyPr/>
          <a:lstStyle/>
          <a:p>
            <a:r>
              <a:rPr lang="en-US" altLang="zh-CN" dirty="0"/>
              <a:t>The introduction to Biofuels</a:t>
            </a:r>
            <a:endParaRPr lang="zh-CN" altLang="en-US" dirty="0"/>
          </a:p>
        </p:txBody>
      </p:sp>
      <p:sp>
        <p:nvSpPr>
          <p:cNvPr id="3" name="副标题 2">
            <a:extLst>
              <a:ext uri="{FF2B5EF4-FFF2-40B4-BE49-F238E27FC236}">
                <a16:creationId xmlns:a16="http://schemas.microsoft.com/office/drawing/2014/main" id="{CDFDE63F-10C4-4515-8F69-F0C45BBDE734}"/>
              </a:ext>
            </a:extLst>
          </p:cNvPr>
          <p:cNvSpPr>
            <a:spLocks noGrp="1"/>
          </p:cNvSpPr>
          <p:nvPr>
            <p:ph type="subTitle" idx="1"/>
          </p:nvPr>
        </p:nvSpPr>
        <p:spPr/>
        <p:txBody>
          <a:bodyPr/>
          <a:lstStyle/>
          <a:p>
            <a:r>
              <a:rPr lang="en-US" altLang="zh-CN" dirty="0"/>
              <a:t>The </a:t>
            </a:r>
            <a:r>
              <a:rPr lang="en-US" altLang="zh-CN" dirty="0" err="1"/>
              <a:t>enivermental</a:t>
            </a:r>
            <a:r>
              <a:rPr lang="en-US" altLang="zh-CN" dirty="0"/>
              <a:t> science and engineering department of</a:t>
            </a:r>
          </a:p>
          <a:p>
            <a:r>
              <a:rPr lang="en-US" altLang="zh-CN" dirty="0"/>
              <a:t>Fudan university</a:t>
            </a:r>
          </a:p>
          <a:p>
            <a:endParaRPr lang="zh-CN" altLang="en-US" dirty="0"/>
          </a:p>
        </p:txBody>
      </p:sp>
    </p:spTree>
    <p:extLst>
      <p:ext uri="{BB962C8B-B14F-4D97-AF65-F5344CB8AC3E}">
        <p14:creationId xmlns:p14="http://schemas.microsoft.com/office/powerpoint/2010/main" val="25731779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DDADD86-6DC9-423E-B0CC-4B0BFF576560}"/>
              </a:ext>
            </a:extLst>
          </p:cNvPr>
          <p:cNvSpPr>
            <a:spLocks noGrp="1"/>
          </p:cNvSpPr>
          <p:nvPr>
            <p:ph type="title"/>
          </p:nvPr>
        </p:nvSpPr>
        <p:spPr/>
        <p:txBody>
          <a:bodyPr/>
          <a:lstStyle/>
          <a:p>
            <a:r>
              <a:rPr lang="en-US" altLang="zh-CN" dirty="0"/>
              <a:t>basics</a:t>
            </a:r>
            <a:endParaRPr lang="zh-CN" altLang="en-US" dirty="0"/>
          </a:p>
        </p:txBody>
      </p:sp>
      <p:sp>
        <p:nvSpPr>
          <p:cNvPr id="3" name="内容占位符 2">
            <a:extLst>
              <a:ext uri="{FF2B5EF4-FFF2-40B4-BE49-F238E27FC236}">
                <a16:creationId xmlns:a16="http://schemas.microsoft.com/office/drawing/2014/main" id="{18C78AB1-1225-4978-84F3-FDA1924AABAA}"/>
              </a:ext>
            </a:extLst>
          </p:cNvPr>
          <p:cNvSpPr>
            <a:spLocks noGrp="1"/>
          </p:cNvSpPr>
          <p:nvPr>
            <p:ph idx="1"/>
          </p:nvPr>
        </p:nvSpPr>
        <p:spPr/>
        <p:txBody>
          <a:bodyPr>
            <a:normAutofit/>
          </a:bodyPr>
          <a:lstStyle/>
          <a:p>
            <a:r>
              <a:rPr lang="en-US" altLang="zh-CN" sz="2000" b="1" dirty="0"/>
              <a:t>Biofuel</a:t>
            </a:r>
            <a:r>
              <a:rPr lang="en-US" altLang="zh-CN" sz="2000" dirty="0"/>
              <a:t> generally refers to solid, liquid or gaseous fuels composed of or extracted from </a:t>
            </a:r>
            <a:r>
              <a:rPr lang="en-US" altLang="zh-CN" sz="2000" b="1" dirty="0"/>
              <a:t>biomass</a:t>
            </a:r>
            <a:r>
              <a:rPr lang="en-US" altLang="zh-CN" sz="2000" dirty="0"/>
              <a:t>, which can replace gasoline and diesel produced from petroleum. It is an important direction for the development and utilization of renewable energy. </a:t>
            </a:r>
          </a:p>
          <a:p>
            <a:r>
              <a:rPr lang="en-US" altLang="zh-CN" sz="2000" dirty="0"/>
              <a:t> The so-called biomass refers to all kinds of organisms produced by photosynthesis using the atmosphere, water, land, etc., that is, all living organic substances that can grow. </a:t>
            </a:r>
          </a:p>
          <a:p>
            <a:r>
              <a:rPr lang="en-US" altLang="zh-CN" sz="2000" dirty="0"/>
              <a:t> It includes </a:t>
            </a:r>
            <a:r>
              <a:rPr lang="en-US" altLang="zh-CN" sz="2000" b="1" dirty="0"/>
              <a:t>plants, animals and microorganisms</a:t>
            </a:r>
            <a:r>
              <a:rPr lang="en-US" altLang="zh-CN" sz="2000" dirty="0"/>
              <a:t>. Unlike traditional fuels such as oil, coal and nuclear energy, these emerging fuels are renewable fuels.</a:t>
            </a:r>
            <a:endParaRPr lang="zh-CN" altLang="en-US" sz="2000" dirty="0"/>
          </a:p>
        </p:txBody>
      </p:sp>
    </p:spTree>
    <p:extLst>
      <p:ext uri="{BB962C8B-B14F-4D97-AF65-F5344CB8AC3E}">
        <p14:creationId xmlns:p14="http://schemas.microsoft.com/office/powerpoint/2010/main" val="2604080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9B0CC2-074E-42BE-8454-44C75C66A939}"/>
              </a:ext>
            </a:extLst>
          </p:cNvPr>
          <p:cNvSpPr>
            <a:spLocks noGrp="1"/>
          </p:cNvSpPr>
          <p:nvPr>
            <p:ph type="title"/>
          </p:nvPr>
        </p:nvSpPr>
        <p:spPr>
          <a:xfrm>
            <a:off x="945417" y="3709356"/>
            <a:ext cx="4351025" cy="2283824"/>
          </a:xfrm>
        </p:spPr>
        <p:txBody>
          <a:bodyPr/>
          <a:lstStyle/>
          <a:p>
            <a:r>
              <a:rPr lang="en-US" altLang="zh-CN" dirty="0"/>
              <a:t>Current development</a:t>
            </a:r>
            <a:endParaRPr lang="zh-CN" altLang="en-US" dirty="0"/>
          </a:p>
        </p:txBody>
      </p:sp>
      <p:sp>
        <p:nvSpPr>
          <p:cNvPr id="3" name="文本占位符 2">
            <a:extLst>
              <a:ext uri="{FF2B5EF4-FFF2-40B4-BE49-F238E27FC236}">
                <a16:creationId xmlns:a16="http://schemas.microsoft.com/office/drawing/2014/main" id="{C8FCA738-3A0F-4749-919B-A34735E75A52}"/>
              </a:ext>
            </a:extLst>
          </p:cNvPr>
          <p:cNvSpPr>
            <a:spLocks noGrp="1"/>
          </p:cNvSpPr>
          <p:nvPr>
            <p:ph type="body" idx="1"/>
          </p:nvPr>
        </p:nvSpPr>
        <p:spPr>
          <a:xfrm>
            <a:off x="6711885" y="1348033"/>
            <a:ext cx="4996207" cy="4977353"/>
          </a:xfrm>
        </p:spPr>
        <p:txBody>
          <a:bodyPr>
            <a:noAutofit/>
          </a:bodyPr>
          <a:lstStyle/>
          <a:p>
            <a:r>
              <a:rPr lang="en-US" altLang="zh-CN" cap="none" dirty="0">
                <a:solidFill>
                  <a:schemeClr val="tx1">
                    <a:lumMod val="75000"/>
                    <a:lumOff val="25000"/>
                  </a:schemeClr>
                </a:solidFill>
              </a:rPr>
              <a:t>Since the 1970s, affected by the price of traditional energy, environmental protection and global climate change, countries around the world have increasingly attached importance to the development of biofuels.</a:t>
            </a:r>
          </a:p>
          <a:p>
            <a:r>
              <a:rPr lang="en-US" altLang="zh-CN" cap="none" dirty="0">
                <a:solidFill>
                  <a:schemeClr val="tx1">
                    <a:lumMod val="75000"/>
                    <a:lumOff val="25000"/>
                  </a:schemeClr>
                </a:solidFill>
              </a:rPr>
              <a:t>At present, the united states and brazil are the world's first and second biofuel producers respectively.</a:t>
            </a:r>
          </a:p>
          <a:p>
            <a:r>
              <a:rPr lang="en-US" altLang="zh-CN" cap="none" dirty="0">
                <a:solidFill>
                  <a:schemeClr val="tx1">
                    <a:lumMod val="75000"/>
                    <a:lumOff val="25000"/>
                  </a:schemeClr>
                </a:solidFill>
              </a:rPr>
              <a:t>The focus of research and development in china is mainly on the bio liquid fuel technology using cassava, sweet sorghum and other starch or sugar based non grain crops as well as lignocellulose as raw materials.</a:t>
            </a:r>
            <a:endParaRPr lang="zh-CN" altLang="en-US" cap="none" dirty="0">
              <a:solidFill>
                <a:schemeClr val="tx1">
                  <a:lumMod val="75000"/>
                  <a:lumOff val="25000"/>
                </a:schemeClr>
              </a:solidFill>
            </a:endParaRPr>
          </a:p>
        </p:txBody>
      </p:sp>
      <p:pic>
        <p:nvPicPr>
          <p:cNvPr id="1026" name="Picture 2" descr="https://bkimg.cdn.bcebos.com/pic/908fa0ec08fa513dc34215fd3d6d55fbb2fbd92d?x-bce-process=image/resize,m_lfit,w_440,limit_1">
            <a:extLst>
              <a:ext uri="{FF2B5EF4-FFF2-40B4-BE49-F238E27FC236}">
                <a16:creationId xmlns:a16="http://schemas.microsoft.com/office/drawing/2014/main" id="{6ED5A916-C1FC-412F-9AE5-A0640D7297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5442" y="708981"/>
            <a:ext cx="4191000" cy="3000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58372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61A85A-0E8C-4FC4-916E-6B2601F89B3C}"/>
              </a:ext>
            </a:extLst>
          </p:cNvPr>
          <p:cNvSpPr>
            <a:spLocks noGrp="1"/>
          </p:cNvSpPr>
          <p:nvPr>
            <p:ph type="title"/>
          </p:nvPr>
        </p:nvSpPr>
        <p:spPr/>
        <p:txBody>
          <a:bodyPr/>
          <a:lstStyle/>
          <a:p>
            <a:r>
              <a:rPr lang="en-US" altLang="zh-CN" dirty="0"/>
              <a:t>predictions</a:t>
            </a:r>
            <a:endParaRPr lang="zh-CN" altLang="en-US" dirty="0"/>
          </a:p>
        </p:txBody>
      </p:sp>
      <p:sp>
        <p:nvSpPr>
          <p:cNvPr id="3" name="文本占位符 2">
            <a:extLst>
              <a:ext uri="{FF2B5EF4-FFF2-40B4-BE49-F238E27FC236}">
                <a16:creationId xmlns:a16="http://schemas.microsoft.com/office/drawing/2014/main" id="{1F66463C-158F-4F42-95F0-BCDE3DF0F4E0}"/>
              </a:ext>
            </a:extLst>
          </p:cNvPr>
          <p:cNvSpPr>
            <a:spLocks noGrp="1"/>
          </p:cNvSpPr>
          <p:nvPr>
            <p:ph type="body" sz="half" idx="2"/>
          </p:nvPr>
        </p:nvSpPr>
        <p:spPr>
          <a:xfrm>
            <a:off x="1148798" y="3429000"/>
            <a:ext cx="9714151" cy="2814687"/>
          </a:xfrm>
        </p:spPr>
        <p:txBody>
          <a:bodyPr>
            <a:noAutofit/>
          </a:bodyPr>
          <a:lstStyle/>
          <a:p>
            <a:r>
              <a:rPr lang="en-US" altLang="zh-CN" sz="2400" dirty="0"/>
              <a:t>Since people began to use gasoline blended fuel in the 1970s, corn farmers have been urging people to use more ethanol as gasoline fuel. In addition to being used as livestock feed and export, the production of biofuels has now become the third largest use of corn.</a:t>
            </a:r>
          </a:p>
          <a:p>
            <a:r>
              <a:rPr lang="en-US" altLang="zh-CN" sz="2400" dirty="0"/>
              <a:t>The ethanol production industry uses corn as raw material, and the production scale is still expanding, which also means that the consumption of water resources is increasing.</a:t>
            </a:r>
            <a:endParaRPr lang="zh-CN" altLang="en-US" sz="2400" dirty="0"/>
          </a:p>
        </p:txBody>
      </p:sp>
    </p:spTree>
    <p:extLst>
      <p:ext uri="{BB962C8B-B14F-4D97-AF65-F5344CB8AC3E}">
        <p14:creationId xmlns:p14="http://schemas.microsoft.com/office/powerpoint/2010/main" val="330063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257AED-9052-481B-885D-1F6AD14FCF52}"/>
              </a:ext>
            </a:extLst>
          </p:cNvPr>
          <p:cNvSpPr>
            <a:spLocks noGrp="1"/>
          </p:cNvSpPr>
          <p:nvPr>
            <p:ph type="title"/>
          </p:nvPr>
        </p:nvSpPr>
        <p:spPr/>
        <p:txBody>
          <a:bodyPr/>
          <a:lstStyle/>
          <a:p>
            <a:r>
              <a:rPr lang="en-US" altLang="zh-CN" dirty="0"/>
              <a:t>challenges</a:t>
            </a:r>
            <a:endParaRPr lang="zh-CN" altLang="en-US" dirty="0"/>
          </a:p>
        </p:txBody>
      </p:sp>
      <p:sp>
        <p:nvSpPr>
          <p:cNvPr id="3" name="内容占位符 2">
            <a:extLst>
              <a:ext uri="{FF2B5EF4-FFF2-40B4-BE49-F238E27FC236}">
                <a16:creationId xmlns:a16="http://schemas.microsoft.com/office/drawing/2014/main" id="{F209FAF1-9E73-4567-9555-C2E5ABCAF9A8}"/>
              </a:ext>
            </a:extLst>
          </p:cNvPr>
          <p:cNvSpPr>
            <a:spLocks noGrp="1"/>
          </p:cNvSpPr>
          <p:nvPr>
            <p:ph sz="half" idx="1"/>
          </p:nvPr>
        </p:nvSpPr>
        <p:spPr/>
        <p:txBody>
          <a:bodyPr>
            <a:normAutofit/>
          </a:bodyPr>
          <a:lstStyle/>
          <a:p>
            <a:r>
              <a:rPr lang="en-US" altLang="zh-CN" sz="2000" dirty="0"/>
              <a:t>In order to produce biofuels, many lands have been converted to agricultural land, especially the development of new agricultural land will destroy the ecology. </a:t>
            </a:r>
          </a:p>
          <a:p>
            <a:r>
              <a:rPr lang="en-US" altLang="zh-CN" sz="2000" dirty="0"/>
              <a:t>The massive use of biofuels has also caused food prices to rise and threatened the survival of the poor.</a:t>
            </a:r>
            <a:endParaRPr lang="zh-CN" altLang="en-US" sz="2000" dirty="0"/>
          </a:p>
        </p:txBody>
      </p:sp>
      <p:sp>
        <p:nvSpPr>
          <p:cNvPr id="4" name="内容占位符 3">
            <a:extLst>
              <a:ext uri="{FF2B5EF4-FFF2-40B4-BE49-F238E27FC236}">
                <a16:creationId xmlns:a16="http://schemas.microsoft.com/office/drawing/2014/main" id="{4F6416FC-BA18-4021-A335-7EFA9064B515}"/>
              </a:ext>
            </a:extLst>
          </p:cNvPr>
          <p:cNvSpPr>
            <a:spLocks noGrp="1"/>
          </p:cNvSpPr>
          <p:nvPr>
            <p:ph sz="half" idx="2"/>
          </p:nvPr>
        </p:nvSpPr>
        <p:spPr/>
        <p:txBody>
          <a:bodyPr>
            <a:noAutofit/>
          </a:bodyPr>
          <a:lstStyle/>
          <a:p>
            <a:r>
              <a:rPr lang="en-US" altLang="zh-CN" sz="2000" dirty="0"/>
              <a:t>In order to manufacture and transport biomass fuel, it will produce pollution, carbon dioxide emissions and use water resources and fertilizers.</a:t>
            </a:r>
          </a:p>
          <a:p>
            <a:r>
              <a:rPr lang="en-US" altLang="zh-CN" sz="2000" dirty="0"/>
              <a:t>In some third world countries, farmers use the land originally used to produce food crops to grow energy crops, which is dangerous to reduce food production.</a:t>
            </a:r>
            <a:endParaRPr lang="zh-CN" altLang="en-US" sz="2000" dirty="0"/>
          </a:p>
        </p:txBody>
      </p:sp>
    </p:spTree>
    <p:extLst>
      <p:ext uri="{BB962C8B-B14F-4D97-AF65-F5344CB8AC3E}">
        <p14:creationId xmlns:p14="http://schemas.microsoft.com/office/powerpoint/2010/main" val="3961449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432353-EE42-4E73-8F19-703A554E5FCA}"/>
              </a:ext>
            </a:extLst>
          </p:cNvPr>
          <p:cNvSpPr>
            <a:spLocks noGrp="1"/>
          </p:cNvSpPr>
          <p:nvPr>
            <p:ph type="ctrTitle"/>
          </p:nvPr>
        </p:nvSpPr>
        <p:spPr/>
        <p:txBody>
          <a:bodyPr/>
          <a:lstStyle/>
          <a:p>
            <a:r>
              <a:rPr lang="en-US" altLang="zh-CN" dirty="0"/>
              <a:t>Thanks you!</a:t>
            </a:r>
            <a:endParaRPr lang="zh-CN" altLang="en-US" dirty="0"/>
          </a:p>
        </p:txBody>
      </p:sp>
      <p:sp>
        <p:nvSpPr>
          <p:cNvPr id="3" name="副标题 2">
            <a:extLst>
              <a:ext uri="{FF2B5EF4-FFF2-40B4-BE49-F238E27FC236}">
                <a16:creationId xmlns:a16="http://schemas.microsoft.com/office/drawing/2014/main" id="{EA35C814-A8E2-4F4C-9ECC-405D8BCC90A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20633737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离子会议室</Template>
  <TotalTime>18</TotalTime>
  <Words>394</Words>
  <Application>Microsoft Office PowerPoint</Application>
  <PresentationFormat>宽屏</PresentationFormat>
  <Paragraphs>20</Paragraphs>
  <Slides>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6</vt:i4>
      </vt:variant>
    </vt:vector>
  </HeadingPairs>
  <TitlesOfParts>
    <vt:vector size="11" baseType="lpstr">
      <vt:lpstr>宋体</vt:lpstr>
      <vt:lpstr>Arial</vt:lpstr>
      <vt:lpstr>Century Gothic</vt:lpstr>
      <vt:lpstr>Wingdings 3</vt:lpstr>
      <vt:lpstr>离子会议室</vt:lpstr>
      <vt:lpstr>The introduction to Biofuels</vt:lpstr>
      <vt:lpstr>basics</vt:lpstr>
      <vt:lpstr>Current development</vt:lpstr>
      <vt:lpstr>predictions</vt:lpstr>
      <vt:lpstr>challenges</vt:lpstr>
      <vt:lpstr>Thanks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introduction to Biofuels</dc:title>
  <dc:creator>24706</dc:creator>
  <cp:lastModifiedBy>24706</cp:lastModifiedBy>
  <cp:revision>5</cp:revision>
  <dcterms:created xsi:type="dcterms:W3CDTF">2022-10-14T06:33:19Z</dcterms:created>
  <dcterms:modified xsi:type="dcterms:W3CDTF">2022-10-14T06:51:30Z</dcterms:modified>
</cp:coreProperties>
</file>