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20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p:notesSz cx="6648450" cy="9782175"/>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默认节" id="{3D2ED456-1332-4979-8CB7-997AE9B36F11}">
          <p14:sldIdLst>
            <p14:sldId id="256"/>
            <p14:sldId id="257"/>
          </p14:sldIdLst>
        </p14:section>
        <p14:section name="HTTP简介" id="{A0A43569-C0F6-46D6-B1EB-B69BA16FB472}">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Lst>
        </p14:section>
        <p14:section name="MIME" id="{A3E18CBA-E993-4FFA-AE02-BC77A1F8E571}">
          <p14:sldIdLst>
            <p14:sldId id="285"/>
            <p14:sldId id="286"/>
            <p14:sldId id="287"/>
            <p14:sldId id="288"/>
            <p14:sldId id="289"/>
            <p14:sldId id="290"/>
            <p14:sldId id="291"/>
            <p14:sldId id="292"/>
            <p14:sldId id="293"/>
            <p14:sldId id="294"/>
            <p14:sldId id="295"/>
            <p14:sldId id="296"/>
            <p14:sldId id="297"/>
          </p14:sldIdLst>
        </p14:section>
        <p14:section name="HTTP的请求/响应模式" id="{5C0E9310-C417-49A2-94AC-78110FF520B1}">
          <p14:sldIdLst>
            <p14:sldId id="298"/>
            <p14:sldId id="299"/>
            <p14:sldId id="300"/>
            <p14:sldId id="301"/>
            <p14:sldId id="302"/>
            <p14:sldId id="303"/>
            <p14:sldId id="304"/>
            <p14:sldId id="305"/>
            <p14:sldId id="306"/>
            <p14:sldId id="307"/>
            <p14:sldId id="308"/>
            <p14:sldId id="309"/>
            <p14:sldId id="310"/>
            <p14:sldId id="311"/>
            <p14:sldId id="312"/>
          </p14:sldIdLst>
        </p14:section>
        <p14:section name="HTTP消息" id="{B3FCDBF3-945E-4C81-B08B-F2F4C5DA1C3B}">
          <p14:sldIdLst>
            <p14:sldId id="313"/>
            <p14:sldId id="314"/>
            <p14:sldId id="315"/>
            <p14:sldId id="316"/>
            <p14:sldId id="317"/>
            <p14:sldId id="318"/>
            <p14:sldId id="319"/>
            <p14:sldId id="320"/>
            <p14:sldId id="321"/>
            <p14:sldId id="322"/>
            <p14:sldId id="323"/>
            <p14:sldId id="324"/>
            <p14:sldId id="325"/>
            <p14:sldId id="326"/>
            <p14:sldId id="327"/>
            <p14:sldId id="328"/>
            <p14:sldId id="329"/>
          </p14:sldIdLst>
        </p14:section>
        <p14:section name="请求消息" id="{0D59F442-74FF-4E58-91CE-783B50B6E658}">
          <p14:sldIdLst>
            <p14:sldId id="330"/>
            <p14:sldId id="331"/>
            <p14:sldId id="332"/>
            <p14:sldId id="333"/>
            <p14:sldId id="334"/>
            <p14:sldId id="335"/>
            <p14:sldId id="336"/>
          </p14:sldIdLst>
        </p14:section>
        <p14:section name="请求头字段" id="{61BA5F14-9EC6-448D-B6DE-D0CB1B1A2AF0}">
          <p14:sldIdLst>
            <p14:sldId id="337"/>
            <p14:sldId id="338"/>
            <p14:sldId id="339"/>
            <p14:sldId id="340"/>
            <p14:sldId id="341"/>
            <p14:sldId id="342"/>
            <p14:sldId id="343"/>
            <p14:sldId id="344"/>
            <p14:sldId id="345"/>
            <p14:sldId id="346"/>
            <p14:sldId id="347"/>
            <p14:sldId id="348"/>
            <p14:sldId id="349"/>
            <p14:sldId id="350"/>
            <p14:sldId id="351"/>
            <p14:sldId id="352"/>
            <p14:sldId id="353"/>
          </p14:sldIdLst>
        </p14:section>
        <p14:section name="请求方法" id="{2F65A298-C501-4338-A560-B94DF25F67CC}">
          <p14:sldIdLst>
            <p14:sldId id="354"/>
            <p14:sldId id="355"/>
            <p14:sldId id="356"/>
            <p14:sldId id="357"/>
            <p14:sldId id="358"/>
            <p14:sldId id="359"/>
            <p14:sldId id="360"/>
            <p14:sldId id="361"/>
            <p14:sldId id="362"/>
            <p14:sldId id="363"/>
            <p14:sldId id="364"/>
            <p14:sldId id="365"/>
            <p14:sldId id="366"/>
            <p14:sldId id="367"/>
            <p14:sldId id="368"/>
            <p14:sldId id="369"/>
          </p14:sldIdLst>
        </p14:section>
        <p14:section name="响应消息" id="{543463C9-509D-4C12-97A3-32385D05308F}">
          <p14:sldIdLst>
            <p14:sldId id="370"/>
            <p14:sldId id="371"/>
            <p14:sldId id="372"/>
            <p14:sldId id="373"/>
            <p14:sldId id="374"/>
          </p14:sldIdLst>
        </p14:section>
        <p14:section name="响应头字段" id="{CC8637FB-4058-4C60-B671-21C6D5CF4CBC}">
          <p14:sldIdLst>
            <p14:sldId id="375"/>
            <p14:sldId id="376"/>
            <p14:sldId id="377"/>
            <p14:sldId id="378"/>
            <p14:sldId id="379"/>
            <p14:sldId id="380"/>
            <p14:sldId id="381"/>
            <p14:sldId id="382"/>
            <p14:sldId id="383"/>
            <p14:sldId id="384"/>
            <p14:sldId id="385"/>
            <p14:sldId id="386"/>
            <p14:sldId id="387"/>
            <p14:sldId id="388"/>
            <p14:sldId id="389"/>
            <p14:sldId id="390"/>
          </p14:sldIdLst>
        </p14:section>
        <p14:section name="状态码" id="{79963F9E-A7E3-41A7-B0BF-2067E196F71C}">
          <p14:sldIdLst>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Lst>
        </p14:section>
        <p14:section name="实体" id="{09C79C63-A9E4-414D-9756-29208893A14A}">
          <p14:sldIdLst>
            <p14:sldId id="414"/>
            <p14:sldId id="415"/>
            <p14:sldId id="416"/>
            <p14:sldId id="417"/>
            <p14:sldId id="418"/>
          </p14:sldIdLst>
        </p14:section>
        <p14:section name="实体头" id="{FAE47EB0-8CF7-4625-B1E7-82B050DE257F}">
          <p14:sldIdLst>
            <p14:sldId id="419"/>
            <p14:sldId id="420"/>
            <p14:sldId id="421"/>
            <p14:sldId id="422"/>
            <p14:sldId id="423"/>
            <p14:sldId id="424"/>
            <p14:sldId id="425"/>
            <p14:sldId id="426"/>
            <p14:sldId id="427"/>
            <p14:sldId id="428"/>
            <p14:sldId id="429"/>
            <p14:sldId id="430"/>
            <p14:sldId id="431"/>
            <p14:sldId id="432"/>
          </p14:sldIdLst>
        </p14:section>
        <p14:section name="HTTP与HTML" id="{B53DB7C1-2088-41DB-AD4C-3E2733DEB20E}">
          <p14:sldIdLst>
            <p14:sldId id="433"/>
            <p14:sldId id="434"/>
            <p14:sldId id="435"/>
            <p14:sldId id="436"/>
          </p14:sldIdLst>
        </p14:section>
        <p14:section name="Cookie" id="{9F7EAEA1-E90C-4CCB-994A-BD0A63584A26}">
          <p14:sldIdLst>
            <p14:sldId id="437"/>
            <p14:sldId id="438"/>
            <p14:sldId id="439"/>
            <p14:sldId id="440"/>
            <p14:sldId id="441"/>
            <p14:sldId id="442"/>
            <p14:sldId id="443"/>
            <p14:sldId id="444"/>
            <p14:sldId id="445"/>
            <p14:sldId id="446"/>
            <p14:sldId id="447"/>
            <p14:sldId id="448"/>
          </p14:sldIdLst>
        </p14:section>
        <p14:section name="HTTP的其他话题" id="{DBFF33D0-B886-4D7E-8589-BEF643C326FF}">
          <p14:sldIdLst>
            <p14:sldId id="449"/>
            <p14:sldId id="450"/>
            <p14:sldId id="451"/>
            <p14:sldId id="452"/>
            <p14:sldId id="453"/>
            <p14:sldId id="454"/>
            <p14:sldId id="455"/>
            <p14:sldId id="456"/>
            <p14:sldId id="457"/>
            <p14:sldId id="458"/>
            <p14:sldId id="4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30305"/>
    <a:srgbClr val="EA2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84444" autoAdjust="0"/>
  </p:normalViewPr>
  <p:slideViewPr>
    <p:cSldViewPr>
      <p:cViewPr varScale="1">
        <p:scale>
          <a:sx n="93" d="100"/>
          <a:sy n="93" d="100"/>
        </p:scale>
        <p:origin x="712" y="68"/>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varScale="1">
      <p:scale>
        <a:sx n="1" d="1"/>
        <a:sy n="1" d="1"/>
      </p:scale>
      <p:origin x="0" y="-53252"/>
    </p:cViewPr>
  </p:sorterViewPr>
  <p:notesViewPr>
    <p:cSldViewPr>
      <p:cViewPr varScale="1">
        <p:scale>
          <a:sx n="58" d="100"/>
          <a:sy n="58" d="100"/>
        </p:scale>
        <p:origin x="-1812" y="-7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_rels/viewProps.xml.rels><?xml version="1.0" encoding="UTF-8" standalone="yes"?>
<Relationships xmlns="http://schemas.openxmlformats.org/package/2006/relationships"><Relationship Id="rId8" Type="http://schemas.openxmlformats.org/officeDocument/2006/relationships/slide" Target="slides/slide191.xml"/><Relationship Id="rId3" Type="http://schemas.openxmlformats.org/officeDocument/2006/relationships/slide" Target="slides/slide180.xml"/><Relationship Id="rId7" Type="http://schemas.openxmlformats.org/officeDocument/2006/relationships/slide" Target="slides/slide190.xml"/><Relationship Id="rId2" Type="http://schemas.openxmlformats.org/officeDocument/2006/relationships/slide" Target="slides/slide33.xml"/><Relationship Id="rId1" Type="http://schemas.openxmlformats.org/officeDocument/2006/relationships/slide" Target="slides/slide1.xml"/><Relationship Id="rId6" Type="http://schemas.openxmlformats.org/officeDocument/2006/relationships/slide" Target="slides/slide188.xml"/><Relationship Id="rId5" Type="http://schemas.openxmlformats.org/officeDocument/2006/relationships/slide" Target="slides/slide187.xml"/><Relationship Id="rId4" Type="http://schemas.openxmlformats.org/officeDocument/2006/relationships/slide" Target="slides/slide181.xml"/><Relationship Id="rId9" Type="http://schemas.openxmlformats.org/officeDocument/2006/relationships/slide" Target="slides/slide1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smtClean="0">
                <a:latin typeface="Tahoma" pitchFamily="34" charset="0"/>
              </a:defRPr>
            </a:lvl1pPr>
          </a:lstStyle>
          <a:p>
            <a:pPr>
              <a:defRPr/>
            </a:pPr>
            <a:endParaRPr lang="en-US" altLang="zh-CN"/>
          </a:p>
        </p:txBody>
      </p:sp>
      <p:sp>
        <p:nvSpPr>
          <p:cNvPr id="7171" name="Rectangle 3"/>
          <p:cNvSpPr>
            <a:spLocks noGrp="1" noChangeArrowheads="1"/>
          </p:cNvSpPr>
          <p:nvPr>
            <p:ph type="dt" idx="1"/>
          </p:nvPr>
        </p:nvSpPr>
        <p:spPr bwMode="auto">
          <a:xfrm>
            <a:off x="3767138" y="0"/>
            <a:ext cx="28813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smtClean="0">
                <a:latin typeface="Tahoma" pitchFamily="34" charset="0"/>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65088" y="733425"/>
            <a:ext cx="6519862" cy="36687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885825" y="4646613"/>
            <a:ext cx="4876800"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9293225"/>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smtClean="0">
                <a:latin typeface="Tahoma" pitchFamily="34"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3767138" y="9293225"/>
            <a:ext cx="28813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ahoma" pitchFamily="34" charset="0"/>
              </a:defRPr>
            </a:lvl1pPr>
          </a:lstStyle>
          <a:p>
            <a:pPr>
              <a:defRPr/>
            </a:pPr>
            <a:fld id="{44192EF7-8FAB-4DBB-ABF4-5586931266FD}" type="slidenum">
              <a:rPr lang="en-US" altLang="zh-CN"/>
              <a:pPr>
                <a:defRPr/>
              </a:pPr>
              <a:t>‹#›</a:t>
            </a:fld>
            <a:endParaRPr lang="en-US" altLang="zh-CN"/>
          </a:p>
        </p:txBody>
      </p:sp>
    </p:spTree>
    <p:extLst>
      <p:ext uri="{BB962C8B-B14F-4D97-AF65-F5344CB8AC3E}">
        <p14:creationId xmlns:p14="http://schemas.microsoft.com/office/powerpoint/2010/main" val="1538866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A3A8806F-00E4-4B0F-8129-1EF3D61F8955}" type="slidenum">
              <a:rPr lang="en-US" altLang="zh-CN">
                <a:latin typeface="Tahoma" pitchFamily="34" charset="0"/>
              </a:rPr>
              <a:pPr/>
              <a:t>1</a:t>
            </a:fld>
            <a:endParaRPr lang="en-US" altLang="zh-CN">
              <a:latin typeface="Tahoma" pitchFamily="34" charset="0"/>
            </a:endParaRPr>
          </a:p>
        </p:txBody>
      </p:sp>
      <p:sp>
        <p:nvSpPr>
          <p:cNvPr id="27651" name="Rectangle 2"/>
          <p:cNvSpPr>
            <a:spLocks noGrp="1" noRot="1" noChangeAspect="1" noChangeArrowheads="1" noTextEdit="1"/>
          </p:cNvSpPr>
          <p:nvPr>
            <p:ph type="sldImg"/>
          </p:nvPr>
        </p:nvSpPr>
        <p:spPr>
          <a:xfrm>
            <a:off x="65088" y="733425"/>
            <a:ext cx="6519862" cy="3668713"/>
          </a:xfrm>
          <a:ln/>
        </p:spPr>
      </p:sp>
      <p:sp>
        <p:nvSpPr>
          <p:cNvPr id="2765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6753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A2A10925-EC2C-43EF-B639-66E0F41442E4}" type="slidenum">
              <a:rPr lang="en-US" altLang="zh-CN">
                <a:latin typeface="Tahoma" pitchFamily="34" charset="0"/>
              </a:rPr>
              <a:pPr/>
              <a:t>61</a:t>
            </a:fld>
            <a:endParaRPr lang="en-US" altLang="zh-CN">
              <a:latin typeface="Tahoma" pitchFamily="34" charset="0"/>
            </a:endParaRPr>
          </a:p>
        </p:txBody>
      </p:sp>
      <p:sp>
        <p:nvSpPr>
          <p:cNvPr id="224259" name="Rectangle 2"/>
          <p:cNvSpPr>
            <a:spLocks noGrp="1" noRot="1" noChangeAspect="1" noChangeArrowheads="1" noTextEdit="1"/>
          </p:cNvSpPr>
          <p:nvPr>
            <p:ph type="sldImg"/>
          </p:nvPr>
        </p:nvSpPr>
        <p:spPr>
          <a:xfrm>
            <a:off x="65088" y="733425"/>
            <a:ext cx="6519862" cy="3668713"/>
          </a:xfrm>
          <a:ln/>
        </p:spPr>
      </p:sp>
      <p:sp>
        <p:nvSpPr>
          <p:cNvPr id="224260" name="Rectangle 3"/>
          <p:cNvSpPr>
            <a:spLocks noGrp="1" noChangeArrowheads="1"/>
          </p:cNvSpPr>
          <p:nvPr>
            <p:ph type="body" idx="1"/>
          </p:nvPr>
        </p:nvSpPr>
        <p:spPr>
          <a:noFill/>
        </p:spPr>
        <p:txBody>
          <a:bodyPr/>
          <a:lstStyle/>
          <a:p>
            <a:pPr eaLnBrk="1" hangingPunct="1"/>
            <a:r>
              <a:rPr lang="zh-CN" altLang="en-US" smtClean="0"/>
              <a:t>其中*表示</a:t>
            </a:r>
            <a:r>
              <a:rPr lang="en-US" altLang="zh-CN" smtClean="0"/>
              <a:t>0</a:t>
            </a:r>
            <a:r>
              <a:rPr lang="zh-CN" altLang="en-US" smtClean="0"/>
              <a:t>次或者多次</a:t>
            </a:r>
            <a:r>
              <a:rPr lang="en-US" altLang="zh-CN" smtClean="0"/>
              <a:t>;[]</a:t>
            </a:r>
            <a:r>
              <a:rPr lang="zh-CN" altLang="en-US" smtClean="0"/>
              <a:t>表示出现</a:t>
            </a:r>
            <a:r>
              <a:rPr lang="en-US" altLang="zh-CN" smtClean="0"/>
              <a:t>0</a:t>
            </a:r>
            <a:r>
              <a:rPr lang="zh-CN" altLang="en-US" smtClean="0"/>
              <a:t>次或者</a:t>
            </a:r>
            <a:r>
              <a:rPr lang="en-US" altLang="zh-CN" smtClean="0"/>
              <a:t>1</a:t>
            </a:r>
            <a:r>
              <a:rPr lang="zh-CN" altLang="en-US" smtClean="0"/>
              <a:t>次</a:t>
            </a:r>
          </a:p>
        </p:txBody>
      </p:sp>
    </p:spTree>
    <p:extLst>
      <p:ext uri="{BB962C8B-B14F-4D97-AF65-F5344CB8AC3E}">
        <p14:creationId xmlns:p14="http://schemas.microsoft.com/office/powerpoint/2010/main" val="827536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1DACB301-FDA3-4E16-9F67-2CD20BB4A869}" type="slidenum">
              <a:rPr lang="en-US" altLang="zh-CN">
                <a:latin typeface="Tahoma" pitchFamily="34" charset="0"/>
              </a:rPr>
              <a:pPr/>
              <a:t>65</a:t>
            </a:fld>
            <a:endParaRPr lang="en-US" altLang="zh-CN">
              <a:latin typeface="Tahoma" pitchFamily="34" charset="0"/>
            </a:endParaRPr>
          </a:p>
        </p:txBody>
      </p:sp>
      <p:sp>
        <p:nvSpPr>
          <p:cNvPr id="225283" name="Rectangle 2"/>
          <p:cNvSpPr>
            <a:spLocks noGrp="1" noRot="1" noChangeAspect="1" noChangeArrowheads="1" noTextEdit="1"/>
          </p:cNvSpPr>
          <p:nvPr>
            <p:ph type="sldImg"/>
          </p:nvPr>
        </p:nvSpPr>
        <p:spPr>
          <a:xfrm>
            <a:off x="65088" y="733425"/>
            <a:ext cx="6519862" cy="3668713"/>
          </a:xfrm>
          <a:ln/>
        </p:spPr>
      </p:sp>
      <p:sp>
        <p:nvSpPr>
          <p:cNvPr id="225284" name="Rectangle 3"/>
          <p:cNvSpPr>
            <a:spLocks noGrp="1" noChangeArrowheads="1"/>
          </p:cNvSpPr>
          <p:nvPr>
            <p:ph type="body" idx="1"/>
          </p:nvPr>
        </p:nvSpPr>
        <p:spPr>
          <a:noFill/>
        </p:spPr>
        <p:txBody>
          <a:bodyPr/>
          <a:lstStyle/>
          <a:p>
            <a:pPr eaLnBrk="1" hangingPunct="1"/>
            <a:r>
              <a:rPr lang="zh-CN" altLang="en-US" smtClean="0"/>
              <a:t>请求头、响应头和实体头分别放在请求消息、响应消息和实体中讲解，这里先解释通用头。</a:t>
            </a:r>
          </a:p>
        </p:txBody>
      </p:sp>
    </p:spTree>
    <p:extLst>
      <p:ext uri="{BB962C8B-B14F-4D97-AF65-F5344CB8AC3E}">
        <p14:creationId xmlns:p14="http://schemas.microsoft.com/office/powerpoint/2010/main" val="118980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91928771-5307-47B2-8127-7BC87AD39659}" type="slidenum">
              <a:rPr lang="en-US" altLang="zh-CN">
                <a:latin typeface="Tahoma" pitchFamily="34" charset="0"/>
              </a:rPr>
              <a:pPr/>
              <a:t>81</a:t>
            </a:fld>
            <a:endParaRPr lang="en-US" altLang="zh-CN">
              <a:latin typeface="Tahoma" pitchFamily="34" charset="0"/>
            </a:endParaRPr>
          </a:p>
        </p:txBody>
      </p:sp>
      <p:sp>
        <p:nvSpPr>
          <p:cNvPr id="226307" name="Rectangle 2"/>
          <p:cNvSpPr>
            <a:spLocks noGrp="1" noRot="1" noChangeAspect="1" noChangeArrowheads="1" noTextEdit="1"/>
          </p:cNvSpPr>
          <p:nvPr>
            <p:ph type="sldImg"/>
          </p:nvPr>
        </p:nvSpPr>
        <p:spPr>
          <a:xfrm>
            <a:off x="65088" y="733425"/>
            <a:ext cx="6519862" cy="3668713"/>
          </a:xfrm>
          <a:ln/>
        </p:spPr>
      </p:sp>
      <p:sp>
        <p:nvSpPr>
          <p:cNvPr id="226308" name="Rectangle 3"/>
          <p:cNvSpPr>
            <a:spLocks noGrp="1" noChangeArrowheads="1"/>
          </p:cNvSpPr>
          <p:nvPr>
            <p:ph type="body" idx="1"/>
          </p:nvPr>
        </p:nvSpPr>
        <p:spPr>
          <a:noFill/>
        </p:spPr>
        <p:txBody>
          <a:bodyPr/>
          <a:lstStyle/>
          <a:p>
            <a:pPr eaLnBrk="1" hangingPunct="1"/>
            <a:r>
              <a:rPr lang="zh-CN" altLang="en-US" smtClean="0"/>
              <a:t>我们下面着重是要学习各种不同的请求方法以及不同的请求头字段</a:t>
            </a:r>
          </a:p>
        </p:txBody>
      </p:sp>
    </p:spTree>
    <p:extLst>
      <p:ext uri="{BB962C8B-B14F-4D97-AF65-F5344CB8AC3E}">
        <p14:creationId xmlns:p14="http://schemas.microsoft.com/office/powerpoint/2010/main" val="3223981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50D87721-44D0-49BA-9541-7B895DA9A9F6}" type="slidenum">
              <a:rPr lang="en-US" altLang="zh-CN">
                <a:latin typeface="Tahoma" pitchFamily="34" charset="0"/>
              </a:rPr>
              <a:pPr/>
              <a:t>100</a:t>
            </a:fld>
            <a:endParaRPr lang="en-US" altLang="zh-CN">
              <a:latin typeface="Tahoma" pitchFamily="34" charset="0"/>
            </a:endParaRPr>
          </a:p>
        </p:txBody>
      </p:sp>
      <p:sp>
        <p:nvSpPr>
          <p:cNvPr id="227331" name="Rectangle 2"/>
          <p:cNvSpPr>
            <a:spLocks noGrp="1" noRot="1" noChangeAspect="1" noChangeArrowheads="1" noTextEdit="1"/>
          </p:cNvSpPr>
          <p:nvPr>
            <p:ph type="sldImg"/>
          </p:nvPr>
        </p:nvSpPr>
        <p:spPr>
          <a:xfrm>
            <a:off x="65088" y="733425"/>
            <a:ext cx="6519862" cy="3668713"/>
          </a:xfrm>
          <a:ln/>
        </p:spPr>
      </p:sp>
      <p:sp>
        <p:nvSpPr>
          <p:cNvPr id="2273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91055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444BCAEA-4B77-4D56-8A5E-B26BBD62EEE5}" type="slidenum">
              <a:rPr lang="en-US" altLang="zh-CN">
                <a:latin typeface="Tahoma" pitchFamily="34" charset="0"/>
              </a:rPr>
              <a:pPr/>
              <a:t>180</a:t>
            </a:fld>
            <a:endParaRPr lang="en-US" altLang="zh-CN">
              <a:latin typeface="Tahoma" pitchFamily="34" charset="0"/>
            </a:endParaRPr>
          </a:p>
        </p:txBody>
      </p:sp>
      <p:sp>
        <p:nvSpPr>
          <p:cNvPr id="228355" name="Rectangle 2"/>
          <p:cNvSpPr>
            <a:spLocks noGrp="1" noRot="1" noChangeAspect="1" noChangeArrowheads="1" noTextEdit="1"/>
          </p:cNvSpPr>
          <p:nvPr>
            <p:ph type="sldImg"/>
          </p:nvPr>
        </p:nvSpPr>
        <p:spPr>
          <a:xfrm>
            <a:off x="65088" y="733425"/>
            <a:ext cx="6519862" cy="3668713"/>
          </a:xfrm>
          <a:ln/>
        </p:spPr>
      </p:sp>
      <p:sp>
        <p:nvSpPr>
          <p:cNvPr id="228356" name="Rectangle 3"/>
          <p:cNvSpPr>
            <a:spLocks noGrp="1" noChangeArrowheads="1"/>
          </p:cNvSpPr>
          <p:nvPr>
            <p:ph type="body" idx="1"/>
          </p:nvPr>
        </p:nvSpPr>
        <p:spPr>
          <a:noFill/>
        </p:spPr>
        <p:txBody>
          <a:bodyPr/>
          <a:lstStyle/>
          <a:p>
            <a:pPr eaLnBrk="1" hangingPunct="1"/>
            <a:r>
              <a:rPr lang="zh-CN" altLang="en-US" smtClean="0"/>
              <a:t>间接的话</a:t>
            </a:r>
            <a:r>
              <a:rPr lang="en-US" altLang="zh-CN" smtClean="0"/>
              <a:t>:</a:t>
            </a:r>
            <a:r>
              <a:rPr lang="zh-CN" altLang="en-US" smtClean="0"/>
              <a:t>比如用户点击某个图案或者选择了某个选项</a:t>
            </a:r>
          </a:p>
        </p:txBody>
      </p:sp>
    </p:spTree>
    <p:extLst>
      <p:ext uri="{BB962C8B-B14F-4D97-AF65-F5344CB8AC3E}">
        <p14:creationId xmlns:p14="http://schemas.microsoft.com/office/powerpoint/2010/main" val="682681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17E3906-F004-4037-AEA9-771CDAB5C114}" type="slidenum">
              <a:rPr lang="en-US" altLang="zh-CN">
                <a:latin typeface="Tahoma" pitchFamily="34" charset="0"/>
              </a:rPr>
              <a:pPr/>
              <a:t>192</a:t>
            </a:fld>
            <a:endParaRPr lang="en-US" altLang="zh-CN">
              <a:latin typeface="Tahoma" pitchFamily="34" charset="0"/>
            </a:endParaRPr>
          </a:p>
        </p:txBody>
      </p:sp>
      <p:sp>
        <p:nvSpPr>
          <p:cNvPr id="229379" name="Rectangle 2"/>
          <p:cNvSpPr>
            <a:spLocks noGrp="1" noRot="1" noChangeAspect="1" noChangeArrowheads="1" noTextEdit="1"/>
          </p:cNvSpPr>
          <p:nvPr>
            <p:ph type="sldImg"/>
          </p:nvPr>
        </p:nvSpPr>
        <p:spPr>
          <a:xfrm>
            <a:off x="65088" y="733425"/>
            <a:ext cx="6519862" cy="3668713"/>
          </a:xfrm>
          <a:ln/>
        </p:spPr>
      </p:sp>
      <p:sp>
        <p:nvSpPr>
          <p:cNvPr id="229380" name="Rectangle 3"/>
          <p:cNvSpPr>
            <a:spLocks noGrp="1" noChangeArrowheads="1"/>
          </p:cNvSpPr>
          <p:nvPr>
            <p:ph type="body" idx="1"/>
          </p:nvPr>
        </p:nvSpPr>
        <p:spPr>
          <a:noFill/>
        </p:spPr>
        <p:txBody>
          <a:bodyPr/>
          <a:lstStyle/>
          <a:p>
            <a:pPr eaLnBrk="1" hangingPunct="1"/>
            <a:r>
              <a:rPr lang="en-US" altLang="zh-CN" smtClean="0"/>
              <a:t>opt-in: </a:t>
            </a:r>
            <a:r>
              <a:rPr lang="zh-CN" altLang="en-US" smtClean="0"/>
              <a:t>默认排除</a:t>
            </a:r>
            <a:r>
              <a:rPr lang="en-US" altLang="zh-CN" smtClean="0"/>
              <a:t>,</a:t>
            </a:r>
            <a:r>
              <a:rPr lang="zh-CN" altLang="en-US" smtClean="0"/>
              <a:t>可以选择加入</a:t>
            </a:r>
          </a:p>
          <a:p>
            <a:pPr eaLnBrk="1" hangingPunct="1"/>
            <a:r>
              <a:rPr lang="en-US" altLang="zh-CN" smtClean="0"/>
              <a:t>opt-out:</a:t>
            </a:r>
            <a:r>
              <a:rPr lang="zh-CN" altLang="en-US" smtClean="0"/>
              <a:t>默认加入</a:t>
            </a:r>
            <a:r>
              <a:rPr lang="en-US" altLang="zh-CN" smtClean="0"/>
              <a:t>,</a:t>
            </a:r>
            <a:r>
              <a:rPr lang="zh-CN" altLang="en-US" smtClean="0"/>
              <a:t>可以选择排除</a:t>
            </a:r>
          </a:p>
        </p:txBody>
      </p:sp>
    </p:spTree>
    <p:extLst>
      <p:ext uri="{BB962C8B-B14F-4D97-AF65-F5344CB8AC3E}">
        <p14:creationId xmlns:p14="http://schemas.microsoft.com/office/powerpoint/2010/main" val="130581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9862" cy="3668713"/>
          </a:xfrm>
        </p:spPr>
      </p:sp>
      <p:sp>
        <p:nvSpPr>
          <p:cNvPr id="3" name="备注占位符 2"/>
          <p:cNvSpPr>
            <a:spLocks noGrp="1"/>
          </p:cNvSpPr>
          <p:nvPr>
            <p:ph type="body" idx="1"/>
          </p:nvPr>
        </p:nvSpPr>
        <p:spPr/>
        <p:txBody>
          <a:bodyPr/>
          <a:lstStyle/>
          <a:p>
            <a:r>
              <a:rPr lang="zh-CN" altLang="en-US" dirty="0" smtClean="0"/>
              <a:t>本讲我们重点看下与开发密切相关的</a:t>
            </a:r>
            <a:r>
              <a:rPr lang="en-US" altLang="zh-CN" dirty="0" smtClean="0"/>
              <a:t>MIME</a:t>
            </a:r>
            <a:r>
              <a:rPr lang="zh-CN" altLang="en-US" dirty="0" smtClean="0"/>
              <a:t>、</a:t>
            </a:r>
            <a:r>
              <a:rPr lang="en-US" altLang="zh-CN" dirty="0" smtClean="0"/>
              <a:t>HTTP</a:t>
            </a:r>
            <a:r>
              <a:rPr lang="zh-CN" altLang="en-US" dirty="0" smtClean="0"/>
              <a:t>消息格式、请求方法、状态码、</a:t>
            </a:r>
            <a:r>
              <a:rPr lang="en-US" altLang="zh-CN" dirty="0" smtClean="0"/>
              <a:t>Cookie</a:t>
            </a:r>
            <a:r>
              <a:rPr lang="zh-CN" altLang="en-US" dirty="0" smtClean="0"/>
              <a:t>等内容</a:t>
            </a:r>
            <a:endParaRPr lang="zh-CN" altLang="en-US" dirty="0"/>
          </a:p>
        </p:txBody>
      </p:sp>
      <p:sp>
        <p:nvSpPr>
          <p:cNvPr id="4" name="灯片编号占位符 3"/>
          <p:cNvSpPr>
            <a:spLocks noGrp="1"/>
          </p:cNvSpPr>
          <p:nvPr>
            <p:ph type="sldNum" sz="quarter" idx="10"/>
          </p:nvPr>
        </p:nvSpPr>
        <p:spPr/>
        <p:txBody>
          <a:bodyPr/>
          <a:lstStyle/>
          <a:p>
            <a:pPr>
              <a:defRPr/>
            </a:pPr>
            <a:fld id="{44192EF7-8FAB-4DBB-ABF4-5586931266FD}" type="slidenum">
              <a:rPr lang="en-US" altLang="zh-CN" smtClean="0"/>
              <a:pPr>
                <a:defRPr/>
              </a:pPr>
              <a:t>2</a:t>
            </a:fld>
            <a:endParaRPr lang="en-US" altLang="zh-CN"/>
          </a:p>
        </p:txBody>
      </p:sp>
    </p:spTree>
    <p:extLst>
      <p:ext uri="{BB962C8B-B14F-4D97-AF65-F5344CB8AC3E}">
        <p14:creationId xmlns:p14="http://schemas.microsoft.com/office/powerpoint/2010/main" val="359265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30F05A9A-00C6-4009-BEBA-1FDC2C8DE329}" type="slidenum">
              <a:rPr lang="en-US" altLang="zh-CN">
                <a:latin typeface="Tahoma" pitchFamily="34" charset="0"/>
              </a:rPr>
              <a:pPr/>
              <a:t>31</a:t>
            </a:fld>
            <a:endParaRPr lang="en-US" altLang="zh-CN">
              <a:latin typeface="Tahoma" pitchFamily="34" charset="0"/>
            </a:endParaRPr>
          </a:p>
        </p:txBody>
      </p:sp>
      <p:sp>
        <p:nvSpPr>
          <p:cNvPr id="217091" name="Rectangle 2"/>
          <p:cNvSpPr>
            <a:spLocks noGrp="1" noRot="1" noChangeAspect="1" noChangeArrowheads="1" noTextEdit="1"/>
          </p:cNvSpPr>
          <p:nvPr>
            <p:ph type="sldImg"/>
          </p:nvPr>
        </p:nvSpPr>
        <p:spPr>
          <a:xfrm>
            <a:off x="65088" y="733425"/>
            <a:ext cx="6519862" cy="3668713"/>
          </a:xfrm>
          <a:ln/>
        </p:spPr>
      </p:sp>
      <p:sp>
        <p:nvSpPr>
          <p:cNvPr id="217092" name="Rectangle 3"/>
          <p:cNvSpPr>
            <a:spLocks noGrp="1" noChangeArrowheads="1"/>
          </p:cNvSpPr>
          <p:nvPr>
            <p:ph type="body" idx="1"/>
          </p:nvPr>
        </p:nvSpPr>
        <p:spPr>
          <a:noFill/>
        </p:spPr>
        <p:txBody>
          <a:bodyPr/>
          <a:lstStyle/>
          <a:p>
            <a:pPr eaLnBrk="1" hangingPunct="1"/>
            <a:r>
              <a:rPr lang="en-US" altLang="zh-CN" smtClean="0"/>
              <a:t>URI/URL</a:t>
            </a:r>
            <a:r>
              <a:rPr lang="zh-CN" altLang="en-US" smtClean="0"/>
              <a:t>我们放到</a:t>
            </a:r>
            <a:r>
              <a:rPr lang="en-US" altLang="zh-CN" smtClean="0"/>
              <a:t>XML</a:t>
            </a:r>
            <a:r>
              <a:rPr lang="zh-CN" altLang="en-US" smtClean="0"/>
              <a:t>部分再讲</a:t>
            </a:r>
          </a:p>
        </p:txBody>
      </p:sp>
    </p:spTree>
    <p:extLst>
      <p:ext uri="{BB962C8B-B14F-4D97-AF65-F5344CB8AC3E}">
        <p14:creationId xmlns:p14="http://schemas.microsoft.com/office/powerpoint/2010/main" val="69753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2896833-C825-4236-BC8D-3FDA3FA4CE93}" type="slidenum">
              <a:rPr lang="en-US" altLang="zh-CN">
                <a:latin typeface="Tahoma" pitchFamily="34" charset="0"/>
              </a:rPr>
              <a:pPr/>
              <a:t>33</a:t>
            </a:fld>
            <a:endParaRPr lang="en-US" altLang="zh-CN">
              <a:latin typeface="Tahoma" pitchFamily="34" charset="0"/>
            </a:endParaRPr>
          </a:p>
        </p:txBody>
      </p:sp>
      <p:sp>
        <p:nvSpPr>
          <p:cNvPr id="218115" name="Rectangle 2"/>
          <p:cNvSpPr>
            <a:spLocks noGrp="1" noRot="1" noChangeAspect="1" noChangeArrowheads="1" noTextEdit="1"/>
          </p:cNvSpPr>
          <p:nvPr>
            <p:ph type="sldImg"/>
          </p:nvPr>
        </p:nvSpPr>
        <p:spPr>
          <a:xfrm>
            <a:off x="65088" y="733425"/>
            <a:ext cx="6519862" cy="3668713"/>
          </a:xfrm>
          <a:ln/>
        </p:spPr>
      </p:sp>
      <p:sp>
        <p:nvSpPr>
          <p:cNvPr id="218116" name="Rectangle 3"/>
          <p:cNvSpPr>
            <a:spLocks noGrp="1" noChangeArrowheads="1"/>
          </p:cNvSpPr>
          <p:nvPr>
            <p:ph type="body" idx="1"/>
          </p:nvPr>
        </p:nvSpPr>
        <p:spPr>
          <a:noFill/>
        </p:spPr>
        <p:txBody>
          <a:bodyPr/>
          <a:lstStyle/>
          <a:p>
            <a:pPr eaLnBrk="1" hangingPunct="1"/>
            <a:r>
              <a:rPr lang="zh-CN" altLang="en-US" smtClean="0"/>
              <a:t>这个相关一般是相关到子类型</a:t>
            </a:r>
            <a:r>
              <a:rPr lang="en-US" altLang="zh-CN" smtClean="0"/>
              <a:t>,</a:t>
            </a:r>
            <a:r>
              <a:rPr lang="zh-CN" altLang="en-US" smtClean="0"/>
              <a:t>一个</a:t>
            </a:r>
            <a:r>
              <a:rPr lang="en-US" altLang="zh-CN" smtClean="0"/>
              <a:t>MIME</a:t>
            </a:r>
            <a:r>
              <a:rPr lang="zh-CN" altLang="en-US" smtClean="0"/>
              <a:t>类型可以与多个扩展名关联</a:t>
            </a:r>
          </a:p>
          <a:p>
            <a:pPr eaLnBrk="1" hangingPunct="1"/>
            <a:r>
              <a:rPr lang="zh-CN" altLang="en-US" smtClean="0"/>
              <a:t>处理要下载的文件归浏览器负责</a:t>
            </a:r>
            <a:r>
              <a:rPr lang="en-US" altLang="zh-CN" smtClean="0"/>
              <a:t>,</a:t>
            </a:r>
            <a:r>
              <a:rPr lang="zh-CN" altLang="en-US" smtClean="0"/>
              <a:t>浏览器端根据文档的</a:t>
            </a:r>
            <a:r>
              <a:rPr lang="en-US" altLang="zh-CN" smtClean="0"/>
              <a:t>MIME</a:t>
            </a:r>
            <a:r>
              <a:rPr lang="zh-CN" altLang="en-US" smtClean="0"/>
              <a:t>类型决定对文档做什么处理</a:t>
            </a:r>
            <a:r>
              <a:rPr lang="en-US" altLang="zh-CN" smtClean="0"/>
              <a:t>,</a:t>
            </a:r>
            <a:r>
              <a:rPr lang="zh-CN" altLang="en-US" smtClean="0"/>
              <a:t>比如调用一个插件或者一个助手应用程序</a:t>
            </a:r>
            <a:r>
              <a:rPr lang="en-US" altLang="zh-CN" smtClean="0"/>
              <a:t>,</a:t>
            </a:r>
            <a:r>
              <a:rPr lang="zh-CN" altLang="en-US" smtClean="0"/>
              <a:t>否则浏览器一般会询问是否要将文件存储在磁盘上</a:t>
            </a:r>
            <a:r>
              <a:rPr lang="en-US" altLang="zh-CN" smtClean="0"/>
              <a:t>.</a:t>
            </a:r>
          </a:p>
          <a:p>
            <a:pPr eaLnBrk="1" hangingPunct="1"/>
            <a:r>
              <a:rPr lang="zh-CN" altLang="en-US" smtClean="0"/>
              <a:t>如果服务器不认识要处理的</a:t>
            </a:r>
            <a:r>
              <a:rPr lang="en-US" altLang="zh-CN" smtClean="0"/>
              <a:t>MIME</a:t>
            </a:r>
            <a:r>
              <a:rPr lang="zh-CN" altLang="en-US" smtClean="0"/>
              <a:t>类型或者没有设置好</a:t>
            </a:r>
            <a:r>
              <a:rPr lang="en-US" altLang="zh-CN" smtClean="0"/>
              <a:t>,</a:t>
            </a:r>
            <a:r>
              <a:rPr lang="zh-CN" altLang="en-US" smtClean="0"/>
              <a:t>那么服务器会将数据转化为文本处理</a:t>
            </a:r>
            <a:r>
              <a:rPr lang="en-US" altLang="zh-CN" smtClean="0"/>
              <a:t>.</a:t>
            </a:r>
          </a:p>
          <a:p>
            <a:pPr eaLnBrk="1" hangingPunct="1"/>
            <a:r>
              <a:rPr lang="zh-CN" altLang="en-US" smtClean="0"/>
              <a:t>有关浏览器对于</a:t>
            </a:r>
            <a:r>
              <a:rPr lang="en-US" altLang="zh-CN" smtClean="0"/>
              <a:t>MIME</a:t>
            </a:r>
            <a:r>
              <a:rPr lang="zh-CN" altLang="en-US" smtClean="0"/>
              <a:t>类型的处理的例子</a:t>
            </a:r>
            <a:r>
              <a:rPr lang="en-US" altLang="zh-CN" smtClean="0"/>
              <a:t>,</a:t>
            </a:r>
            <a:r>
              <a:rPr lang="zh-CN" altLang="en-US" smtClean="0"/>
              <a:t>可以参看书上</a:t>
            </a:r>
            <a:r>
              <a:rPr lang="en-US" altLang="zh-CN" smtClean="0"/>
              <a:t>P179</a:t>
            </a:r>
            <a:r>
              <a:rPr lang="zh-CN" altLang="en-US" smtClean="0"/>
              <a:t>页的实践</a:t>
            </a:r>
            <a:r>
              <a:rPr lang="en-US" altLang="zh-CN" smtClean="0"/>
              <a:t>.</a:t>
            </a:r>
            <a:r>
              <a:rPr lang="zh-CN" altLang="en-US" smtClean="0"/>
              <a:t>那么课上就不示范了</a:t>
            </a:r>
          </a:p>
        </p:txBody>
      </p:sp>
    </p:spTree>
    <p:extLst>
      <p:ext uri="{BB962C8B-B14F-4D97-AF65-F5344CB8AC3E}">
        <p14:creationId xmlns:p14="http://schemas.microsoft.com/office/powerpoint/2010/main" val="45422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51446362-BD01-421E-950B-315280613FC1}" type="slidenum">
              <a:rPr lang="en-US" altLang="zh-CN">
                <a:latin typeface="Tahoma" pitchFamily="34" charset="0"/>
              </a:rPr>
              <a:pPr/>
              <a:t>42</a:t>
            </a:fld>
            <a:endParaRPr lang="en-US" altLang="zh-CN">
              <a:latin typeface="Tahoma" pitchFamily="34" charset="0"/>
            </a:endParaRPr>
          </a:p>
        </p:txBody>
      </p:sp>
      <p:sp>
        <p:nvSpPr>
          <p:cNvPr id="219139" name="Rectangle 2"/>
          <p:cNvSpPr>
            <a:spLocks noGrp="1" noRot="1" noChangeAspect="1" noChangeArrowheads="1" noTextEdit="1"/>
          </p:cNvSpPr>
          <p:nvPr>
            <p:ph type="sldImg"/>
          </p:nvPr>
        </p:nvSpPr>
        <p:spPr>
          <a:xfrm>
            <a:off x="65088" y="733425"/>
            <a:ext cx="6519862" cy="3668713"/>
          </a:xfrm>
          <a:ln/>
        </p:spPr>
      </p:sp>
      <p:sp>
        <p:nvSpPr>
          <p:cNvPr id="219140" name="Rectangle 3"/>
          <p:cNvSpPr>
            <a:spLocks noGrp="1" noChangeArrowheads="1"/>
          </p:cNvSpPr>
          <p:nvPr>
            <p:ph type="body" idx="1"/>
          </p:nvPr>
        </p:nvSpPr>
        <p:spPr>
          <a:noFill/>
        </p:spPr>
        <p:txBody>
          <a:bodyPr/>
          <a:lstStyle/>
          <a:p>
            <a:pPr eaLnBrk="1" hangingPunct="1"/>
            <a:r>
              <a:rPr lang="zh-CN" altLang="en-US" smtClean="0"/>
              <a:t>我们以一封电子邮件为例</a:t>
            </a:r>
            <a:r>
              <a:rPr lang="en-US" altLang="zh-CN" smtClean="0"/>
              <a:t>,</a:t>
            </a:r>
            <a:r>
              <a:rPr lang="zh-CN" altLang="en-US" smtClean="0"/>
              <a:t>说明如何使用</a:t>
            </a:r>
            <a:r>
              <a:rPr lang="en-US" altLang="zh-CN" smtClean="0"/>
              <a:t>MIME</a:t>
            </a:r>
            <a:r>
              <a:rPr lang="zh-CN" altLang="en-US" smtClean="0"/>
              <a:t>来描述消息格式</a:t>
            </a:r>
            <a:r>
              <a:rPr lang="en-US" altLang="zh-CN" smtClean="0"/>
              <a:t>.</a:t>
            </a:r>
            <a:r>
              <a:rPr lang="zh-CN" altLang="en-US" smtClean="0"/>
              <a:t>该电子邮件包含一段</a:t>
            </a:r>
            <a:r>
              <a:rPr lang="en-US" altLang="zh-CN" smtClean="0"/>
              <a:t>HTML</a:t>
            </a:r>
            <a:r>
              <a:rPr lang="zh-CN" altLang="en-US" smtClean="0"/>
              <a:t>文本作为邮件正文以及一份</a:t>
            </a:r>
            <a:r>
              <a:rPr lang="en-US" altLang="zh-CN" smtClean="0"/>
              <a:t>gif</a:t>
            </a:r>
            <a:r>
              <a:rPr lang="zh-CN" altLang="en-US" smtClean="0"/>
              <a:t>文件作为附件</a:t>
            </a:r>
          </a:p>
        </p:txBody>
      </p:sp>
    </p:spTree>
    <p:extLst>
      <p:ext uri="{BB962C8B-B14F-4D97-AF65-F5344CB8AC3E}">
        <p14:creationId xmlns:p14="http://schemas.microsoft.com/office/powerpoint/2010/main" val="162298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401DE199-63E0-4899-AC3D-8F45CE6ED1CE}" type="slidenum">
              <a:rPr lang="en-US" altLang="zh-CN">
                <a:latin typeface="Tahoma" pitchFamily="34" charset="0"/>
              </a:rPr>
              <a:pPr/>
              <a:t>50</a:t>
            </a:fld>
            <a:endParaRPr lang="en-US" altLang="zh-CN">
              <a:latin typeface="Tahoma" pitchFamily="34" charset="0"/>
            </a:endParaRPr>
          </a:p>
        </p:txBody>
      </p:sp>
      <p:sp>
        <p:nvSpPr>
          <p:cNvPr id="220163" name="Rectangle 2"/>
          <p:cNvSpPr>
            <a:spLocks noGrp="1" noRot="1" noChangeAspect="1" noChangeArrowheads="1" noTextEdit="1"/>
          </p:cNvSpPr>
          <p:nvPr>
            <p:ph type="sldImg"/>
          </p:nvPr>
        </p:nvSpPr>
        <p:spPr>
          <a:xfrm>
            <a:off x="65088" y="733425"/>
            <a:ext cx="6519862" cy="3668713"/>
          </a:xfrm>
          <a:ln/>
        </p:spPr>
      </p:sp>
      <p:sp>
        <p:nvSpPr>
          <p:cNvPr id="220164" name="Rectangle 3"/>
          <p:cNvSpPr>
            <a:spLocks noGrp="1" noChangeArrowheads="1"/>
          </p:cNvSpPr>
          <p:nvPr>
            <p:ph type="body" idx="1"/>
          </p:nvPr>
        </p:nvSpPr>
        <p:spPr>
          <a:noFill/>
        </p:spPr>
        <p:txBody>
          <a:bodyPr/>
          <a:lstStyle/>
          <a:p>
            <a:pPr eaLnBrk="1" hangingPunct="1"/>
            <a:r>
              <a:rPr lang="en-US" altLang="zh-CN" smtClean="0"/>
              <a:t>Proxy</a:t>
            </a:r>
            <a:r>
              <a:rPr lang="zh-CN" altLang="en-US" smtClean="0"/>
              <a:t>示意图</a:t>
            </a:r>
          </a:p>
        </p:txBody>
      </p:sp>
    </p:spTree>
    <p:extLst>
      <p:ext uri="{BB962C8B-B14F-4D97-AF65-F5344CB8AC3E}">
        <p14:creationId xmlns:p14="http://schemas.microsoft.com/office/powerpoint/2010/main" val="526825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6FB06DBA-FAC5-443E-AE5F-9D99815B67A1}" type="slidenum">
              <a:rPr lang="en-US" altLang="zh-CN">
                <a:latin typeface="Tahoma" pitchFamily="34" charset="0"/>
              </a:rPr>
              <a:pPr/>
              <a:t>52</a:t>
            </a:fld>
            <a:endParaRPr lang="en-US" altLang="zh-CN">
              <a:latin typeface="Tahoma" pitchFamily="34" charset="0"/>
            </a:endParaRPr>
          </a:p>
        </p:txBody>
      </p:sp>
      <p:sp>
        <p:nvSpPr>
          <p:cNvPr id="221187" name="Rectangle 2"/>
          <p:cNvSpPr>
            <a:spLocks noGrp="1" noRot="1" noChangeAspect="1" noChangeArrowheads="1" noTextEdit="1"/>
          </p:cNvSpPr>
          <p:nvPr>
            <p:ph type="sldImg"/>
          </p:nvPr>
        </p:nvSpPr>
        <p:spPr>
          <a:xfrm>
            <a:off x="65088" y="733425"/>
            <a:ext cx="6519862" cy="3668713"/>
          </a:xfrm>
          <a:ln/>
        </p:spPr>
      </p:sp>
      <p:sp>
        <p:nvSpPr>
          <p:cNvPr id="221188" name="Rectangle 3"/>
          <p:cNvSpPr>
            <a:spLocks noGrp="1" noChangeArrowheads="1"/>
          </p:cNvSpPr>
          <p:nvPr>
            <p:ph type="body" idx="1"/>
          </p:nvPr>
        </p:nvSpPr>
        <p:spPr>
          <a:noFill/>
        </p:spPr>
        <p:txBody>
          <a:bodyPr/>
          <a:lstStyle/>
          <a:p>
            <a:pPr eaLnBrk="1" hangingPunct="1"/>
            <a:r>
              <a:rPr lang="en-US" altLang="zh-CN" smtClean="0"/>
              <a:t>Gateway</a:t>
            </a:r>
            <a:r>
              <a:rPr lang="zh-CN" altLang="en-US" smtClean="0"/>
              <a:t>示意图</a:t>
            </a:r>
          </a:p>
        </p:txBody>
      </p:sp>
    </p:spTree>
    <p:extLst>
      <p:ext uri="{BB962C8B-B14F-4D97-AF65-F5344CB8AC3E}">
        <p14:creationId xmlns:p14="http://schemas.microsoft.com/office/powerpoint/2010/main" val="242347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33A96172-C705-4D0C-9A65-21FFFF608245}" type="slidenum">
              <a:rPr lang="en-US" altLang="zh-CN">
                <a:latin typeface="Tahoma" pitchFamily="34" charset="0"/>
              </a:rPr>
              <a:pPr/>
              <a:t>54</a:t>
            </a:fld>
            <a:endParaRPr lang="en-US" altLang="zh-CN">
              <a:latin typeface="Tahoma" pitchFamily="34" charset="0"/>
            </a:endParaRPr>
          </a:p>
        </p:txBody>
      </p:sp>
      <p:sp>
        <p:nvSpPr>
          <p:cNvPr id="222211" name="Rectangle 2"/>
          <p:cNvSpPr>
            <a:spLocks noGrp="1" noRot="1" noChangeAspect="1" noChangeArrowheads="1" noTextEdit="1"/>
          </p:cNvSpPr>
          <p:nvPr>
            <p:ph type="sldImg"/>
          </p:nvPr>
        </p:nvSpPr>
        <p:spPr>
          <a:xfrm>
            <a:off x="65088" y="733425"/>
            <a:ext cx="6519862" cy="3668713"/>
          </a:xfrm>
          <a:ln/>
        </p:spPr>
      </p:sp>
      <p:sp>
        <p:nvSpPr>
          <p:cNvPr id="222212" name="Rectangle 3"/>
          <p:cNvSpPr>
            <a:spLocks noGrp="1" noChangeArrowheads="1"/>
          </p:cNvSpPr>
          <p:nvPr>
            <p:ph type="body" idx="1"/>
          </p:nvPr>
        </p:nvSpPr>
        <p:spPr>
          <a:noFill/>
        </p:spPr>
        <p:txBody>
          <a:bodyPr/>
          <a:lstStyle/>
          <a:p>
            <a:pPr eaLnBrk="1" hangingPunct="1"/>
            <a:r>
              <a:rPr lang="zh-CN" altLang="en-US" smtClean="0"/>
              <a:t>如图所示。</a:t>
            </a:r>
            <a:r>
              <a:rPr lang="en-US" altLang="zh-CN" smtClean="0">
                <a:latin typeface="Arial" charset="0"/>
              </a:rPr>
              <a:t>•</a:t>
            </a:r>
            <a:r>
              <a:rPr lang="zh-CN" altLang="en-US" smtClean="0"/>
              <a:t>在用户代理（</a:t>
            </a:r>
            <a:r>
              <a:rPr lang="en-US" altLang="zh-CN" smtClean="0"/>
              <a:t>UA</a:t>
            </a:r>
            <a:r>
              <a:rPr lang="zh-CN" altLang="en-US" smtClean="0"/>
              <a:t>）和源服务器（</a:t>
            </a:r>
            <a:r>
              <a:rPr lang="en-US" altLang="zh-CN" smtClean="0"/>
              <a:t>O</a:t>
            </a:r>
            <a:r>
              <a:rPr lang="zh-CN" altLang="en-US" smtClean="0"/>
              <a:t>）之间有三个中介（</a:t>
            </a:r>
            <a:r>
              <a:rPr lang="en-US" altLang="zh-CN" smtClean="0"/>
              <a:t>A,B</a:t>
            </a:r>
            <a:r>
              <a:rPr lang="zh-CN" altLang="en-US" smtClean="0"/>
              <a:t>和</a:t>
            </a:r>
            <a:r>
              <a:rPr lang="en-US" altLang="zh-CN" smtClean="0"/>
              <a:t>C</a:t>
            </a:r>
            <a:r>
              <a:rPr lang="zh-CN" altLang="en-US" smtClean="0"/>
              <a:t>）。</a:t>
            </a:r>
            <a:r>
              <a:rPr lang="en-US" altLang="zh-CN" smtClean="0">
                <a:latin typeface="Arial" charset="0"/>
              </a:rPr>
              <a:t>•</a:t>
            </a:r>
            <a:r>
              <a:rPr lang="zh-CN" altLang="en-US" smtClean="0"/>
              <a:t>一个通过整个链的请求或响应消息必须经过四个独立的连接。</a:t>
            </a:r>
            <a:r>
              <a:rPr lang="en-US" altLang="zh-CN" smtClean="0">
                <a:latin typeface="Arial" charset="0"/>
              </a:rPr>
              <a:t>•</a:t>
            </a:r>
            <a:r>
              <a:rPr lang="zh-CN" altLang="en-US" smtClean="0"/>
              <a:t>尽管该图中的连接是线性的，事实上，每个参与者都可能进行多重的、并发的通讯。例如，</a:t>
            </a:r>
            <a:r>
              <a:rPr lang="en-US" altLang="zh-CN" smtClean="0"/>
              <a:t>B</a:t>
            </a:r>
            <a:r>
              <a:rPr lang="zh-CN" altLang="en-US" smtClean="0"/>
              <a:t>还可以从其它许多客户机接收请求，而不仅仅局限于</a:t>
            </a:r>
            <a:r>
              <a:rPr lang="en-US" altLang="zh-CN" smtClean="0"/>
              <a:t>A</a:t>
            </a:r>
            <a:r>
              <a:rPr lang="zh-CN" altLang="en-US" smtClean="0"/>
              <a:t>；并将这些请求传送给其它的服务器，而不仅仅局限于</a:t>
            </a:r>
            <a:r>
              <a:rPr lang="en-US" altLang="zh-CN" smtClean="0"/>
              <a:t>C</a:t>
            </a:r>
            <a:r>
              <a:rPr lang="zh-CN" altLang="en-US" smtClean="0"/>
              <a:t>；这些工作可以同时以并发的方式完成。</a:t>
            </a:r>
          </a:p>
        </p:txBody>
      </p:sp>
    </p:spTree>
    <p:extLst>
      <p:ext uri="{BB962C8B-B14F-4D97-AF65-F5344CB8AC3E}">
        <p14:creationId xmlns:p14="http://schemas.microsoft.com/office/powerpoint/2010/main" val="1217552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51A1D14A-7855-4B3B-9AAC-CBD97174B708}" type="slidenum">
              <a:rPr lang="en-US" altLang="zh-CN">
                <a:latin typeface="Tahoma" pitchFamily="34" charset="0"/>
              </a:rPr>
              <a:pPr/>
              <a:t>59</a:t>
            </a:fld>
            <a:endParaRPr lang="en-US" altLang="zh-CN">
              <a:latin typeface="Tahoma" pitchFamily="34" charset="0"/>
            </a:endParaRPr>
          </a:p>
        </p:txBody>
      </p:sp>
      <p:sp>
        <p:nvSpPr>
          <p:cNvPr id="223235" name="Rectangle 2"/>
          <p:cNvSpPr>
            <a:spLocks noGrp="1" noRot="1" noChangeAspect="1" noChangeArrowheads="1" noTextEdit="1"/>
          </p:cNvSpPr>
          <p:nvPr>
            <p:ph type="sldImg"/>
          </p:nvPr>
        </p:nvSpPr>
        <p:spPr>
          <a:xfrm>
            <a:off x="65088" y="733425"/>
            <a:ext cx="6519862" cy="3668713"/>
          </a:xfrm>
          <a:ln/>
        </p:spPr>
      </p:sp>
      <p:sp>
        <p:nvSpPr>
          <p:cNvPr id="223236" name="Rectangle 3"/>
          <p:cNvSpPr>
            <a:spLocks noGrp="1" noChangeArrowheads="1"/>
          </p:cNvSpPr>
          <p:nvPr>
            <p:ph type="body" idx="1"/>
          </p:nvPr>
        </p:nvSpPr>
        <p:spPr>
          <a:noFill/>
        </p:spPr>
        <p:txBody>
          <a:bodyPr/>
          <a:lstStyle/>
          <a:p>
            <a:pPr eaLnBrk="1" hangingPunct="1"/>
            <a:r>
              <a:rPr lang="zh-CN" altLang="en-US" smtClean="0"/>
              <a:t>所谓协议是一种具有语法</a:t>
            </a:r>
            <a:r>
              <a:rPr lang="en-US" altLang="zh-CN" smtClean="0"/>
              <a:t>,</a:t>
            </a:r>
            <a:r>
              <a:rPr lang="zh-CN" altLang="en-US" smtClean="0"/>
              <a:t>句法结构</a:t>
            </a:r>
            <a:r>
              <a:rPr lang="en-US" altLang="zh-CN" smtClean="0"/>
              <a:t>(</a:t>
            </a:r>
            <a:r>
              <a:rPr lang="zh-CN" altLang="en-US" smtClean="0"/>
              <a:t>如消息格式</a:t>
            </a:r>
            <a:r>
              <a:rPr lang="en-US" altLang="zh-CN" smtClean="0"/>
              <a:t>)</a:t>
            </a:r>
            <a:r>
              <a:rPr lang="zh-CN" altLang="en-US" smtClean="0"/>
              <a:t>以及语义规则的语言</a:t>
            </a:r>
            <a:r>
              <a:rPr lang="en-US" altLang="zh-CN" smtClean="0"/>
              <a:t>,</a:t>
            </a:r>
            <a:r>
              <a:rPr lang="zh-CN" altLang="en-US" smtClean="0"/>
              <a:t>规定了应该如何对消息中的各个字段进行解释</a:t>
            </a:r>
          </a:p>
        </p:txBody>
      </p:sp>
    </p:spTree>
    <p:extLst>
      <p:ext uri="{BB962C8B-B14F-4D97-AF65-F5344CB8AC3E}">
        <p14:creationId xmlns:p14="http://schemas.microsoft.com/office/powerpoint/2010/main" val="43708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rc 66"/>
              <p:cNvSpPr>
                <a:spLocks/>
              </p:cNvSpPr>
              <p:nvPr/>
            </p:nvSpPr>
            <p:spPr bwMode="ltGray">
              <a:xfrm rot="5400000">
                <a:off x="5097" y="3346"/>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31555" name="Rectangle 67"/>
          <p:cNvSpPr>
            <a:spLocks noGrp="1" noChangeArrowheads="1"/>
          </p:cNvSpPr>
          <p:nvPr>
            <p:ph type="ctrTitle"/>
          </p:nvPr>
        </p:nvSpPr>
        <p:spPr>
          <a:xfrm>
            <a:off x="1320800" y="1752600"/>
            <a:ext cx="10363200" cy="1143000"/>
          </a:xfrm>
        </p:spPr>
        <p:txBody>
          <a:bodyPr/>
          <a:lstStyle>
            <a:lvl1pPr>
              <a:defRPr/>
            </a:lvl1pPr>
          </a:lstStyle>
          <a:p>
            <a:pPr lvl="0"/>
            <a:r>
              <a:rPr lang="zh-CN" altLang="en-US" noProof="0" dirty="0" smtClean="0"/>
              <a:t>单击此处编辑母版标题样式</a:t>
            </a:r>
          </a:p>
        </p:txBody>
      </p:sp>
      <p:sp>
        <p:nvSpPr>
          <p:cNvPr id="831556" name="Rectangle 68" descr="Rectangle: Click to edit Master text styles&#10;Second level&#10;Third level&#10;Fourth level&#10;Fifth level"/>
          <p:cNvSpPr>
            <a:spLocks noGrp="1" noChangeArrowheads="1"/>
          </p:cNvSpPr>
          <p:nvPr>
            <p:ph type="subTitle" idx="1"/>
          </p:nvPr>
        </p:nvSpPr>
        <p:spPr>
          <a:xfrm>
            <a:off x="1320800" y="3309938"/>
            <a:ext cx="85344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69" name="Rectangle 69"/>
          <p:cNvSpPr>
            <a:spLocks noGrp="1" noChangeArrowheads="1"/>
          </p:cNvSpPr>
          <p:nvPr>
            <p:ph type="dt" sz="quarter" idx="10"/>
          </p:nvPr>
        </p:nvSpPr>
        <p:spPr/>
        <p:txBody>
          <a:bodyPr/>
          <a:lstStyle>
            <a:lvl1pPr>
              <a:defRPr smtClean="0"/>
            </a:lvl1pPr>
          </a:lstStyle>
          <a:p>
            <a:pPr>
              <a:defRPr/>
            </a:pPr>
            <a:endParaRPr lang="en-US" altLang="zh-CN"/>
          </a:p>
        </p:txBody>
      </p:sp>
      <p:sp>
        <p:nvSpPr>
          <p:cNvPr id="70" name="Rectangle 70"/>
          <p:cNvSpPr>
            <a:spLocks noGrp="1" noChangeArrowheads="1"/>
          </p:cNvSpPr>
          <p:nvPr>
            <p:ph type="ftr" sz="quarter" idx="11"/>
          </p:nvPr>
        </p:nvSpPr>
        <p:spPr>
          <a:xfrm>
            <a:off x="4165600" y="6248400"/>
            <a:ext cx="3860800" cy="457200"/>
          </a:xfrm>
        </p:spPr>
        <p:txBody>
          <a:bodyPr/>
          <a:lstStyle>
            <a:lvl1pPr algn="ctr">
              <a:defRPr smtClean="0"/>
            </a:lvl1pPr>
          </a:lstStyle>
          <a:p>
            <a:pPr>
              <a:defRPr/>
            </a:pPr>
            <a:endParaRPr lang="en-US" altLang="zh-CN"/>
          </a:p>
        </p:txBody>
      </p:sp>
      <p:sp>
        <p:nvSpPr>
          <p:cNvPr id="71" name="Rectangle 71"/>
          <p:cNvSpPr>
            <a:spLocks noGrp="1" noChangeArrowheads="1"/>
          </p:cNvSpPr>
          <p:nvPr>
            <p:ph type="sldNum" sz="quarter" idx="12"/>
          </p:nvPr>
        </p:nvSpPr>
        <p:spPr/>
        <p:txBody>
          <a:bodyPr/>
          <a:lstStyle>
            <a:lvl1pPr>
              <a:defRPr smtClean="0"/>
            </a:lvl1pPr>
          </a:lstStyle>
          <a:p>
            <a:pPr>
              <a:defRPr/>
            </a:pPr>
            <a:fld id="{32E8257D-4324-4B54-84F1-9DF7643E6C79}" type="slidenum">
              <a:rPr lang="en-US" altLang="zh-CN"/>
              <a:pPr>
                <a:defRPr/>
              </a:pPr>
              <a:t>‹#›</a:t>
            </a:fld>
            <a:endParaRPr lang="en-US" altLang="zh-CN"/>
          </a:p>
        </p:txBody>
      </p:sp>
    </p:spTree>
    <p:extLst>
      <p:ext uri="{BB962C8B-B14F-4D97-AF65-F5344CB8AC3E}">
        <p14:creationId xmlns:p14="http://schemas.microsoft.com/office/powerpoint/2010/main" val="173449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7"/>
          <p:cNvSpPr>
            <a:spLocks noGrp="1" noChangeArrowheads="1"/>
          </p:cNvSpPr>
          <p:nvPr>
            <p:ph type="sldNum" sz="quarter" idx="12"/>
          </p:nvPr>
        </p:nvSpPr>
        <p:spPr>
          <a:ln/>
        </p:spPr>
        <p:txBody>
          <a:bodyPr/>
          <a:lstStyle>
            <a:lvl1pPr>
              <a:defRPr/>
            </a:lvl1pPr>
          </a:lstStyle>
          <a:p>
            <a:pPr>
              <a:defRPr/>
            </a:pPr>
            <a:fld id="{A43954A3-4CD6-4380-9755-D58C5B82349D}" type="slidenum">
              <a:rPr lang="en-US" altLang="zh-CN"/>
              <a:pPr>
                <a:defRPr/>
              </a:pPr>
              <a:t>‹#›</a:t>
            </a:fld>
            <a:endParaRPr lang="en-US" altLang="zh-CN"/>
          </a:p>
        </p:txBody>
      </p:sp>
    </p:spTree>
    <p:extLst>
      <p:ext uri="{BB962C8B-B14F-4D97-AF65-F5344CB8AC3E}">
        <p14:creationId xmlns:p14="http://schemas.microsoft.com/office/powerpoint/2010/main" val="1280168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13800" y="304800"/>
            <a:ext cx="26670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304800"/>
            <a:ext cx="77978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7"/>
          <p:cNvSpPr>
            <a:spLocks noGrp="1" noChangeArrowheads="1"/>
          </p:cNvSpPr>
          <p:nvPr>
            <p:ph type="sldNum" sz="quarter" idx="12"/>
          </p:nvPr>
        </p:nvSpPr>
        <p:spPr>
          <a:ln/>
        </p:spPr>
        <p:txBody>
          <a:bodyPr/>
          <a:lstStyle>
            <a:lvl1pPr>
              <a:defRPr/>
            </a:lvl1pPr>
          </a:lstStyle>
          <a:p>
            <a:pPr>
              <a:defRPr/>
            </a:pPr>
            <a:fld id="{CE851B09-66EC-45E5-AE1C-5A8D55818511}" type="slidenum">
              <a:rPr lang="en-US" altLang="zh-CN"/>
              <a:pPr>
                <a:defRPr/>
              </a:pPr>
              <a:t>‹#›</a:t>
            </a:fld>
            <a:endParaRPr lang="en-US" altLang="zh-CN"/>
          </a:p>
        </p:txBody>
      </p:sp>
    </p:spTree>
    <p:extLst>
      <p:ext uri="{BB962C8B-B14F-4D97-AF65-F5344CB8AC3E}">
        <p14:creationId xmlns:p14="http://schemas.microsoft.com/office/powerpoint/2010/main" val="251965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812800" y="3048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17600" y="1905000"/>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117600" y="4038600"/>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5"/>
          <p:cNvSpPr>
            <a:spLocks noGrp="1" noChangeArrowheads="1"/>
          </p:cNvSpPr>
          <p:nvPr>
            <p:ph type="dt" sz="half" idx="10"/>
          </p:nvPr>
        </p:nvSpPr>
        <p:spPr>
          <a:ln/>
        </p:spPr>
        <p:txBody>
          <a:bodyPr/>
          <a:lstStyle>
            <a:lvl1pPr>
              <a:defRPr/>
            </a:lvl1pPr>
          </a:lstStyle>
          <a:p>
            <a:pPr>
              <a:defRPr/>
            </a:pPr>
            <a:endParaRPr lang="zh-CN" altLang="zh-CN"/>
          </a:p>
        </p:txBody>
      </p:sp>
      <p:sp>
        <p:nvSpPr>
          <p:cNvPr id="7" name="Rectangle 67"/>
          <p:cNvSpPr>
            <a:spLocks noGrp="1" noChangeArrowheads="1"/>
          </p:cNvSpPr>
          <p:nvPr>
            <p:ph type="sldNum" sz="quarter" idx="12"/>
          </p:nvPr>
        </p:nvSpPr>
        <p:spPr>
          <a:ln/>
        </p:spPr>
        <p:txBody>
          <a:bodyPr/>
          <a:lstStyle>
            <a:lvl1pPr>
              <a:defRPr/>
            </a:lvl1pPr>
          </a:lstStyle>
          <a:p>
            <a:pPr>
              <a:defRPr/>
            </a:pPr>
            <a:fld id="{6B063761-782A-492D-9848-1E43F2E86619}" type="slidenum">
              <a:rPr lang="en-US" altLang="zh-CN"/>
              <a:pPr>
                <a:defRPr/>
              </a:pPr>
              <a:t>‹#›</a:t>
            </a:fld>
            <a:endParaRPr lang="en-US" altLang="zh-CN"/>
          </a:p>
        </p:txBody>
      </p:sp>
    </p:spTree>
    <p:extLst>
      <p:ext uri="{BB962C8B-B14F-4D97-AF65-F5344CB8AC3E}">
        <p14:creationId xmlns:p14="http://schemas.microsoft.com/office/powerpoint/2010/main" val="317350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2800" y="30480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17600" y="19050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00800" y="1905000"/>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5"/>
          <p:cNvSpPr>
            <a:spLocks noGrp="1" noChangeArrowheads="1"/>
          </p:cNvSpPr>
          <p:nvPr>
            <p:ph type="dt" sz="half" idx="10"/>
          </p:nvPr>
        </p:nvSpPr>
        <p:spPr>
          <a:ln/>
        </p:spPr>
        <p:txBody>
          <a:bodyPr/>
          <a:lstStyle>
            <a:lvl1pPr>
              <a:defRPr/>
            </a:lvl1pPr>
          </a:lstStyle>
          <a:p>
            <a:pPr>
              <a:defRPr/>
            </a:pPr>
            <a:endParaRPr lang="zh-CN" altLang="zh-CN"/>
          </a:p>
        </p:txBody>
      </p:sp>
      <p:sp>
        <p:nvSpPr>
          <p:cNvPr id="7" name="Rectangle 67"/>
          <p:cNvSpPr>
            <a:spLocks noGrp="1" noChangeArrowheads="1"/>
          </p:cNvSpPr>
          <p:nvPr>
            <p:ph type="sldNum" sz="quarter" idx="12"/>
          </p:nvPr>
        </p:nvSpPr>
        <p:spPr>
          <a:ln/>
        </p:spPr>
        <p:txBody>
          <a:bodyPr/>
          <a:lstStyle>
            <a:lvl1pPr>
              <a:defRPr/>
            </a:lvl1pPr>
          </a:lstStyle>
          <a:p>
            <a:pPr>
              <a:defRPr/>
            </a:pPr>
            <a:fld id="{8846737A-F176-4DEE-83EC-8EC036251E90}" type="slidenum">
              <a:rPr lang="en-US" altLang="zh-CN"/>
              <a:pPr>
                <a:defRPr/>
              </a:pPr>
              <a:t>‹#›</a:t>
            </a:fld>
            <a:endParaRPr lang="en-US" altLang="zh-CN"/>
          </a:p>
        </p:txBody>
      </p:sp>
    </p:spTree>
    <p:extLst>
      <p:ext uri="{BB962C8B-B14F-4D97-AF65-F5344CB8AC3E}">
        <p14:creationId xmlns:p14="http://schemas.microsoft.com/office/powerpoint/2010/main" val="196225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62235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5"/>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67"/>
          <p:cNvSpPr>
            <a:spLocks noGrp="1" noChangeArrowheads="1"/>
          </p:cNvSpPr>
          <p:nvPr>
            <p:ph type="sldNum" sz="quarter" idx="12"/>
          </p:nvPr>
        </p:nvSpPr>
        <p:spPr>
          <a:ln/>
        </p:spPr>
        <p:txBody>
          <a:bodyPr/>
          <a:lstStyle>
            <a:lvl1pPr>
              <a:defRPr/>
            </a:lvl1pPr>
          </a:lstStyle>
          <a:p>
            <a:pPr>
              <a:defRPr/>
            </a:pPr>
            <a:fld id="{BC8E908A-4C76-459A-A336-37A616541AF1}" type="slidenum">
              <a:rPr lang="en-US" altLang="zh-CN"/>
              <a:pPr>
                <a:defRPr/>
              </a:pPr>
              <a:t>‹#›</a:t>
            </a:fld>
            <a:endParaRPr lang="en-US" altLang="zh-CN"/>
          </a:p>
        </p:txBody>
      </p:sp>
    </p:spTree>
    <p:extLst>
      <p:ext uri="{BB962C8B-B14F-4D97-AF65-F5344CB8AC3E}">
        <p14:creationId xmlns:p14="http://schemas.microsoft.com/office/powerpoint/2010/main" val="406692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176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400800" y="19050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131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5"/>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66"/>
          <p:cNvSpPr>
            <a:spLocks noGrp="1" noChangeArrowheads="1"/>
          </p:cNvSpPr>
          <p:nvPr>
            <p:ph type="ftr" sz="quarter" idx="11"/>
          </p:nvPr>
        </p:nvSpPr>
        <p:spPr>
          <a:ln/>
        </p:spPr>
        <p:txBody>
          <a:bodyPr/>
          <a:lstStyle>
            <a:lvl1pPr>
              <a:defRPr/>
            </a:lvl1pPr>
          </a:lstStyle>
          <a:p>
            <a:pPr>
              <a:defRPr/>
            </a:pPr>
            <a:endParaRPr lang="en-US" altLang="zh-CN" dirty="0"/>
          </a:p>
        </p:txBody>
      </p:sp>
      <p:sp>
        <p:nvSpPr>
          <p:cNvPr id="9" name="Rectangle 67"/>
          <p:cNvSpPr>
            <a:spLocks noGrp="1" noChangeArrowheads="1"/>
          </p:cNvSpPr>
          <p:nvPr>
            <p:ph type="sldNum" sz="quarter" idx="12"/>
          </p:nvPr>
        </p:nvSpPr>
        <p:spPr>
          <a:ln/>
        </p:spPr>
        <p:txBody>
          <a:bodyPr/>
          <a:lstStyle>
            <a:lvl1pPr>
              <a:defRPr/>
            </a:lvl1pPr>
          </a:lstStyle>
          <a:p>
            <a:pPr>
              <a:defRPr/>
            </a:pPr>
            <a:fld id="{B51F5805-154D-4E02-8BA6-8EF81656EB53}" type="slidenum">
              <a:rPr lang="en-US" altLang="zh-CN"/>
              <a:pPr>
                <a:defRPr/>
              </a:pPr>
              <a:t>‹#›</a:t>
            </a:fld>
            <a:endParaRPr lang="en-US" altLang="zh-CN"/>
          </a:p>
        </p:txBody>
      </p:sp>
    </p:spTree>
    <p:extLst>
      <p:ext uri="{BB962C8B-B14F-4D97-AF65-F5344CB8AC3E}">
        <p14:creationId xmlns:p14="http://schemas.microsoft.com/office/powerpoint/2010/main" val="11632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8223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66"/>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67"/>
          <p:cNvSpPr>
            <a:spLocks noGrp="1" noChangeArrowheads="1"/>
          </p:cNvSpPr>
          <p:nvPr>
            <p:ph type="sldNum" sz="quarter" idx="12"/>
          </p:nvPr>
        </p:nvSpPr>
        <p:spPr>
          <a:ln/>
        </p:spPr>
        <p:txBody>
          <a:bodyPr/>
          <a:lstStyle>
            <a:lvl1pPr>
              <a:defRPr/>
            </a:lvl1pPr>
          </a:lstStyle>
          <a:p>
            <a:pPr>
              <a:defRPr/>
            </a:pPr>
            <a:fld id="{3F4D377F-8464-43C9-A800-6DC803F35E61}" type="slidenum">
              <a:rPr lang="en-US" altLang="zh-CN"/>
              <a:pPr>
                <a:defRPr/>
              </a:pPr>
              <a:t>‹#›</a:t>
            </a:fld>
            <a:endParaRPr lang="en-US" altLang="zh-CN"/>
          </a:p>
        </p:txBody>
      </p:sp>
    </p:spTree>
    <p:extLst>
      <p:ext uri="{BB962C8B-B14F-4D97-AF65-F5344CB8AC3E}">
        <p14:creationId xmlns:p14="http://schemas.microsoft.com/office/powerpoint/2010/main" val="308927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5"/>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7"/>
          <p:cNvSpPr>
            <a:spLocks noGrp="1" noChangeArrowheads="1"/>
          </p:cNvSpPr>
          <p:nvPr>
            <p:ph type="sldNum" sz="quarter" idx="12"/>
          </p:nvPr>
        </p:nvSpPr>
        <p:spPr>
          <a:ln/>
        </p:spPr>
        <p:txBody>
          <a:bodyPr/>
          <a:lstStyle>
            <a:lvl1pPr>
              <a:defRPr/>
            </a:lvl1pPr>
          </a:lstStyle>
          <a:p>
            <a:pPr>
              <a:defRPr/>
            </a:pPr>
            <a:fld id="{1BEB7E49-A5DE-4565-B108-DFEFBDF55E01}" type="slidenum">
              <a:rPr lang="en-US" altLang="zh-CN"/>
              <a:pPr>
                <a:defRPr/>
              </a:pPr>
              <a:t>‹#›</a:t>
            </a:fld>
            <a:endParaRPr lang="en-US" altLang="zh-CN"/>
          </a:p>
        </p:txBody>
      </p:sp>
    </p:spTree>
    <p:extLst>
      <p:ext uri="{BB962C8B-B14F-4D97-AF65-F5344CB8AC3E}">
        <p14:creationId xmlns:p14="http://schemas.microsoft.com/office/powerpoint/2010/main" val="327230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5"/>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66"/>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67"/>
          <p:cNvSpPr>
            <a:spLocks noGrp="1" noChangeArrowheads="1"/>
          </p:cNvSpPr>
          <p:nvPr>
            <p:ph type="sldNum" sz="quarter" idx="12"/>
          </p:nvPr>
        </p:nvSpPr>
        <p:spPr>
          <a:ln/>
        </p:spPr>
        <p:txBody>
          <a:bodyPr/>
          <a:lstStyle>
            <a:lvl1pPr>
              <a:defRPr/>
            </a:lvl1pPr>
          </a:lstStyle>
          <a:p>
            <a:pPr>
              <a:defRPr/>
            </a:pPr>
            <a:fld id="{D759E671-B5A5-44DF-9119-2707DFA0BA48}" type="slidenum">
              <a:rPr lang="en-US" altLang="zh-CN"/>
              <a:pPr>
                <a:defRPr/>
              </a:pPr>
              <a:t>‹#›</a:t>
            </a:fld>
            <a:endParaRPr lang="en-US" altLang="zh-CN"/>
          </a:p>
        </p:txBody>
      </p:sp>
    </p:spTree>
    <p:extLst>
      <p:ext uri="{BB962C8B-B14F-4D97-AF65-F5344CB8AC3E}">
        <p14:creationId xmlns:p14="http://schemas.microsoft.com/office/powerpoint/2010/main" val="190671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2192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Arc 62"/>
              <p:cNvSpPr>
                <a:spLocks/>
              </p:cNvSpPr>
              <p:nvPr/>
            </p:nvSpPr>
            <p:spPr bwMode="ltGray">
              <a:xfrm flipH="1">
                <a:off x="217" y="916"/>
                <a:ext cx="239" cy="239"/>
              </a:xfrm>
              <a:custGeom>
                <a:avLst/>
                <a:gdLst>
                  <a:gd name="T0" fmla="*/ 117 w 43195"/>
                  <a:gd name="T1" fmla="*/ 0 h 43200"/>
                  <a:gd name="T2" fmla="*/ 0 w 43195"/>
                  <a:gd name="T3" fmla="*/ 122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63"/>
          <p:cNvSpPr>
            <a:spLocks noGrp="1" noChangeArrowheads="1"/>
          </p:cNvSpPr>
          <p:nvPr>
            <p:ph type="title"/>
          </p:nvPr>
        </p:nvSpPr>
        <p:spPr bwMode="auto">
          <a:xfrm>
            <a:off x="812800" y="3048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1117600" y="19050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0529" name="Rectangle 65"/>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endParaRPr lang="zh-CN" altLang="zh-CN"/>
          </a:p>
        </p:txBody>
      </p:sp>
      <p:sp>
        <p:nvSpPr>
          <p:cNvPr id="830530" name="Rectangle 66"/>
          <p:cNvSpPr>
            <a:spLocks noGrp="1" noChangeArrowheads="1"/>
          </p:cNvSpPr>
          <p:nvPr>
            <p:ph type="ftr" sz="quarter" idx="3"/>
          </p:nvPr>
        </p:nvSpPr>
        <p:spPr bwMode="auto">
          <a:xfrm>
            <a:off x="4165600" y="6248400"/>
            <a:ext cx="711411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dirty="0" smtClean="0">
                <a:latin typeface="+mn-lt"/>
              </a:defRPr>
            </a:lvl1pPr>
          </a:lstStyle>
          <a:p>
            <a:pPr>
              <a:defRPr/>
            </a:pPr>
            <a:endParaRPr lang="en-US" altLang="zh-CN" dirty="0"/>
          </a:p>
        </p:txBody>
      </p:sp>
      <p:sp>
        <p:nvSpPr>
          <p:cNvPr id="830531" name="Rectangle 67"/>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latin typeface="+mn-lt"/>
              </a:defRPr>
            </a:lvl1pPr>
          </a:lstStyle>
          <a:p>
            <a:pPr>
              <a:defRPr/>
            </a:pPr>
            <a:fld id="{A9383992-8E9F-402F-903C-68A540BFA1F5}" type="slidenum">
              <a:rPr lang="en-US" altLang="zh-CN"/>
              <a:pPr>
                <a:defRPr/>
              </a:pPr>
              <a:t>‹#›</a:t>
            </a:fld>
            <a:endParaRPr lang="en-US" altLang="zh-CN"/>
          </a:p>
        </p:txBody>
      </p:sp>
      <p:sp>
        <p:nvSpPr>
          <p:cNvPr id="68" name="页脚占位符 3"/>
          <p:cNvSpPr txBox="1">
            <a:spLocks/>
          </p:cNvSpPr>
          <p:nvPr userDrawn="1"/>
        </p:nvSpPr>
        <p:spPr bwMode="auto">
          <a:xfrm>
            <a:off x="4165600" y="6248400"/>
            <a:ext cx="701896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zh-CN"/>
            </a:defPPr>
            <a:lvl1pPr algn="r" rtl="0" eaLnBrk="1" fontAlgn="base" hangingPunct="1">
              <a:spcBef>
                <a:spcPct val="0"/>
              </a:spcBef>
              <a:spcAft>
                <a:spcPct val="0"/>
              </a:spcAft>
              <a:defRPr sz="1400" kern="1200" dirty="0" smtClean="0">
                <a:solidFill>
                  <a:schemeClr val="tx1"/>
                </a:solidFill>
                <a:latin typeface="+mn-lt"/>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r>
              <a:rPr lang="zh-CN" altLang="en-US" sz="1400" dirty="0" smtClean="0"/>
              <a:t>复旦大学软件学院</a:t>
            </a:r>
            <a:r>
              <a:rPr lang="en-US" altLang="zh-CN" sz="1400" dirty="0" smtClean="0"/>
              <a:t>2021</a:t>
            </a:r>
            <a:r>
              <a:rPr lang="zh-CN" altLang="en-US" sz="1400" dirty="0" smtClean="0"/>
              <a:t>春 </a:t>
            </a:r>
            <a:r>
              <a:rPr lang="en-US" altLang="zh-CN" sz="1400" dirty="0" smtClean="0"/>
              <a:t>Introduction to Web Application</a:t>
            </a:r>
            <a:endParaRPr lang="en-US" altLang="zh-CN" sz="1400" dirty="0"/>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3" r:id="rId12"/>
    <p:sldLayoutId id="2147483694" r:id="rId1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4400">
          <a:solidFill>
            <a:schemeClr val="tx1"/>
          </a:solidFill>
          <a:latin typeface="+mj-lt"/>
          <a:ea typeface="+mj-ea"/>
          <a:cs typeface="+mj-cs"/>
        </a:defRPr>
      </a:lvl1pPr>
      <a:lvl2pPr algn="l" rtl="0" eaLnBrk="0" fontAlgn="base" hangingPunct="0">
        <a:spcBef>
          <a:spcPct val="0"/>
        </a:spcBef>
        <a:spcAft>
          <a:spcPct val="0"/>
        </a:spcAft>
        <a:defRPr kumimoji="1" sz="4400">
          <a:solidFill>
            <a:schemeClr val="tx1"/>
          </a:solidFill>
          <a:latin typeface="Arial" charset="0"/>
          <a:ea typeface="宋体" pitchFamily="2" charset="-122"/>
        </a:defRPr>
      </a:lvl2pPr>
      <a:lvl3pPr algn="l" rtl="0" eaLnBrk="0" fontAlgn="base" hangingPunct="0">
        <a:spcBef>
          <a:spcPct val="0"/>
        </a:spcBef>
        <a:spcAft>
          <a:spcPct val="0"/>
        </a:spcAft>
        <a:defRPr kumimoji="1" sz="4400">
          <a:solidFill>
            <a:schemeClr val="tx1"/>
          </a:solidFill>
          <a:latin typeface="Arial" charset="0"/>
          <a:ea typeface="宋体" pitchFamily="2" charset="-122"/>
        </a:defRPr>
      </a:lvl3pPr>
      <a:lvl4pPr algn="l" rtl="0" eaLnBrk="0" fontAlgn="base" hangingPunct="0">
        <a:spcBef>
          <a:spcPct val="0"/>
        </a:spcBef>
        <a:spcAft>
          <a:spcPct val="0"/>
        </a:spcAft>
        <a:defRPr kumimoji="1" sz="4400">
          <a:solidFill>
            <a:schemeClr val="tx1"/>
          </a:solidFill>
          <a:latin typeface="Arial" charset="0"/>
          <a:ea typeface="宋体" pitchFamily="2" charset="-122"/>
        </a:defRPr>
      </a:lvl4pPr>
      <a:lvl5pPr algn="l" rtl="0" eaLnBrk="0" fontAlgn="base" hangingPunct="0">
        <a:spcBef>
          <a:spcPct val="0"/>
        </a:spcBef>
        <a:spcAft>
          <a:spcPct val="0"/>
        </a:spcAft>
        <a:defRPr kumimoji="1" sz="4400">
          <a:solidFill>
            <a:schemeClr val="tx1"/>
          </a:solidFill>
          <a:latin typeface="Arial" charset="0"/>
          <a:ea typeface="宋体" pitchFamily="2" charset="-122"/>
        </a:defRPr>
      </a:lvl5pPr>
      <a:lvl6pPr marL="457200" algn="l" rtl="0" fontAlgn="base">
        <a:spcBef>
          <a:spcPct val="0"/>
        </a:spcBef>
        <a:spcAft>
          <a:spcPct val="0"/>
        </a:spcAft>
        <a:defRPr kumimoji="1" sz="4400">
          <a:solidFill>
            <a:schemeClr val="tx1"/>
          </a:solidFill>
          <a:latin typeface="Arial" charset="0"/>
          <a:ea typeface="宋体" pitchFamily="2" charset="-122"/>
        </a:defRPr>
      </a:lvl6pPr>
      <a:lvl7pPr marL="914400" algn="l" rtl="0" fontAlgn="base">
        <a:spcBef>
          <a:spcPct val="0"/>
        </a:spcBef>
        <a:spcAft>
          <a:spcPct val="0"/>
        </a:spcAft>
        <a:defRPr kumimoji="1" sz="4400">
          <a:solidFill>
            <a:schemeClr val="tx1"/>
          </a:solidFill>
          <a:latin typeface="Arial" charset="0"/>
          <a:ea typeface="宋体" pitchFamily="2" charset="-122"/>
        </a:defRPr>
      </a:lvl7pPr>
      <a:lvl8pPr marL="1371600" algn="l" rtl="0" fontAlgn="base">
        <a:spcBef>
          <a:spcPct val="0"/>
        </a:spcBef>
        <a:spcAft>
          <a:spcPct val="0"/>
        </a:spcAft>
        <a:defRPr kumimoji="1" sz="4400">
          <a:solidFill>
            <a:schemeClr val="tx1"/>
          </a:solidFill>
          <a:latin typeface="Arial" charset="0"/>
          <a:ea typeface="宋体" pitchFamily="2" charset="-122"/>
        </a:defRPr>
      </a:lvl8pPr>
      <a:lvl9pPr marL="1828800" algn="l" rtl="0" fontAlgn="base">
        <a:spcBef>
          <a:spcPct val="0"/>
        </a:spcBef>
        <a:spcAft>
          <a:spcPct val="0"/>
        </a:spcAft>
        <a:defRPr kumimoji="1"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95000"/>
        <a:buFont typeface="Wingdings" pitchFamily="2" charset="2"/>
        <a:buChar char="Ø"/>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Font typeface="Wingdings" pitchFamily="2" charset="2"/>
        <a:buChar char="v"/>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95000"/>
        <a:buFont typeface="Wingdings" pitchFamily="2" charset="2"/>
        <a:buChar char="w"/>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z="4000" dirty="0"/>
              <a:t>Introduction to Web Application</a:t>
            </a:r>
          </a:p>
        </p:txBody>
      </p:sp>
      <p:sp>
        <p:nvSpPr>
          <p:cNvPr id="3075" name="Rectangle 3" descr="Rectangle: Click to edit Master text styles&#10;Second level&#10;Third level&#10;Fourth level&#10;Fifth level"/>
          <p:cNvSpPr>
            <a:spLocks noGrp="1" noChangeArrowheads="1"/>
          </p:cNvSpPr>
          <p:nvPr>
            <p:ph type="subTitle" idx="1"/>
          </p:nvPr>
        </p:nvSpPr>
        <p:spPr/>
        <p:txBody>
          <a:bodyPr/>
          <a:lstStyle/>
          <a:p>
            <a:pPr eaLnBrk="1" hangingPunct="1"/>
            <a:endParaRPr lang="en-US" altLang="zh-CN" dirty="0" smtClean="0"/>
          </a:p>
          <a:p>
            <a:pPr eaLnBrk="1" hangingPunct="1"/>
            <a:r>
              <a:rPr lang="zh-CN" altLang="en-US" sz="3600" dirty="0">
                <a:ea typeface="华文行楷" pitchFamily="2" charset="-122"/>
              </a:rPr>
              <a:t>复旦大学软件学院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smtClean="0"/>
              <a:t>HTTP</a:t>
            </a:r>
            <a:r>
              <a:rPr lang="zh-CN" altLang="en-US" smtClean="0"/>
              <a:t>特点</a:t>
            </a:r>
          </a:p>
        </p:txBody>
      </p:sp>
      <p:sp>
        <p:nvSpPr>
          <p:cNvPr id="1331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内容协商</a:t>
            </a:r>
          </a:p>
          <a:p>
            <a:pPr lvl="1" eaLnBrk="1" hangingPunct="1"/>
            <a:r>
              <a:rPr lang="zh-CN" altLang="en-US" dirty="0" smtClean="0"/>
              <a:t>大多数的</a:t>
            </a:r>
            <a:r>
              <a:rPr lang="en-US" altLang="zh-CN" dirty="0" smtClean="0"/>
              <a:t>HTTP</a:t>
            </a:r>
            <a:r>
              <a:rPr lang="zh-CN" altLang="en-US" dirty="0" smtClean="0"/>
              <a:t>响应中都包含了用户所需要的资源，</a:t>
            </a:r>
            <a:r>
              <a:rPr lang="en-US" altLang="zh-CN" dirty="0" smtClean="0"/>
              <a:t>HTTP</a:t>
            </a:r>
            <a:r>
              <a:rPr lang="zh-CN" altLang="en-US" dirty="0" smtClean="0"/>
              <a:t>协议中使用了“内容协商”机制以尽可能地返回对用户而言是“最合适”（在“媒体类型”、“语言”等方面）的资源实体</a:t>
            </a:r>
          </a:p>
          <a:p>
            <a:pPr lvl="1" eaLnBrk="1" hangingPunct="1"/>
            <a:r>
              <a:rPr lang="zh-CN" altLang="en-US" dirty="0" smtClean="0"/>
              <a:t>所谓的“内容协商”是指当资源存在多种表现形式时，从中选择出一种最好形式的过程</a:t>
            </a:r>
          </a:p>
        </p:txBody>
      </p:sp>
    </p:spTree>
    <p:extLst>
      <p:ext uri="{BB962C8B-B14F-4D97-AF65-F5344CB8AC3E}">
        <p14:creationId xmlns:p14="http://schemas.microsoft.com/office/powerpoint/2010/main" val="1888091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p:txBody>
          <a:bodyPr/>
          <a:lstStyle/>
          <a:p>
            <a:pPr eaLnBrk="1" hangingPunct="1"/>
            <a:r>
              <a:rPr lang="zh-CN" altLang="en-US" smtClean="0"/>
              <a:t>请求方法</a:t>
            </a:r>
          </a:p>
        </p:txBody>
      </p:sp>
      <p:sp>
        <p:nvSpPr>
          <p:cNvPr id="10547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请求行中的方法描述对于指定的资源应该执行的动作</a:t>
            </a:r>
          </a:p>
          <a:p>
            <a:pPr eaLnBrk="1" hangingPunct="1"/>
            <a:r>
              <a:rPr lang="zh-CN" altLang="en-US" smtClean="0"/>
              <a:t>方法字符串是大小写敏感的</a:t>
            </a:r>
          </a:p>
          <a:p>
            <a:pPr eaLnBrk="1" hangingPunct="1"/>
            <a:r>
              <a:rPr lang="zh-CN" altLang="en-US" smtClean="0"/>
              <a:t>常用的方法分为</a:t>
            </a:r>
            <a:r>
              <a:rPr lang="en-US" altLang="zh-CN" smtClean="0"/>
              <a:t>8</a:t>
            </a:r>
            <a:r>
              <a:rPr lang="zh-CN" altLang="en-US" smtClean="0"/>
              <a:t>种 </a:t>
            </a:r>
            <a:r>
              <a:rPr lang="en-US" altLang="zh-CN" smtClean="0"/>
              <a:t>:</a:t>
            </a:r>
          </a:p>
          <a:p>
            <a:pPr lvl="1" eaLnBrk="1" hangingPunct="1"/>
            <a:r>
              <a:rPr lang="en-US" altLang="zh-CN" smtClean="0"/>
              <a:t>“OPTIONS”</a:t>
            </a:r>
            <a:r>
              <a:rPr lang="zh-CN" altLang="en-US" smtClean="0"/>
              <a:t>、“</a:t>
            </a:r>
            <a:r>
              <a:rPr lang="en-US" altLang="zh-CN" smtClean="0"/>
              <a:t>GET”</a:t>
            </a:r>
            <a:r>
              <a:rPr lang="zh-CN" altLang="en-US" smtClean="0"/>
              <a:t>、“</a:t>
            </a:r>
            <a:r>
              <a:rPr lang="en-US" altLang="zh-CN" smtClean="0"/>
              <a:t>HEAD”</a:t>
            </a:r>
            <a:r>
              <a:rPr lang="zh-CN" altLang="en-US" smtClean="0"/>
              <a:t>、“</a:t>
            </a:r>
            <a:r>
              <a:rPr lang="en-US" altLang="zh-CN" smtClean="0"/>
              <a:t>POST”</a:t>
            </a:r>
            <a:r>
              <a:rPr lang="zh-CN" altLang="en-US" smtClean="0"/>
              <a:t>、“</a:t>
            </a:r>
            <a:r>
              <a:rPr lang="en-US" altLang="zh-CN" smtClean="0"/>
              <a:t>PUT”</a:t>
            </a:r>
            <a:r>
              <a:rPr lang="zh-CN" altLang="en-US" smtClean="0"/>
              <a:t>、“</a:t>
            </a:r>
            <a:r>
              <a:rPr lang="en-US" altLang="zh-CN" smtClean="0"/>
              <a:t>DELETE”</a:t>
            </a:r>
            <a:r>
              <a:rPr lang="zh-CN" altLang="en-US" smtClean="0"/>
              <a:t>、“</a:t>
            </a:r>
            <a:r>
              <a:rPr lang="en-US" altLang="zh-CN" smtClean="0"/>
              <a:t>TRACE”</a:t>
            </a:r>
            <a:r>
              <a:rPr lang="zh-CN" altLang="en-US" smtClean="0"/>
              <a:t>和“</a:t>
            </a:r>
            <a:r>
              <a:rPr lang="en-US" altLang="zh-CN" smtClean="0"/>
              <a:t>CONNECT”</a:t>
            </a:r>
          </a:p>
          <a:p>
            <a:pPr eaLnBrk="1" hangingPunct="1"/>
            <a:r>
              <a:rPr lang="zh-CN" altLang="en-US" smtClean="0"/>
              <a:t>在这些方法中，“</a:t>
            </a:r>
            <a:r>
              <a:rPr lang="en-US" altLang="zh-CN" smtClean="0"/>
              <a:t>HEAD”</a:t>
            </a:r>
            <a:r>
              <a:rPr lang="zh-CN" altLang="en-US" smtClean="0"/>
              <a:t>和“</a:t>
            </a:r>
            <a:r>
              <a:rPr lang="en-US" altLang="zh-CN" smtClean="0"/>
              <a:t>GET”</a:t>
            </a:r>
            <a:r>
              <a:rPr lang="zh-CN" altLang="en-US" smtClean="0"/>
              <a:t>是所有的服务器都必须支持的方法，其它的方法是可选的。</a:t>
            </a:r>
          </a:p>
        </p:txBody>
      </p:sp>
    </p:spTree>
    <p:extLst>
      <p:ext uri="{BB962C8B-B14F-4D97-AF65-F5344CB8AC3E}">
        <p14:creationId xmlns:p14="http://schemas.microsoft.com/office/powerpoint/2010/main" val="1886668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p:txBody>
          <a:bodyPr/>
          <a:lstStyle/>
          <a:p>
            <a:pPr eaLnBrk="1" hangingPunct="1"/>
            <a:r>
              <a:rPr lang="zh-CN" altLang="en-US" smtClean="0"/>
              <a:t>请求方法</a:t>
            </a:r>
          </a:p>
        </p:txBody>
      </p:sp>
      <p:sp>
        <p:nvSpPr>
          <p:cNvPr id="1065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八种方法中</a:t>
            </a:r>
            <a:r>
              <a:rPr lang="en-US" altLang="zh-CN" smtClean="0"/>
              <a:t>GET,HEAD,POST</a:t>
            </a:r>
            <a:r>
              <a:rPr lang="zh-CN" altLang="en-US" smtClean="0"/>
              <a:t>定义于</a:t>
            </a:r>
            <a:r>
              <a:rPr lang="en-US" altLang="zh-CN" smtClean="0"/>
              <a:t>HTTP1.0</a:t>
            </a:r>
            <a:r>
              <a:rPr lang="zh-CN" altLang="en-US" smtClean="0"/>
              <a:t>中</a:t>
            </a:r>
            <a:r>
              <a:rPr lang="en-US" altLang="zh-CN" smtClean="0"/>
              <a:t>,</a:t>
            </a:r>
            <a:r>
              <a:rPr lang="zh-CN" altLang="en-US" smtClean="0"/>
              <a:t>也是最常用的、最基本的方法</a:t>
            </a:r>
          </a:p>
          <a:p>
            <a:pPr eaLnBrk="1" hangingPunct="1"/>
            <a:r>
              <a:rPr lang="zh-CN" altLang="en-US" smtClean="0"/>
              <a:t>其余方法定义于</a:t>
            </a:r>
            <a:r>
              <a:rPr lang="en-US" altLang="zh-CN" smtClean="0"/>
              <a:t>HTTP1.1</a:t>
            </a:r>
            <a:r>
              <a:rPr lang="zh-CN" altLang="en-US" smtClean="0"/>
              <a:t>中</a:t>
            </a:r>
          </a:p>
          <a:p>
            <a:pPr eaLnBrk="1" hangingPunct="1"/>
            <a:r>
              <a:rPr lang="en-US" altLang="zh-CN" smtClean="0"/>
              <a:t>PUT,DELETE</a:t>
            </a:r>
            <a:r>
              <a:rPr lang="zh-CN" altLang="en-US" smtClean="0"/>
              <a:t>在</a:t>
            </a:r>
            <a:r>
              <a:rPr lang="en-US" altLang="zh-CN" smtClean="0"/>
              <a:t>HTTP1.0</a:t>
            </a:r>
            <a:r>
              <a:rPr lang="zh-CN" altLang="en-US" smtClean="0"/>
              <a:t>中属于非标准化方法</a:t>
            </a:r>
          </a:p>
          <a:p>
            <a:pPr eaLnBrk="1" hangingPunct="1"/>
            <a:r>
              <a:rPr lang="zh-CN" altLang="en-US" smtClean="0"/>
              <a:t>在</a:t>
            </a:r>
            <a:r>
              <a:rPr lang="en-US" altLang="zh-CN" smtClean="0"/>
              <a:t>HTTP1.0</a:t>
            </a:r>
            <a:r>
              <a:rPr lang="zh-CN" altLang="en-US" smtClean="0"/>
              <a:t>标准中还出现过</a:t>
            </a:r>
            <a:r>
              <a:rPr lang="en-US" altLang="zh-CN" smtClean="0"/>
              <a:t>LINK</a:t>
            </a:r>
            <a:r>
              <a:rPr lang="zh-CN" altLang="en-US" smtClean="0"/>
              <a:t>和</a:t>
            </a:r>
            <a:r>
              <a:rPr lang="en-US" altLang="zh-CN" smtClean="0"/>
              <a:t>UNLINK</a:t>
            </a:r>
            <a:r>
              <a:rPr lang="zh-CN" altLang="en-US" smtClean="0"/>
              <a:t>方法</a:t>
            </a:r>
            <a:r>
              <a:rPr lang="en-US" altLang="zh-CN" smtClean="0"/>
              <a:t>,</a:t>
            </a:r>
            <a:r>
              <a:rPr lang="zh-CN" altLang="en-US" smtClean="0"/>
              <a:t>在</a:t>
            </a:r>
            <a:r>
              <a:rPr lang="en-US" altLang="zh-CN" smtClean="0"/>
              <a:t>1.1</a:t>
            </a:r>
            <a:r>
              <a:rPr lang="zh-CN" altLang="en-US" smtClean="0"/>
              <a:t>标准中已经被删除</a:t>
            </a:r>
          </a:p>
        </p:txBody>
      </p:sp>
    </p:spTree>
    <p:extLst>
      <p:ext uri="{BB962C8B-B14F-4D97-AF65-F5344CB8AC3E}">
        <p14:creationId xmlns:p14="http://schemas.microsoft.com/office/powerpoint/2010/main" val="5814201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p:txBody>
          <a:bodyPr/>
          <a:lstStyle/>
          <a:p>
            <a:pPr eaLnBrk="1" hangingPunct="1"/>
            <a:r>
              <a:rPr lang="en-US" altLang="zh-CN" smtClean="0"/>
              <a:t>GET</a:t>
            </a:r>
            <a:r>
              <a:rPr lang="zh-CN" altLang="en-US" smtClean="0"/>
              <a:t>方法</a:t>
            </a:r>
          </a:p>
        </p:txBody>
      </p:sp>
      <p:sp>
        <p:nvSpPr>
          <p:cNvPr id="10752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含义</a:t>
            </a:r>
          </a:p>
          <a:p>
            <a:pPr lvl="1" eaLnBrk="1" hangingPunct="1"/>
            <a:r>
              <a:rPr lang="en-US" altLang="zh-CN" smtClean="0"/>
              <a:t>GET</a:t>
            </a:r>
            <a:r>
              <a:rPr lang="zh-CN" altLang="en-US" smtClean="0"/>
              <a:t>方法的含义是获取由</a:t>
            </a:r>
            <a:r>
              <a:rPr lang="en-US" altLang="zh-CN" smtClean="0"/>
              <a:t>Request-URI</a:t>
            </a:r>
            <a:r>
              <a:rPr lang="zh-CN" altLang="en-US" smtClean="0"/>
              <a:t>指定的任意资源。</a:t>
            </a:r>
          </a:p>
          <a:p>
            <a:pPr lvl="1" eaLnBrk="1" hangingPunct="1"/>
            <a:r>
              <a:rPr lang="zh-CN" altLang="en-US" smtClean="0"/>
              <a:t>如果</a:t>
            </a:r>
            <a:r>
              <a:rPr lang="en-US" altLang="zh-CN" smtClean="0"/>
              <a:t>Request-URI</a:t>
            </a:r>
            <a:r>
              <a:rPr lang="zh-CN" altLang="en-US" smtClean="0"/>
              <a:t>指向一个输出数据的过程（例：位于</a:t>
            </a:r>
            <a:r>
              <a:rPr lang="en-US" altLang="zh-CN" smtClean="0"/>
              <a:t>Web</a:t>
            </a:r>
            <a:r>
              <a:rPr lang="zh-CN" altLang="en-US" smtClean="0"/>
              <a:t>服务器上的</a:t>
            </a:r>
            <a:r>
              <a:rPr lang="en-US" altLang="zh-CN" smtClean="0"/>
              <a:t>CGI</a:t>
            </a:r>
            <a:r>
              <a:rPr lang="zh-CN" altLang="en-US" smtClean="0"/>
              <a:t>程序），那么该过程输出的数据将被作为响应消息的实体而返回，而不是返回过程的源程序。</a:t>
            </a:r>
          </a:p>
          <a:p>
            <a:pPr lvl="1" eaLnBrk="1" hangingPunct="1"/>
            <a:r>
              <a:rPr lang="en-US" altLang="zh-CN" smtClean="0"/>
              <a:t>GET</a:t>
            </a:r>
            <a:r>
              <a:rPr lang="zh-CN" altLang="en-US" smtClean="0"/>
              <a:t>方法的响应有时可以被缓存系统保存。</a:t>
            </a:r>
          </a:p>
        </p:txBody>
      </p:sp>
    </p:spTree>
    <p:extLst>
      <p:ext uri="{BB962C8B-B14F-4D97-AF65-F5344CB8AC3E}">
        <p14:creationId xmlns:p14="http://schemas.microsoft.com/office/powerpoint/2010/main" val="20909579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p:txBody>
          <a:bodyPr/>
          <a:lstStyle/>
          <a:p>
            <a:pPr eaLnBrk="1" hangingPunct="1"/>
            <a:r>
              <a:rPr lang="en-US" altLang="zh-CN" smtClean="0"/>
              <a:t>GET</a:t>
            </a:r>
            <a:r>
              <a:rPr lang="zh-CN" altLang="en-US" smtClean="0"/>
              <a:t>方法</a:t>
            </a:r>
          </a:p>
        </p:txBody>
      </p:sp>
      <p:sp>
        <p:nvSpPr>
          <p:cNvPr id="1085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有条件的</a:t>
            </a:r>
            <a:r>
              <a:rPr lang="en-US" altLang="zh-CN" dirty="0" smtClean="0"/>
              <a:t>GET</a:t>
            </a:r>
            <a:r>
              <a:rPr lang="zh-CN" altLang="en-US" dirty="0" smtClean="0"/>
              <a:t>方法</a:t>
            </a:r>
          </a:p>
          <a:p>
            <a:pPr lvl="1" eaLnBrk="1" hangingPunct="1"/>
            <a:r>
              <a:rPr lang="zh-CN" altLang="en-US" dirty="0" smtClean="0"/>
              <a:t>当请求消息中包含“</a:t>
            </a:r>
            <a:r>
              <a:rPr lang="en-US" altLang="zh-CN" dirty="0" smtClean="0"/>
              <a:t>If-Modified-Since”</a:t>
            </a:r>
            <a:r>
              <a:rPr lang="zh-CN" altLang="en-US" dirty="0" smtClean="0"/>
              <a:t>等头字段时，</a:t>
            </a:r>
            <a:r>
              <a:rPr lang="en-US" altLang="zh-CN" dirty="0" smtClean="0"/>
              <a:t>GET</a:t>
            </a:r>
            <a:r>
              <a:rPr lang="zh-CN" altLang="en-US" dirty="0" smtClean="0"/>
              <a:t>方法的语义则转变为“有条件地获取”。</a:t>
            </a:r>
          </a:p>
          <a:p>
            <a:pPr lvl="1" eaLnBrk="1" hangingPunct="1"/>
            <a:r>
              <a:rPr lang="zh-CN" altLang="en-US" dirty="0" smtClean="0"/>
              <a:t>“有条件的</a:t>
            </a:r>
            <a:r>
              <a:rPr lang="en-US" altLang="zh-CN" dirty="0" smtClean="0"/>
              <a:t>GET</a:t>
            </a:r>
            <a:r>
              <a:rPr lang="zh-CN" altLang="en-US" dirty="0" smtClean="0"/>
              <a:t>方法”意味着只有当指定的资源满足头字段的要求（即如果服务器上的资源在指定的日期后被修改后）时才会被返回。</a:t>
            </a:r>
          </a:p>
          <a:p>
            <a:pPr lvl="1" eaLnBrk="1" hangingPunct="1"/>
            <a:r>
              <a:rPr lang="zh-CN" altLang="en-US" dirty="0" smtClean="0"/>
              <a:t>“有条件的</a:t>
            </a:r>
            <a:r>
              <a:rPr lang="en-US" altLang="zh-CN" dirty="0" smtClean="0"/>
              <a:t>GET</a:t>
            </a:r>
            <a:r>
              <a:rPr lang="zh-CN" altLang="en-US" dirty="0" smtClean="0"/>
              <a:t>方法”可以使客户仅通过单个请求就更新缓存中的内容，或者避免重复下载缓存中已有的内容，从而减少不必要的网络流量。</a:t>
            </a:r>
          </a:p>
          <a:p>
            <a:pPr lvl="1" eaLnBrk="1" hangingPunct="1"/>
            <a:r>
              <a:rPr lang="zh-CN" altLang="en-US" dirty="0" smtClean="0"/>
              <a:t>通常，组合使用</a:t>
            </a:r>
            <a:r>
              <a:rPr lang="en-US" altLang="zh-CN" dirty="0" smtClean="0"/>
              <a:t>HEAD</a:t>
            </a:r>
            <a:r>
              <a:rPr lang="zh-CN" altLang="en-US" dirty="0" smtClean="0"/>
              <a:t>方法和</a:t>
            </a:r>
            <a:r>
              <a:rPr lang="en-US" altLang="zh-CN" dirty="0" smtClean="0"/>
              <a:t>GET</a:t>
            </a:r>
            <a:r>
              <a:rPr lang="zh-CN" altLang="en-US" dirty="0" smtClean="0"/>
              <a:t>方法也可以实现上述目标。但此时要使用两个</a:t>
            </a:r>
            <a:r>
              <a:rPr lang="en-US" altLang="zh-CN" dirty="0" smtClean="0"/>
              <a:t>HTTP</a:t>
            </a:r>
            <a:r>
              <a:rPr lang="zh-CN" altLang="en-US" dirty="0" smtClean="0"/>
              <a:t>请求消息。</a:t>
            </a:r>
          </a:p>
        </p:txBody>
      </p:sp>
    </p:spTree>
    <p:extLst>
      <p:ext uri="{BB962C8B-B14F-4D97-AF65-F5344CB8AC3E}">
        <p14:creationId xmlns:p14="http://schemas.microsoft.com/office/powerpoint/2010/main" val="1525040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p:txBody>
          <a:bodyPr/>
          <a:lstStyle/>
          <a:p>
            <a:pPr eaLnBrk="1" hangingPunct="1"/>
            <a:r>
              <a:rPr lang="en-US" altLang="zh-CN" smtClean="0"/>
              <a:t>GET</a:t>
            </a:r>
            <a:r>
              <a:rPr lang="zh-CN" altLang="en-US" smtClean="0"/>
              <a:t>方法</a:t>
            </a:r>
          </a:p>
        </p:txBody>
      </p:sp>
      <p:sp>
        <p:nvSpPr>
          <p:cNvPr id="1095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部分的</a:t>
            </a:r>
            <a:r>
              <a:rPr lang="en-US" altLang="zh-CN" smtClean="0"/>
              <a:t>GET</a:t>
            </a:r>
            <a:r>
              <a:rPr lang="zh-CN" altLang="en-US" smtClean="0"/>
              <a:t>方法</a:t>
            </a:r>
          </a:p>
          <a:p>
            <a:pPr lvl="1" eaLnBrk="1" hangingPunct="1"/>
            <a:r>
              <a:rPr lang="zh-CN" altLang="en-US" smtClean="0"/>
              <a:t>当请求消息中包含“</a:t>
            </a:r>
            <a:r>
              <a:rPr lang="en-US" altLang="zh-CN" smtClean="0"/>
              <a:t>Range”</a:t>
            </a:r>
            <a:r>
              <a:rPr lang="zh-CN" altLang="en-US" smtClean="0"/>
              <a:t>头字段时，</a:t>
            </a:r>
            <a:r>
              <a:rPr lang="en-US" altLang="zh-CN" smtClean="0"/>
              <a:t>GET</a:t>
            </a:r>
            <a:r>
              <a:rPr lang="zh-CN" altLang="en-US" smtClean="0"/>
              <a:t>方法的语义则转变为“部分地获取”。</a:t>
            </a:r>
          </a:p>
          <a:p>
            <a:pPr lvl="1" eaLnBrk="1" hangingPunct="1"/>
            <a:r>
              <a:rPr lang="zh-CN" altLang="en-US" smtClean="0"/>
              <a:t>“部分的</a:t>
            </a:r>
            <a:r>
              <a:rPr lang="en-US" altLang="zh-CN" smtClean="0"/>
              <a:t>GET</a:t>
            </a:r>
            <a:r>
              <a:rPr lang="zh-CN" altLang="en-US" smtClean="0"/>
              <a:t>方法”意味着只传输指定资源的某些特定部分。</a:t>
            </a:r>
          </a:p>
          <a:p>
            <a:pPr lvl="1" eaLnBrk="1" hangingPunct="1"/>
            <a:r>
              <a:rPr lang="zh-CN" altLang="en-US" smtClean="0"/>
              <a:t>“部分的</a:t>
            </a:r>
            <a:r>
              <a:rPr lang="en-US" altLang="zh-CN" smtClean="0"/>
              <a:t>GET</a:t>
            </a:r>
            <a:r>
              <a:rPr lang="zh-CN" altLang="en-US" smtClean="0"/>
              <a:t>方法”可以使客户避免下载指定资源的已有部分，从而减少不必要的网络流量。</a:t>
            </a:r>
          </a:p>
        </p:txBody>
      </p:sp>
    </p:spTree>
    <p:extLst>
      <p:ext uri="{BB962C8B-B14F-4D97-AF65-F5344CB8AC3E}">
        <p14:creationId xmlns:p14="http://schemas.microsoft.com/office/powerpoint/2010/main" val="24357862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p:txBody>
          <a:bodyPr/>
          <a:lstStyle/>
          <a:p>
            <a:pPr eaLnBrk="1" hangingPunct="1"/>
            <a:r>
              <a:rPr lang="en-US" altLang="zh-CN" smtClean="0"/>
              <a:t>HEAD</a:t>
            </a:r>
            <a:r>
              <a:rPr lang="zh-CN" altLang="en-US" smtClean="0"/>
              <a:t>方法</a:t>
            </a:r>
          </a:p>
        </p:txBody>
      </p:sp>
      <p:sp>
        <p:nvSpPr>
          <p:cNvPr id="11059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HEAD</a:t>
            </a:r>
            <a:r>
              <a:rPr lang="zh-CN" altLang="en-US" dirty="0" smtClean="0"/>
              <a:t>方法的作用与</a:t>
            </a:r>
            <a:r>
              <a:rPr lang="en-US" altLang="zh-CN" dirty="0" smtClean="0"/>
              <a:t>GET</a:t>
            </a:r>
            <a:r>
              <a:rPr lang="zh-CN" altLang="en-US" dirty="0" smtClean="0"/>
              <a:t>方法比较类似</a:t>
            </a:r>
          </a:p>
          <a:p>
            <a:pPr eaLnBrk="1" hangingPunct="1"/>
            <a:r>
              <a:rPr lang="en-US" altLang="zh-CN" dirty="0" smtClean="0"/>
              <a:t>HEAD</a:t>
            </a:r>
            <a:r>
              <a:rPr lang="zh-CN" altLang="en-US" dirty="0" smtClean="0"/>
              <a:t>方法的响应消息中不包含消息体，即服务器并不返回客户所请求的资源，而是仅在响应消息的消息头中包含关于指定资源的一些元信息。</a:t>
            </a:r>
          </a:p>
          <a:p>
            <a:pPr eaLnBrk="1" hangingPunct="1"/>
            <a:r>
              <a:rPr lang="zh-CN" altLang="en-US" dirty="0" smtClean="0"/>
              <a:t>这些元信息对资源属性作了描述，例如：最后修改时间、大小等。</a:t>
            </a:r>
          </a:p>
          <a:p>
            <a:pPr eaLnBrk="1" hangingPunct="1"/>
            <a:r>
              <a:rPr lang="zh-CN" altLang="en-US" dirty="0" smtClean="0"/>
              <a:t>该方法常常用于测试服务器上资源的有效性</a:t>
            </a:r>
            <a:r>
              <a:rPr lang="en-US" altLang="zh-CN" dirty="0" smtClean="0"/>
              <a:t>(</a:t>
            </a:r>
            <a:r>
              <a:rPr lang="zh-CN" altLang="en-US" dirty="0" smtClean="0"/>
              <a:t>是否存在</a:t>
            </a:r>
            <a:r>
              <a:rPr lang="en-US" altLang="zh-CN" dirty="0" smtClean="0"/>
              <a:t>),</a:t>
            </a:r>
            <a:r>
              <a:rPr lang="zh-CN" altLang="en-US" dirty="0" smtClean="0"/>
              <a:t>可访问性以及最近是否被修改过等特征</a:t>
            </a:r>
          </a:p>
        </p:txBody>
      </p:sp>
    </p:spTree>
    <p:extLst>
      <p:ext uri="{BB962C8B-B14F-4D97-AF65-F5344CB8AC3E}">
        <p14:creationId xmlns:p14="http://schemas.microsoft.com/office/powerpoint/2010/main" val="42621086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p:txBody>
          <a:bodyPr/>
          <a:lstStyle/>
          <a:p>
            <a:pPr eaLnBrk="1" hangingPunct="1"/>
            <a:r>
              <a:rPr lang="en-US" altLang="zh-CN" smtClean="0"/>
              <a:t>POST</a:t>
            </a:r>
            <a:r>
              <a:rPr lang="zh-CN" altLang="en-US" smtClean="0"/>
              <a:t>方法</a:t>
            </a:r>
          </a:p>
        </p:txBody>
      </p:sp>
      <p:sp>
        <p:nvSpPr>
          <p:cNvPr id="11162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作用：要求服务器将请求中包含的实体作为</a:t>
            </a:r>
            <a:r>
              <a:rPr lang="en-US" altLang="zh-CN" smtClean="0"/>
              <a:t>Request-URI</a:t>
            </a:r>
            <a:r>
              <a:rPr lang="zh-CN" altLang="en-US" smtClean="0"/>
              <a:t>指定资源的一部分</a:t>
            </a:r>
          </a:p>
          <a:p>
            <a:pPr eaLnBrk="1" hangingPunct="1"/>
            <a:r>
              <a:rPr lang="en-US" altLang="zh-CN" smtClean="0"/>
              <a:t>POST</a:t>
            </a:r>
            <a:r>
              <a:rPr lang="zh-CN" altLang="en-US" smtClean="0"/>
              <a:t>方法是一种抽象的方法，它的具体含义往往取决于服务器以及</a:t>
            </a:r>
            <a:r>
              <a:rPr lang="en-US" altLang="zh-CN" smtClean="0"/>
              <a:t>Request</a:t>
            </a:r>
            <a:r>
              <a:rPr lang="zh-CN" altLang="en-US" smtClean="0"/>
              <a:t>－</a:t>
            </a:r>
            <a:r>
              <a:rPr lang="en-US" altLang="zh-CN" smtClean="0"/>
              <a:t>URI</a:t>
            </a:r>
            <a:r>
              <a:rPr lang="zh-CN" altLang="en-US" smtClean="0"/>
              <a:t>所指定的资源的类型</a:t>
            </a:r>
          </a:p>
          <a:p>
            <a:pPr lvl="1" eaLnBrk="1" hangingPunct="1"/>
            <a:r>
              <a:rPr lang="zh-CN" altLang="en-US" smtClean="0"/>
              <a:t>如果指定的资源是服务器上的一个数据处理过程（例如</a:t>
            </a:r>
            <a:r>
              <a:rPr lang="en-US" altLang="zh-CN" smtClean="0"/>
              <a:t>CGI</a:t>
            </a:r>
            <a:r>
              <a:rPr lang="zh-CN" altLang="en-US" smtClean="0"/>
              <a:t>程序），则服务器应将请求消息中包含的实体（通常是用户在</a:t>
            </a:r>
            <a:r>
              <a:rPr lang="en-US" altLang="zh-CN" smtClean="0"/>
              <a:t>HTML</a:t>
            </a:r>
            <a:r>
              <a:rPr lang="zh-CN" altLang="en-US" smtClean="0"/>
              <a:t>页面的</a:t>
            </a:r>
            <a:r>
              <a:rPr lang="en-US" altLang="zh-CN" smtClean="0"/>
              <a:t>FORM</a:t>
            </a:r>
            <a:r>
              <a:rPr lang="zh-CN" altLang="en-US" smtClean="0"/>
              <a:t>中提交的内容）作为数据块提交给该过程</a:t>
            </a:r>
          </a:p>
        </p:txBody>
      </p:sp>
    </p:spTree>
    <p:extLst>
      <p:ext uri="{BB962C8B-B14F-4D97-AF65-F5344CB8AC3E}">
        <p14:creationId xmlns:p14="http://schemas.microsoft.com/office/powerpoint/2010/main" val="26315924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p:txBody>
          <a:bodyPr/>
          <a:lstStyle/>
          <a:p>
            <a:pPr eaLnBrk="1" hangingPunct="1"/>
            <a:r>
              <a:rPr lang="en-US" altLang="zh-CN" smtClean="0"/>
              <a:t>POST</a:t>
            </a:r>
            <a:r>
              <a:rPr lang="zh-CN" altLang="en-US" smtClean="0"/>
              <a:t>方法</a:t>
            </a:r>
          </a:p>
        </p:txBody>
      </p:sp>
      <p:sp>
        <p:nvSpPr>
          <p:cNvPr id="11264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POST</a:t>
            </a:r>
            <a:r>
              <a:rPr lang="zh-CN" altLang="en-US" smtClean="0"/>
              <a:t>方法具体含义</a:t>
            </a:r>
            <a:r>
              <a:rPr lang="en-US" altLang="zh-CN" smtClean="0"/>
              <a:t>:</a:t>
            </a:r>
          </a:p>
          <a:p>
            <a:pPr lvl="1" eaLnBrk="1" hangingPunct="1"/>
            <a:r>
              <a:rPr lang="zh-CN" altLang="en-US" smtClean="0"/>
              <a:t>如果指定的资源是新闻组（</a:t>
            </a:r>
            <a:r>
              <a:rPr lang="en-US" altLang="zh-CN" smtClean="0"/>
              <a:t>newsgroup</a:t>
            </a:r>
            <a:r>
              <a:rPr lang="zh-CN" altLang="en-US" smtClean="0"/>
              <a:t>）、</a:t>
            </a:r>
            <a:r>
              <a:rPr lang="en-US" altLang="zh-CN" smtClean="0"/>
              <a:t>BBS</a:t>
            </a:r>
            <a:r>
              <a:rPr lang="zh-CN" altLang="en-US" smtClean="0"/>
              <a:t>等，则服务器应该将请求消息中包含的实体作为一篇新的文章张贴到其上。</a:t>
            </a:r>
          </a:p>
          <a:p>
            <a:pPr lvl="1" eaLnBrk="1" hangingPunct="1"/>
            <a:r>
              <a:rPr lang="zh-CN" altLang="en-US" smtClean="0"/>
              <a:t>如果指定的资源是数据库，则服务器应该将请求消息中包含的实体作为一条新记录添加到其中。</a:t>
            </a:r>
          </a:p>
        </p:txBody>
      </p:sp>
    </p:spTree>
    <p:extLst>
      <p:ext uri="{BB962C8B-B14F-4D97-AF65-F5344CB8AC3E}">
        <p14:creationId xmlns:p14="http://schemas.microsoft.com/office/powerpoint/2010/main" val="37089122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p:txBody>
          <a:bodyPr/>
          <a:lstStyle/>
          <a:p>
            <a:pPr eaLnBrk="1" hangingPunct="1"/>
            <a:r>
              <a:rPr lang="en-US" altLang="zh-CN" smtClean="0"/>
              <a:t>POST</a:t>
            </a:r>
            <a:r>
              <a:rPr lang="zh-CN" altLang="en-US" smtClean="0"/>
              <a:t>方法</a:t>
            </a:r>
          </a:p>
        </p:txBody>
      </p:sp>
      <p:sp>
        <p:nvSpPr>
          <p:cNvPr id="11366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POST</a:t>
            </a:r>
            <a:r>
              <a:rPr lang="zh-CN" altLang="en-US" smtClean="0"/>
              <a:t>方法和</a:t>
            </a:r>
            <a:r>
              <a:rPr lang="en-US" altLang="zh-CN" smtClean="0"/>
              <a:t>GET</a:t>
            </a:r>
            <a:r>
              <a:rPr lang="zh-CN" altLang="en-US" smtClean="0"/>
              <a:t>方法的区别</a:t>
            </a:r>
            <a:r>
              <a:rPr lang="en-US" altLang="zh-CN" smtClean="0"/>
              <a:t>:</a:t>
            </a:r>
          </a:p>
          <a:p>
            <a:pPr lvl="1" eaLnBrk="1" hangingPunct="1"/>
            <a:r>
              <a:rPr lang="en-US" altLang="zh-CN" smtClean="0"/>
              <a:t>POST</a:t>
            </a:r>
            <a:r>
              <a:rPr lang="zh-CN" altLang="en-US" smtClean="0"/>
              <a:t>方法在消息体中包含了一块和请求一起发往服务器的数据。通常有额外的实体头来描述这个消息体，例如“</a:t>
            </a:r>
            <a:r>
              <a:rPr lang="en-US" altLang="zh-CN" smtClean="0"/>
              <a:t>Content-Type”</a:t>
            </a:r>
            <a:r>
              <a:rPr lang="zh-CN" altLang="en-US" smtClean="0"/>
              <a:t>和“</a:t>
            </a:r>
            <a:r>
              <a:rPr lang="en-US" altLang="zh-CN" smtClean="0"/>
              <a:t>Content-Length”</a:t>
            </a:r>
            <a:r>
              <a:rPr lang="zh-CN" altLang="en-US" smtClean="0"/>
              <a:t>等。</a:t>
            </a:r>
          </a:p>
          <a:p>
            <a:pPr lvl="1" eaLnBrk="1" hangingPunct="1"/>
            <a:r>
              <a:rPr lang="en-US" altLang="zh-CN" smtClean="0"/>
              <a:t>POST</a:t>
            </a:r>
            <a:r>
              <a:rPr lang="zh-CN" altLang="en-US" smtClean="0"/>
              <a:t>请求的</a:t>
            </a:r>
            <a:r>
              <a:rPr lang="en-US" altLang="zh-CN" smtClean="0"/>
              <a:t>URI</a:t>
            </a:r>
            <a:r>
              <a:rPr lang="zh-CN" altLang="en-US" smtClean="0"/>
              <a:t>给出的不是要访问的资源，而通常指向一个处理请求中所发送的数据的程序。</a:t>
            </a:r>
          </a:p>
          <a:p>
            <a:pPr lvl="1" eaLnBrk="1" hangingPunct="1"/>
            <a:r>
              <a:rPr lang="zh-CN" altLang="en-US" smtClean="0"/>
              <a:t>服务器给</a:t>
            </a:r>
            <a:r>
              <a:rPr lang="en-US" altLang="zh-CN" smtClean="0"/>
              <a:t>POST</a:t>
            </a:r>
            <a:r>
              <a:rPr lang="zh-CN" altLang="en-US" smtClean="0"/>
              <a:t>方法的响应通常情况下是程序运行的输出结果，而不是一个静态的文件。</a:t>
            </a:r>
          </a:p>
        </p:txBody>
      </p:sp>
    </p:spTree>
    <p:extLst>
      <p:ext uri="{BB962C8B-B14F-4D97-AF65-F5344CB8AC3E}">
        <p14:creationId xmlns:p14="http://schemas.microsoft.com/office/powerpoint/2010/main" val="36256508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r>
              <a:rPr lang="en-US" altLang="zh-CN" smtClean="0"/>
              <a:t>PUT</a:t>
            </a:r>
            <a:r>
              <a:rPr lang="zh-CN" altLang="en-US" smtClean="0"/>
              <a:t>方法</a:t>
            </a:r>
          </a:p>
        </p:txBody>
      </p:sp>
      <p:sp>
        <p:nvSpPr>
          <p:cNvPr id="11469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作用：将请求消息中包含的实体存储到由</a:t>
            </a:r>
            <a:r>
              <a:rPr lang="en-US" altLang="zh-CN" smtClean="0"/>
              <a:t>Request-URI</a:t>
            </a:r>
            <a:r>
              <a:rPr lang="zh-CN" altLang="en-US" smtClean="0"/>
              <a:t>所标识的服务器上的特定位置</a:t>
            </a:r>
          </a:p>
          <a:p>
            <a:pPr lvl="1" eaLnBrk="1" hangingPunct="1"/>
            <a:r>
              <a:rPr lang="zh-CN" altLang="en-US" smtClean="0"/>
              <a:t>如果</a:t>
            </a:r>
            <a:r>
              <a:rPr lang="en-US" altLang="zh-CN" smtClean="0"/>
              <a:t>Request-URI</a:t>
            </a:r>
            <a:r>
              <a:rPr lang="zh-CN" altLang="en-US" smtClean="0"/>
              <a:t>指向一个已有的资源，请求消息中包含的实体将被作为源服务器上资源的修改版本</a:t>
            </a:r>
          </a:p>
          <a:p>
            <a:pPr lvl="1" eaLnBrk="1" hangingPunct="1"/>
            <a:r>
              <a:rPr lang="zh-CN" altLang="en-US" smtClean="0"/>
              <a:t>如果</a:t>
            </a:r>
            <a:r>
              <a:rPr lang="en-US" altLang="zh-CN" smtClean="0"/>
              <a:t>Request-URI</a:t>
            </a:r>
            <a:r>
              <a:rPr lang="zh-CN" altLang="en-US" smtClean="0"/>
              <a:t>指向的资源并不存在，那么源服务器将创建该资源，并将请求消息中所包含的实体作为资源的内容</a:t>
            </a:r>
          </a:p>
        </p:txBody>
      </p:sp>
    </p:spTree>
    <p:extLst>
      <p:ext uri="{BB962C8B-B14F-4D97-AF65-F5344CB8AC3E}">
        <p14:creationId xmlns:p14="http://schemas.microsoft.com/office/powerpoint/2010/main" val="406533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smtClean="0"/>
              <a:t>HTTP</a:t>
            </a:r>
            <a:r>
              <a:rPr lang="zh-CN" altLang="en-US" smtClean="0"/>
              <a:t>特点</a:t>
            </a:r>
          </a:p>
        </p:txBody>
      </p:sp>
      <p:sp>
        <p:nvSpPr>
          <p:cNvPr id="1434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内容协商</a:t>
            </a:r>
          </a:p>
          <a:p>
            <a:pPr lvl="1" eaLnBrk="1" hangingPunct="1"/>
            <a:r>
              <a:rPr lang="zh-CN" altLang="en-US" dirty="0" smtClean="0"/>
              <a:t>该过程有两种实现途径：</a:t>
            </a:r>
          </a:p>
          <a:p>
            <a:pPr lvl="2" eaLnBrk="1" hangingPunct="1"/>
            <a:r>
              <a:rPr lang="zh-CN" altLang="en-US" dirty="0" smtClean="0"/>
              <a:t>“服务器驱动”（</a:t>
            </a:r>
            <a:r>
              <a:rPr lang="en-US" altLang="zh-CN" dirty="0" smtClean="0"/>
              <a:t>Server-driven</a:t>
            </a:r>
            <a:r>
              <a:rPr lang="zh-CN" altLang="en-US" dirty="0" smtClean="0"/>
              <a:t>），即用户给出自己的首选项，而最终的选择由服务器作出</a:t>
            </a:r>
          </a:p>
          <a:p>
            <a:pPr lvl="2" eaLnBrk="1" hangingPunct="1"/>
            <a:r>
              <a:rPr lang="zh-CN" altLang="en-US" dirty="0" smtClean="0"/>
              <a:t>“客户驱动”（</a:t>
            </a:r>
            <a:r>
              <a:rPr lang="en-US" altLang="zh-CN" dirty="0" smtClean="0"/>
              <a:t>Client-driven</a:t>
            </a:r>
            <a:r>
              <a:rPr lang="zh-CN" altLang="en-US" dirty="0" smtClean="0"/>
              <a:t>），即服务器给出自己所能够提供的选项，而最终的选择由客户作出</a:t>
            </a:r>
          </a:p>
        </p:txBody>
      </p:sp>
    </p:spTree>
    <p:extLst>
      <p:ext uri="{BB962C8B-B14F-4D97-AF65-F5344CB8AC3E}">
        <p14:creationId xmlns:p14="http://schemas.microsoft.com/office/powerpoint/2010/main" val="70472518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noChangeArrowheads="1"/>
          </p:cNvSpPr>
          <p:nvPr>
            <p:ph type="title"/>
          </p:nvPr>
        </p:nvSpPr>
        <p:spPr/>
        <p:txBody>
          <a:bodyPr/>
          <a:lstStyle/>
          <a:p>
            <a:pPr eaLnBrk="1" hangingPunct="1"/>
            <a:r>
              <a:rPr lang="en-US" altLang="zh-CN" smtClean="0"/>
              <a:t>PUT</a:t>
            </a:r>
            <a:r>
              <a:rPr lang="zh-CN" altLang="en-US" smtClean="0"/>
              <a:t>方法</a:t>
            </a:r>
          </a:p>
        </p:txBody>
      </p:sp>
      <p:sp>
        <p:nvSpPr>
          <p:cNvPr id="11571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PUT</a:t>
            </a:r>
            <a:r>
              <a:rPr lang="zh-CN" altLang="en-US" smtClean="0"/>
              <a:t>方法与</a:t>
            </a:r>
            <a:r>
              <a:rPr lang="en-US" altLang="zh-CN" smtClean="0"/>
              <a:t>POST</a:t>
            </a:r>
            <a:r>
              <a:rPr lang="zh-CN" altLang="en-US" smtClean="0"/>
              <a:t>方法的区别</a:t>
            </a:r>
            <a:r>
              <a:rPr lang="en-US" altLang="zh-CN" smtClean="0"/>
              <a:t>:</a:t>
            </a:r>
          </a:p>
          <a:p>
            <a:pPr lvl="1" eaLnBrk="1" hangingPunct="1"/>
            <a:r>
              <a:rPr lang="zh-CN" altLang="en-US" smtClean="0"/>
              <a:t>使用</a:t>
            </a:r>
            <a:r>
              <a:rPr lang="en-US" altLang="zh-CN" smtClean="0"/>
              <a:t>POST</a:t>
            </a:r>
            <a:r>
              <a:rPr lang="zh-CN" altLang="en-US" smtClean="0"/>
              <a:t>方法的请求消息中的</a:t>
            </a:r>
            <a:r>
              <a:rPr lang="en-US" altLang="zh-CN" smtClean="0"/>
              <a:t>Request-URI</a:t>
            </a:r>
            <a:r>
              <a:rPr lang="zh-CN" altLang="en-US" smtClean="0"/>
              <a:t>标识着客户希望服务器使用哪个资源来处理请求消息中包含的实体。该资源可以是一个数据处理过程，或者是其它协议的网关。</a:t>
            </a:r>
          </a:p>
          <a:p>
            <a:pPr lvl="1" eaLnBrk="1" hangingPunct="1"/>
            <a:r>
              <a:rPr lang="zh-CN" altLang="en-US" smtClean="0"/>
              <a:t>使用</a:t>
            </a:r>
            <a:r>
              <a:rPr lang="en-US" altLang="zh-CN" smtClean="0"/>
              <a:t>PUT</a:t>
            </a:r>
            <a:r>
              <a:rPr lang="zh-CN" altLang="en-US" smtClean="0"/>
              <a:t>方法的请求消息中的</a:t>
            </a:r>
            <a:r>
              <a:rPr lang="en-US" altLang="zh-CN" smtClean="0"/>
              <a:t>Request</a:t>
            </a:r>
            <a:r>
              <a:rPr lang="zh-CN" altLang="en-US" smtClean="0"/>
              <a:t>－</a:t>
            </a:r>
            <a:r>
              <a:rPr lang="en-US" altLang="zh-CN" smtClean="0"/>
              <a:t>URI</a:t>
            </a:r>
            <a:r>
              <a:rPr lang="zh-CN" altLang="en-US" smtClean="0"/>
              <a:t>标识着客户希望将请求消息中包含的实体存储到服务器上的具体位置。</a:t>
            </a:r>
          </a:p>
        </p:txBody>
      </p:sp>
    </p:spTree>
    <p:extLst>
      <p:ext uri="{BB962C8B-B14F-4D97-AF65-F5344CB8AC3E}">
        <p14:creationId xmlns:p14="http://schemas.microsoft.com/office/powerpoint/2010/main" val="2533777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p:txBody>
          <a:bodyPr/>
          <a:lstStyle/>
          <a:p>
            <a:pPr eaLnBrk="1" hangingPunct="1"/>
            <a:r>
              <a:rPr lang="en-US" altLang="zh-CN" smtClean="0"/>
              <a:t>DELETE</a:t>
            </a:r>
            <a:r>
              <a:rPr lang="zh-CN" altLang="en-US" smtClean="0"/>
              <a:t>方法</a:t>
            </a:r>
          </a:p>
        </p:txBody>
      </p:sp>
      <p:sp>
        <p:nvSpPr>
          <p:cNvPr id="11674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用于请求服务器删除</a:t>
            </a:r>
            <a:r>
              <a:rPr lang="en-US" altLang="zh-CN" smtClean="0"/>
              <a:t>Request-URI</a:t>
            </a:r>
            <a:r>
              <a:rPr lang="zh-CN" altLang="en-US" smtClean="0"/>
              <a:t>所指定的资源。当服务器成功地执行了操作后，向客户返回成功的状态码。</a:t>
            </a:r>
          </a:p>
        </p:txBody>
      </p:sp>
    </p:spTree>
    <p:extLst>
      <p:ext uri="{BB962C8B-B14F-4D97-AF65-F5344CB8AC3E}">
        <p14:creationId xmlns:p14="http://schemas.microsoft.com/office/powerpoint/2010/main" val="6348903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title"/>
          </p:nvPr>
        </p:nvSpPr>
        <p:spPr/>
        <p:txBody>
          <a:bodyPr/>
          <a:lstStyle/>
          <a:p>
            <a:pPr eaLnBrk="1" hangingPunct="1"/>
            <a:r>
              <a:rPr lang="en-US" altLang="zh-CN" smtClean="0"/>
              <a:t>TRACE</a:t>
            </a:r>
            <a:r>
              <a:rPr lang="zh-CN" altLang="en-US" smtClean="0"/>
              <a:t>方法</a:t>
            </a:r>
          </a:p>
        </p:txBody>
      </p:sp>
      <p:sp>
        <p:nvSpPr>
          <p:cNvPr id="11776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用于生成一个远程的、应用层的回路消息</a:t>
            </a:r>
          </a:p>
          <a:p>
            <a:pPr lvl="1" eaLnBrk="1" hangingPunct="1"/>
            <a:r>
              <a:rPr lang="en-US" altLang="zh-CN" smtClean="0"/>
              <a:t>TRACE</a:t>
            </a:r>
            <a:r>
              <a:rPr lang="zh-CN" altLang="en-US" smtClean="0"/>
              <a:t>请求消息的接收者（可能是源服务器也可能是请求响应链上的中介系统）将所接收到的消息作为响应消息的消息体返回给客户。</a:t>
            </a:r>
          </a:p>
          <a:p>
            <a:pPr lvl="1" eaLnBrk="1" hangingPunct="1"/>
            <a:r>
              <a:rPr lang="en-US" altLang="zh-CN" smtClean="0"/>
              <a:t>TRACE</a:t>
            </a:r>
            <a:r>
              <a:rPr lang="zh-CN" altLang="en-US" smtClean="0"/>
              <a:t>方法使得客户可以了解在请求响应链的另一端接收到什么样的消息，客户可以将这些信息用于测试或者诊断。其中，“</a:t>
            </a:r>
            <a:r>
              <a:rPr lang="en-US" altLang="zh-CN" smtClean="0"/>
              <a:t>Via”</a:t>
            </a:r>
            <a:r>
              <a:rPr lang="zh-CN" altLang="en-US" smtClean="0"/>
              <a:t>请求头字段往往是客户特别感兴趣的，客户可以从中了解到请求链中有哪些中介系统。</a:t>
            </a:r>
          </a:p>
        </p:txBody>
      </p:sp>
    </p:spTree>
    <p:extLst>
      <p:ext uri="{BB962C8B-B14F-4D97-AF65-F5344CB8AC3E}">
        <p14:creationId xmlns:p14="http://schemas.microsoft.com/office/powerpoint/2010/main" val="34838308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p:txBody>
          <a:bodyPr/>
          <a:lstStyle/>
          <a:p>
            <a:pPr eaLnBrk="1" hangingPunct="1"/>
            <a:r>
              <a:rPr lang="en-US" altLang="zh-CN" smtClean="0"/>
              <a:t>CONNECT</a:t>
            </a:r>
            <a:r>
              <a:rPr lang="zh-CN" altLang="en-US" smtClean="0"/>
              <a:t>方法</a:t>
            </a:r>
          </a:p>
        </p:txBody>
      </p:sp>
      <p:sp>
        <p:nvSpPr>
          <p:cNvPr id="11878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HTTP</a:t>
            </a:r>
            <a:r>
              <a:rPr lang="zh-CN" altLang="en-US" smtClean="0"/>
              <a:t>协议中将“</a:t>
            </a:r>
            <a:r>
              <a:rPr lang="en-US" altLang="zh-CN" smtClean="0"/>
              <a:t>CONNECT”</a:t>
            </a:r>
            <a:r>
              <a:rPr lang="zh-CN" altLang="en-US" smtClean="0"/>
              <a:t>保留为方法名，供能够动态地切换为</a:t>
            </a:r>
            <a:r>
              <a:rPr lang="en-US" altLang="zh-CN" smtClean="0"/>
              <a:t>Tunnel</a:t>
            </a:r>
            <a:r>
              <a:rPr lang="zh-CN" altLang="en-US" smtClean="0"/>
              <a:t>的</a:t>
            </a:r>
            <a:r>
              <a:rPr lang="en-US" altLang="zh-CN" smtClean="0"/>
              <a:t>Proxy</a:t>
            </a:r>
            <a:r>
              <a:rPr lang="zh-CN" altLang="en-US" smtClean="0"/>
              <a:t>使用</a:t>
            </a:r>
          </a:p>
        </p:txBody>
      </p:sp>
    </p:spTree>
    <p:extLst>
      <p:ext uri="{BB962C8B-B14F-4D97-AF65-F5344CB8AC3E}">
        <p14:creationId xmlns:p14="http://schemas.microsoft.com/office/powerpoint/2010/main" val="5055870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p:txBody>
          <a:bodyPr/>
          <a:lstStyle/>
          <a:p>
            <a:pPr eaLnBrk="1" hangingPunct="1"/>
            <a:r>
              <a:rPr lang="en-US" altLang="zh-CN" smtClean="0"/>
              <a:t>OPTIONS</a:t>
            </a:r>
            <a:r>
              <a:rPr lang="zh-CN" altLang="en-US" smtClean="0"/>
              <a:t>方法</a:t>
            </a:r>
          </a:p>
        </p:txBody>
      </p:sp>
      <p:sp>
        <p:nvSpPr>
          <p:cNvPr id="1198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用于获取请求响应链上有关通信选项</a:t>
            </a:r>
            <a:r>
              <a:rPr lang="en-US" altLang="zh-CN" dirty="0" smtClean="0"/>
              <a:t>(option)</a:t>
            </a:r>
            <a:r>
              <a:rPr lang="zh-CN" altLang="en-US" dirty="0" smtClean="0"/>
              <a:t>的信息。</a:t>
            </a:r>
          </a:p>
          <a:p>
            <a:pPr eaLnBrk="1" hangingPunct="1"/>
            <a:r>
              <a:rPr lang="zh-CN" altLang="en-US" dirty="0" smtClean="0"/>
              <a:t>该方法在不对资源进行任何操作的情况下，使得客户能够确定与资源有关的选项、需求，或者服务器所具有的能力。</a:t>
            </a:r>
          </a:p>
          <a:p>
            <a:pPr eaLnBrk="1" hangingPunct="1"/>
            <a:r>
              <a:rPr lang="zh-CN" altLang="en-US" dirty="0" smtClean="0"/>
              <a:t>在使用</a:t>
            </a:r>
            <a:r>
              <a:rPr lang="en-US" altLang="zh-CN" dirty="0" smtClean="0"/>
              <a:t>OPTIONS</a:t>
            </a:r>
            <a:r>
              <a:rPr lang="zh-CN" altLang="en-US" dirty="0" smtClean="0"/>
              <a:t>方法的请求消息以及相应的响应消息中，可以包含消息体。</a:t>
            </a:r>
          </a:p>
          <a:p>
            <a:pPr eaLnBrk="1" hangingPunct="1"/>
            <a:r>
              <a:rPr lang="en-US" altLang="zh-CN" dirty="0" smtClean="0"/>
              <a:t>HTTP/1.1</a:t>
            </a:r>
            <a:r>
              <a:rPr lang="zh-CN" altLang="en-US" dirty="0" smtClean="0"/>
              <a:t>并没有对消息体的格式进行定义，但在以后的扩展版本可以对它进行定义，从而对服务器进行更为详细的查询。</a:t>
            </a:r>
          </a:p>
        </p:txBody>
      </p:sp>
    </p:spTree>
    <p:extLst>
      <p:ext uri="{BB962C8B-B14F-4D97-AF65-F5344CB8AC3E}">
        <p14:creationId xmlns:p14="http://schemas.microsoft.com/office/powerpoint/2010/main" val="41530837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4"/>
          <p:cNvSpPr>
            <a:spLocks noGrp="1" noChangeArrowheads="1"/>
          </p:cNvSpPr>
          <p:nvPr>
            <p:ph type="ctrTitle"/>
          </p:nvPr>
        </p:nvSpPr>
        <p:spPr/>
        <p:txBody>
          <a:bodyPr/>
          <a:lstStyle/>
          <a:p>
            <a:pPr eaLnBrk="1" hangingPunct="1"/>
            <a:r>
              <a:rPr lang="en-US" altLang="zh-CN" smtClean="0"/>
              <a:t>Part VI</a:t>
            </a:r>
          </a:p>
        </p:txBody>
      </p:sp>
      <p:sp>
        <p:nvSpPr>
          <p:cNvPr id="120835"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zh-CN" altLang="en-US" dirty="0" smtClean="0"/>
              <a:t>响应消息</a:t>
            </a:r>
          </a:p>
        </p:txBody>
      </p:sp>
    </p:spTree>
    <p:extLst>
      <p:ext uri="{BB962C8B-B14F-4D97-AF65-F5344CB8AC3E}">
        <p14:creationId xmlns:p14="http://schemas.microsoft.com/office/powerpoint/2010/main" val="6011044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eaLnBrk="1" hangingPunct="1"/>
            <a:r>
              <a:rPr lang="zh-CN" altLang="en-US" smtClean="0"/>
              <a:t>响应消息概述</a:t>
            </a:r>
          </a:p>
        </p:txBody>
      </p:sp>
      <p:sp>
        <p:nvSpPr>
          <p:cNvPr id="12186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响应消息的格式</a:t>
            </a:r>
          </a:p>
          <a:p>
            <a:pPr lvl="1" eaLnBrk="1" hangingPunct="1"/>
            <a:r>
              <a:rPr lang="zh-CN" altLang="en-US" smtClean="0"/>
              <a:t>服务器在收到客户的请求消息并对其进行解释后，以</a:t>
            </a:r>
            <a:r>
              <a:rPr lang="en-US" altLang="zh-CN" smtClean="0"/>
              <a:t>HTTP</a:t>
            </a:r>
            <a:r>
              <a:rPr lang="zh-CN" altLang="en-US" smtClean="0"/>
              <a:t>响应消息的形式来回应客户的请求。</a:t>
            </a:r>
          </a:p>
          <a:p>
            <a:pPr lvl="1" eaLnBrk="1" hangingPunct="1"/>
            <a:r>
              <a:rPr lang="en-US" altLang="zh-CN" smtClean="0"/>
              <a:t>Response = </a:t>
            </a:r>
            <a:br>
              <a:rPr lang="en-US" altLang="zh-CN" smtClean="0"/>
            </a:br>
            <a:r>
              <a:rPr lang="en-US" altLang="zh-CN" smtClean="0"/>
              <a:t>Status-Line</a:t>
            </a:r>
            <a:br>
              <a:rPr lang="en-US" altLang="zh-CN" smtClean="0"/>
            </a:br>
            <a:r>
              <a:rPr lang="en-US" altLang="zh-CN" smtClean="0"/>
              <a:t>*( (general-header |response-header|entity-header ) CRLF)</a:t>
            </a:r>
            <a:br>
              <a:rPr lang="en-US" altLang="zh-CN" smtClean="0"/>
            </a:br>
            <a:r>
              <a:rPr lang="en-US" altLang="zh-CN" smtClean="0"/>
              <a:t>CRLF</a:t>
            </a:r>
            <a:br>
              <a:rPr lang="en-US" altLang="zh-CN" smtClean="0"/>
            </a:br>
            <a:r>
              <a:rPr lang="en-US" altLang="zh-CN" smtClean="0"/>
              <a:t>[ message-body ]</a:t>
            </a:r>
          </a:p>
        </p:txBody>
      </p:sp>
    </p:spTree>
    <p:extLst>
      <p:ext uri="{BB962C8B-B14F-4D97-AF65-F5344CB8AC3E}">
        <p14:creationId xmlns:p14="http://schemas.microsoft.com/office/powerpoint/2010/main" val="250497878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zh-CN" altLang="en-US" smtClean="0"/>
              <a:t>状态行概述</a:t>
            </a:r>
          </a:p>
        </p:txBody>
      </p:sp>
      <p:sp>
        <p:nvSpPr>
          <p:cNvPr id="12288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响应消息首行为状态行</a:t>
            </a:r>
            <a:r>
              <a:rPr lang="en-US" altLang="zh-CN" dirty="0" smtClean="0"/>
              <a:t>,</a:t>
            </a:r>
            <a:r>
              <a:rPr lang="zh-CN" altLang="en-US" dirty="0" smtClean="0"/>
              <a:t>包括</a:t>
            </a:r>
            <a:r>
              <a:rPr lang="en-US" altLang="zh-CN" dirty="0" smtClean="0"/>
              <a:t>:</a:t>
            </a:r>
            <a:r>
              <a:rPr lang="zh-CN" altLang="en-US" dirty="0" smtClean="0"/>
              <a:t>协议版本号</a:t>
            </a:r>
            <a:r>
              <a:rPr lang="en-US" altLang="zh-CN" dirty="0" smtClean="0"/>
              <a:t>,</a:t>
            </a:r>
            <a:r>
              <a:rPr lang="zh-CN" altLang="en-US" dirty="0" smtClean="0"/>
              <a:t>状态码</a:t>
            </a:r>
            <a:r>
              <a:rPr lang="en-US" altLang="zh-CN" dirty="0" smtClean="0"/>
              <a:t>(</a:t>
            </a:r>
            <a:r>
              <a:rPr lang="zh-CN" altLang="en-US" dirty="0" smtClean="0"/>
              <a:t>数值形式</a:t>
            </a:r>
            <a:r>
              <a:rPr lang="en-US" altLang="zh-CN" dirty="0" smtClean="0"/>
              <a:t>)</a:t>
            </a:r>
            <a:r>
              <a:rPr lang="zh-CN" altLang="en-US" dirty="0" smtClean="0"/>
              <a:t>以及相关的原因说明</a:t>
            </a:r>
            <a:r>
              <a:rPr lang="en-US" altLang="zh-CN" dirty="0" smtClean="0"/>
              <a:t>(</a:t>
            </a:r>
            <a:r>
              <a:rPr lang="zh-CN" altLang="en-US" dirty="0" smtClean="0"/>
              <a:t>文本形式</a:t>
            </a:r>
            <a:r>
              <a:rPr lang="en-US" altLang="zh-CN" dirty="0" smtClean="0"/>
              <a:t>):</a:t>
            </a:r>
          </a:p>
          <a:p>
            <a:pPr lvl="1" eaLnBrk="1" hangingPunct="1"/>
            <a:r>
              <a:rPr lang="zh-CN" altLang="en-US" dirty="0" smtClean="0"/>
              <a:t>语法</a:t>
            </a:r>
            <a:r>
              <a:rPr lang="en-US" altLang="zh-CN" dirty="0" smtClean="0"/>
              <a:t>: Status-Line = &lt;HTTP-Version&gt;&lt;SP&gt;&lt;Status-Code&gt;&lt;SP&gt; &lt;Reason-Phrase&gt; CRLF</a:t>
            </a:r>
          </a:p>
          <a:p>
            <a:pPr lvl="1" eaLnBrk="1" hangingPunct="1"/>
            <a:r>
              <a:rPr lang="zh-CN" altLang="en-US" dirty="0" smtClean="0"/>
              <a:t>状态码：“状态码”是一个</a:t>
            </a:r>
            <a:r>
              <a:rPr lang="en-US" altLang="zh-CN" dirty="0" smtClean="0"/>
              <a:t>3</a:t>
            </a:r>
            <a:r>
              <a:rPr lang="zh-CN" altLang="en-US" dirty="0" smtClean="0"/>
              <a:t>位数字的整数，它表示服务器试图理解并满足客户请求的结果。</a:t>
            </a:r>
          </a:p>
          <a:p>
            <a:pPr lvl="1" eaLnBrk="1" hangingPunct="1"/>
            <a:r>
              <a:rPr lang="en-US" altLang="zh-CN" dirty="0" smtClean="0"/>
              <a:t>"</a:t>
            </a:r>
            <a:r>
              <a:rPr lang="zh-CN" altLang="en-US" dirty="0" smtClean="0"/>
              <a:t>原因说明”的目的是为“状态码”提供一个简短的文本形式的描述。</a:t>
            </a:r>
          </a:p>
          <a:p>
            <a:pPr lvl="1" eaLnBrk="1" hangingPunct="1"/>
            <a:r>
              <a:rPr lang="zh-CN" altLang="en-US" dirty="0" smtClean="0"/>
              <a:t>通常，“状态码”是供程序使用的，而“原因说明”是供用户理解的。</a:t>
            </a:r>
          </a:p>
        </p:txBody>
      </p:sp>
    </p:spTree>
    <p:extLst>
      <p:ext uri="{BB962C8B-B14F-4D97-AF65-F5344CB8AC3E}">
        <p14:creationId xmlns:p14="http://schemas.microsoft.com/office/powerpoint/2010/main" val="33272063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p:txBody>
          <a:bodyPr/>
          <a:lstStyle/>
          <a:p>
            <a:pPr eaLnBrk="1" hangingPunct="1"/>
            <a:r>
              <a:rPr lang="zh-CN" altLang="en-US" smtClean="0"/>
              <a:t>响应头概述</a:t>
            </a:r>
          </a:p>
        </p:txBody>
      </p:sp>
      <p:sp>
        <p:nvSpPr>
          <p:cNvPr id="1239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除了向客户返回状态码以外，服务器往往还有一些附加信息发送给客户。这些附加信息往往是以“头字段”而不是“状态行”的形式包含在响应消息中。</a:t>
            </a:r>
          </a:p>
          <a:p>
            <a:pPr eaLnBrk="1" hangingPunct="1"/>
            <a:r>
              <a:rPr lang="zh-CN" altLang="en-US" smtClean="0"/>
              <a:t>这些头字段给出了关于服务器的各种信息，或者是关于进一步访问服务器上指定资源的信息。</a:t>
            </a:r>
          </a:p>
        </p:txBody>
      </p:sp>
    </p:spTree>
    <p:extLst>
      <p:ext uri="{BB962C8B-B14F-4D97-AF65-F5344CB8AC3E}">
        <p14:creationId xmlns:p14="http://schemas.microsoft.com/office/powerpoint/2010/main" val="30137181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p:txBody>
          <a:bodyPr/>
          <a:lstStyle/>
          <a:p>
            <a:pPr eaLnBrk="1" hangingPunct="1"/>
            <a:r>
              <a:rPr lang="zh-CN" altLang="en-US" smtClean="0"/>
              <a:t>响应头概述</a:t>
            </a:r>
          </a:p>
        </p:txBody>
      </p:sp>
      <p:sp>
        <p:nvSpPr>
          <p:cNvPr id="1249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响应头的字段分为</a:t>
            </a:r>
            <a:r>
              <a:rPr lang="en-US" altLang="zh-CN" smtClean="0"/>
              <a:t>9</a:t>
            </a:r>
            <a:r>
              <a:rPr lang="zh-CN" altLang="en-US" smtClean="0"/>
              <a:t>种。即：</a:t>
            </a:r>
            <a:r>
              <a:rPr lang="en-US" altLang="zh-CN" smtClean="0"/>
              <a:t>Response-header =Accept-Ranges | Location | Retry-After | Server | WWW-Authenticate | Proxy-Authenticate| Age| Etag| Vary</a:t>
            </a:r>
          </a:p>
        </p:txBody>
      </p:sp>
    </p:spTree>
    <p:extLst>
      <p:ext uri="{BB962C8B-B14F-4D97-AF65-F5344CB8AC3E}">
        <p14:creationId xmlns:p14="http://schemas.microsoft.com/office/powerpoint/2010/main" val="173447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smtClean="0"/>
              <a:t>HTTP</a:t>
            </a:r>
            <a:r>
              <a:rPr lang="zh-CN" altLang="en-US" smtClean="0"/>
              <a:t>特点</a:t>
            </a:r>
          </a:p>
        </p:txBody>
      </p:sp>
      <p:sp>
        <p:nvSpPr>
          <p:cNvPr id="1536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可扩充性</a:t>
            </a:r>
          </a:p>
          <a:p>
            <a:pPr lvl="1" eaLnBrk="1" hangingPunct="1"/>
            <a:r>
              <a:rPr lang="en-US" altLang="zh-CN" dirty="0" smtClean="0"/>
              <a:t>HTTP</a:t>
            </a:r>
            <a:r>
              <a:rPr lang="zh-CN" altLang="en-US" dirty="0" smtClean="0"/>
              <a:t>协议中允许客户与服务器之间可以传输任意类型的数据对象，正在传输的类型由</a:t>
            </a:r>
            <a:r>
              <a:rPr lang="en-US" altLang="zh-CN" dirty="0" smtClean="0"/>
              <a:t>Content-Type</a:t>
            </a:r>
            <a:r>
              <a:rPr lang="zh-CN" altLang="en-US" dirty="0" smtClean="0"/>
              <a:t>等头字段加以标记。这样，基于</a:t>
            </a:r>
            <a:r>
              <a:rPr lang="en-US" altLang="zh-CN" dirty="0" smtClean="0"/>
              <a:t>HTTP</a:t>
            </a:r>
            <a:r>
              <a:rPr lang="zh-CN" altLang="en-US" dirty="0" smtClean="0"/>
              <a:t>协议的系统的构建与该系统中要传输的数据无关，可以是</a:t>
            </a:r>
            <a:r>
              <a:rPr lang="en-US" altLang="zh-CN" dirty="0" smtClean="0"/>
              <a:t>text</a:t>
            </a:r>
            <a:r>
              <a:rPr lang="zh-CN" altLang="en-US" dirty="0" smtClean="0"/>
              <a:t>、</a:t>
            </a:r>
            <a:r>
              <a:rPr lang="en-US" altLang="zh-CN" dirty="0" smtClean="0"/>
              <a:t>html</a:t>
            </a:r>
            <a:r>
              <a:rPr lang="zh-CN" altLang="en-US" dirty="0" smtClean="0"/>
              <a:t>、</a:t>
            </a:r>
            <a:r>
              <a:rPr lang="en-US" altLang="zh-CN" dirty="0" smtClean="0"/>
              <a:t>xml</a:t>
            </a:r>
            <a:r>
              <a:rPr lang="zh-CN" altLang="en-US" dirty="0" smtClean="0"/>
              <a:t>等任意格式</a:t>
            </a:r>
          </a:p>
          <a:p>
            <a:pPr lvl="1" eaLnBrk="1" hangingPunct="1"/>
            <a:r>
              <a:rPr lang="en-US" altLang="zh-CN" dirty="0" smtClean="0"/>
              <a:t>HTTP</a:t>
            </a:r>
            <a:r>
              <a:rPr lang="zh-CN" altLang="en-US" dirty="0" smtClean="0"/>
              <a:t>协议中的</a:t>
            </a:r>
            <a:r>
              <a:rPr lang="en-US" altLang="zh-CN" dirty="0" smtClean="0"/>
              <a:t>method</a:t>
            </a:r>
            <a:r>
              <a:rPr lang="zh-CN" altLang="en-US" dirty="0" smtClean="0"/>
              <a:t>和</a:t>
            </a:r>
            <a:r>
              <a:rPr lang="en-US" altLang="zh-CN" dirty="0" smtClean="0"/>
              <a:t>header</a:t>
            </a:r>
            <a:r>
              <a:rPr lang="zh-CN" altLang="en-US" dirty="0" smtClean="0"/>
              <a:t>等集合又是可扩充的</a:t>
            </a:r>
          </a:p>
        </p:txBody>
      </p:sp>
    </p:spTree>
    <p:extLst>
      <p:ext uri="{BB962C8B-B14F-4D97-AF65-F5344CB8AC3E}">
        <p14:creationId xmlns:p14="http://schemas.microsoft.com/office/powerpoint/2010/main" val="108791469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4"/>
          <p:cNvSpPr>
            <a:spLocks noGrp="1" noChangeArrowheads="1"/>
          </p:cNvSpPr>
          <p:nvPr>
            <p:ph type="ctrTitle"/>
          </p:nvPr>
        </p:nvSpPr>
        <p:spPr/>
        <p:txBody>
          <a:bodyPr/>
          <a:lstStyle/>
          <a:p>
            <a:pPr eaLnBrk="1" hangingPunct="1"/>
            <a:r>
              <a:rPr lang="en-US" altLang="zh-CN" smtClean="0"/>
              <a:t>Part VI-I</a:t>
            </a:r>
          </a:p>
        </p:txBody>
      </p:sp>
      <p:sp>
        <p:nvSpPr>
          <p:cNvPr id="125955"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zh-CN" altLang="en-US" dirty="0" smtClean="0"/>
              <a:t>响应头字段</a:t>
            </a:r>
          </a:p>
        </p:txBody>
      </p:sp>
    </p:spTree>
    <p:extLst>
      <p:ext uri="{BB962C8B-B14F-4D97-AF65-F5344CB8AC3E}">
        <p14:creationId xmlns:p14="http://schemas.microsoft.com/office/powerpoint/2010/main" val="21319423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p:txBody>
          <a:bodyPr/>
          <a:lstStyle/>
          <a:p>
            <a:pPr eaLnBrk="1" hangingPunct="1"/>
            <a:r>
              <a:rPr lang="zh-CN" altLang="en-US" smtClean="0"/>
              <a:t>响应头概述</a:t>
            </a:r>
          </a:p>
        </p:txBody>
      </p:sp>
      <p:sp>
        <p:nvSpPr>
          <p:cNvPr id="1269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HTTP1.0</a:t>
            </a:r>
            <a:r>
              <a:rPr lang="zh-CN" altLang="en-US" smtClean="0"/>
              <a:t>中定义了</a:t>
            </a:r>
            <a:r>
              <a:rPr lang="en-US" altLang="zh-CN" smtClean="0"/>
              <a:t>3</a:t>
            </a:r>
            <a:r>
              <a:rPr lang="zh-CN" altLang="en-US" smtClean="0"/>
              <a:t>个响应头字段</a:t>
            </a:r>
            <a:r>
              <a:rPr lang="en-US" altLang="zh-CN" smtClean="0"/>
              <a:t>,</a:t>
            </a:r>
            <a:r>
              <a:rPr lang="zh-CN" altLang="en-US" smtClean="0"/>
              <a:t>在</a:t>
            </a:r>
            <a:r>
              <a:rPr lang="en-US" altLang="zh-CN" smtClean="0"/>
              <a:t>1.1</a:t>
            </a:r>
            <a:r>
              <a:rPr lang="zh-CN" altLang="en-US" smtClean="0"/>
              <a:t>中增加到</a:t>
            </a:r>
            <a:r>
              <a:rPr lang="en-US" altLang="zh-CN" smtClean="0"/>
              <a:t>9</a:t>
            </a:r>
            <a:r>
              <a:rPr lang="zh-CN" altLang="en-US" smtClean="0"/>
              <a:t>个</a:t>
            </a:r>
          </a:p>
          <a:p>
            <a:pPr eaLnBrk="1" hangingPunct="1"/>
            <a:r>
              <a:rPr lang="en-US" altLang="zh-CN" smtClean="0"/>
              <a:t>HTTP1.1</a:t>
            </a:r>
            <a:r>
              <a:rPr lang="zh-CN" altLang="en-US" smtClean="0"/>
              <a:t>对</a:t>
            </a:r>
            <a:r>
              <a:rPr lang="en-US" altLang="zh-CN" smtClean="0"/>
              <a:t>1.0</a:t>
            </a:r>
            <a:r>
              <a:rPr lang="zh-CN" altLang="en-US" smtClean="0"/>
              <a:t>中的响应头进行了澄清</a:t>
            </a:r>
            <a:r>
              <a:rPr lang="en-US" altLang="zh-CN" smtClean="0"/>
              <a:t>,</a:t>
            </a:r>
            <a:r>
              <a:rPr lang="zh-CN" altLang="en-US" smtClean="0"/>
              <a:t>特别的</a:t>
            </a:r>
            <a:r>
              <a:rPr lang="en-US" altLang="zh-CN" smtClean="0"/>
              <a:t>,</a:t>
            </a:r>
            <a:r>
              <a:rPr lang="zh-CN" altLang="en-US" smtClean="0"/>
              <a:t>新的</a:t>
            </a:r>
            <a:r>
              <a:rPr lang="en-US" altLang="zh-CN" smtClean="0"/>
              <a:t>Location</a:t>
            </a:r>
            <a:r>
              <a:rPr lang="zh-CN" altLang="en-US" smtClean="0"/>
              <a:t>标头与实体标头中的</a:t>
            </a:r>
            <a:r>
              <a:rPr lang="en-US" altLang="zh-CN" smtClean="0"/>
              <a:t>Content-Location</a:t>
            </a:r>
            <a:r>
              <a:rPr lang="zh-CN" altLang="en-US" smtClean="0"/>
              <a:t>有本质的区别</a:t>
            </a:r>
          </a:p>
          <a:p>
            <a:pPr eaLnBrk="1" hangingPunct="1"/>
            <a:r>
              <a:rPr lang="zh-CN" altLang="en-US" smtClean="0"/>
              <a:t>所有</a:t>
            </a:r>
            <a:r>
              <a:rPr lang="en-US" altLang="zh-CN" smtClean="0"/>
              <a:t>9</a:t>
            </a:r>
            <a:r>
              <a:rPr lang="zh-CN" altLang="en-US" smtClean="0"/>
              <a:t>个响应头可以分为四类</a:t>
            </a:r>
            <a:r>
              <a:rPr lang="en-US" altLang="zh-CN" smtClean="0"/>
              <a:t>:</a:t>
            </a:r>
          </a:p>
          <a:p>
            <a:pPr lvl="1" eaLnBrk="1" hangingPunct="1"/>
            <a:r>
              <a:rPr lang="zh-CN" altLang="en-US" smtClean="0"/>
              <a:t>重定向</a:t>
            </a:r>
            <a:r>
              <a:rPr lang="en-US" altLang="zh-CN" smtClean="0"/>
              <a:t>:</a:t>
            </a:r>
          </a:p>
          <a:p>
            <a:pPr lvl="2" eaLnBrk="1" hangingPunct="1"/>
            <a:r>
              <a:rPr lang="en-US" altLang="zh-CN" smtClean="0"/>
              <a:t>Location*: URL</a:t>
            </a:r>
            <a:r>
              <a:rPr lang="zh-CN" altLang="en-US" smtClean="0"/>
              <a:t>的备用位置</a:t>
            </a:r>
          </a:p>
        </p:txBody>
      </p:sp>
    </p:spTree>
    <p:extLst>
      <p:ext uri="{BB962C8B-B14F-4D97-AF65-F5344CB8AC3E}">
        <p14:creationId xmlns:p14="http://schemas.microsoft.com/office/powerpoint/2010/main" val="38177205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r>
              <a:rPr lang="zh-CN" altLang="en-US" smtClean="0"/>
              <a:t>响应头概述</a:t>
            </a:r>
          </a:p>
        </p:txBody>
      </p:sp>
      <p:sp>
        <p:nvSpPr>
          <p:cNvPr id="1280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所有</a:t>
            </a:r>
            <a:r>
              <a:rPr lang="en-US" altLang="zh-CN" smtClean="0"/>
              <a:t>9</a:t>
            </a:r>
            <a:r>
              <a:rPr lang="zh-CN" altLang="en-US" smtClean="0"/>
              <a:t>个响应头可以分为四类</a:t>
            </a:r>
            <a:r>
              <a:rPr lang="en-US" altLang="zh-CN" smtClean="0"/>
              <a:t>:</a:t>
            </a:r>
          </a:p>
          <a:p>
            <a:pPr lvl="1" eaLnBrk="1" hangingPunct="1"/>
            <a:r>
              <a:rPr lang="zh-CN" altLang="en-US" smtClean="0"/>
              <a:t>相关的信息</a:t>
            </a:r>
            <a:r>
              <a:rPr lang="en-US" altLang="zh-CN" smtClean="0"/>
              <a:t>:</a:t>
            </a:r>
          </a:p>
          <a:p>
            <a:pPr lvl="2" eaLnBrk="1" hangingPunct="1"/>
            <a:r>
              <a:rPr lang="en-US" altLang="zh-CN" smtClean="0"/>
              <a:t>Server*: </a:t>
            </a:r>
            <a:r>
              <a:rPr lang="zh-CN" altLang="en-US" smtClean="0"/>
              <a:t>服务器标识</a:t>
            </a:r>
          </a:p>
          <a:p>
            <a:pPr lvl="2" eaLnBrk="1" hangingPunct="1"/>
            <a:r>
              <a:rPr lang="en-US" altLang="zh-CN" smtClean="0"/>
              <a:t>Retry-After: </a:t>
            </a:r>
            <a:r>
              <a:rPr lang="zh-CN" altLang="en-US" smtClean="0"/>
              <a:t>重试请求前延迟</a:t>
            </a:r>
          </a:p>
          <a:p>
            <a:pPr lvl="2" eaLnBrk="1" hangingPunct="1"/>
            <a:r>
              <a:rPr lang="en-US" altLang="zh-CN" smtClean="0"/>
              <a:t>Accept-Range: </a:t>
            </a:r>
            <a:r>
              <a:rPr lang="zh-CN" altLang="en-US" smtClean="0"/>
              <a:t>部分请求</a:t>
            </a:r>
          </a:p>
          <a:p>
            <a:pPr lvl="1" eaLnBrk="1" hangingPunct="1"/>
            <a:r>
              <a:rPr lang="zh-CN" altLang="en-US" smtClean="0"/>
              <a:t>相关的安全性</a:t>
            </a:r>
            <a:r>
              <a:rPr lang="en-US" altLang="zh-CN" smtClean="0"/>
              <a:t>:</a:t>
            </a:r>
          </a:p>
          <a:p>
            <a:pPr lvl="2" eaLnBrk="1" hangingPunct="1"/>
            <a:r>
              <a:rPr lang="en-US" altLang="zh-CN" smtClean="0"/>
              <a:t>WWW-Authenticate*: </a:t>
            </a:r>
            <a:r>
              <a:rPr lang="zh-CN" altLang="en-US" smtClean="0"/>
              <a:t>盘问身份</a:t>
            </a:r>
          </a:p>
          <a:p>
            <a:pPr lvl="2" eaLnBrk="1" hangingPunct="1"/>
            <a:r>
              <a:rPr lang="en-US" altLang="zh-CN" smtClean="0"/>
              <a:t>Proxy-Authenticate:</a:t>
            </a:r>
            <a:r>
              <a:rPr lang="zh-CN" altLang="en-US" smtClean="0"/>
              <a:t>盘问身份</a:t>
            </a:r>
          </a:p>
        </p:txBody>
      </p:sp>
    </p:spTree>
    <p:extLst>
      <p:ext uri="{BB962C8B-B14F-4D97-AF65-F5344CB8AC3E}">
        <p14:creationId xmlns:p14="http://schemas.microsoft.com/office/powerpoint/2010/main" val="31314525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p:txBody>
          <a:bodyPr/>
          <a:lstStyle/>
          <a:p>
            <a:pPr eaLnBrk="1" hangingPunct="1"/>
            <a:r>
              <a:rPr lang="zh-CN" altLang="en-US" smtClean="0"/>
              <a:t>响应头概述</a:t>
            </a:r>
          </a:p>
        </p:txBody>
      </p:sp>
      <p:sp>
        <p:nvSpPr>
          <p:cNvPr id="12902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所有</a:t>
            </a:r>
            <a:r>
              <a:rPr lang="en-US" altLang="zh-CN" smtClean="0"/>
              <a:t>9</a:t>
            </a:r>
            <a:r>
              <a:rPr lang="zh-CN" altLang="en-US" smtClean="0"/>
              <a:t>个响应头可以分为四类</a:t>
            </a:r>
            <a:r>
              <a:rPr lang="en-US" altLang="zh-CN" smtClean="0"/>
              <a:t>:</a:t>
            </a:r>
          </a:p>
          <a:p>
            <a:pPr lvl="1" eaLnBrk="1" hangingPunct="1"/>
            <a:r>
              <a:rPr lang="zh-CN" altLang="en-US" smtClean="0"/>
              <a:t>相关的高速缓存</a:t>
            </a:r>
            <a:r>
              <a:rPr lang="en-US" altLang="zh-CN" smtClean="0"/>
              <a:t>:</a:t>
            </a:r>
          </a:p>
          <a:p>
            <a:pPr lvl="2" eaLnBrk="1" hangingPunct="1"/>
            <a:r>
              <a:rPr lang="en-US" altLang="zh-CN" smtClean="0"/>
              <a:t>ETag: </a:t>
            </a:r>
            <a:r>
              <a:rPr lang="zh-CN" altLang="en-US" smtClean="0"/>
              <a:t>不透明验证者</a:t>
            </a:r>
          </a:p>
          <a:p>
            <a:pPr lvl="2" eaLnBrk="1" hangingPunct="1"/>
            <a:r>
              <a:rPr lang="en-US" altLang="zh-CN" smtClean="0"/>
              <a:t>Age: </a:t>
            </a:r>
            <a:r>
              <a:rPr lang="zh-CN" altLang="en-US" smtClean="0"/>
              <a:t>响应生成以来的时间</a:t>
            </a:r>
          </a:p>
          <a:p>
            <a:pPr lvl="2" eaLnBrk="1" hangingPunct="1"/>
            <a:r>
              <a:rPr lang="en-US" altLang="zh-CN" smtClean="0"/>
              <a:t>Vary: </a:t>
            </a:r>
            <a:r>
              <a:rPr lang="zh-CN" altLang="en-US" smtClean="0"/>
              <a:t>选择资源变体</a:t>
            </a:r>
          </a:p>
        </p:txBody>
      </p:sp>
    </p:spTree>
    <p:extLst>
      <p:ext uri="{BB962C8B-B14F-4D97-AF65-F5344CB8AC3E}">
        <p14:creationId xmlns:p14="http://schemas.microsoft.com/office/powerpoint/2010/main" val="30145476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p:txBody>
          <a:bodyPr/>
          <a:lstStyle/>
          <a:p>
            <a:pPr eaLnBrk="1" hangingPunct="1"/>
            <a:r>
              <a:rPr lang="en-US" altLang="zh-CN" smtClean="0"/>
              <a:t>Accept-Ranges</a:t>
            </a:r>
          </a:p>
        </p:txBody>
      </p:sp>
      <p:sp>
        <p:nvSpPr>
          <p:cNvPr id="1300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该字段表示服务器是否允许客户使用带有</a:t>
            </a:r>
            <a:r>
              <a:rPr lang="en-US" altLang="zh-CN" smtClean="0"/>
              <a:t>Range</a:t>
            </a:r>
            <a:r>
              <a:rPr lang="zh-CN" altLang="en-US" smtClean="0"/>
              <a:t>头字段的</a:t>
            </a:r>
            <a:r>
              <a:rPr lang="en-US" altLang="zh-CN" smtClean="0"/>
              <a:t>GET</a:t>
            </a:r>
            <a:r>
              <a:rPr lang="zh-CN" altLang="en-US" smtClean="0"/>
              <a:t>方法来获取指定资源的一部分。</a:t>
            </a:r>
          </a:p>
          <a:p>
            <a:pPr eaLnBrk="1" hangingPunct="1"/>
            <a:r>
              <a:rPr lang="zh-CN" altLang="en-US" smtClean="0"/>
              <a:t>如果服务器允许“部分的</a:t>
            </a:r>
            <a:r>
              <a:rPr lang="en-US" altLang="zh-CN" smtClean="0"/>
              <a:t>GET</a:t>
            </a:r>
            <a:r>
              <a:rPr lang="zh-CN" altLang="en-US" smtClean="0"/>
              <a:t>方法”，那么它就会向客户（的</a:t>
            </a:r>
            <a:r>
              <a:rPr lang="en-US" altLang="zh-CN" smtClean="0"/>
              <a:t>GET</a:t>
            </a:r>
            <a:r>
              <a:rPr lang="zh-CN" altLang="en-US" smtClean="0"/>
              <a:t>、</a:t>
            </a:r>
            <a:r>
              <a:rPr lang="en-US" altLang="zh-CN" smtClean="0"/>
              <a:t>HEAD</a:t>
            </a:r>
            <a:r>
              <a:rPr lang="zh-CN" altLang="en-US" smtClean="0"/>
              <a:t>等请求消息）返回带有“</a:t>
            </a:r>
            <a:r>
              <a:rPr lang="en-US" altLang="zh-CN" smtClean="0"/>
              <a:t>Accept-Ranges: bytes”</a:t>
            </a:r>
            <a:r>
              <a:rPr lang="zh-CN" altLang="en-US" smtClean="0"/>
              <a:t>头字段的响应消息。</a:t>
            </a:r>
          </a:p>
        </p:txBody>
      </p:sp>
    </p:spTree>
    <p:extLst>
      <p:ext uri="{BB962C8B-B14F-4D97-AF65-F5344CB8AC3E}">
        <p14:creationId xmlns:p14="http://schemas.microsoft.com/office/powerpoint/2010/main" val="22917348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p:txBody>
          <a:bodyPr/>
          <a:lstStyle/>
          <a:p>
            <a:pPr eaLnBrk="1" hangingPunct="1"/>
            <a:r>
              <a:rPr lang="en-US" altLang="zh-CN" smtClean="0"/>
              <a:t>Accept-Ranges</a:t>
            </a:r>
          </a:p>
        </p:txBody>
      </p:sp>
      <p:sp>
        <p:nvSpPr>
          <p:cNvPr id="13107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如果服务器不允许对指定的资源使用“部分的</a:t>
            </a:r>
            <a:r>
              <a:rPr lang="en-US" altLang="zh-CN" smtClean="0"/>
              <a:t>GET</a:t>
            </a:r>
            <a:r>
              <a:rPr lang="zh-CN" altLang="en-US" smtClean="0"/>
              <a:t>方法”，那么它就会向客户返回带有“</a:t>
            </a:r>
            <a:r>
              <a:rPr lang="en-US" altLang="zh-CN" smtClean="0"/>
              <a:t>Accept-Ranges: none”</a:t>
            </a:r>
            <a:r>
              <a:rPr lang="zh-CN" altLang="en-US" smtClean="0"/>
              <a:t>头字段的响应消息，以建议客户不要尝试使用带有</a:t>
            </a:r>
            <a:r>
              <a:rPr lang="en-US" altLang="zh-CN" smtClean="0"/>
              <a:t>Range</a:t>
            </a:r>
            <a:r>
              <a:rPr lang="zh-CN" altLang="en-US" smtClean="0"/>
              <a:t>头字段的</a:t>
            </a:r>
            <a:r>
              <a:rPr lang="en-US" altLang="zh-CN" smtClean="0"/>
              <a:t>GET</a:t>
            </a:r>
            <a:r>
              <a:rPr lang="zh-CN" altLang="en-US" smtClean="0"/>
              <a:t>方法。</a:t>
            </a:r>
          </a:p>
        </p:txBody>
      </p:sp>
    </p:spTree>
    <p:extLst>
      <p:ext uri="{BB962C8B-B14F-4D97-AF65-F5344CB8AC3E}">
        <p14:creationId xmlns:p14="http://schemas.microsoft.com/office/powerpoint/2010/main" val="6987552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p:txBody>
          <a:bodyPr/>
          <a:lstStyle/>
          <a:p>
            <a:pPr eaLnBrk="1" hangingPunct="1"/>
            <a:r>
              <a:rPr lang="en-US" altLang="zh-CN" smtClean="0"/>
              <a:t>Location</a:t>
            </a:r>
          </a:p>
        </p:txBody>
      </p:sp>
      <p:sp>
        <p:nvSpPr>
          <p:cNvPr id="1321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该字段的作用是将客户重定向到不同于</a:t>
            </a:r>
            <a:r>
              <a:rPr lang="en-US" altLang="zh-CN" smtClean="0"/>
              <a:t>Request-URI</a:t>
            </a:r>
            <a:r>
              <a:rPr lang="zh-CN" altLang="en-US" smtClean="0"/>
              <a:t>的其它位置</a:t>
            </a:r>
            <a:r>
              <a:rPr lang="en-US" altLang="zh-CN" smtClean="0"/>
              <a:t>,</a:t>
            </a:r>
            <a:r>
              <a:rPr lang="zh-CN" altLang="en-US" smtClean="0"/>
              <a:t>该位置为可以真正找到资源的一个地方</a:t>
            </a:r>
            <a:r>
              <a:rPr lang="en-US" altLang="zh-CN" smtClean="0"/>
              <a:t>,</a:t>
            </a:r>
            <a:r>
              <a:rPr lang="zh-CN" altLang="en-US" smtClean="0"/>
              <a:t>以完成客户的请求。</a:t>
            </a:r>
          </a:p>
          <a:p>
            <a:pPr eaLnBrk="1" hangingPunct="1"/>
            <a:r>
              <a:rPr lang="zh-CN" altLang="en-US" smtClean="0"/>
              <a:t>该字段的值应该是单个的以绝对形式表示的</a:t>
            </a:r>
            <a:r>
              <a:rPr lang="en-US" altLang="zh-CN" smtClean="0"/>
              <a:t>URI</a:t>
            </a:r>
            <a:r>
              <a:rPr lang="zh-CN" altLang="en-US" smtClean="0"/>
              <a:t>。</a:t>
            </a:r>
          </a:p>
          <a:p>
            <a:pPr eaLnBrk="1" hangingPunct="1"/>
            <a:r>
              <a:rPr lang="zh-CN" altLang="en-US" smtClean="0"/>
              <a:t>该字段通常使用在状态码为“</a:t>
            </a:r>
            <a:r>
              <a:rPr lang="en-US" altLang="zh-CN" smtClean="0"/>
              <a:t>3xx”</a:t>
            </a:r>
            <a:r>
              <a:rPr lang="zh-CN" altLang="en-US" smtClean="0"/>
              <a:t>（重定向）的响应消息中。</a:t>
            </a:r>
          </a:p>
        </p:txBody>
      </p:sp>
    </p:spTree>
    <p:extLst>
      <p:ext uri="{BB962C8B-B14F-4D97-AF65-F5344CB8AC3E}">
        <p14:creationId xmlns:p14="http://schemas.microsoft.com/office/powerpoint/2010/main" val="20427125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title"/>
          </p:nvPr>
        </p:nvSpPr>
        <p:spPr/>
        <p:txBody>
          <a:bodyPr/>
          <a:lstStyle/>
          <a:p>
            <a:pPr eaLnBrk="1" hangingPunct="1"/>
            <a:r>
              <a:rPr lang="en-US" altLang="zh-CN" smtClean="0"/>
              <a:t>Location</a:t>
            </a:r>
          </a:p>
        </p:txBody>
      </p:sp>
      <p:sp>
        <p:nvSpPr>
          <p:cNvPr id="13312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Example:</a:t>
            </a:r>
          </a:p>
          <a:p>
            <a:pPr lvl="1" eaLnBrk="1" hangingPunct="1"/>
            <a:r>
              <a:rPr lang="zh-CN" altLang="en-US" smtClean="0"/>
              <a:t>如果服务器希望在用户访问其网站的根目录</a:t>
            </a:r>
            <a:r>
              <a:rPr lang="en-US" altLang="zh-CN" smtClean="0"/>
              <a:t>(</a:t>
            </a:r>
            <a:r>
              <a:rPr lang="zh-CN" altLang="en-US" smtClean="0"/>
              <a:t>如</a:t>
            </a:r>
            <a:r>
              <a:rPr lang="en-US" altLang="zh-CN" smtClean="0"/>
              <a:t>http: //abc.com/ )</a:t>
            </a:r>
            <a:r>
              <a:rPr lang="zh-CN" altLang="en-US" smtClean="0"/>
              <a:t>时自动地将用户重定向到其它的页面</a:t>
            </a:r>
            <a:r>
              <a:rPr lang="en-US" altLang="zh-CN" smtClean="0"/>
              <a:t>(</a:t>
            </a:r>
            <a:r>
              <a:rPr lang="zh-CN" altLang="en-US" smtClean="0"/>
              <a:t>如</a:t>
            </a:r>
            <a:r>
              <a:rPr lang="en-US" altLang="zh-CN" smtClean="0"/>
              <a:t>http:// def. com /pub/index.html),</a:t>
            </a:r>
            <a:r>
              <a:rPr lang="zh-CN" altLang="en-US" smtClean="0"/>
              <a:t>则可以在响应消息中使用</a:t>
            </a:r>
            <a:br>
              <a:rPr lang="zh-CN" altLang="en-US" smtClean="0"/>
            </a:br>
            <a:r>
              <a:rPr lang="zh-CN" altLang="en-US" smtClean="0"/>
              <a:t>“</a:t>
            </a:r>
            <a:r>
              <a:rPr lang="en-US" altLang="zh-CN" smtClean="0"/>
              <a:t>Location: http:// def.com/pub/index.html”</a:t>
            </a:r>
            <a:r>
              <a:rPr lang="zh-CN" altLang="en-US" smtClean="0"/>
              <a:t>。</a:t>
            </a:r>
          </a:p>
          <a:p>
            <a:pPr lvl="1" eaLnBrk="1" hangingPunct="1"/>
            <a:r>
              <a:rPr lang="zh-CN" altLang="en-US" smtClean="0"/>
              <a:t>客户程序在收到该响应后，可以再次使用</a:t>
            </a:r>
            <a:r>
              <a:rPr lang="en-US" altLang="zh-CN" smtClean="0"/>
              <a:t>GET</a:t>
            </a:r>
            <a:r>
              <a:rPr lang="zh-CN" altLang="en-US" smtClean="0"/>
              <a:t>请求来打开该页面。</a:t>
            </a:r>
          </a:p>
          <a:p>
            <a:pPr lvl="1" eaLnBrk="1" hangingPunct="1"/>
            <a:endParaRPr lang="en-US" altLang="zh-CN" smtClean="0"/>
          </a:p>
        </p:txBody>
      </p:sp>
    </p:spTree>
    <p:extLst>
      <p:ext uri="{BB962C8B-B14F-4D97-AF65-F5344CB8AC3E}">
        <p14:creationId xmlns:p14="http://schemas.microsoft.com/office/powerpoint/2010/main" val="40337463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ChangeArrowheads="1"/>
          </p:cNvSpPr>
          <p:nvPr>
            <p:ph type="title"/>
          </p:nvPr>
        </p:nvSpPr>
        <p:spPr/>
        <p:txBody>
          <a:bodyPr/>
          <a:lstStyle/>
          <a:p>
            <a:pPr eaLnBrk="1" hangingPunct="1"/>
            <a:r>
              <a:rPr lang="en-US" altLang="zh-CN" smtClean="0"/>
              <a:t>Location</a:t>
            </a:r>
          </a:p>
        </p:txBody>
      </p:sp>
      <p:sp>
        <p:nvSpPr>
          <p:cNvPr id="1341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Example:</a:t>
            </a:r>
          </a:p>
          <a:p>
            <a:pPr lvl="1" eaLnBrk="1" hangingPunct="1"/>
            <a:r>
              <a:rPr lang="zh-CN" altLang="en-US" smtClean="0"/>
              <a:t>对于用户而言，上述过程是透明的。他仅输入了一个</a:t>
            </a:r>
            <a:r>
              <a:rPr lang="en-US" altLang="zh-CN" smtClean="0"/>
              <a:t>URI-“http://abc.com/ ”</a:t>
            </a:r>
            <a:r>
              <a:rPr lang="zh-CN" altLang="en-US" smtClean="0"/>
              <a:t>便打开了页面</a:t>
            </a:r>
            <a:r>
              <a:rPr lang="en-US" altLang="zh-CN" smtClean="0"/>
              <a:t>http:// def. com/pub/index.html</a:t>
            </a:r>
            <a:r>
              <a:rPr lang="zh-CN" altLang="en-US" smtClean="0"/>
              <a:t>，并没有意识到客户向服务器发送了两次请求：“</a:t>
            </a:r>
            <a:r>
              <a:rPr lang="en-US" altLang="zh-CN" smtClean="0"/>
              <a:t>GET http://abc.com/”</a:t>
            </a:r>
            <a:r>
              <a:rPr lang="zh-CN" altLang="en-US" smtClean="0"/>
              <a:t>、“</a:t>
            </a:r>
            <a:r>
              <a:rPr lang="en-US" altLang="zh-CN" smtClean="0"/>
              <a:t>GET http:// def.com / pub / index.html ”</a:t>
            </a:r>
            <a:r>
              <a:rPr lang="zh-CN" altLang="en-US" smtClean="0"/>
              <a:t>，其中第</a:t>
            </a:r>
            <a:r>
              <a:rPr lang="en-US" altLang="zh-CN" smtClean="0"/>
              <a:t>1</a:t>
            </a:r>
            <a:r>
              <a:rPr lang="zh-CN" altLang="en-US" smtClean="0"/>
              <a:t>次请求仅得到一个重定向响应，而第</a:t>
            </a:r>
            <a:r>
              <a:rPr lang="en-US" altLang="zh-CN" smtClean="0"/>
              <a:t>2</a:t>
            </a:r>
            <a:r>
              <a:rPr lang="zh-CN" altLang="en-US" smtClean="0"/>
              <a:t>次请求才真正地下载了</a:t>
            </a:r>
            <a:r>
              <a:rPr lang="en-US" altLang="zh-CN" smtClean="0"/>
              <a:t>HTML</a:t>
            </a:r>
            <a:r>
              <a:rPr lang="zh-CN" altLang="en-US" smtClean="0"/>
              <a:t>页面。</a:t>
            </a:r>
          </a:p>
        </p:txBody>
      </p:sp>
    </p:spTree>
    <p:extLst>
      <p:ext uri="{BB962C8B-B14F-4D97-AF65-F5344CB8AC3E}">
        <p14:creationId xmlns:p14="http://schemas.microsoft.com/office/powerpoint/2010/main" val="5969941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ChangeArrowheads="1"/>
          </p:cNvSpPr>
          <p:nvPr>
            <p:ph type="title"/>
          </p:nvPr>
        </p:nvSpPr>
        <p:spPr/>
        <p:txBody>
          <a:bodyPr/>
          <a:lstStyle/>
          <a:p>
            <a:pPr eaLnBrk="1" hangingPunct="1"/>
            <a:r>
              <a:rPr lang="en-US" altLang="zh-CN" smtClean="0"/>
              <a:t>Retry-After</a:t>
            </a:r>
          </a:p>
        </p:txBody>
      </p:sp>
      <p:sp>
        <p:nvSpPr>
          <p:cNvPr id="1351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该字段通常用于状态码为“</a:t>
            </a:r>
            <a:r>
              <a:rPr lang="en-US" altLang="zh-CN" smtClean="0"/>
              <a:t>503”</a:t>
            </a:r>
            <a:r>
              <a:rPr lang="zh-CN" altLang="en-US" smtClean="0"/>
              <a:t>（</a:t>
            </a:r>
            <a:r>
              <a:rPr lang="en-US" altLang="zh-CN" smtClean="0"/>
              <a:t>Service Unavailable</a:t>
            </a:r>
            <a:r>
              <a:rPr lang="zh-CN" altLang="en-US" smtClean="0"/>
              <a:t>）的响应消息中。</a:t>
            </a:r>
          </a:p>
          <a:p>
            <a:pPr eaLnBrk="1" hangingPunct="1"/>
            <a:r>
              <a:rPr lang="zh-CN" altLang="en-US" smtClean="0"/>
              <a:t>服务器利用该字段来告诉客户在多长时间之内它无法为客户提供服务。</a:t>
            </a:r>
          </a:p>
          <a:p>
            <a:pPr eaLnBrk="1" hangingPunct="1"/>
            <a:r>
              <a:rPr lang="zh-CN" altLang="en-US" smtClean="0"/>
              <a:t>该字段的值可以是绝对时间或相对时间。如</a:t>
            </a:r>
            <a:r>
              <a:rPr lang="en-US" altLang="zh-CN" smtClean="0"/>
              <a:t>:</a:t>
            </a:r>
          </a:p>
          <a:p>
            <a:pPr lvl="1" eaLnBrk="1" hangingPunct="1"/>
            <a:r>
              <a:rPr lang="en-US" altLang="zh-CN" smtClean="0"/>
              <a:t>“Retry-After: Fri, 31 Dec 1999 23:59:59 GMT”</a:t>
            </a:r>
            <a:r>
              <a:rPr lang="zh-CN" altLang="en-US" smtClean="0"/>
              <a:t>表示在“</a:t>
            </a:r>
            <a:r>
              <a:rPr lang="en-US" altLang="zh-CN" smtClean="0"/>
              <a:t>Fri, 31 Dec 1999 23:59:59 GMT”</a:t>
            </a:r>
            <a:r>
              <a:rPr lang="zh-CN" altLang="en-US" smtClean="0"/>
              <a:t>之后，服务器可以为客户提供服务</a:t>
            </a:r>
          </a:p>
          <a:p>
            <a:pPr lvl="1" eaLnBrk="1" hangingPunct="1"/>
            <a:r>
              <a:rPr lang="zh-CN" altLang="en-US" smtClean="0"/>
              <a:t>而“</a:t>
            </a:r>
            <a:r>
              <a:rPr lang="en-US" altLang="zh-CN" smtClean="0"/>
              <a:t>Retry-After: 120”</a:t>
            </a:r>
            <a:r>
              <a:rPr lang="zh-CN" altLang="en-US" smtClean="0"/>
              <a:t>则表示在</a:t>
            </a:r>
            <a:r>
              <a:rPr lang="en-US" altLang="zh-CN" smtClean="0"/>
              <a:t>120</a:t>
            </a:r>
            <a:r>
              <a:rPr lang="zh-CN" altLang="en-US" smtClean="0"/>
              <a:t>秒之后，服务器可以为客户提供服务。</a:t>
            </a:r>
          </a:p>
        </p:txBody>
      </p:sp>
    </p:spTree>
    <p:extLst>
      <p:ext uri="{BB962C8B-B14F-4D97-AF65-F5344CB8AC3E}">
        <p14:creationId xmlns:p14="http://schemas.microsoft.com/office/powerpoint/2010/main" val="3348526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smtClean="0"/>
              <a:t>HTTP</a:t>
            </a:r>
            <a:r>
              <a:rPr lang="zh-CN" altLang="en-US" smtClean="0"/>
              <a:t>特点</a:t>
            </a:r>
          </a:p>
        </p:txBody>
      </p:sp>
      <p:sp>
        <p:nvSpPr>
          <p:cNvPr id="1638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可扩充性</a:t>
            </a:r>
          </a:p>
          <a:p>
            <a:pPr lvl="1" eaLnBrk="1" hangingPunct="1"/>
            <a:r>
              <a:rPr lang="zh-CN" altLang="en-US" smtClean="0"/>
              <a:t>因此，</a:t>
            </a:r>
            <a:r>
              <a:rPr lang="en-US" altLang="zh-CN" smtClean="0"/>
              <a:t>HTTP</a:t>
            </a:r>
            <a:r>
              <a:rPr lang="zh-CN" altLang="en-US" smtClean="0"/>
              <a:t>不仅仅可以用于</a:t>
            </a:r>
            <a:r>
              <a:rPr lang="en-US" altLang="zh-CN" smtClean="0"/>
              <a:t>Web</a:t>
            </a:r>
            <a:r>
              <a:rPr lang="zh-CN" altLang="en-US" smtClean="0"/>
              <a:t>这样的分布式超媒体系统，它还可以作为一种通用的协议用于名字服务器、分布式对象管理等系统之中。</a:t>
            </a:r>
          </a:p>
          <a:p>
            <a:pPr lvl="1" eaLnBrk="1" hangingPunct="1"/>
            <a:r>
              <a:rPr lang="zh-CN" altLang="en-US" smtClean="0"/>
              <a:t>扩充的典型例子是</a:t>
            </a:r>
            <a:r>
              <a:rPr lang="en-US" altLang="zh-CN" smtClean="0"/>
              <a:t>W3C</a:t>
            </a:r>
            <a:r>
              <a:rPr lang="zh-CN" altLang="en-US" smtClean="0"/>
              <a:t>新近推出的一个协议</a:t>
            </a:r>
            <a:r>
              <a:rPr lang="en-US" altLang="zh-CN" smtClean="0"/>
              <a:t>: SOAP (Simple Object Access Protocol)</a:t>
            </a:r>
          </a:p>
          <a:p>
            <a:pPr lvl="1" eaLnBrk="1" hangingPunct="1"/>
            <a:endParaRPr lang="en-US" altLang="zh-CN" smtClean="0"/>
          </a:p>
        </p:txBody>
      </p:sp>
    </p:spTree>
    <p:extLst>
      <p:ext uri="{BB962C8B-B14F-4D97-AF65-F5344CB8AC3E}">
        <p14:creationId xmlns:p14="http://schemas.microsoft.com/office/powerpoint/2010/main" val="386102808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noChangeArrowheads="1"/>
          </p:cNvSpPr>
          <p:nvPr>
            <p:ph type="title"/>
          </p:nvPr>
        </p:nvSpPr>
        <p:spPr/>
        <p:txBody>
          <a:bodyPr/>
          <a:lstStyle/>
          <a:p>
            <a:pPr eaLnBrk="1" hangingPunct="1"/>
            <a:r>
              <a:rPr lang="en-US" altLang="zh-CN" smtClean="0"/>
              <a:t>Server</a:t>
            </a:r>
          </a:p>
        </p:txBody>
      </p:sp>
      <p:sp>
        <p:nvSpPr>
          <p:cNvPr id="13619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该字段包含了有关源服务器的信息，即使用了何种服务器软件来处理客户的请求。</a:t>
            </a:r>
          </a:p>
          <a:p>
            <a:pPr eaLnBrk="1" hangingPunct="1"/>
            <a:r>
              <a:rPr lang="zh-CN" altLang="en-US" smtClean="0"/>
              <a:t>该字段的值通常为软件名称和版本号</a:t>
            </a:r>
            <a:r>
              <a:rPr lang="en-US" altLang="zh-CN" smtClean="0"/>
              <a:t>,</a:t>
            </a:r>
            <a:r>
              <a:rPr lang="zh-CN" altLang="en-US" smtClean="0"/>
              <a:t>以及任何与配置相关的信息</a:t>
            </a:r>
            <a:r>
              <a:rPr lang="en-US" altLang="zh-CN" smtClean="0"/>
              <a:t>.</a:t>
            </a:r>
            <a:r>
              <a:rPr lang="zh-CN" altLang="en-US" smtClean="0"/>
              <a:t>如</a:t>
            </a:r>
            <a:r>
              <a:rPr lang="en-US" altLang="zh-CN" smtClean="0"/>
              <a:t>:</a:t>
            </a:r>
          </a:p>
          <a:p>
            <a:pPr lvl="1" eaLnBrk="1" hangingPunct="1"/>
            <a:r>
              <a:rPr lang="en-US" altLang="zh-CN" smtClean="0"/>
              <a:t>Microsoft IIS</a:t>
            </a:r>
            <a:r>
              <a:rPr lang="zh-CN" altLang="en-US" smtClean="0"/>
              <a:t>会给出头字段“</a:t>
            </a:r>
            <a:r>
              <a:rPr lang="en-US" altLang="zh-CN" smtClean="0"/>
              <a:t>Server: Microsoft-IIS/5.0”</a:t>
            </a:r>
          </a:p>
          <a:p>
            <a:pPr lvl="1" eaLnBrk="1" hangingPunct="1"/>
            <a:r>
              <a:rPr lang="en-US" altLang="zh-CN" smtClean="0"/>
              <a:t>Unix</a:t>
            </a:r>
            <a:r>
              <a:rPr lang="zh-CN" altLang="en-US" smtClean="0"/>
              <a:t>上常用的</a:t>
            </a:r>
            <a:r>
              <a:rPr lang="en-US" altLang="zh-CN" smtClean="0"/>
              <a:t>Web</a:t>
            </a:r>
            <a:r>
              <a:rPr lang="zh-CN" altLang="en-US" smtClean="0"/>
              <a:t>服务器</a:t>
            </a:r>
            <a:r>
              <a:rPr lang="en-US" altLang="zh-CN" smtClean="0"/>
              <a:t>Apache</a:t>
            </a:r>
            <a:r>
              <a:rPr lang="zh-CN" altLang="en-US" smtClean="0"/>
              <a:t>则会给出头字段“</a:t>
            </a:r>
            <a:r>
              <a:rPr lang="en-US" altLang="zh-CN" smtClean="0"/>
              <a:t>Apache/1.3.14 (Unix) PHP/4.0.3”</a:t>
            </a:r>
          </a:p>
          <a:p>
            <a:pPr lvl="1" eaLnBrk="1" hangingPunct="1"/>
            <a:r>
              <a:rPr lang="en-US" altLang="zh-CN" smtClean="0"/>
              <a:t>Netscape Server</a:t>
            </a:r>
            <a:r>
              <a:rPr lang="zh-CN" altLang="en-US" smtClean="0"/>
              <a:t>会给出</a:t>
            </a:r>
            <a:r>
              <a:rPr lang="en-US" altLang="zh-CN" smtClean="0"/>
              <a:t>"Netscape-Enterprise/3.5.1"</a:t>
            </a:r>
          </a:p>
        </p:txBody>
      </p:sp>
    </p:spTree>
    <p:extLst>
      <p:ext uri="{BB962C8B-B14F-4D97-AF65-F5344CB8AC3E}">
        <p14:creationId xmlns:p14="http://schemas.microsoft.com/office/powerpoint/2010/main" val="18208331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noChangeArrowheads="1"/>
          </p:cNvSpPr>
          <p:nvPr>
            <p:ph type="title"/>
          </p:nvPr>
        </p:nvSpPr>
        <p:spPr/>
        <p:txBody>
          <a:bodyPr/>
          <a:lstStyle/>
          <a:p>
            <a:pPr eaLnBrk="1" hangingPunct="1"/>
            <a:r>
              <a:rPr lang="en-US" altLang="zh-CN" smtClean="0"/>
              <a:t>Server</a:t>
            </a:r>
          </a:p>
        </p:txBody>
      </p:sp>
      <p:sp>
        <p:nvSpPr>
          <p:cNvPr id="13722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对于客户而言</a:t>
            </a:r>
            <a:r>
              <a:rPr lang="en-US" altLang="zh-CN" smtClean="0"/>
              <a:t>,</a:t>
            </a:r>
            <a:r>
              <a:rPr lang="zh-CN" altLang="en-US" smtClean="0"/>
              <a:t>知道了服务器的信息可以更好的定制请求消息以充分利用服务器的能力并避开服务器的缺陷</a:t>
            </a:r>
            <a:r>
              <a:rPr lang="en-US" altLang="zh-CN" smtClean="0"/>
              <a:t>,</a:t>
            </a:r>
            <a:r>
              <a:rPr lang="zh-CN" altLang="en-US" smtClean="0"/>
              <a:t>也便于调试在响应中发现的问题</a:t>
            </a:r>
            <a:r>
              <a:rPr lang="en-US" altLang="zh-CN" smtClean="0"/>
              <a:t>,</a:t>
            </a:r>
            <a:r>
              <a:rPr lang="zh-CN" altLang="en-US" smtClean="0"/>
              <a:t>并可用于一些统计性目的</a:t>
            </a:r>
          </a:p>
          <a:p>
            <a:pPr eaLnBrk="1" hangingPunct="1"/>
            <a:r>
              <a:rPr lang="zh-CN" altLang="en-US" smtClean="0"/>
              <a:t>但是，公开服务器软件信息也会给服务器带来安全隐患。某些恶意的客户在知道了服务器的软件信息后，可以利用该软件已知的安全漏洞来攻击服务器。</a:t>
            </a:r>
          </a:p>
          <a:p>
            <a:pPr eaLnBrk="1" hangingPunct="1"/>
            <a:r>
              <a:rPr lang="zh-CN" altLang="en-US" smtClean="0"/>
              <a:t>该标头为可选的</a:t>
            </a:r>
          </a:p>
        </p:txBody>
      </p:sp>
    </p:spTree>
    <p:extLst>
      <p:ext uri="{BB962C8B-B14F-4D97-AF65-F5344CB8AC3E}">
        <p14:creationId xmlns:p14="http://schemas.microsoft.com/office/powerpoint/2010/main" val="1748089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ChangeArrowheads="1"/>
          </p:cNvSpPr>
          <p:nvPr>
            <p:ph type="title"/>
          </p:nvPr>
        </p:nvSpPr>
        <p:spPr/>
        <p:txBody>
          <a:bodyPr/>
          <a:lstStyle/>
          <a:p>
            <a:pPr eaLnBrk="1" hangingPunct="1"/>
            <a:r>
              <a:rPr lang="en-US" altLang="zh-CN" smtClean="0"/>
              <a:t>WWW-Authenticate</a:t>
            </a:r>
          </a:p>
        </p:txBody>
      </p:sp>
      <p:sp>
        <p:nvSpPr>
          <p:cNvPr id="13824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服务器有时会对特定的资源设定访问权限，即服务器先要对用户进行认证才能够为客户提供服务。</a:t>
            </a:r>
          </a:p>
          <a:p>
            <a:pPr eaLnBrk="1" hangingPunct="1"/>
            <a:r>
              <a:rPr lang="zh-CN" altLang="en-US" smtClean="0"/>
              <a:t>通常，客户在提交请求时并不提供认证信息；此时，服务器会返回状态码为</a:t>
            </a:r>
            <a:r>
              <a:rPr lang="en-US" altLang="zh-CN" smtClean="0"/>
              <a:t>401</a:t>
            </a:r>
            <a:r>
              <a:rPr lang="zh-CN" altLang="en-US" smtClean="0"/>
              <a:t>（</a:t>
            </a:r>
            <a:r>
              <a:rPr lang="en-US" altLang="zh-CN" smtClean="0"/>
              <a:t>Unauthorized</a:t>
            </a:r>
            <a:r>
              <a:rPr lang="zh-CN" altLang="en-US" smtClean="0"/>
              <a:t>）的响应，同时响应消息中包含有“</a:t>
            </a:r>
            <a:r>
              <a:rPr lang="en-US" altLang="zh-CN" smtClean="0"/>
              <a:t>WWW-Authenticate”</a:t>
            </a:r>
            <a:r>
              <a:rPr lang="zh-CN" altLang="en-US" smtClean="0"/>
              <a:t>头字段，以表明服务器需要用户提供认证信息，例如：用户名称、口令等。</a:t>
            </a:r>
          </a:p>
        </p:txBody>
      </p:sp>
    </p:spTree>
    <p:extLst>
      <p:ext uri="{BB962C8B-B14F-4D97-AF65-F5344CB8AC3E}">
        <p14:creationId xmlns:p14="http://schemas.microsoft.com/office/powerpoint/2010/main" val="13908312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noChangeArrowheads="1"/>
          </p:cNvSpPr>
          <p:nvPr>
            <p:ph type="title"/>
          </p:nvPr>
        </p:nvSpPr>
        <p:spPr/>
        <p:txBody>
          <a:bodyPr/>
          <a:lstStyle/>
          <a:p>
            <a:pPr eaLnBrk="1" hangingPunct="1"/>
            <a:r>
              <a:rPr lang="en-US" altLang="zh-CN" smtClean="0"/>
              <a:t>WWW-Authenticate</a:t>
            </a:r>
          </a:p>
        </p:txBody>
      </p:sp>
      <p:sp>
        <p:nvSpPr>
          <p:cNvPr id="13926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用户代理（例如：</a:t>
            </a:r>
            <a:r>
              <a:rPr lang="en-US" altLang="zh-CN" smtClean="0"/>
              <a:t>IE</a:t>
            </a:r>
            <a:r>
              <a:rPr lang="zh-CN" altLang="en-US" smtClean="0"/>
              <a:t>）在收到服务器的</a:t>
            </a:r>
            <a:r>
              <a:rPr lang="en-US" altLang="zh-CN" smtClean="0"/>
              <a:t>401</a:t>
            </a:r>
            <a:r>
              <a:rPr lang="zh-CN" altLang="en-US" smtClean="0"/>
              <a:t>响应后，用户代理应该与用户进行交互，例如：弹出对话框供用户输入名称和密码等认证信息。此后，用户代理再次向服务器提出访问资源的请求，同时在请求消息中使用</a:t>
            </a:r>
            <a:r>
              <a:rPr lang="en-US" altLang="zh-CN" smtClean="0"/>
              <a:t>Authorization</a:t>
            </a:r>
            <a:r>
              <a:rPr lang="zh-CN" altLang="en-US" smtClean="0"/>
              <a:t>字段来表明用户的身份。</a:t>
            </a:r>
          </a:p>
        </p:txBody>
      </p:sp>
    </p:spTree>
    <p:extLst>
      <p:ext uri="{BB962C8B-B14F-4D97-AF65-F5344CB8AC3E}">
        <p14:creationId xmlns:p14="http://schemas.microsoft.com/office/powerpoint/2010/main" val="23837095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ChangeArrowheads="1"/>
          </p:cNvSpPr>
          <p:nvPr>
            <p:ph type="title"/>
          </p:nvPr>
        </p:nvSpPr>
        <p:spPr/>
        <p:txBody>
          <a:bodyPr/>
          <a:lstStyle/>
          <a:p>
            <a:pPr eaLnBrk="1" hangingPunct="1"/>
            <a:r>
              <a:rPr lang="en-US" altLang="zh-CN" smtClean="0"/>
              <a:t>Proxy-Authenticate</a:t>
            </a:r>
          </a:p>
        </p:txBody>
      </p:sp>
      <p:sp>
        <p:nvSpPr>
          <p:cNvPr id="14029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该字段的含义与字段“</a:t>
            </a:r>
            <a:r>
              <a:rPr lang="en-US" altLang="zh-CN" smtClean="0"/>
              <a:t>WWW-Authenticate”</a:t>
            </a:r>
            <a:r>
              <a:rPr lang="zh-CN" altLang="en-US" smtClean="0"/>
              <a:t>有类似之处。在有些情况下，</a:t>
            </a:r>
            <a:r>
              <a:rPr lang="en-US" altLang="zh-CN" smtClean="0"/>
              <a:t>Proxy</a:t>
            </a:r>
            <a:r>
              <a:rPr lang="zh-CN" altLang="en-US" smtClean="0"/>
              <a:t>也需要对用户进行认证，例如：仅对特定的用户或用户组才提供代理服务。</a:t>
            </a:r>
          </a:p>
          <a:p>
            <a:pPr eaLnBrk="1" hangingPunct="1"/>
            <a:r>
              <a:rPr lang="zh-CN" altLang="en-US" smtClean="0"/>
              <a:t>当客户没有提供认证信息或者所提供的认证信息并不合法时，</a:t>
            </a:r>
            <a:r>
              <a:rPr lang="en-US" altLang="zh-CN" smtClean="0"/>
              <a:t>Proxy</a:t>
            </a:r>
            <a:r>
              <a:rPr lang="zh-CN" altLang="en-US" smtClean="0"/>
              <a:t>会返回状态码为</a:t>
            </a:r>
            <a:r>
              <a:rPr lang="en-US" altLang="zh-CN" smtClean="0"/>
              <a:t>407</a:t>
            </a:r>
            <a:r>
              <a:rPr lang="zh-CN" altLang="en-US" smtClean="0"/>
              <a:t>（</a:t>
            </a:r>
            <a:r>
              <a:rPr lang="en-US" altLang="zh-CN" smtClean="0"/>
              <a:t>Proxy Authentication Required</a:t>
            </a:r>
            <a:r>
              <a:rPr lang="zh-CN" altLang="en-US" smtClean="0"/>
              <a:t>）的响应，同时响应消息中包含有“</a:t>
            </a:r>
            <a:r>
              <a:rPr lang="en-US" altLang="zh-CN" smtClean="0"/>
              <a:t>Proxy -Authenticate”</a:t>
            </a:r>
            <a:r>
              <a:rPr lang="zh-CN" altLang="en-US" smtClean="0"/>
              <a:t>头字段，以表明</a:t>
            </a:r>
            <a:r>
              <a:rPr lang="en-US" altLang="zh-CN" smtClean="0"/>
              <a:t>Proxy</a:t>
            </a:r>
            <a:r>
              <a:rPr lang="zh-CN" altLang="en-US" smtClean="0"/>
              <a:t>需要用户提供认证信息</a:t>
            </a:r>
          </a:p>
        </p:txBody>
      </p:sp>
    </p:spTree>
    <p:extLst>
      <p:ext uri="{BB962C8B-B14F-4D97-AF65-F5344CB8AC3E}">
        <p14:creationId xmlns:p14="http://schemas.microsoft.com/office/powerpoint/2010/main" val="32864401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title"/>
          </p:nvPr>
        </p:nvSpPr>
        <p:spPr/>
        <p:txBody>
          <a:bodyPr/>
          <a:lstStyle/>
          <a:p>
            <a:pPr eaLnBrk="1" hangingPunct="1"/>
            <a:r>
              <a:rPr lang="en-US" altLang="zh-CN" smtClean="0"/>
              <a:t>Proxy-Authenticate</a:t>
            </a:r>
          </a:p>
        </p:txBody>
      </p:sp>
      <p:sp>
        <p:nvSpPr>
          <p:cNvPr id="14131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用户代理（例如：</a:t>
            </a:r>
            <a:r>
              <a:rPr lang="en-US" altLang="zh-CN" smtClean="0"/>
              <a:t>IE</a:t>
            </a:r>
            <a:r>
              <a:rPr lang="zh-CN" altLang="en-US" smtClean="0"/>
              <a:t>）在收到</a:t>
            </a:r>
            <a:r>
              <a:rPr lang="en-US" altLang="zh-CN" smtClean="0"/>
              <a:t>Proxy</a:t>
            </a:r>
            <a:r>
              <a:rPr lang="zh-CN" altLang="en-US" smtClean="0"/>
              <a:t>的</a:t>
            </a:r>
            <a:r>
              <a:rPr lang="en-US" altLang="zh-CN" smtClean="0"/>
              <a:t>407</a:t>
            </a:r>
            <a:r>
              <a:rPr lang="zh-CN" altLang="en-US" smtClean="0"/>
              <a:t>响应后，应该与用户进行交互，例如：弹出对话框供用户输入名称和密码等认证信息。此后，用户代理再次向</a:t>
            </a:r>
            <a:r>
              <a:rPr lang="en-US" altLang="zh-CN" smtClean="0"/>
              <a:t>Proxy</a:t>
            </a:r>
            <a:r>
              <a:rPr lang="zh-CN" altLang="en-US" smtClean="0"/>
              <a:t>发送请求，同时在请求消息中使用</a:t>
            </a:r>
            <a:r>
              <a:rPr lang="en-US" altLang="zh-CN" smtClean="0"/>
              <a:t>Proxy-Authorization</a:t>
            </a:r>
            <a:r>
              <a:rPr lang="zh-CN" altLang="en-US" smtClean="0"/>
              <a:t>字段来表明用户的身份。</a:t>
            </a:r>
          </a:p>
        </p:txBody>
      </p:sp>
    </p:spTree>
    <p:extLst>
      <p:ext uri="{BB962C8B-B14F-4D97-AF65-F5344CB8AC3E}">
        <p14:creationId xmlns:p14="http://schemas.microsoft.com/office/powerpoint/2010/main" val="14371741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4"/>
          <p:cNvSpPr>
            <a:spLocks noGrp="1" noChangeArrowheads="1"/>
          </p:cNvSpPr>
          <p:nvPr>
            <p:ph type="ctrTitle"/>
          </p:nvPr>
        </p:nvSpPr>
        <p:spPr/>
        <p:txBody>
          <a:bodyPr/>
          <a:lstStyle/>
          <a:p>
            <a:pPr eaLnBrk="1" hangingPunct="1"/>
            <a:r>
              <a:rPr lang="en-US" altLang="zh-CN" smtClean="0"/>
              <a:t>Part VI-II</a:t>
            </a:r>
          </a:p>
        </p:txBody>
      </p:sp>
      <p:sp>
        <p:nvSpPr>
          <p:cNvPr id="142339"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zh-CN" altLang="en-US" dirty="0" smtClean="0"/>
              <a:t>状态码</a:t>
            </a:r>
          </a:p>
        </p:txBody>
      </p:sp>
    </p:spTree>
    <p:extLst>
      <p:ext uri="{BB962C8B-B14F-4D97-AF65-F5344CB8AC3E}">
        <p14:creationId xmlns:p14="http://schemas.microsoft.com/office/powerpoint/2010/main" val="6410648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ChangeArrowheads="1"/>
          </p:cNvSpPr>
          <p:nvPr>
            <p:ph type="title"/>
          </p:nvPr>
        </p:nvSpPr>
        <p:spPr/>
        <p:txBody>
          <a:bodyPr/>
          <a:lstStyle/>
          <a:p>
            <a:pPr eaLnBrk="1" hangingPunct="1"/>
            <a:r>
              <a:rPr lang="zh-CN" altLang="en-US" smtClean="0"/>
              <a:t>状态码分类</a:t>
            </a:r>
          </a:p>
        </p:txBody>
      </p:sp>
      <p:sp>
        <p:nvSpPr>
          <p:cNvPr id="14336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状态码的分类</a:t>
            </a:r>
            <a:r>
              <a:rPr lang="en-US" altLang="zh-CN" smtClean="0"/>
              <a:t>:</a:t>
            </a:r>
          </a:p>
          <a:p>
            <a:pPr lvl="1" eaLnBrk="1" hangingPunct="1"/>
            <a:r>
              <a:rPr lang="zh-CN" altLang="en-US" smtClean="0"/>
              <a:t>在组成状态码的</a:t>
            </a:r>
            <a:r>
              <a:rPr lang="en-US" altLang="zh-CN" smtClean="0"/>
              <a:t>3</a:t>
            </a:r>
            <a:r>
              <a:rPr lang="zh-CN" altLang="en-US" smtClean="0"/>
              <a:t>位数字中，第</a:t>
            </a:r>
            <a:r>
              <a:rPr lang="en-US" altLang="zh-CN" smtClean="0"/>
              <a:t>1</a:t>
            </a:r>
            <a:r>
              <a:rPr lang="zh-CN" altLang="en-US" smtClean="0"/>
              <a:t>位数字表示了响应消息的类型，其取值范围为</a:t>
            </a:r>
            <a:r>
              <a:rPr lang="en-US" altLang="zh-CN" smtClean="0"/>
              <a:t>1</a:t>
            </a:r>
            <a:r>
              <a:rPr lang="zh-CN" altLang="en-US" smtClean="0"/>
              <a:t>到</a:t>
            </a:r>
            <a:r>
              <a:rPr lang="en-US" altLang="zh-CN" smtClean="0"/>
              <a:t>5</a:t>
            </a:r>
          </a:p>
          <a:p>
            <a:pPr lvl="1" eaLnBrk="1" hangingPunct="1"/>
            <a:r>
              <a:rPr lang="en-US" altLang="zh-CN" smtClean="0"/>
              <a:t>1XX: </a:t>
            </a:r>
            <a:r>
              <a:rPr lang="zh-CN" altLang="en-US" smtClean="0"/>
              <a:t>信息类消息</a:t>
            </a:r>
            <a:r>
              <a:rPr lang="en-US" altLang="zh-CN" smtClean="0"/>
              <a:t>(Information)</a:t>
            </a:r>
          </a:p>
          <a:p>
            <a:pPr lvl="2" eaLnBrk="1" hangingPunct="1"/>
            <a:r>
              <a:rPr lang="zh-CN" altLang="en-US" smtClean="0"/>
              <a:t>表示服务器收到客户的请求，正在进行后续处理。</a:t>
            </a:r>
          </a:p>
          <a:p>
            <a:pPr lvl="2" eaLnBrk="1" hangingPunct="1"/>
            <a:r>
              <a:rPr lang="zh-CN" altLang="en-US" smtClean="0"/>
              <a:t>该类状态码是</a:t>
            </a:r>
            <a:r>
              <a:rPr lang="en-US" altLang="zh-CN" smtClean="0"/>
              <a:t>HTTP/1.1</a:t>
            </a:r>
            <a:r>
              <a:rPr lang="zh-CN" altLang="en-US" smtClean="0"/>
              <a:t>中新引入的。</a:t>
            </a:r>
            <a:r>
              <a:rPr lang="en-US" altLang="zh-CN" smtClean="0"/>
              <a:t>(</a:t>
            </a:r>
            <a:r>
              <a:rPr lang="zh-CN" altLang="en-US" smtClean="0"/>
              <a:t>但是在</a:t>
            </a:r>
            <a:r>
              <a:rPr lang="en-US" altLang="zh-CN" smtClean="0"/>
              <a:t>1.0</a:t>
            </a:r>
            <a:r>
              <a:rPr lang="zh-CN" altLang="en-US" smtClean="0"/>
              <a:t>中为其留出了扩展</a:t>
            </a:r>
            <a:r>
              <a:rPr lang="en-US" altLang="zh-CN" smtClean="0"/>
              <a:t>)</a:t>
            </a:r>
          </a:p>
          <a:p>
            <a:pPr lvl="2" eaLnBrk="1" hangingPunct="1"/>
            <a:r>
              <a:rPr lang="zh-CN" altLang="en-US" smtClean="0"/>
              <a:t>它们代表着服务器给出的一种暂时性的响应。此时，在响应消息中没有消息体。</a:t>
            </a:r>
          </a:p>
        </p:txBody>
      </p:sp>
    </p:spTree>
    <p:extLst>
      <p:ext uri="{BB962C8B-B14F-4D97-AF65-F5344CB8AC3E}">
        <p14:creationId xmlns:p14="http://schemas.microsoft.com/office/powerpoint/2010/main" val="264404013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r>
              <a:rPr lang="zh-CN" altLang="en-US" smtClean="0"/>
              <a:t>状态码分类</a:t>
            </a:r>
          </a:p>
        </p:txBody>
      </p:sp>
      <p:sp>
        <p:nvSpPr>
          <p:cNvPr id="14438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状态码的分类</a:t>
            </a:r>
            <a:r>
              <a:rPr lang="en-US" altLang="zh-CN" smtClean="0"/>
              <a:t>:</a:t>
            </a:r>
          </a:p>
          <a:p>
            <a:pPr lvl="1" eaLnBrk="1" hangingPunct="1"/>
            <a:r>
              <a:rPr lang="en-US" altLang="zh-CN" smtClean="0"/>
              <a:t>2XX</a:t>
            </a:r>
            <a:r>
              <a:rPr lang="zh-CN" altLang="en-US" smtClean="0"/>
              <a:t>：成功类消息</a:t>
            </a:r>
            <a:r>
              <a:rPr lang="en-US" altLang="zh-CN" smtClean="0"/>
              <a:t>(Successful)</a:t>
            </a:r>
          </a:p>
          <a:p>
            <a:pPr lvl="2" eaLnBrk="1" hangingPunct="1"/>
            <a:r>
              <a:rPr lang="zh-CN" altLang="en-US" smtClean="0"/>
              <a:t>表示服务器已经成功地接收</a:t>
            </a:r>
            <a:r>
              <a:rPr lang="en-US" altLang="zh-CN" smtClean="0"/>
              <a:t>,</a:t>
            </a:r>
            <a:r>
              <a:rPr lang="zh-CN" altLang="en-US" smtClean="0"/>
              <a:t>理解或接受了客户的请求</a:t>
            </a:r>
            <a:r>
              <a:rPr lang="en-US" altLang="zh-CN" smtClean="0"/>
              <a:t>,</a:t>
            </a:r>
            <a:r>
              <a:rPr lang="zh-CN" altLang="en-US" smtClean="0"/>
              <a:t>并根据请求方法包括恰当的响应</a:t>
            </a:r>
          </a:p>
          <a:p>
            <a:pPr lvl="2" eaLnBrk="1" hangingPunct="1"/>
            <a:r>
              <a:rPr lang="zh-CN" altLang="en-US" smtClean="0"/>
              <a:t>根据表示成功的响应码</a:t>
            </a:r>
            <a:r>
              <a:rPr lang="en-US" altLang="zh-CN" smtClean="0"/>
              <a:t>,</a:t>
            </a:r>
            <a:r>
              <a:rPr lang="zh-CN" altLang="en-US" smtClean="0"/>
              <a:t>并不能判断出消息主体是否存在</a:t>
            </a:r>
          </a:p>
          <a:p>
            <a:pPr lvl="1" eaLnBrk="1" hangingPunct="1"/>
            <a:r>
              <a:rPr lang="en-US" altLang="zh-CN" smtClean="0"/>
              <a:t>3xx</a:t>
            </a:r>
            <a:r>
              <a:rPr lang="zh-CN" altLang="en-US" smtClean="0"/>
              <a:t>：重定向类消息</a:t>
            </a:r>
            <a:r>
              <a:rPr lang="en-US" altLang="zh-CN" smtClean="0"/>
              <a:t>(Redirection)</a:t>
            </a:r>
          </a:p>
          <a:p>
            <a:pPr lvl="2" eaLnBrk="1" hangingPunct="1"/>
            <a:r>
              <a:rPr lang="zh-CN" altLang="en-US" smtClean="0"/>
              <a:t>表示为完成请求客户代理还需要采取进一步的动作。</a:t>
            </a:r>
          </a:p>
          <a:p>
            <a:pPr lvl="2" eaLnBrk="1" hangingPunct="1"/>
            <a:r>
              <a:rPr lang="en-US" altLang="zh-CN" smtClean="0"/>
              <a:t>UA</a:t>
            </a:r>
            <a:r>
              <a:rPr lang="zh-CN" altLang="en-US" smtClean="0"/>
              <a:t>往往不需要与用户再次进行交互就可以使用“</a:t>
            </a:r>
            <a:r>
              <a:rPr lang="en-US" altLang="zh-CN" smtClean="0"/>
              <a:t>GET”</a:t>
            </a:r>
            <a:r>
              <a:rPr lang="zh-CN" altLang="en-US" smtClean="0"/>
              <a:t>或“</a:t>
            </a:r>
            <a:r>
              <a:rPr lang="en-US" altLang="zh-CN" smtClean="0"/>
              <a:t>HEAD”</a:t>
            </a:r>
            <a:r>
              <a:rPr lang="zh-CN" altLang="en-US" smtClean="0"/>
              <a:t>等方法向服务器提出新的请求。</a:t>
            </a:r>
          </a:p>
          <a:p>
            <a:pPr lvl="2" eaLnBrk="1" hangingPunct="1"/>
            <a:r>
              <a:rPr lang="zh-CN" altLang="en-US" smtClean="0"/>
              <a:t>如多次进行重定向</a:t>
            </a:r>
            <a:r>
              <a:rPr lang="en-US" altLang="zh-CN" smtClean="0"/>
              <a:t>,</a:t>
            </a:r>
            <a:r>
              <a:rPr lang="zh-CN" altLang="en-US" smtClean="0"/>
              <a:t>可能出现无限循环的危险</a:t>
            </a:r>
            <a:r>
              <a:rPr lang="en-US" altLang="zh-CN" smtClean="0"/>
              <a:t>,</a:t>
            </a:r>
            <a:r>
              <a:rPr lang="zh-CN" altLang="en-US" smtClean="0"/>
              <a:t>所以必须对重定向次数进行限制</a:t>
            </a:r>
          </a:p>
        </p:txBody>
      </p:sp>
    </p:spTree>
    <p:extLst>
      <p:ext uri="{BB962C8B-B14F-4D97-AF65-F5344CB8AC3E}">
        <p14:creationId xmlns:p14="http://schemas.microsoft.com/office/powerpoint/2010/main" val="28029341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ChangeArrowheads="1"/>
          </p:cNvSpPr>
          <p:nvPr>
            <p:ph type="title"/>
          </p:nvPr>
        </p:nvSpPr>
        <p:spPr/>
        <p:txBody>
          <a:bodyPr/>
          <a:lstStyle/>
          <a:p>
            <a:pPr eaLnBrk="1" hangingPunct="1"/>
            <a:r>
              <a:rPr lang="zh-CN" altLang="en-US" smtClean="0"/>
              <a:t>状态码分类</a:t>
            </a:r>
          </a:p>
        </p:txBody>
      </p:sp>
      <p:sp>
        <p:nvSpPr>
          <p:cNvPr id="1454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状态码的分类</a:t>
            </a:r>
            <a:r>
              <a:rPr lang="en-US" altLang="zh-CN" smtClean="0"/>
              <a:t>:</a:t>
            </a:r>
          </a:p>
          <a:p>
            <a:pPr lvl="1" eaLnBrk="1" hangingPunct="1"/>
            <a:r>
              <a:rPr lang="en-US" altLang="zh-CN" smtClean="0"/>
              <a:t>4xx</a:t>
            </a:r>
            <a:r>
              <a:rPr lang="zh-CN" altLang="en-US" smtClean="0"/>
              <a:t>：客户机错误类消息</a:t>
            </a:r>
            <a:r>
              <a:rPr lang="en-US" altLang="zh-CN" smtClean="0"/>
              <a:t>(Client Error)</a:t>
            </a:r>
          </a:p>
          <a:p>
            <a:pPr lvl="2" eaLnBrk="1" hangingPunct="1"/>
            <a:r>
              <a:rPr lang="zh-CN" altLang="en-US" smtClean="0"/>
              <a:t>表示客户的请求有语法错误或不能满足</a:t>
            </a:r>
          </a:p>
          <a:p>
            <a:pPr lvl="2" eaLnBrk="1" hangingPunct="1"/>
            <a:r>
              <a:rPr lang="zh-CN" altLang="en-US" smtClean="0"/>
              <a:t>服务器通常会在响应消息的消息体中对出错的原因进行解释</a:t>
            </a:r>
            <a:r>
              <a:rPr lang="en-US" altLang="zh-CN" smtClean="0"/>
              <a:t>,</a:t>
            </a:r>
            <a:r>
              <a:rPr lang="zh-CN" altLang="en-US" smtClean="0"/>
              <a:t>而用户代理会向用户显示错误码以及原因短语</a:t>
            </a:r>
            <a:r>
              <a:rPr lang="en-US" altLang="zh-CN" smtClean="0"/>
              <a:t>,</a:t>
            </a:r>
            <a:r>
              <a:rPr lang="zh-CN" altLang="en-US" smtClean="0"/>
              <a:t>以便他们进行必要的纠正</a:t>
            </a:r>
          </a:p>
          <a:p>
            <a:pPr lvl="1" eaLnBrk="1" hangingPunct="1"/>
            <a:r>
              <a:rPr lang="en-US" altLang="zh-CN" smtClean="0"/>
              <a:t>5xx</a:t>
            </a:r>
            <a:r>
              <a:rPr lang="zh-CN" altLang="en-US" smtClean="0"/>
              <a:t>：服务器错误消息</a:t>
            </a:r>
            <a:r>
              <a:rPr lang="en-US" altLang="zh-CN" smtClean="0"/>
              <a:t>(Server Error)</a:t>
            </a:r>
          </a:p>
          <a:p>
            <a:pPr lvl="2" eaLnBrk="1" hangingPunct="1"/>
            <a:r>
              <a:rPr lang="zh-CN" altLang="en-US" smtClean="0"/>
              <a:t>表示服务器无法完成一个正确的客户请求。</a:t>
            </a:r>
          </a:p>
          <a:p>
            <a:pPr lvl="2" eaLnBrk="1" hangingPunct="1"/>
            <a:r>
              <a:rPr lang="zh-CN" altLang="en-US" smtClean="0"/>
              <a:t>原因可能是服务器缺乏完成请求的能力</a:t>
            </a:r>
            <a:r>
              <a:rPr lang="en-US" altLang="zh-CN" smtClean="0"/>
              <a:t>,</a:t>
            </a:r>
            <a:r>
              <a:rPr lang="zh-CN" altLang="en-US" smtClean="0"/>
              <a:t>也可能是在完成客户请求时发生了一个意外错误</a:t>
            </a:r>
          </a:p>
        </p:txBody>
      </p:sp>
    </p:spTree>
    <p:extLst>
      <p:ext uri="{BB962C8B-B14F-4D97-AF65-F5344CB8AC3E}">
        <p14:creationId xmlns:p14="http://schemas.microsoft.com/office/powerpoint/2010/main" val="3994543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smtClean="0"/>
              <a:t>HTTP</a:t>
            </a:r>
            <a:r>
              <a:rPr lang="zh-CN" altLang="en-US" smtClean="0"/>
              <a:t>特点</a:t>
            </a:r>
          </a:p>
        </p:txBody>
      </p:sp>
      <p:sp>
        <p:nvSpPr>
          <p:cNvPr id="174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无持久性连接</a:t>
            </a:r>
          </a:p>
          <a:p>
            <a:pPr lvl="1" eaLnBrk="1" hangingPunct="1"/>
            <a:r>
              <a:rPr lang="zh-CN" altLang="en-US" dirty="0" smtClean="0"/>
              <a:t>在</a:t>
            </a:r>
            <a:r>
              <a:rPr lang="en-US" altLang="zh-CN" dirty="0" smtClean="0"/>
              <a:t>HTTP 1.0</a:t>
            </a:r>
            <a:r>
              <a:rPr lang="zh-CN" altLang="en-US" dirty="0" smtClean="0"/>
              <a:t>协议中，客户每次在提出请求前总是要和服务器建立一个连接，服务器处理完客户的请求，并返回响应后，即断开连接</a:t>
            </a:r>
          </a:p>
          <a:p>
            <a:pPr lvl="1" eaLnBrk="1" hangingPunct="1"/>
            <a:r>
              <a:rPr lang="zh-CN" altLang="en-US" dirty="0" smtClean="0"/>
              <a:t>在使用</a:t>
            </a:r>
            <a:r>
              <a:rPr lang="en-US" altLang="zh-CN" dirty="0" smtClean="0"/>
              <a:t>IE</a:t>
            </a:r>
            <a:r>
              <a:rPr lang="zh-CN" altLang="en-US" dirty="0" smtClean="0"/>
              <a:t>浏览一个网页时，客户端至少要和服务器建立一次连接，用于传输该网页；此外，当网页中包含若干个内嵌的多媒体或者应用程序（例如：图像、</a:t>
            </a:r>
            <a:r>
              <a:rPr lang="en-US" altLang="zh-CN" dirty="0" smtClean="0"/>
              <a:t>Applet</a:t>
            </a:r>
            <a:r>
              <a:rPr lang="zh-CN" altLang="en-US" dirty="0" smtClean="0"/>
              <a:t>等）对象时，客户端还要再次和服务器端建立相应数目的连接来下载对应的文件</a:t>
            </a:r>
          </a:p>
        </p:txBody>
      </p:sp>
    </p:spTree>
    <p:extLst>
      <p:ext uri="{BB962C8B-B14F-4D97-AF65-F5344CB8AC3E}">
        <p14:creationId xmlns:p14="http://schemas.microsoft.com/office/powerpoint/2010/main" val="47936942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p:txBody>
          <a:bodyPr/>
          <a:lstStyle/>
          <a:p>
            <a:pPr eaLnBrk="1" hangingPunct="1"/>
            <a:r>
              <a:rPr lang="zh-CN" altLang="en-US" smtClean="0"/>
              <a:t>状态码列表</a:t>
            </a:r>
          </a:p>
        </p:txBody>
      </p:sp>
      <p:sp>
        <p:nvSpPr>
          <p:cNvPr id="14643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在</a:t>
            </a:r>
            <a:r>
              <a:rPr lang="en-US" altLang="zh-CN" smtClean="0"/>
              <a:t>HTTP1.0</a:t>
            </a:r>
            <a:r>
              <a:rPr lang="zh-CN" altLang="en-US" smtClean="0"/>
              <a:t>中定义了</a:t>
            </a:r>
            <a:r>
              <a:rPr lang="en-US" altLang="zh-CN" smtClean="0"/>
              <a:t>16</a:t>
            </a:r>
            <a:r>
              <a:rPr lang="zh-CN" altLang="en-US" smtClean="0"/>
              <a:t>个响应状态码</a:t>
            </a:r>
            <a:r>
              <a:rPr lang="en-US" altLang="zh-CN" smtClean="0"/>
              <a:t>,</a:t>
            </a:r>
            <a:r>
              <a:rPr lang="zh-CN" altLang="en-US" smtClean="0"/>
              <a:t>这些状态码在</a:t>
            </a:r>
            <a:r>
              <a:rPr lang="en-US" altLang="zh-CN" smtClean="0"/>
              <a:t>1.1</a:t>
            </a:r>
            <a:r>
              <a:rPr lang="zh-CN" altLang="en-US" smtClean="0"/>
              <a:t>中仍然有效</a:t>
            </a:r>
            <a:r>
              <a:rPr lang="en-US" altLang="zh-CN" smtClean="0"/>
              <a:t>,1.1</a:t>
            </a:r>
            <a:r>
              <a:rPr lang="zh-CN" altLang="en-US" smtClean="0"/>
              <a:t>中共有</a:t>
            </a:r>
            <a:r>
              <a:rPr lang="en-US" altLang="zh-CN" smtClean="0"/>
              <a:t>41</a:t>
            </a:r>
            <a:r>
              <a:rPr lang="zh-CN" altLang="en-US" smtClean="0"/>
              <a:t>个状态码</a:t>
            </a:r>
          </a:p>
          <a:p>
            <a:pPr eaLnBrk="1" hangingPunct="1"/>
            <a:r>
              <a:rPr lang="en-US" altLang="zh-CN" smtClean="0"/>
              <a:t>1XX</a:t>
            </a:r>
            <a:r>
              <a:rPr lang="zh-CN" altLang="en-US" smtClean="0"/>
              <a:t>类</a:t>
            </a:r>
            <a:r>
              <a:rPr lang="en-US" altLang="zh-CN" smtClean="0"/>
              <a:t>:</a:t>
            </a:r>
          </a:p>
          <a:p>
            <a:pPr lvl="1" eaLnBrk="1" hangingPunct="1"/>
            <a:r>
              <a:rPr lang="en-US" altLang="zh-CN" smtClean="0"/>
              <a:t>100 Continue: </a:t>
            </a:r>
            <a:r>
              <a:rPr lang="zh-CN" altLang="en-US" smtClean="0"/>
              <a:t>允许请求传输</a:t>
            </a:r>
          </a:p>
          <a:p>
            <a:pPr lvl="1" eaLnBrk="1" hangingPunct="1"/>
            <a:r>
              <a:rPr lang="en-US" altLang="zh-CN" smtClean="0"/>
              <a:t>101 Switching Protocols: </a:t>
            </a:r>
            <a:r>
              <a:rPr lang="zh-CN" altLang="en-US" smtClean="0"/>
              <a:t>切换至其他协议</a:t>
            </a:r>
          </a:p>
          <a:p>
            <a:pPr eaLnBrk="1" hangingPunct="1"/>
            <a:r>
              <a:rPr lang="en-US" altLang="zh-CN" smtClean="0"/>
              <a:t>2XX</a:t>
            </a:r>
            <a:r>
              <a:rPr lang="zh-CN" altLang="en-US" smtClean="0"/>
              <a:t>类</a:t>
            </a:r>
            <a:r>
              <a:rPr lang="en-US" altLang="zh-CN" smtClean="0"/>
              <a:t>:</a:t>
            </a:r>
          </a:p>
          <a:p>
            <a:pPr lvl="1" eaLnBrk="1" hangingPunct="1"/>
            <a:r>
              <a:rPr lang="en-US" altLang="zh-CN" smtClean="0"/>
              <a:t>200 OK*: </a:t>
            </a:r>
            <a:r>
              <a:rPr lang="zh-CN" altLang="en-US" smtClean="0"/>
              <a:t>请求已接受</a:t>
            </a:r>
          </a:p>
          <a:p>
            <a:pPr lvl="1" eaLnBrk="1" hangingPunct="1"/>
            <a:r>
              <a:rPr lang="en-US" altLang="zh-CN" smtClean="0"/>
              <a:t>201 Created*: </a:t>
            </a:r>
            <a:r>
              <a:rPr lang="zh-CN" altLang="en-US" smtClean="0"/>
              <a:t>变体已增加</a:t>
            </a:r>
          </a:p>
          <a:p>
            <a:pPr lvl="1" eaLnBrk="1" hangingPunct="1"/>
            <a:r>
              <a:rPr lang="en-US" altLang="zh-CN" smtClean="0"/>
              <a:t>202 Accepted*: </a:t>
            </a:r>
            <a:r>
              <a:rPr lang="zh-CN" altLang="en-US" smtClean="0"/>
              <a:t>临时应答</a:t>
            </a:r>
          </a:p>
        </p:txBody>
      </p:sp>
    </p:spTree>
    <p:extLst>
      <p:ext uri="{BB962C8B-B14F-4D97-AF65-F5344CB8AC3E}">
        <p14:creationId xmlns:p14="http://schemas.microsoft.com/office/powerpoint/2010/main" val="136316341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p:txBody>
          <a:bodyPr/>
          <a:lstStyle/>
          <a:p>
            <a:pPr eaLnBrk="1" hangingPunct="1"/>
            <a:r>
              <a:rPr lang="zh-CN" altLang="en-US" smtClean="0"/>
              <a:t>状态码列表</a:t>
            </a:r>
          </a:p>
        </p:txBody>
      </p:sp>
      <p:sp>
        <p:nvSpPr>
          <p:cNvPr id="14746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2XX</a:t>
            </a:r>
            <a:r>
              <a:rPr lang="zh-CN" altLang="en-US" smtClean="0"/>
              <a:t>类</a:t>
            </a:r>
            <a:r>
              <a:rPr lang="en-US" altLang="zh-CN" smtClean="0"/>
              <a:t>:</a:t>
            </a:r>
          </a:p>
          <a:p>
            <a:pPr lvl="1" eaLnBrk="1" hangingPunct="1"/>
            <a:r>
              <a:rPr lang="en-US" altLang="zh-CN" smtClean="0"/>
              <a:t>203 Non-Authoritative Information: </a:t>
            </a:r>
            <a:r>
              <a:rPr lang="zh-CN" altLang="en-US" smtClean="0"/>
              <a:t>元数据不确定</a:t>
            </a:r>
          </a:p>
          <a:p>
            <a:pPr lvl="1" eaLnBrk="1" hangingPunct="1"/>
            <a:r>
              <a:rPr lang="en-US" altLang="zh-CN" smtClean="0"/>
              <a:t>204 No Content*: </a:t>
            </a:r>
            <a:r>
              <a:rPr lang="zh-CN" altLang="en-US" smtClean="0"/>
              <a:t>用户视图不改变</a:t>
            </a:r>
          </a:p>
          <a:p>
            <a:pPr lvl="1" eaLnBrk="1" hangingPunct="1"/>
            <a:r>
              <a:rPr lang="en-US" altLang="zh-CN" smtClean="0"/>
              <a:t>205 Reset Content: </a:t>
            </a:r>
            <a:r>
              <a:rPr lang="zh-CN" altLang="en-US" smtClean="0"/>
              <a:t>用户视图改变</a:t>
            </a:r>
          </a:p>
          <a:p>
            <a:pPr lvl="1" eaLnBrk="1" hangingPunct="1"/>
            <a:r>
              <a:rPr lang="en-US" altLang="zh-CN" smtClean="0"/>
              <a:t>206 Partial Content: </a:t>
            </a:r>
            <a:r>
              <a:rPr lang="zh-CN" altLang="en-US" smtClean="0"/>
              <a:t>成功的范围请求</a:t>
            </a:r>
          </a:p>
          <a:p>
            <a:pPr eaLnBrk="1" hangingPunct="1"/>
            <a:r>
              <a:rPr lang="en-US" altLang="zh-CN" smtClean="0"/>
              <a:t>3XX</a:t>
            </a:r>
            <a:r>
              <a:rPr lang="zh-CN" altLang="en-US" smtClean="0"/>
              <a:t>类</a:t>
            </a:r>
            <a:r>
              <a:rPr lang="en-US" altLang="zh-CN" smtClean="0"/>
              <a:t>:</a:t>
            </a:r>
          </a:p>
          <a:p>
            <a:pPr lvl="1" eaLnBrk="1" hangingPunct="1"/>
            <a:r>
              <a:rPr lang="en-US" altLang="zh-CN" smtClean="0"/>
              <a:t>300 Multiple Choices*:  </a:t>
            </a:r>
            <a:r>
              <a:rPr lang="zh-CN" altLang="en-US" smtClean="0"/>
              <a:t>基本响应码</a:t>
            </a:r>
          </a:p>
          <a:p>
            <a:pPr lvl="1" eaLnBrk="1" hangingPunct="1"/>
            <a:r>
              <a:rPr lang="en-US" altLang="zh-CN" smtClean="0"/>
              <a:t>301 Moved Permanently*: </a:t>
            </a:r>
            <a:r>
              <a:rPr lang="zh-CN" altLang="en-US" smtClean="0"/>
              <a:t>新的资源宿主</a:t>
            </a:r>
          </a:p>
        </p:txBody>
      </p:sp>
    </p:spTree>
    <p:extLst>
      <p:ext uri="{BB962C8B-B14F-4D97-AF65-F5344CB8AC3E}">
        <p14:creationId xmlns:p14="http://schemas.microsoft.com/office/powerpoint/2010/main" val="41108110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pPr eaLnBrk="1" hangingPunct="1"/>
            <a:r>
              <a:rPr lang="zh-CN" altLang="en-US" smtClean="0"/>
              <a:t>状态码列表</a:t>
            </a:r>
          </a:p>
        </p:txBody>
      </p:sp>
      <p:sp>
        <p:nvSpPr>
          <p:cNvPr id="14848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3XX</a:t>
            </a:r>
            <a:r>
              <a:rPr lang="zh-CN" altLang="en-US" smtClean="0"/>
              <a:t>类</a:t>
            </a:r>
            <a:r>
              <a:rPr lang="en-US" altLang="zh-CN" smtClean="0"/>
              <a:t>:</a:t>
            </a:r>
          </a:p>
          <a:p>
            <a:pPr lvl="1" eaLnBrk="1" hangingPunct="1"/>
            <a:r>
              <a:rPr lang="en-US" altLang="zh-CN" smtClean="0"/>
              <a:t>302 Found*: </a:t>
            </a:r>
            <a:r>
              <a:rPr lang="zh-CN" altLang="en-US" smtClean="0"/>
              <a:t>原因短语发生改变</a:t>
            </a:r>
          </a:p>
          <a:p>
            <a:pPr lvl="1" eaLnBrk="1" hangingPunct="1"/>
            <a:r>
              <a:rPr lang="en-US" altLang="zh-CN" smtClean="0"/>
              <a:t>303 See Other: </a:t>
            </a:r>
            <a:r>
              <a:rPr lang="zh-CN" altLang="en-US" smtClean="0"/>
              <a:t>用错</a:t>
            </a:r>
            <a:r>
              <a:rPr lang="en-US" altLang="zh-CN" smtClean="0"/>
              <a:t>302</a:t>
            </a:r>
            <a:r>
              <a:rPr lang="zh-CN" altLang="en-US" smtClean="0"/>
              <a:t>响应</a:t>
            </a:r>
          </a:p>
          <a:p>
            <a:pPr lvl="1" eaLnBrk="1" hangingPunct="1"/>
            <a:r>
              <a:rPr lang="en-US" altLang="zh-CN" smtClean="0"/>
              <a:t>304 Not Modified*: </a:t>
            </a:r>
            <a:r>
              <a:rPr lang="zh-CN" altLang="en-US" smtClean="0"/>
              <a:t>重验证响应</a:t>
            </a:r>
          </a:p>
          <a:p>
            <a:pPr lvl="1" eaLnBrk="1" hangingPunct="1"/>
            <a:r>
              <a:rPr lang="en-US" altLang="zh-CN" smtClean="0"/>
              <a:t>305 Use Proxy: </a:t>
            </a:r>
            <a:r>
              <a:rPr lang="zh-CN" altLang="en-US" smtClean="0"/>
              <a:t>通过代理再次请求</a:t>
            </a:r>
          </a:p>
          <a:p>
            <a:pPr lvl="1" eaLnBrk="1" hangingPunct="1"/>
            <a:r>
              <a:rPr lang="en-US" altLang="zh-CN" smtClean="0"/>
              <a:t>306(</a:t>
            </a:r>
            <a:r>
              <a:rPr lang="zh-CN" altLang="en-US" smtClean="0"/>
              <a:t>未使用</a:t>
            </a:r>
            <a:r>
              <a:rPr lang="en-US" altLang="zh-CN" smtClean="0"/>
              <a:t>): </a:t>
            </a:r>
            <a:r>
              <a:rPr lang="zh-CN" altLang="en-US" smtClean="0"/>
              <a:t>以前使用的代码</a:t>
            </a:r>
          </a:p>
          <a:p>
            <a:pPr lvl="1" eaLnBrk="1" hangingPunct="1"/>
            <a:r>
              <a:rPr lang="en-US" altLang="zh-CN" smtClean="0"/>
              <a:t>307 Temporary Redirect: URI</a:t>
            </a:r>
            <a:r>
              <a:rPr lang="zh-CN" altLang="en-US" smtClean="0"/>
              <a:t>的临时位置</a:t>
            </a:r>
          </a:p>
        </p:txBody>
      </p:sp>
    </p:spTree>
    <p:extLst>
      <p:ext uri="{BB962C8B-B14F-4D97-AF65-F5344CB8AC3E}">
        <p14:creationId xmlns:p14="http://schemas.microsoft.com/office/powerpoint/2010/main" val="27788017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lstStyle/>
          <a:p>
            <a:pPr eaLnBrk="1" hangingPunct="1"/>
            <a:r>
              <a:rPr lang="zh-CN" altLang="en-US" smtClean="0"/>
              <a:t>状态码列表</a:t>
            </a:r>
          </a:p>
        </p:txBody>
      </p:sp>
      <p:sp>
        <p:nvSpPr>
          <p:cNvPr id="1495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4XX</a:t>
            </a:r>
            <a:r>
              <a:rPr lang="zh-CN" altLang="en-US" smtClean="0"/>
              <a:t>类</a:t>
            </a:r>
            <a:r>
              <a:rPr lang="en-US" altLang="zh-CN" smtClean="0"/>
              <a:t>:</a:t>
            </a:r>
          </a:p>
          <a:p>
            <a:pPr lvl="1" eaLnBrk="1" hangingPunct="1"/>
            <a:r>
              <a:rPr lang="en-US" altLang="zh-CN" smtClean="0"/>
              <a:t>HTTP1.0</a:t>
            </a:r>
            <a:r>
              <a:rPr lang="zh-CN" altLang="en-US" smtClean="0"/>
              <a:t>错误码</a:t>
            </a:r>
            <a:r>
              <a:rPr lang="en-US" altLang="zh-CN" smtClean="0"/>
              <a:t>:</a:t>
            </a:r>
          </a:p>
          <a:p>
            <a:pPr lvl="2" eaLnBrk="1" hangingPunct="1"/>
            <a:r>
              <a:rPr lang="en-US" altLang="zh-CN" smtClean="0"/>
              <a:t>1.0</a:t>
            </a:r>
            <a:r>
              <a:rPr lang="zh-CN" altLang="en-US" smtClean="0"/>
              <a:t>中提供的错误码</a:t>
            </a:r>
          </a:p>
          <a:p>
            <a:pPr lvl="2" eaLnBrk="1" hangingPunct="1"/>
            <a:r>
              <a:rPr lang="en-US" altLang="zh-CN" smtClean="0"/>
              <a:t>400 Bad Request*</a:t>
            </a:r>
          </a:p>
          <a:p>
            <a:pPr lvl="2" eaLnBrk="1" hangingPunct="1"/>
            <a:r>
              <a:rPr lang="en-US" altLang="zh-CN" smtClean="0"/>
              <a:t>401 Unauthorized*</a:t>
            </a:r>
          </a:p>
          <a:p>
            <a:pPr lvl="2" eaLnBrk="1" hangingPunct="1"/>
            <a:r>
              <a:rPr lang="en-US" altLang="zh-CN" smtClean="0"/>
              <a:t>403 Forbidden*</a:t>
            </a:r>
          </a:p>
          <a:p>
            <a:pPr lvl="2" eaLnBrk="1" hangingPunct="1"/>
            <a:r>
              <a:rPr lang="en-US" altLang="zh-CN" smtClean="0"/>
              <a:t>404 Not Found*</a:t>
            </a:r>
          </a:p>
          <a:p>
            <a:pPr lvl="1" eaLnBrk="1" hangingPunct="1"/>
            <a:r>
              <a:rPr lang="zh-CN" altLang="en-US" smtClean="0"/>
              <a:t>对</a:t>
            </a:r>
            <a:r>
              <a:rPr lang="en-US" altLang="zh-CN" smtClean="0"/>
              <a:t>HTTP1.0</a:t>
            </a:r>
            <a:r>
              <a:rPr lang="zh-CN" altLang="en-US" smtClean="0"/>
              <a:t>代码进行的澄清</a:t>
            </a:r>
            <a:r>
              <a:rPr lang="en-US" altLang="zh-CN" smtClean="0"/>
              <a:t>:</a:t>
            </a:r>
          </a:p>
          <a:p>
            <a:pPr lvl="2" eaLnBrk="1" hangingPunct="1"/>
            <a:r>
              <a:rPr lang="zh-CN" altLang="en-US" smtClean="0"/>
              <a:t>对旧响应码进行了澄清</a:t>
            </a:r>
            <a:r>
              <a:rPr lang="en-US" altLang="zh-CN" smtClean="0"/>
              <a:t>(</a:t>
            </a:r>
            <a:r>
              <a:rPr lang="zh-CN" altLang="en-US" smtClean="0"/>
              <a:t>细分</a:t>
            </a:r>
            <a:r>
              <a:rPr lang="en-US" altLang="zh-CN" smtClean="0"/>
              <a:t>),</a:t>
            </a:r>
            <a:r>
              <a:rPr lang="zh-CN" altLang="en-US" smtClean="0"/>
              <a:t>变化相对很小</a:t>
            </a:r>
          </a:p>
          <a:p>
            <a:pPr lvl="2" eaLnBrk="1" hangingPunct="1"/>
            <a:r>
              <a:rPr lang="en-US" altLang="zh-CN" smtClean="0"/>
              <a:t>405 Method Not Allowed</a:t>
            </a:r>
          </a:p>
        </p:txBody>
      </p:sp>
    </p:spTree>
    <p:extLst>
      <p:ext uri="{BB962C8B-B14F-4D97-AF65-F5344CB8AC3E}">
        <p14:creationId xmlns:p14="http://schemas.microsoft.com/office/powerpoint/2010/main" val="292514419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ChangeArrowheads="1"/>
          </p:cNvSpPr>
          <p:nvPr>
            <p:ph type="title"/>
          </p:nvPr>
        </p:nvSpPr>
        <p:spPr/>
        <p:txBody>
          <a:bodyPr/>
          <a:lstStyle/>
          <a:p>
            <a:pPr eaLnBrk="1" hangingPunct="1"/>
            <a:r>
              <a:rPr lang="zh-CN" altLang="en-US" smtClean="0"/>
              <a:t>状态码列表</a:t>
            </a:r>
          </a:p>
        </p:txBody>
      </p:sp>
      <p:sp>
        <p:nvSpPr>
          <p:cNvPr id="1505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4XX</a:t>
            </a:r>
            <a:r>
              <a:rPr lang="zh-CN" altLang="en-US" smtClean="0"/>
              <a:t>类</a:t>
            </a:r>
            <a:r>
              <a:rPr lang="en-US" altLang="zh-CN" smtClean="0"/>
              <a:t>:</a:t>
            </a:r>
          </a:p>
          <a:p>
            <a:pPr lvl="1" eaLnBrk="1" hangingPunct="1"/>
            <a:r>
              <a:rPr lang="zh-CN" altLang="en-US" smtClean="0"/>
              <a:t>对</a:t>
            </a:r>
            <a:r>
              <a:rPr lang="en-US" altLang="zh-CN" smtClean="0"/>
              <a:t>HTTP1.0</a:t>
            </a:r>
            <a:r>
              <a:rPr lang="zh-CN" altLang="en-US" smtClean="0"/>
              <a:t>代码进行的澄清</a:t>
            </a:r>
            <a:r>
              <a:rPr lang="en-US" altLang="zh-CN" smtClean="0"/>
              <a:t>:</a:t>
            </a:r>
          </a:p>
          <a:p>
            <a:pPr lvl="2" eaLnBrk="1" hangingPunct="1"/>
            <a:r>
              <a:rPr lang="en-US" altLang="zh-CN" smtClean="0"/>
              <a:t>407 Proxy Authentication Required</a:t>
            </a:r>
          </a:p>
          <a:p>
            <a:pPr lvl="2" eaLnBrk="1" hangingPunct="1"/>
            <a:r>
              <a:rPr lang="en-US" altLang="zh-CN" smtClean="0"/>
              <a:t>408 Request Timeout</a:t>
            </a:r>
          </a:p>
          <a:p>
            <a:pPr lvl="2" eaLnBrk="1" hangingPunct="1"/>
            <a:r>
              <a:rPr lang="en-US" altLang="zh-CN" smtClean="0"/>
              <a:t>410 Gone</a:t>
            </a:r>
          </a:p>
          <a:p>
            <a:pPr lvl="1" eaLnBrk="1" hangingPunct="1"/>
            <a:r>
              <a:rPr lang="zh-CN" altLang="en-US" smtClean="0"/>
              <a:t>在</a:t>
            </a:r>
            <a:r>
              <a:rPr lang="en-US" altLang="zh-CN" smtClean="0"/>
              <a:t>HTTP1.1</a:t>
            </a:r>
            <a:r>
              <a:rPr lang="zh-CN" altLang="en-US" smtClean="0"/>
              <a:t>中使用协商能力</a:t>
            </a:r>
            <a:r>
              <a:rPr lang="en-US" altLang="zh-CN" smtClean="0"/>
              <a:t>:</a:t>
            </a:r>
          </a:p>
          <a:p>
            <a:pPr lvl="2" eaLnBrk="1" hangingPunct="1"/>
            <a:r>
              <a:rPr lang="zh-CN" altLang="en-US" smtClean="0"/>
              <a:t>由于一些</a:t>
            </a:r>
            <a:r>
              <a:rPr lang="en-US" altLang="zh-CN" smtClean="0"/>
              <a:t>Web</a:t>
            </a:r>
            <a:r>
              <a:rPr lang="zh-CN" altLang="en-US" smtClean="0"/>
              <a:t>资源可通过几种变体来提供</a:t>
            </a:r>
            <a:r>
              <a:rPr lang="en-US" altLang="zh-CN" smtClean="0"/>
              <a:t>(</a:t>
            </a:r>
            <a:r>
              <a:rPr lang="zh-CN" altLang="en-US" smtClean="0"/>
              <a:t>语言</a:t>
            </a:r>
            <a:r>
              <a:rPr lang="en-US" altLang="zh-CN" smtClean="0"/>
              <a:t>,</a:t>
            </a:r>
            <a:r>
              <a:rPr lang="zh-CN" altLang="en-US" smtClean="0"/>
              <a:t>字符集等</a:t>
            </a:r>
            <a:r>
              <a:rPr lang="en-US" altLang="zh-CN" smtClean="0"/>
              <a:t>),</a:t>
            </a:r>
            <a:r>
              <a:rPr lang="zh-CN" altLang="en-US" smtClean="0"/>
              <a:t>所以引入内容协商机制</a:t>
            </a:r>
            <a:r>
              <a:rPr lang="en-US" altLang="zh-CN" smtClean="0"/>
              <a:t>,</a:t>
            </a:r>
            <a:r>
              <a:rPr lang="zh-CN" altLang="en-US" smtClean="0"/>
              <a:t>通过这种机制客户机可以通知服务器用户能接受的一系列语言和</a:t>
            </a:r>
            <a:r>
              <a:rPr lang="en-US" altLang="zh-CN" smtClean="0"/>
              <a:t>/</a:t>
            </a:r>
            <a:r>
              <a:rPr lang="zh-CN" altLang="en-US" smtClean="0"/>
              <a:t>或字符集</a:t>
            </a:r>
          </a:p>
          <a:p>
            <a:pPr lvl="2" eaLnBrk="1" hangingPunct="1"/>
            <a:r>
              <a:rPr lang="en-US" altLang="zh-CN" smtClean="0"/>
              <a:t>406 Not Acceptable</a:t>
            </a:r>
          </a:p>
          <a:p>
            <a:pPr lvl="2" eaLnBrk="1" hangingPunct="1"/>
            <a:r>
              <a:rPr lang="en-US" altLang="zh-CN" smtClean="0"/>
              <a:t>415 Unsupported Media Type</a:t>
            </a:r>
          </a:p>
        </p:txBody>
      </p:sp>
    </p:spTree>
    <p:extLst>
      <p:ext uri="{BB962C8B-B14F-4D97-AF65-F5344CB8AC3E}">
        <p14:creationId xmlns:p14="http://schemas.microsoft.com/office/powerpoint/2010/main" val="10975579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ChangeArrowheads="1"/>
          </p:cNvSpPr>
          <p:nvPr>
            <p:ph type="title"/>
          </p:nvPr>
        </p:nvSpPr>
        <p:spPr/>
        <p:txBody>
          <a:bodyPr/>
          <a:lstStyle/>
          <a:p>
            <a:pPr eaLnBrk="1" hangingPunct="1"/>
            <a:r>
              <a:rPr lang="zh-CN" altLang="en-US" smtClean="0"/>
              <a:t>状态码列表</a:t>
            </a:r>
          </a:p>
        </p:txBody>
      </p:sp>
      <p:sp>
        <p:nvSpPr>
          <p:cNvPr id="1515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4XX</a:t>
            </a:r>
            <a:r>
              <a:rPr lang="zh-CN" altLang="en-US" smtClean="0"/>
              <a:t>类</a:t>
            </a:r>
            <a:r>
              <a:rPr lang="en-US" altLang="zh-CN" smtClean="0"/>
              <a:t>:</a:t>
            </a:r>
          </a:p>
          <a:p>
            <a:pPr lvl="1" eaLnBrk="1" hangingPunct="1"/>
            <a:r>
              <a:rPr lang="zh-CN" altLang="en-US" smtClean="0"/>
              <a:t>在</a:t>
            </a:r>
            <a:r>
              <a:rPr lang="en-US" altLang="zh-CN" smtClean="0"/>
              <a:t>HTTP1.1</a:t>
            </a:r>
            <a:r>
              <a:rPr lang="zh-CN" altLang="en-US" smtClean="0"/>
              <a:t>中使用协商能力</a:t>
            </a:r>
            <a:r>
              <a:rPr lang="en-US" altLang="zh-CN" smtClean="0"/>
              <a:t>:</a:t>
            </a:r>
          </a:p>
          <a:p>
            <a:pPr lvl="2" eaLnBrk="1" hangingPunct="1"/>
            <a:r>
              <a:rPr lang="en-US" altLang="zh-CN" smtClean="0"/>
              <a:t>413 Request Entity Too Large</a:t>
            </a:r>
          </a:p>
          <a:p>
            <a:pPr lvl="1" eaLnBrk="1" hangingPunct="1"/>
            <a:r>
              <a:rPr lang="zh-CN" altLang="en-US" smtClean="0"/>
              <a:t>与长度相关</a:t>
            </a:r>
            <a:r>
              <a:rPr lang="en-US" altLang="zh-CN" smtClean="0"/>
              <a:t>:</a:t>
            </a:r>
          </a:p>
          <a:p>
            <a:pPr lvl="2" eaLnBrk="1" hangingPunct="1"/>
            <a:r>
              <a:rPr lang="zh-CN" altLang="en-US" smtClean="0"/>
              <a:t>长度概念需要考虑两种不同情况</a:t>
            </a:r>
            <a:r>
              <a:rPr lang="en-US" altLang="zh-CN" smtClean="0"/>
              <a:t>: </a:t>
            </a:r>
            <a:r>
              <a:rPr lang="zh-CN" altLang="en-US" smtClean="0"/>
              <a:t>消息内容的长度和</a:t>
            </a:r>
            <a:r>
              <a:rPr lang="en-US" altLang="zh-CN" smtClean="0"/>
              <a:t>URI</a:t>
            </a:r>
            <a:r>
              <a:rPr lang="zh-CN" altLang="en-US" smtClean="0"/>
              <a:t>的长度</a:t>
            </a:r>
            <a:r>
              <a:rPr lang="en-US" altLang="zh-CN" smtClean="0"/>
              <a:t>.</a:t>
            </a:r>
            <a:r>
              <a:rPr lang="zh-CN" altLang="en-US" smtClean="0"/>
              <a:t>服务器可能根据是否存在长度信息而响应的采取不同的行动</a:t>
            </a:r>
          </a:p>
          <a:p>
            <a:pPr lvl="2" eaLnBrk="1" hangingPunct="1"/>
            <a:r>
              <a:rPr lang="en-US" altLang="zh-CN" smtClean="0"/>
              <a:t>411 Length Required</a:t>
            </a:r>
          </a:p>
          <a:p>
            <a:pPr lvl="2" eaLnBrk="1" hangingPunct="1"/>
            <a:r>
              <a:rPr lang="en-US" altLang="zh-CN" smtClean="0"/>
              <a:t>414 request-URI Too Large</a:t>
            </a:r>
          </a:p>
        </p:txBody>
      </p:sp>
    </p:spTree>
    <p:extLst>
      <p:ext uri="{BB962C8B-B14F-4D97-AF65-F5344CB8AC3E}">
        <p14:creationId xmlns:p14="http://schemas.microsoft.com/office/powerpoint/2010/main" val="927190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ChangeArrowheads="1"/>
          </p:cNvSpPr>
          <p:nvPr>
            <p:ph type="title"/>
          </p:nvPr>
        </p:nvSpPr>
        <p:spPr/>
        <p:txBody>
          <a:bodyPr/>
          <a:lstStyle/>
          <a:p>
            <a:pPr eaLnBrk="1" hangingPunct="1"/>
            <a:r>
              <a:rPr lang="zh-CN" altLang="en-US" smtClean="0"/>
              <a:t>状态码列表</a:t>
            </a:r>
          </a:p>
        </p:txBody>
      </p:sp>
      <p:sp>
        <p:nvSpPr>
          <p:cNvPr id="1525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4XX</a:t>
            </a:r>
            <a:r>
              <a:rPr lang="zh-CN" altLang="en-US" smtClean="0"/>
              <a:t>类</a:t>
            </a:r>
            <a:r>
              <a:rPr lang="en-US" altLang="zh-CN" smtClean="0"/>
              <a:t>:</a:t>
            </a:r>
          </a:p>
          <a:p>
            <a:pPr lvl="1" eaLnBrk="1" hangingPunct="1"/>
            <a:r>
              <a:rPr lang="zh-CN" altLang="en-US" smtClean="0"/>
              <a:t>为</a:t>
            </a:r>
            <a:r>
              <a:rPr lang="en-US" altLang="zh-CN" smtClean="0"/>
              <a:t>HTTP1.1</a:t>
            </a:r>
            <a:r>
              <a:rPr lang="zh-CN" altLang="en-US" smtClean="0"/>
              <a:t>中其他功能而设计的新代码</a:t>
            </a:r>
            <a:r>
              <a:rPr lang="en-US" altLang="zh-CN" smtClean="0"/>
              <a:t>:</a:t>
            </a:r>
          </a:p>
          <a:p>
            <a:pPr lvl="2" eaLnBrk="1" hangingPunct="1"/>
            <a:r>
              <a:rPr lang="en-US" altLang="zh-CN" smtClean="0"/>
              <a:t>402 Payment required</a:t>
            </a:r>
          </a:p>
          <a:p>
            <a:pPr lvl="2" eaLnBrk="1" hangingPunct="1"/>
            <a:r>
              <a:rPr lang="en-US" altLang="zh-CN" smtClean="0"/>
              <a:t>409 Conflict</a:t>
            </a:r>
          </a:p>
          <a:p>
            <a:pPr lvl="2" eaLnBrk="1" hangingPunct="1"/>
            <a:r>
              <a:rPr lang="en-US" altLang="zh-CN" smtClean="0"/>
              <a:t>412 Precondition Failed</a:t>
            </a:r>
          </a:p>
          <a:p>
            <a:pPr lvl="2" eaLnBrk="1" hangingPunct="1"/>
            <a:r>
              <a:rPr lang="en-US" altLang="zh-CN" smtClean="0"/>
              <a:t>416 Requested Range Not Satisfiable</a:t>
            </a:r>
          </a:p>
          <a:p>
            <a:pPr lvl="2" eaLnBrk="1" hangingPunct="1"/>
            <a:r>
              <a:rPr lang="en-US" altLang="zh-CN" smtClean="0"/>
              <a:t>417 Expectation Failed</a:t>
            </a:r>
          </a:p>
          <a:p>
            <a:pPr eaLnBrk="1" hangingPunct="1"/>
            <a:r>
              <a:rPr lang="en-US" altLang="zh-CN" smtClean="0"/>
              <a:t>5XX</a:t>
            </a:r>
            <a:r>
              <a:rPr lang="zh-CN" altLang="en-US" smtClean="0"/>
              <a:t>类</a:t>
            </a:r>
            <a:r>
              <a:rPr lang="en-US" altLang="zh-CN" smtClean="0"/>
              <a:t>:</a:t>
            </a:r>
          </a:p>
          <a:p>
            <a:pPr lvl="1" eaLnBrk="1" hangingPunct="1"/>
            <a:r>
              <a:rPr lang="en-US" altLang="zh-CN" smtClean="0"/>
              <a:t>500 Internal Server Error*: </a:t>
            </a:r>
            <a:r>
              <a:rPr lang="zh-CN" altLang="en-US" smtClean="0"/>
              <a:t>不可预知的服务器状况</a:t>
            </a:r>
          </a:p>
          <a:p>
            <a:pPr lvl="1" eaLnBrk="1" hangingPunct="1"/>
            <a:r>
              <a:rPr lang="en-US" altLang="zh-CN" smtClean="0"/>
              <a:t>501 Not Implemented*: </a:t>
            </a:r>
            <a:r>
              <a:rPr lang="zh-CN" altLang="en-US" smtClean="0"/>
              <a:t>缺少功能</a:t>
            </a:r>
          </a:p>
        </p:txBody>
      </p:sp>
    </p:spTree>
    <p:extLst>
      <p:ext uri="{BB962C8B-B14F-4D97-AF65-F5344CB8AC3E}">
        <p14:creationId xmlns:p14="http://schemas.microsoft.com/office/powerpoint/2010/main" val="219664716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ChangeArrowheads="1"/>
          </p:cNvSpPr>
          <p:nvPr>
            <p:ph type="title"/>
          </p:nvPr>
        </p:nvSpPr>
        <p:spPr/>
        <p:txBody>
          <a:bodyPr/>
          <a:lstStyle/>
          <a:p>
            <a:pPr eaLnBrk="1" hangingPunct="1"/>
            <a:r>
              <a:rPr lang="zh-CN" altLang="en-US" smtClean="0"/>
              <a:t>状态码列表</a:t>
            </a:r>
          </a:p>
        </p:txBody>
      </p:sp>
      <p:sp>
        <p:nvSpPr>
          <p:cNvPr id="1536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5XX</a:t>
            </a:r>
            <a:r>
              <a:rPr lang="zh-CN" altLang="en-US" smtClean="0"/>
              <a:t>类</a:t>
            </a:r>
            <a:r>
              <a:rPr lang="en-US" altLang="zh-CN" smtClean="0"/>
              <a:t>:</a:t>
            </a:r>
          </a:p>
          <a:p>
            <a:pPr lvl="1" eaLnBrk="1" hangingPunct="1"/>
            <a:r>
              <a:rPr lang="en-US" altLang="zh-CN" smtClean="0"/>
              <a:t>502 Bad Gateway*: </a:t>
            </a:r>
            <a:r>
              <a:rPr lang="zh-CN" altLang="en-US" smtClean="0"/>
              <a:t>上游服务器错误</a:t>
            </a:r>
          </a:p>
          <a:p>
            <a:pPr lvl="1" eaLnBrk="1" hangingPunct="1"/>
            <a:r>
              <a:rPr lang="en-US" altLang="zh-CN" smtClean="0"/>
              <a:t>503 Service Unavailable*: </a:t>
            </a:r>
            <a:r>
              <a:rPr lang="zh-CN" altLang="en-US" smtClean="0"/>
              <a:t>临时性的不能处理请求</a:t>
            </a:r>
          </a:p>
          <a:p>
            <a:pPr lvl="1" eaLnBrk="1" hangingPunct="1"/>
            <a:r>
              <a:rPr lang="en-US" altLang="zh-CN" smtClean="0"/>
              <a:t>504 Gateway Timeout: </a:t>
            </a:r>
            <a:r>
              <a:rPr lang="zh-CN" altLang="en-US" smtClean="0"/>
              <a:t>上游服务器的响应延迟</a:t>
            </a:r>
          </a:p>
          <a:p>
            <a:pPr lvl="1" eaLnBrk="1" hangingPunct="1"/>
            <a:r>
              <a:rPr lang="en-US" altLang="zh-CN" smtClean="0"/>
              <a:t>505 HTTP Version Not Supported: </a:t>
            </a:r>
            <a:r>
              <a:rPr lang="zh-CN" altLang="en-US" smtClean="0"/>
              <a:t>不支持的协议版本</a:t>
            </a:r>
          </a:p>
        </p:txBody>
      </p:sp>
    </p:spTree>
    <p:extLst>
      <p:ext uri="{BB962C8B-B14F-4D97-AF65-F5344CB8AC3E}">
        <p14:creationId xmlns:p14="http://schemas.microsoft.com/office/powerpoint/2010/main" val="42877793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p:txBody>
          <a:bodyPr/>
          <a:lstStyle/>
          <a:p>
            <a:pPr eaLnBrk="1" hangingPunct="1"/>
            <a:r>
              <a:rPr lang="zh-CN" altLang="en-US" smtClean="0"/>
              <a:t>常用状态码</a:t>
            </a:r>
          </a:p>
        </p:txBody>
      </p:sp>
      <p:sp>
        <p:nvSpPr>
          <p:cNvPr id="15462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200 OK:</a:t>
            </a:r>
          </a:p>
          <a:p>
            <a:pPr lvl="1" eaLnBrk="1" hangingPunct="1"/>
            <a:r>
              <a:rPr lang="zh-CN" altLang="en-US" smtClean="0"/>
              <a:t>表示服务器已经成功地完成了客户的请求，返回的信息取决于客户所使用的请求方法</a:t>
            </a:r>
          </a:p>
          <a:p>
            <a:pPr lvl="1" eaLnBrk="1" hangingPunct="1"/>
            <a:r>
              <a:rPr lang="zh-CN" altLang="en-US" smtClean="0"/>
              <a:t>对于使用</a:t>
            </a:r>
            <a:r>
              <a:rPr lang="en-US" altLang="zh-CN" smtClean="0"/>
              <a:t>GET</a:t>
            </a:r>
            <a:r>
              <a:rPr lang="zh-CN" altLang="en-US" smtClean="0"/>
              <a:t>方法的客户请求而言，响应消息的消息体包含客户所请求的资源实体（例如：文件或脚本程序的输出等）</a:t>
            </a:r>
          </a:p>
          <a:p>
            <a:pPr lvl="1" eaLnBrk="1" hangingPunct="1"/>
            <a:r>
              <a:rPr lang="zh-CN" altLang="en-US" smtClean="0"/>
              <a:t>对于使用</a:t>
            </a:r>
            <a:r>
              <a:rPr lang="en-US" altLang="zh-CN" smtClean="0"/>
              <a:t>HEAD</a:t>
            </a:r>
            <a:r>
              <a:rPr lang="zh-CN" altLang="en-US" smtClean="0"/>
              <a:t>方法的客户请求而言，响应消息中并不包含客户所请求资源的实体，而仅包含了有关该资源的元信息（在实体头字段中）</a:t>
            </a:r>
          </a:p>
        </p:txBody>
      </p:sp>
    </p:spTree>
    <p:extLst>
      <p:ext uri="{BB962C8B-B14F-4D97-AF65-F5344CB8AC3E}">
        <p14:creationId xmlns:p14="http://schemas.microsoft.com/office/powerpoint/2010/main" val="10658055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Grp="1" noChangeArrowheads="1"/>
          </p:cNvSpPr>
          <p:nvPr>
            <p:ph type="title"/>
          </p:nvPr>
        </p:nvSpPr>
        <p:spPr/>
        <p:txBody>
          <a:bodyPr/>
          <a:lstStyle/>
          <a:p>
            <a:pPr eaLnBrk="1" hangingPunct="1"/>
            <a:r>
              <a:rPr lang="zh-CN" altLang="en-US" smtClean="0"/>
              <a:t>常用状态码</a:t>
            </a:r>
          </a:p>
        </p:txBody>
      </p:sp>
      <p:sp>
        <p:nvSpPr>
          <p:cNvPr id="1556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200 OK:</a:t>
            </a:r>
          </a:p>
          <a:p>
            <a:pPr lvl="1" eaLnBrk="1" hangingPunct="1"/>
            <a:r>
              <a:rPr lang="zh-CN" altLang="en-US" smtClean="0"/>
              <a:t>对于使用</a:t>
            </a:r>
            <a:r>
              <a:rPr lang="en-US" altLang="zh-CN" smtClean="0"/>
              <a:t>POST</a:t>
            </a:r>
            <a:r>
              <a:rPr lang="zh-CN" altLang="en-US" smtClean="0"/>
              <a:t>方法的客户请求而言，响应消息的消息体中包含了服务器执行特定动作后的结果（例如：脚本程序的输出等）</a:t>
            </a:r>
          </a:p>
          <a:p>
            <a:pPr lvl="1" eaLnBrk="1" hangingPunct="1"/>
            <a:r>
              <a:rPr lang="zh-CN" altLang="en-US" smtClean="0"/>
              <a:t>对于使用</a:t>
            </a:r>
            <a:r>
              <a:rPr lang="en-US" altLang="zh-CN" smtClean="0"/>
              <a:t>TRACE</a:t>
            </a:r>
            <a:r>
              <a:rPr lang="zh-CN" altLang="en-US" smtClean="0"/>
              <a:t>方法的客户请求而言，服务器将客户请求消息在响应消息的实体中原样返回</a:t>
            </a:r>
          </a:p>
          <a:p>
            <a:pPr eaLnBrk="1" hangingPunct="1"/>
            <a:r>
              <a:rPr lang="en-US" altLang="zh-CN" smtClean="0"/>
              <a:t>201 Created:</a:t>
            </a:r>
          </a:p>
          <a:p>
            <a:pPr lvl="1" eaLnBrk="1" hangingPunct="1"/>
            <a:r>
              <a:rPr lang="zh-CN" altLang="en-US" smtClean="0"/>
              <a:t>表示服务器已经成功地完成了客户的请求并创建了一个新的资源。</a:t>
            </a:r>
          </a:p>
        </p:txBody>
      </p:sp>
    </p:spTree>
    <p:extLst>
      <p:ext uri="{BB962C8B-B14F-4D97-AF65-F5344CB8AC3E}">
        <p14:creationId xmlns:p14="http://schemas.microsoft.com/office/powerpoint/2010/main" val="421150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smtClean="0"/>
              <a:t>HTTP</a:t>
            </a:r>
            <a:r>
              <a:rPr lang="zh-CN" altLang="en-US" smtClean="0"/>
              <a:t>特点</a:t>
            </a:r>
          </a:p>
        </p:txBody>
      </p:sp>
      <p:sp>
        <p:nvSpPr>
          <p:cNvPr id="1843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无持久性连接</a:t>
            </a:r>
          </a:p>
          <a:p>
            <a:pPr lvl="1" eaLnBrk="1" hangingPunct="1"/>
            <a:r>
              <a:rPr lang="zh-CN" altLang="en-US" dirty="0" smtClean="0"/>
              <a:t>需要说明的是，在</a:t>
            </a:r>
            <a:r>
              <a:rPr lang="en-US" altLang="zh-CN" dirty="0" smtClean="0"/>
              <a:t>HTTP 1.1</a:t>
            </a:r>
            <a:r>
              <a:rPr lang="zh-CN" altLang="en-US" dirty="0" smtClean="0"/>
              <a:t>中引入了永久连接，即每次连接可以处理多个请求</a:t>
            </a:r>
            <a:endParaRPr lang="en-US" altLang="zh-CN" dirty="0" smtClean="0"/>
          </a:p>
          <a:p>
            <a:pPr lvl="1" eaLnBrk="1" hangingPunct="1"/>
            <a:r>
              <a:rPr lang="zh-CN" altLang="en-US" dirty="0" smtClean="0"/>
              <a:t>示例：使用</a:t>
            </a:r>
            <a:r>
              <a:rPr lang="en-US" altLang="zh-CN" dirty="0" smtClean="0"/>
              <a:t>IE</a:t>
            </a:r>
            <a:r>
              <a:rPr lang="zh-CN" altLang="en-US" dirty="0" smtClean="0"/>
              <a:t>浏览具有内嵌对象的</a:t>
            </a:r>
            <a:r>
              <a:rPr lang="en-US" altLang="zh-CN" dirty="0" smtClean="0"/>
              <a:t>Web</a:t>
            </a:r>
            <a:r>
              <a:rPr lang="zh-CN" altLang="en-US" dirty="0" smtClean="0"/>
              <a:t>页面</a:t>
            </a:r>
          </a:p>
        </p:txBody>
      </p:sp>
    </p:spTree>
    <p:extLst>
      <p:ext uri="{BB962C8B-B14F-4D97-AF65-F5344CB8AC3E}">
        <p14:creationId xmlns:p14="http://schemas.microsoft.com/office/powerpoint/2010/main" val="274237016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lstStyle/>
          <a:p>
            <a:pPr eaLnBrk="1" hangingPunct="1"/>
            <a:r>
              <a:rPr lang="zh-CN" altLang="en-US" smtClean="0"/>
              <a:t>常用状态码</a:t>
            </a:r>
          </a:p>
        </p:txBody>
      </p:sp>
      <p:sp>
        <p:nvSpPr>
          <p:cNvPr id="15667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201 Created:</a:t>
            </a:r>
          </a:p>
          <a:p>
            <a:pPr lvl="1" eaLnBrk="1" hangingPunct="1"/>
            <a:r>
              <a:rPr lang="zh-CN" altLang="en-US" dirty="0" smtClean="0"/>
              <a:t>通常，服务器在客户使用</a:t>
            </a:r>
            <a:r>
              <a:rPr lang="en-US" altLang="zh-CN" dirty="0" smtClean="0"/>
              <a:t>PUT</a:t>
            </a:r>
            <a:r>
              <a:rPr lang="zh-CN" altLang="en-US" dirty="0" smtClean="0"/>
              <a:t>方法提出请求时返回这种响应；此时，在响应消息中往往还包含有关新创建资源的元信息。</a:t>
            </a:r>
          </a:p>
          <a:p>
            <a:pPr eaLnBrk="1" hangingPunct="1"/>
            <a:r>
              <a:rPr lang="en-US" altLang="zh-CN" dirty="0" smtClean="0"/>
              <a:t>206 Partial Content</a:t>
            </a:r>
            <a:r>
              <a:rPr lang="zh-CN" altLang="en-US" dirty="0" smtClean="0"/>
              <a:t>：</a:t>
            </a:r>
          </a:p>
          <a:p>
            <a:pPr lvl="1" eaLnBrk="1" hangingPunct="1"/>
            <a:r>
              <a:rPr lang="zh-CN" altLang="en-US" dirty="0" smtClean="0"/>
              <a:t>表示服务器已经成功地完成了客户提出的“部分的获取”，并在响应消息的实体中包含了客户所请求资源的特定部分。</a:t>
            </a:r>
          </a:p>
          <a:p>
            <a:pPr lvl="1" eaLnBrk="1" hangingPunct="1"/>
            <a:r>
              <a:rPr lang="zh-CN" altLang="en-US" dirty="0" smtClean="0"/>
              <a:t>一般响应消息中还会包含有“</a:t>
            </a:r>
            <a:r>
              <a:rPr lang="en-US" altLang="zh-CN" dirty="0" smtClean="0"/>
              <a:t>Date”</a:t>
            </a:r>
            <a:r>
              <a:rPr lang="zh-CN" altLang="en-US" dirty="0" smtClean="0"/>
              <a:t>、“</a:t>
            </a:r>
            <a:r>
              <a:rPr lang="en-US" altLang="zh-CN" dirty="0" smtClean="0"/>
              <a:t>Content-Type”</a:t>
            </a:r>
            <a:r>
              <a:rPr lang="zh-CN" altLang="en-US" dirty="0" smtClean="0"/>
              <a:t>、“</a:t>
            </a:r>
            <a:r>
              <a:rPr lang="en-US" altLang="zh-CN" dirty="0" smtClean="0"/>
              <a:t>Content-Range”</a:t>
            </a:r>
            <a:r>
              <a:rPr lang="zh-CN" altLang="en-US" dirty="0" smtClean="0"/>
              <a:t>、“</a:t>
            </a:r>
            <a:r>
              <a:rPr lang="en-US" altLang="zh-CN" dirty="0" smtClean="0"/>
              <a:t>Cache-Control”</a:t>
            </a:r>
            <a:r>
              <a:rPr lang="zh-CN" altLang="en-US" dirty="0" smtClean="0"/>
              <a:t>等头字段。</a:t>
            </a:r>
          </a:p>
        </p:txBody>
      </p:sp>
    </p:spTree>
    <p:extLst>
      <p:ext uri="{BB962C8B-B14F-4D97-AF65-F5344CB8AC3E}">
        <p14:creationId xmlns:p14="http://schemas.microsoft.com/office/powerpoint/2010/main" val="296451952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ChangeArrowheads="1"/>
          </p:cNvSpPr>
          <p:nvPr>
            <p:ph type="title"/>
          </p:nvPr>
        </p:nvSpPr>
        <p:spPr/>
        <p:txBody>
          <a:bodyPr/>
          <a:lstStyle/>
          <a:p>
            <a:pPr eaLnBrk="1" hangingPunct="1"/>
            <a:r>
              <a:rPr lang="zh-CN" altLang="en-US" smtClean="0"/>
              <a:t>常用状态码</a:t>
            </a:r>
          </a:p>
        </p:txBody>
      </p:sp>
      <p:sp>
        <p:nvSpPr>
          <p:cNvPr id="1577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301 Moved Permanently</a:t>
            </a:r>
            <a:r>
              <a:rPr lang="zh-CN" altLang="en-US" smtClean="0"/>
              <a:t>：</a:t>
            </a:r>
          </a:p>
          <a:p>
            <a:pPr lvl="1" eaLnBrk="1" hangingPunct="1"/>
            <a:r>
              <a:rPr lang="zh-CN" altLang="en-US" smtClean="0"/>
              <a:t>表示客户使用</a:t>
            </a:r>
            <a:r>
              <a:rPr lang="en-US" altLang="zh-CN" smtClean="0"/>
              <a:t>Request-URI</a:t>
            </a:r>
            <a:r>
              <a:rPr lang="zh-CN" altLang="en-US" smtClean="0"/>
              <a:t>所请求的资源已经被移到了新的位置。</a:t>
            </a:r>
          </a:p>
          <a:p>
            <a:pPr lvl="1" eaLnBrk="1" hangingPunct="1"/>
            <a:r>
              <a:rPr lang="zh-CN" altLang="en-US" smtClean="0"/>
              <a:t>此时，服务器在返回的响应消息中将新位置的</a:t>
            </a:r>
            <a:r>
              <a:rPr lang="en-US" altLang="zh-CN" smtClean="0"/>
              <a:t>URI</a:t>
            </a:r>
            <a:r>
              <a:rPr lang="zh-CN" altLang="en-US" smtClean="0"/>
              <a:t>保存在“</a:t>
            </a:r>
            <a:r>
              <a:rPr lang="en-US" altLang="zh-CN" smtClean="0"/>
              <a:t>Location”</a:t>
            </a:r>
            <a:r>
              <a:rPr lang="zh-CN" altLang="en-US" smtClean="0"/>
              <a:t>头字段中，任何对该资源的引用和访问都应该使用该新的</a:t>
            </a:r>
            <a:r>
              <a:rPr lang="en-US" altLang="zh-CN" smtClean="0"/>
              <a:t>URI</a:t>
            </a:r>
            <a:r>
              <a:rPr lang="zh-CN" altLang="en-US" smtClean="0"/>
              <a:t>。</a:t>
            </a:r>
          </a:p>
        </p:txBody>
      </p:sp>
    </p:spTree>
    <p:extLst>
      <p:ext uri="{BB962C8B-B14F-4D97-AF65-F5344CB8AC3E}">
        <p14:creationId xmlns:p14="http://schemas.microsoft.com/office/powerpoint/2010/main" val="266712830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lstStyle/>
          <a:p>
            <a:pPr eaLnBrk="1" hangingPunct="1"/>
            <a:r>
              <a:rPr lang="zh-CN" altLang="en-US" smtClean="0"/>
              <a:t>常用状态码</a:t>
            </a:r>
          </a:p>
        </p:txBody>
      </p:sp>
      <p:sp>
        <p:nvSpPr>
          <p:cNvPr id="15872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304 Not Modified</a:t>
            </a:r>
            <a:r>
              <a:rPr lang="zh-CN" altLang="en-US" smtClean="0"/>
              <a:t>：</a:t>
            </a:r>
          </a:p>
          <a:p>
            <a:pPr lvl="1" eaLnBrk="1" hangingPunct="1"/>
            <a:r>
              <a:rPr lang="zh-CN" altLang="en-US" smtClean="0"/>
              <a:t>如果客户使用“有条件的</a:t>
            </a:r>
            <a:r>
              <a:rPr lang="en-US" altLang="zh-CN" smtClean="0"/>
              <a:t>GET”</a:t>
            </a:r>
            <a:r>
              <a:rPr lang="zh-CN" altLang="en-US" smtClean="0"/>
              <a:t>方法（例如：使用“</a:t>
            </a:r>
            <a:r>
              <a:rPr lang="en-US" altLang="zh-CN" smtClean="0"/>
              <a:t>If-Modified-Since”</a:t>
            </a:r>
            <a:r>
              <a:rPr lang="zh-CN" altLang="en-US" smtClean="0"/>
              <a:t>请求头字段）来提出请求，而所请求的资源没有被修改过，那么服务器将返回该状态码。</a:t>
            </a:r>
          </a:p>
          <a:p>
            <a:pPr lvl="1" eaLnBrk="1" hangingPunct="1"/>
            <a:r>
              <a:rPr lang="zh-CN" altLang="en-US" smtClean="0"/>
              <a:t>此时，响应消息中可以包含</a:t>
            </a:r>
            <a:r>
              <a:rPr lang="en-US" altLang="zh-CN" smtClean="0"/>
              <a:t>Date”</a:t>
            </a:r>
            <a:r>
              <a:rPr lang="zh-CN" altLang="en-US" smtClean="0"/>
              <a:t>、“</a:t>
            </a:r>
            <a:r>
              <a:rPr lang="en-US" altLang="zh-CN" smtClean="0"/>
              <a:t>Cache-Control”</a:t>
            </a:r>
            <a:r>
              <a:rPr lang="zh-CN" altLang="en-US" smtClean="0"/>
              <a:t>等头字段，但是不能够包含消息体。</a:t>
            </a:r>
          </a:p>
        </p:txBody>
      </p:sp>
    </p:spTree>
    <p:extLst>
      <p:ext uri="{BB962C8B-B14F-4D97-AF65-F5344CB8AC3E}">
        <p14:creationId xmlns:p14="http://schemas.microsoft.com/office/powerpoint/2010/main" val="240068159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p:txBody>
          <a:bodyPr/>
          <a:lstStyle/>
          <a:p>
            <a:pPr eaLnBrk="1" hangingPunct="1"/>
            <a:r>
              <a:rPr lang="zh-CN" altLang="en-US" smtClean="0"/>
              <a:t>常用状态码</a:t>
            </a:r>
          </a:p>
        </p:txBody>
      </p:sp>
      <p:sp>
        <p:nvSpPr>
          <p:cNvPr id="1597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400 Bad Request</a:t>
            </a:r>
            <a:r>
              <a:rPr lang="zh-CN" altLang="en-US" dirty="0" smtClean="0"/>
              <a:t>：</a:t>
            </a:r>
          </a:p>
          <a:p>
            <a:pPr lvl="1" eaLnBrk="1" hangingPunct="1"/>
            <a:r>
              <a:rPr lang="zh-CN" altLang="en-US" dirty="0" smtClean="0"/>
              <a:t>由于错误的语法而使得服务器无法理解客户的请求。客户必须对请求进行修改后才能够重新向服务器发送请求。</a:t>
            </a:r>
          </a:p>
          <a:p>
            <a:pPr eaLnBrk="1" hangingPunct="1"/>
            <a:r>
              <a:rPr lang="en-US" altLang="zh-CN" dirty="0" smtClean="0"/>
              <a:t>401 Unauthorized</a:t>
            </a:r>
            <a:r>
              <a:rPr lang="zh-CN" altLang="en-US" dirty="0" smtClean="0"/>
              <a:t>：</a:t>
            </a:r>
          </a:p>
          <a:p>
            <a:pPr lvl="1" eaLnBrk="1" hangingPunct="1"/>
            <a:r>
              <a:rPr lang="zh-CN" altLang="en-US" dirty="0" smtClean="0"/>
              <a:t>表示服务器需要对用户进行认证后才能够完成客户的请求。</a:t>
            </a:r>
          </a:p>
          <a:p>
            <a:pPr lvl="1" eaLnBrk="1" hangingPunct="1"/>
            <a:r>
              <a:rPr lang="zh-CN" altLang="en-US" dirty="0" smtClean="0"/>
              <a:t>此时，服务器在响应消息中要给出“</a:t>
            </a:r>
            <a:r>
              <a:rPr lang="en-US" altLang="zh-CN" dirty="0" smtClean="0"/>
              <a:t>WWW-Authenticate”</a:t>
            </a:r>
            <a:r>
              <a:rPr lang="zh-CN" altLang="en-US" dirty="0" smtClean="0"/>
              <a:t>头字段，以指明对于客户的请求服务器需要对用户进行哪些认证（例如：用户名和密码）。</a:t>
            </a:r>
          </a:p>
        </p:txBody>
      </p:sp>
    </p:spTree>
    <p:extLst>
      <p:ext uri="{BB962C8B-B14F-4D97-AF65-F5344CB8AC3E}">
        <p14:creationId xmlns:p14="http://schemas.microsoft.com/office/powerpoint/2010/main" val="366544495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p:txBody>
          <a:bodyPr/>
          <a:lstStyle/>
          <a:p>
            <a:pPr eaLnBrk="1" hangingPunct="1"/>
            <a:r>
              <a:rPr lang="zh-CN" altLang="en-US" smtClean="0"/>
              <a:t>常用状态码</a:t>
            </a:r>
          </a:p>
        </p:txBody>
      </p:sp>
      <p:sp>
        <p:nvSpPr>
          <p:cNvPr id="1607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401 Unauthorized</a:t>
            </a:r>
            <a:r>
              <a:rPr lang="zh-CN" altLang="en-US" smtClean="0"/>
              <a:t>：</a:t>
            </a:r>
          </a:p>
          <a:p>
            <a:pPr lvl="1" eaLnBrk="1" hangingPunct="1"/>
            <a:r>
              <a:rPr lang="zh-CN" altLang="en-US" smtClean="0"/>
              <a:t>客户在收到该响应后，可以在请求中添加“</a:t>
            </a:r>
            <a:r>
              <a:rPr lang="en-US" altLang="zh-CN" smtClean="0"/>
              <a:t>Authorization”</a:t>
            </a:r>
            <a:r>
              <a:rPr lang="zh-CN" altLang="en-US" smtClean="0"/>
              <a:t>头字段，从而在重新发送请求给服务器的同时将用户认证消息也给服务器。</a:t>
            </a:r>
          </a:p>
          <a:p>
            <a:pPr eaLnBrk="1" hangingPunct="1"/>
            <a:r>
              <a:rPr lang="en-US" altLang="zh-CN" smtClean="0"/>
              <a:t>403 Forbidden</a:t>
            </a:r>
            <a:r>
              <a:rPr lang="zh-CN" altLang="en-US" smtClean="0"/>
              <a:t>：</a:t>
            </a:r>
          </a:p>
          <a:p>
            <a:pPr lvl="1" eaLnBrk="1" hangingPunct="1"/>
            <a:r>
              <a:rPr lang="zh-CN" altLang="en-US" smtClean="0"/>
              <a:t>表示服务器能够理解客户对请求，但拒绝执行。此时，服务器可以在响应消息的实体中给出拒绝执行的理由。</a:t>
            </a:r>
          </a:p>
        </p:txBody>
      </p:sp>
    </p:spTree>
    <p:extLst>
      <p:ext uri="{BB962C8B-B14F-4D97-AF65-F5344CB8AC3E}">
        <p14:creationId xmlns:p14="http://schemas.microsoft.com/office/powerpoint/2010/main" val="13570048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p:txBody>
          <a:bodyPr/>
          <a:lstStyle/>
          <a:p>
            <a:pPr eaLnBrk="1" hangingPunct="1"/>
            <a:r>
              <a:rPr lang="zh-CN" altLang="en-US" smtClean="0"/>
              <a:t>常用状态码</a:t>
            </a:r>
          </a:p>
        </p:txBody>
      </p:sp>
      <p:sp>
        <p:nvSpPr>
          <p:cNvPr id="16179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404 Not Found</a:t>
            </a:r>
            <a:r>
              <a:rPr lang="zh-CN" altLang="en-US" smtClean="0"/>
              <a:t>：</a:t>
            </a:r>
          </a:p>
          <a:p>
            <a:pPr lvl="1" eaLnBrk="1" hangingPunct="1"/>
            <a:r>
              <a:rPr lang="zh-CN" altLang="en-US" smtClean="0"/>
              <a:t>服务器无法找到客户在请求中所指定的资源。</a:t>
            </a:r>
          </a:p>
          <a:p>
            <a:pPr eaLnBrk="1" hangingPunct="1"/>
            <a:r>
              <a:rPr lang="en-US" altLang="zh-CN" smtClean="0"/>
              <a:t>405 Method Not Allowed</a:t>
            </a:r>
            <a:r>
              <a:rPr lang="zh-CN" altLang="en-US" smtClean="0"/>
              <a:t>：</a:t>
            </a:r>
          </a:p>
          <a:p>
            <a:pPr lvl="1" eaLnBrk="1" hangingPunct="1"/>
            <a:r>
              <a:rPr lang="zh-CN" altLang="en-US" smtClean="0"/>
              <a:t>表示服务器不允许客户对</a:t>
            </a:r>
            <a:r>
              <a:rPr lang="en-US" altLang="zh-CN" smtClean="0"/>
              <a:t>Request-URI</a:t>
            </a:r>
            <a:r>
              <a:rPr lang="zh-CN" altLang="en-US" smtClean="0"/>
              <a:t>所指定的资源执行特定的操作</a:t>
            </a:r>
            <a:r>
              <a:rPr lang="en-US" altLang="zh-CN" smtClean="0"/>
              <a:t>.</a:t>
            </a:r>
            <a:r>
              <a:rPr lang="zh-CN" altLang="en-US" smtClean="0"/>
              <a:t>此时</a:t>
            </a:r>
            <a:r>
              <a:rPr lang="en-US" altLang="zh-CN" smtClean="0"/>
              <a:t>,</a:t>
            </a:r>
            <a:r>
              <a:rPr lang="zh-CN" altLang="en-US" smtClean="0"/>
              <a:t>服务器会在响应消息中使用“</a:t>
            </a:r>
            <a:r>
              <a:rPr lang="en-US" altLang="zh-CN" smtClean="0"/>
              <a:t>Allow”</a:t>
            </a:r>
            <a:r>
              <a:rPr lang="zh-CN" altLang="en-US" smtClean="0"/>
              <a:t>头字段给出允许对资源所执行的各种操作</a:t>
            </a:r>
          </a:p>
          <a:p>
            <a:pPr eaLnBrk="1" hangingPunct="1"/>
            <a:r>
              <a:rPr lang="en-US" altLang="zh-CN" smtClean="0"/>
              <a:t>407 Proxy Authentication Required</a:t>
            </a:r>
            <a:r>
              <a:rPr lang="zh-CN" altLang="en-US" smtClean="0"/>
              <a:t>：</a:t>
            </a:r>
          </a:p>
          <a:p>
            <a:pPr lvl="1" eaLnBrk="1" hangingPunct="1"/>
            <a:r>
              <a:rPr lang="zh-CN" altLang="en-US" smtClean="0"/>
              <a:t>该状态码的作用与</a:t>
            </a:r>
            <a:r>
              <a:rPr lang="en-US" altLang="zh-CN" smtClean="0"/>
              <a:t>401</a:t>
            </a:r>
            <a:r>
              <a:rPr lang="zh-CN" altLang="en-US" smtClean="0"/>
              <a:t>基本类似，二者均表示需要用户提供认证信息。</a:t>
            </a:r>
          </a:p>
        </p:txBody>
      </p:sp>
    </p:spTree>
    <p:extLst>
      <p:ext uri="{BB962C8B-B14F-4D97-AF65-F5344CB8AC3E}">
        <p14:creationId xmlns:p14="http://schemas.microsoft.com/office/powerpoint/2010/main" val="112130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p:txBody>
          <a:bodyPr/>
          <a:lstStyle/>
          <a:p>
            <a:pPr eaLnBrk="1" hangingPunct="1"/>
            <a:r>
              <a:rPr lang="zh-CN" altLang="en-US" smtClean="0"/>
              <a:t>常用状态码</a:t>
            </a:r>
          </a:p>
        </p:txBody>
      </p:sp>
      <p:sp>
        <p:nvSpPr>
          <p:cNvPr id="16282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407 Proxy Authentication Required</a:t>
            </a:r>
          </a:p>
          <a:p>
            <a:pPr lvl="1" eaLnBrk="1" hangingPunct="1"/>
            <a:r>
              <a:rPr lang="zh-CN" altLang="en-US" smtClean="0"/>
              <a:t>状态码</a:t>
            </a:r>
            <a:r>
              <a:rPr lang="en-US" altLang="zh-CN" smtClean="0"/>
              <a:t>407</a:t>
            </a:r>
            <a:r>
              <a:rPr lang="zh-CN" altLang="en-US" smtClean="0"/>
              <a:t>与</a:t>
            </a:r>
            <a:r>
              <a:rPr lang="en-US" altLang="zh-CN" smtClean="0"/>
              <a:t>401</a:t>
            </a:r>
            <a:r>
              <a:rPr lang="zh-CN" altLang="en-US" smtClean="0"/>
              <a:t>的区别在于：</a:t>
            </a:r>
          </a:p>
          <a:p>
            <a:pPr lvl="2" eaLnBrk="1" hangingPunct="1"/>
            <a:r>
              <a:rPr lang="zh-CN" altLang="en-US" smtClean="0"/>
              <a:t>该响应是请求</a:t>
            </a:r>
            <a:r>
              <a:rPr lang="en-US" altLang="zh-CN" smtClean="0"/>
              <a:t>/</a:t>
            </a:r>
            <a:r>
              <a:rPr lang="zh-CN" altLang="en-US" smtClean="0"/>
              <a:t>响应链上的</a:t>
            </a:r>
            <a:r>
              <a:rPr lang="en-US" altLang="zh-CN" smtClean="0"/>
              <a:t>Proxy</a:t>
            </a:r>
            <a:r>
              <a:rPr lang="zh-CN" altLang="en-US" smtClean="0"/>
              <a:t>返回的。此时，</a:t>
            </a:r>
            <a:r>
              <a:rPr lang="en-US" altLang="zh-CN" smtClean="0"/>
              <a:t>Proxy</a:t>
            </a:r>
            <a:r>
              <a:rPr lang="zh-CN" altLang="en-US" smtClean="0"/>
              <a:t>在响应消息中要给出“</a:t>
            </a:r>
            <a:r>
              <a:rPr lang="en-US" altLang="zh-CN" smtClean="0"/>
              <a:t>Proxy-Authenticate”</a:t>
            </a:r>
            <a:r>
              <a:rPr lang="zh-CN" altLang="en-US" smtClean="0"/>
              <a:t>头字段，以指明</a:t>
            </a:r>
            <a:r>
              <a:rPr lang="en-US" altLang="zh-CN" smtClean="0"/>
              <a:t>Proxy</a:t>
            </a:r>
            <a:r>
              <a:rPr lang="zh-CN" altLang="en-US" smtClean="0"/>
              <a:t>需要对用户进行哪些认证（例如：用户名和密码）。</a:t>
            </a:r>
          </a:p>
          <a:p>
            <a:pPr lvl="2" eaLnBrk="1" hangingPunct="1"/>
            <a:r>
              <a:rPr lang="zh-CN" altLang="en-US" smtClean="0"/>
              <a:t>客户在收到该响应后，可以在请求中添加“</a:t>
            </a:r>
            <a:r>
              <a:rPr lang="en-US" altLang="zh-CN" smtClean="0"/>
              <a:t>Proxy-Authorization”</a:t>
            </a:r>
            <a:r>
              <a:rPr lang="zh-CN" altLang="en-US" smtClean="0"/>
              <a:t>头字段，从而在重新发送请求时将用户认证消息也发给</a:t>
            </a:r>
            <a:r>
              <a:rPr lang="en-US" altLang="zh-CN" smtClean="0"/>
              <a:t>Proxy</a:t>
            </a:r>
            <a:r>
              <a:rPr lang="zh-CN" altLang="en-US" smtClean="0"/>
              <a:t>。</a:t>
            </a:r>
          </a:p>
        </p:txBody>
      </p:sp>
    </p:spTree>
    <p:extLst>
      <p:ext uri="{BB962C8B-B14F-4D97-AF65-F5344CB8AC3E}">
        <p14:creationId xmlns:p14="http://schemas.microsoft.com/office/powerpoint/2010/main" val="2742108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p:txBody>
          <a:bodyPr/>
          <a:lstStyle/>
          <a:p>
            <a:pPr eaLnBrk="1" hangingPunct="1"/>
            <a:r>
              <a:rPr lang="zh-CN" altLang="en-US" smtClean="0"/>
              <a:t>常用状态码</a:t>
            </a:r>
          </a:p>
        </p:txBody>
      </p:sp>
      <p:sp>
        <p:nvSpPr>
          <p:cNvPr id="16384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408 Request Timeout</a:t>
            </a:r>
            <a:r>
              <a:rPr lang="zh-CN" altLang="en-US" smtClean="0"/>
              <a:t>：</a:t>
            </a:r>
          </a:p>
          <a:p>
            <a:pPr lvl="1" eaLnBrk="1" hangingPunct="1"/>
            <a:r>
              <a:rPr lang="zh-CN" altLang="en-US" smtClean="0"/>
              <a:t>表示客户没有在服务器规定的时间内给出请求。客户可以在其后的某个时刻重新向服务器发送请求。 </a:t>
            </a:r>
          </a:p>
          <a:p>
            <a:pPr eaLnBrk="1" hangingPunct="1"/>
            <a:r>
              <a:rPr lang="en-US" altLang="zh-CN" smtClean="0"/>
              <a:t>500 Internal Server Error</a:t>
            </a:r>
            <a:r>
              <a:rPr lang="zh-CN" altLang="en-US" smtClean="0"/>
              <a:t>：</a:t>
            </a:r>
          </a:p>
          <a:p>
            <a:pPr lvl="1" eaLnBrk="1" hangingPunct="1"/>
            <a:r>
              <a:rPr lang="zh-CN" altLang="en-US" smtClean="0"/>
              <a:t>表示服务器遇到了一种无法预知的情况，使得它无法完成客户的请求。 </a:t>
            </a:r>
          </a:p>
          <a:p>
            <a:pPr eaLnBrk="1" hangingPunct="1"/>
            <a:r>
              <a:rPr lang="en-US" altLang="zh-CN" smtClean="0"/>
              <a:t>503 Service Unavailable</a:t>
            </a:r>
            <a:r>
              <a:rPr lang="zh-CN" altLang="en-US" smtClean="0"/>
              <a:t>：</a:t>
            </a:r>
          </a:p>
          <a:p>
            <a:pPr lvl="1" eaLnBrk="1" hangingPunct="1"/>
            <a:r>
              <a:rPr lang="zh-CN" altLang="en-US" smtClean="0"/>
              <a:t>表示服务器当前由于临时性过载或者维护等原因而无法处理客户请求。</a:t>
            </a:r>
          </a:p>
        </p:txBody>
      </p:sp>
    </p:spTree>
    <p:extLst>
      <p:ext uri="{BB962C8B-B14F-4D97-AF65-F5344CB8AC3E}">
        <p14:creationId xmlns:p14="http://schemas.microsoft.com/office/powerpoint/2010/main" val="163490595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p:txBody>
          <a:bodyPr/>
          <a:lstStyle/>
          <a:p>
            <a:pPr eaLnBrk="1" hangingPunct="1"/>
            <a:r>
              <a:rPr lang="zh-CN" altLang="en-US" smtClean="0"/>
              <a:t>常用状态码</a:t>
            </a:r>
          </a:p>
        </p:txBody>
      </p:sp>
      <p:sp>
        <p:nvSpPr>
          <p:cNvPr id="16486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503 Service Unavailable</a:t>
            </a:r>
            <a:r>
              <a:rPr lang="zh-CN" altLang="en-US" smtClean="0"/>
              <a:t>：</a:t>
            </a:r>
          </a:p>
          <a:p>
            <a:pPr lvl="1" eaLnBrk="1" hangingPunct="1"/>
            <a:r>
              <a:rPr lang="zh-CN" altLang="en-US" smtClean="0"/>
              <a:t>该响应意味着这是一种临时的情况，在一定的时间后服务器就可能恢复。在响应消息中，服务器可以使用“</a:t>
            </a:r>
            <a:r>
              <a:rPr lang="en-US" altLang="zh-CN" smtClean="0"/>
              <a:t>Retry-After”</a:t>
            </a:r>
            <a:r>
              <a:rPr lang="zh-CN" altLang="en-US" smtClean="0"/>
              <a:t>头字段来指明服务器恢复所需要的时间。</a:t>
            </a:r>
          </a:p>
          <a:p>
            <a:pPr eaLnBrk="1" hangingPunct="1"/>
            <a:r>
              <a:rPr lang="en-US" altLang="zh-CN" smtClean="0"/>
              <a:t>505 HTTP Version Not Supported</a:t>
            </a:r>
            <a:r>
              <a:rPr lang="zh-CN" altLang="en-US" smtClean="0"/>
              <a:t>：</a:t>
            </a:r>
          </a:p>
          <a:p>
            <a:pPr lvl="1" eaLnBrk="1" hangingPunct="1"/>
            <a:r>
              <a:rPr lang="zh-CN" altLang="en-US" smtClean="0"/>
              <a:t>表示服务器不支持客户请求消息中包含的版本号。在响应消息的实体中，服务器可以给出它所支持的协议。</a:t>
            </a:r>
          </a:p>
        </p:txBody>
      </p:sp>
    </p:spTree>
    <p:extLst>
      <p:ext uri="{BB962C8B-B14F-4D97-AF65-F5344CB8AC3E}">
        <p14:creationId xmlns:p14="http://schemas.microsoft.com/office/powerpoint/2010/main" val="398235918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
          <p:cNvSpPr>
            <a:spLocks noGrp="1" noChangeArrowheads="1"/>
          </p:cNvSpPr>
          <p:nvPr>
            <p:ph type="ctrTitle"/>
          </p:nvPr>
        </p:nvSpPr>
        <p:spPr/>
        <p:txBody>
          <a:bodyPr/>
          <a:lstStyle/>
          <a:p>
            <a:pPr eaLnBrk="1" hangingPunct="1"/>
            <a:r>
              <a:rPr lang="en-US" altLang="zh-CN" smtClean="0"/>
              <a:t>Part VII</a:t>
            </a:r>
          </a:p>
        </p:txBody>
      </p:sp>
      <p:sp>
        <p:nvSpPr>
          <p:cNvPr id="165891"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zh-CN" altLang="en-US" dirty="0" smtClean="0"/>
              <a:t>实体</a:t>
            </a:r>
          </a:p>
        </p:txBody>
      </p:sp>
    </p:spTree>
    <p:extLst>
      <p:ext uri="{BB962C8B-B14F-4D97-AF65-F5344CB8AC3E}">
        <p14:creationId xmlns:p14="http://schemas.microsoft.com/office/powerpoint/2010/main" val="288398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smtClean="0"/>
              <a:t>HTTP</a:t>
            </a:r>
            <a:r>
              <a:rPr lang="zh-CN" altLang="en-US" smtClean="0"/>
              <a:t>特点</a:t>
            </a:r>
          </a:p>
        </p:txBody>
      </p:sp>
      <p:sp>
        <p:nvSpPr>
          <p:cNvPr id="1946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无状态</a:t>
            </a:r>
          </a:p>
          <a:p>
            <a:pPr lvl="1" eaLnBrk="1" hangingPunct="1"/>
            <a:r>
              <a:rPr lang="en-US" altLang="zh-CN" dirty="0" smtClean="0"/>
              <a:t>HTTP</a:t>
            </a:r>
            <a:r>
              <a:rPr lang="zh-CN" altLang="en-US" dirty="0" smtClean="0"/>
              <a:t>协议是无状态协议，无状态（</a:t>
            </a:r>
            <a:r>
              <a:rPr lang="en-US" altLang="zh-CN" dirty="0" smtClean="0"/>
              <a:t>state/context</a:t>
            </a:r>
            <a:r>
              <a:rPr lang="zh-CN" altLang="en-US" dirty="0" smtClean="0"/>
              <a:t>）是指协议对于事务处理（如数据库操作</a:t>
            </a:r>
            <a:r>
              <a:rPr lang="en-US" altLang="zh-CN" dirty="0" smtClean="0"/>
              <a:t>……</a:t>
            </a:r>
            <a:r>
              <a:rPr lang="zh-CN" altLang="en-US" dirty="0" smtClean="0"/>
              <a:t>）没有记忆能力</a:t>
            </a:r>
          </a:p>
          <a:p>
            <a:pPr lvl="1" eaLnBrk="1" hangingPunct="1"/>
            <a:r>
              <a:rPr lang="zh-CN" altLang="en-US" dirty="0" smtClean="0"/>
              <a:t>对于文件传输功能而言，服务器不需要记录先前信息，因此无状态不影响该功能的实现，同时能够保证较快的应答速度</a:t>
            </a:r>
          </a:p>
          <a:p>
            <a:pPr lvl="1" eaLnBrk="1" hangingPunct="1"/>
            <a:r>
              <a:rPr lang="zh-CN" altLang="en-US" dirty="0" smtClean="0"/>
              <a:t>但是，对于开发基于</a:t>
            </a:r>
            <a:r>
              <a:rPr lang="en-US" altLang="zh-CN" dirty="0" smtClean="0"/>
              <a:t>Web</a:t>
            </a:r>
            <a:r>
              <a:rPr lang="zh-CN" altLang="en-US" dirty="0" smtClean="0"/>
              <a:t>的动态、交互应用而言，</a:t>
            </a:r>
            <a:r>
              <a:rPr lang="en-US" altLang="zh-CN" dirty="0" smtClean="0"/>
              <a:t>HTTP</a:t>
            </a:r>
            <a:r>
              <a:rPr lang="zh-CN" altLang="en-US" dirty="0" smtClean="0"/>
              <a:t>协议的无状态性则带来了不便</a:t>
            </a:r>
          </a:p>
        </p:txBody>
      </p:sp>
    </p:spTree>
    <p:extLst>
      <p:ext uri="{BB962C8B-B14F-4D97-AF65-F5344CB8AC3E}">
        <p14:creationId xmlns:p14="http://schemas.microsoft.com/office/powerpoint/2010/main" val="66597248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p:txBody>
          <a:bodyPr/>
          <a:lstStyle/>
          <a:p>
            <a:pPr eaLnBrk="1" hangingPunct="1"/>
            <a:r>
              <a:rPr lang="zh-CN" altLang="en-US" smtClean="0"/>
              <a:t>实体概述</a:t>
            </a:r>
          </a:p>
        </p:txBody>
      </p:sp>
      <p:sp>
        <p:nvSpPr>
          <p:cNvPr id="16691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实体</a:t>
            </a:r>
            <a:r>
              <a:rPr lang="en-US" altLang="zh-CN" smtClean="0"/>
              <a:t>(Entity)</a:t>
            </a:r>
            <a:r>
              <a:rPr lang="zh-CN" altLang="en-US" smtClean="0"/>
              <a:t>用于表示封住于请求或者响应消息中的一个资源</a:t>
            </a:r>
            <a:r>
              <a:rPr lang="en-US" altLang="zh-CN" smtClean="0"/>
              <a:t>,</a:t>
            </a:r>
            <a:r>
              <a:rPr lang="zh-CN" altLang="en-US" smtClean="0"/>
              <a:t>该资源是作为请求或者响应消息的有效载荷而传输的信息</a:t>
            </a:r>
          </a:p>
          <a:p>
            <a:pPr eaLnBrk="1" hangingPunct="1"/>
            <a:r>
              <a:rPr lang="zh-CN" altLang="en-US" smtClean="0"/>
              <a:t>请求消息和响应消息都采用</a:t>
            </a:r>
            <a:r>
              <a:rPr lang="en-US" altLang="zh-CN" smtClean="0"/>
              <a:t>RFC822</a:t>
            </a:r>
            <a:r>
              <a:rPr lang="zh-CN" altLang="en-US" smtClean="0"/>
              <a:t>定义的通用消息格式来传送实体。</a:t>
            </a:r>
          </a:p>
          <a:p>
            <a:pPr eaLnBrk="1" hangingPunct="1"/>
            <a:r>
              <a:rPr lang="zh-CN" altLang="en-US" smtClean="0"/>
              <a:t>实体由“实体头”和“实体正文”组成：</a:t>
            </a:r>
          </a:p>
          <a:p>
            <a:pPr lvl="1" eaLnBrk="1" hangingPunct="1"/>
            <a:r>
              <a:rPr lang="zh-CN" altLang="en-US" smtClean="0"/>
              <a:t>实体头是对资源进行描述的元数据</a:t>
            </a:r>
          </a:p>
          <a:p>
            <a:pPr lvl="1" eaLnBrk="1" hangingPunct="1"/>
            <a:r>
              <a:rPr lang="zh-CN" altLang="en-US" smtClean="0"/>
              <a:t>实体正文是资源内容本身</a:t>
            </a:r>
            <a:r>
              <a:rPr lang="en-US" altLang="zh-CN" smtClean="0"/>
              <a:t>,</a:t>
            </a:r>
            <a:r>
              <a:rPr lang="zh-CN" altLang="en-US" smtClean="0"/>
              <a:t>其一旦被使用</a:t>
            </a:r>
            <a:r>
              <a:rPr lang="en-US" altLang="zh-CN" smtClean="0"/>
              <a:t>,</a:t>
            </a:r>
            <a:r>
              <a:rPr lang="zh-CN" altLang="en-US" smtClean="0"/>
              <a:t>在某种程度上便成为</a:t>
            </a:r>
            <a:r>
              <a:rPr lang="en-US" altLang="zh-CN" smtClean="0"/>
              <a:t>HTTP</a:t>
            </a:r>
            <a:r>
              <a:rPr lang="zh-CN" altLang="en-US" smtClean="0"/>
              <a:t>消息中最重要的一个部分</a:t>
            </a:r>
          </a:p>
        </p:txBody>
      </p:sp>
    </p:spTree>
    <p:extLst>
      <p:ext uri="{BB962C8B-B14F-4D97-AF65-F5344CB8AC3E}">
        <p14:creationId xmlns:p14="http://schemas.microsoft.com/office/powerpoint/2010/main" val="396647896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
          <p:cNvSpPr>
            <a:spLocks noGrp="1" noChangeArrowheads="1"/>
          </p:cNvSpPr>
          <p:nvPr>
            <p:ph type="title"/>
          </p:nvPr>
        </p:nvSpPr>
        <p:spPr/>
        <p:txBody>
          <a:bodyPr/>
          <a:lstStyle/>
          <a:p>
            <a:pPr eaLnBrk="1" hangingPunct="1"/>
            <a:r>
              <a:rPr lang="zh-CN" altLang="en-US" smtClean="0"/>
              <a:t>实体概述</a:t>
            </a:r>
          </a:p>
        </p:txBody>
      </p:sp>
      <p:sp>
        <p:nvSpPr>
          <p:cNvPr id="167940" name="Rectangle 4" descr="Rectangle: Click to edit Master text styles&#10;Second level&#10;Third level&#10;Fourth level&#10;Fifth level"/>
          <p:cNvSpPr>
            <a:spLocks noGrp="1" noChangeArrowheads="1"/>
          </p:cNvSpPr>
          <p:nvPr>
            <p:ph type="body" sz="half" idx="1"/>
          </p:nvPr>
        </p:nvSpPr>
        <p:spPr/>
        <p:txBody>
          <a:bodyPr/>
          <a:lstStyle/>
          <a:p>
            <a:pPr eaLnBrk="1" hangingPunct="1"/>
            <a:r>
              <a:rPr lang="zh-CN" altLang="en-US" sz="2400"/>
              <a:t>有些消息仅能包含实体头而不能包含实体正文（例如：</a:t>
            </a:r>
            <a:r>
              <a:rPr lang="en-US" altLang="zh-CN" sz="2400"/>
              <a:t>HEAD</a:t>
            </a:r>
            <a:r>
              <a:rPr lang="zh-CN" altLang="en-US" sz="2400"/>
              <a:t>方法的响应消息）</a:t>
            </a:r>
          </a:p>
          <a:p>
            <a:pPr eaLnBrk="1" hangingPunct="1"/>
            <a:r>
              <a:rPr lang="zh-CN" altLang="en-US" sz="2400"/>
              <a:t>有些消息既不能包含实体头也不能包含实体正文（例如：</a:t>
            </a:r>
            <a:r>
              <a:rPr lang="en-US" altLang="zh-CN" sz="2400"/>
              <a:t>GET</a:t>
            </a:r>
            <a:r>
              <a:rPr lang="zh-CN" altLang="en-US" sz="2400"/>
              <a:t>方法的请求消息）</a:t>
            </a:r>
          </a:p>
        </p:txBody>
      </p:sp>
      <p:pic>
        <p:nvPicPr>
          <p:cNvPr id="167941"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585771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ChangeArrowheads="1"/>
          </p:cNvSpPr>
          <p:nvPr>
            <p:ph type="title"/>
          </p:nvPr>
        </p:nvSpPr>
        <p:spPr/>
        <p:txBody>
          <a:bodyPr/>
          <a:lstStyle/>
          <a:p>
            <a:pPr eaLnBrk="1" hangingPunct="1"/>
            <a:r>
              <a:rPr lang="zh-CN" altLang="en-US" smtClean="0"/>
              <a:t>实体头概述</a:t>
            </a:r>
          </a:p>
        </p:txBody>
      </p:sp>
      <p:sp>
        <p:nvSpPr>
          <p:cNvPr id="16896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实体头字段定义了资源的元信息</a:t>
            </a:r>
            <a:r>
              <a:rPr lang="en-US" altLang="zh-CN" smtClean="0"/>
              <a:t>(meta information,</a:t>
            </a:r>
            <a:r>
              <a:rPr lang="zh-CN" altLang="en-US" smtClean="0"/>
              <a:t>关于信息的信息</a:t>
            </a:r>
            <a:r>
              <a:rPr lang="en-US" altLang="zh-CN" smtClean="0"/>
              <a:t>),</a:t>
            </a:r>
            <a:r>
              <a:rPr lang="zh-CN" altLang="en-US" smtClean="0"/>
              <a:t>也称附加信息</a:t>
            </a:r>
          </a:p>
          <a:p>
            <a:pPr eaLnBrk="1" hangingPunct="1"/>
            <a:r>
              <a:rPr lang="zh-CN" altLang="en-US" smtClean="0"/>
              <a:t>实体头字段分为</a:t>
            </a:r>
            <a:r>
              <a:rPr lang="en-US" altLang="zh-CN" smtClean="0"/>
              <a:t>10</a:t>
            </a:r>
            <a:r>
              <a:rPr lang="zh-CN" altLang="en-US" smtClean="0"/>
              <a:t>种，即：</a:t>
            </a:r>
          </a:p>
          <a:p>
            <a:pPr lvl="1" eaLnBrk="1" hangingPunct="1"/>
            <a:r>
              <a:rPr lang="en-US" altLang="zh-CN" smtClean="0"/>
              <a:t>entity-header = Allow|Last-Modified|Content-Type|Content-Encoding|Content-Range|Content-Language|Content-Length|Content-MD5|Content-Location|Expires</a:t>
            </a:r>
          </a:p>
        </p:txBody>
      </p:sp>
    </p:spTree>
    <p:extLst>
      <p:ext uri="{BB962C8B-B14F-4D97-AF65-F5344CB8AC3E}">
        <p14:creationId xmlns:p14="http://schemas.microsoft.com/office/powerpoint/2010/main" val="79163453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ChangeArrowheads="1"/>
          </p:cNvSpPr>
          <p:nvPr>
            <p:ph type="title"/>
          </p:nvPr>
        </p:nvSpPr>
        <p:spPr/>
        <p:txBody>
          <a:bodyPr/>
          <a:lstStyle/>
          <a:p>
            <a:pPr eaLnBrk="1" hangingPunct="1"/>
            <a:r>
              <a:rPr lang="zh-CN" altLang="en-US" smtClean="0"/>
              <a:t>实体正文</a:t>
            </a:r>
          </a:p>
        </p:txBody>
      </p:sp>
      <p:sp>
        <p:nvSpPr>
          <p:cNvPr id="16998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实体正文是指消息中包含的资源内容本身</a:t>
            </a:r>
          </a:p>
          <a:p>
            <a:pPr eaLnBrk="1" hangingPunct="1"/>
            <a:r>
              <a:rPr lang="zh-CN" altLang="en-US" smtClean="0"/>
              <a:t>当消息中包含实体正文时，实体正文的数据格式和编码由实体头字段“</a:t>
            </a:r>
            <a:r>
              <a:rPr lang="en-US" altLang="zh-CN" smtClean="0"/>
              <a:t>Content-Type”</a:t>
            </a:r>
            <a:r>
              <a:rPr lang="zh-CN" altLang="en-US" smtClean="0"/>
              <a:t>、“</a:t>
            </a:r>
            <a:r>
              <a:rPr lang="en-US" altLang="zh-CN" smtClean="0"/>
              <a:t>Content-Encoding”</a:t>
            </a:r>
            <a:r>
              <a:rPr lang="zh-CN" altLang="en-US" smtClean="0"/>
              <a:t>的取值而决定。即：</a:t>
            </a:r>
          </a:p>
          <a:p>
            <a:pPr lvl="1" eaLnBrk="1" hangingPunct="1"/>
            <a:r>
              <a:rPr lang="en-US" altLang="zh-CN" smtClean="0"/>
              <a:t>entity-body = Content-Encoding( Content-Type( data) )</a:t>
            </a:r>
          </a:p>
          <a:p>
            <a:pPr lvl="1" eaLnBrk="1" hangingPunct="1"/>
            <a:r>
              <a:rPr lang="zh-CN" altLang="en-US" smtClean="0"/>
              <a:t>其中，“</a:t>
            </a:r>
            <a:r>
              <a:rPr lang="en-US" altLang="zh-CN" smtClean="0"/>
              <a:t>Content-Type”</a:t>
            </a:r>
            <a:r>
              <a:rPr lang="zh-CN" altLang="en-US" smtClean="0"/>
              <a:t>给出数据的媒体类型；“</a:t>
            </a:r>
            <a:r>
              <a:rPr lang="en-US" altLang="zh-CN" smtClean="0"/>
              <a:t>Content-Encoding”</a:t>
            </a:r>
            <a:r>
              <a:rPr lang="zh-CN" altLang="en-US" smtClean="0"/>
              <a:t>则给出了通常出于压缩等目的而附加于数据之上的内容编码。</a:t>
            </a:r>
          </a:p>
        </p:txBody>
      </p:sp>
    </p:spTree>
    <p:extLst>
      <p:ext uri="{BB962C8B-B14F-4D97-AF65-F5344CB8AC3E}">
        <p14:creationId xmlns:p14="http://schemas.microsoft.com/office/powerpoint/2010/main" val="4026843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4"/>
          <p:cNvSpPr>
            <a:spLocks noGrp="1" noChangeArrowheads="1"/>
          </p:cNvSpPr>
          <p:nvPr>
            <p:ph type="ctrTitle"/>
          </p:nvPr>
        </p:nvSpPr>
        <p:spPr/>
        <p:txBody>
          <a:bodyPr/>
          <a:lstStyle/>
          <a:p>
            <a:pPr eaLnBrk="1" hangingPunct="1"/>
            <a:r>
              <a:rPr lang="en-US" altLang="zh-CN" smtClean="0"/>
              <a:t>Part VII-I</a:t>
            </a:r>
          </a:p>
        </p:txBody>
      </p:sp>
      <p:sp>
        <p:nvSpPr>
          <p:cNvPr id="171011"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zh-CN" altLang="en-US" dirty="0" smtClean="0"/>
              <a:t>实体头</a:t>
            </a:r>
          </a:p>
        </p:txBody>
      </p:sp>
    </p:spTree>
    <p:extLst>
      <p:ext uri="{BB962C8B-B14F-4D97-AF65-F5344CB8AC3E}">
        <p14:creationId xmlns:p14="http://schemas.microsoft.com/office/powerpoint/2010/main" val="108305004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ChangeArrowheads="1"/>
          </p:cNvSpPr>
          <p:nvPr>
            <p:ph type="title"/>
          </p:nvPr>
        </p:nvSpPr>
        <p:spPr/>
        <p:txBody>
          <a:bodyPr/>
          <a:lstStyle/>
          <a:p>
            <a:pPr eaLnBrk="1" hangingPunct="1"/>
            <a:r>
              <a:rPr lang="zh-CN" altLang="en-US" smtClean="0"/>
              <a:t>实体头简介</a:t>
            </a:r>
          </a:p>
        </p:txBody>
      </p:sp>
      <p:sp>
        <p:nvSpPr>
          <p:cNvPr id="17203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HTTP1.0</a:t>
            </a:r>
            <a:r>
              <a:rPr lang="zh-CN" altLang="en-US" smtClean="0"/>
              <a:t>中定义了</a:t>
            </a:r>
            <a:r>
              <a:rPr lang="en-US" altLang="zh-CN" smtClean="0"/>
              <a:t>6</a:t>
            </a:r>
            <a:r>
              <a:rPr lang="zh-CN" altLang="en-US" smtClean="0"/>
              <a:t>个实体标头</a:t>
            </a:r>
            <a:r>
              <a:rPr lang="en-US" altLang="zh-CN" smtClean="0"/>
              <a:t>,</a:t>
            </a:r>
            <a:r>
              <a:rPr lang="zh-CN" altLang="en-US" smtClean="0"/>
              <a:t>在</a:t>
            </a:r>
            <a:r>
              <a:rPr lang="en-US" altLang="zh-CN" smtClean="0"/>
              <a:t>HTTP1.1</a:t>
            </a:r>
            <a:r>
              <a:rPr lang="zh-CN" altLang="en-US" smtClean="0"/>
              <a:t>中增加到</a:t>
            </a:r>
            <a:r>
              <a:rPr lang="en-US" altLang="zh-CN" smtClean="0"/>
              <a:t>10</a:t>
            </a:r>
            <a:r>
              <a:rPr lang="zh-CN" altLang="en-US" smtClean="0"/>
              <a:t>个</a:t>
            </a:r>
          </a:p>
          <a:p>
            <a:pPr eaLnBrk="1" hangingPunct="1"/>
            <a:r>
              <a:rPr lang="zh-CN" altLang="en-US" smtClean="0"/>
              <a:t>如接受方无法识别新标头</a:t>
            </a:r>
            <a:r>
              <a:rPr lang="en-US" altLang="zh-CN" smtClean="0"/>
              <a:t>,</a:t>
            </a:r>
            <a:r>
              <a:rPr lang="zh-CN" altLang="en-US" smtClean="0"/>
              <a:t>则会忽略无法识别的实体标头字段</a:t>
            </a:r>
            <a:r>
              <a:rPr lang="en-US" altLang="zh-CN" smtClean="0"/>
              <a:t>;</a:t>
            </a:r>
            <a:r>
              <a:rPr lang="zh-CN" altLang="en-US" smtClean="0"/>
              <a:t>对于不能识别的标头</a:t>
            </a:r>
            <a:r>
              <a:rPr lang="en-US" altLang="zh-CN" smtClean="0"/>
              <a:t>,</a:t>
            </a:r>
            <a:r>
              <a:rPr lang="zh-CN" altLang="en-US" smtClean="0"/>
              <a:t>代理可以将其忽略</a:t>
            </a:r>
            <a:r>
              <a:rPr lang="en-US" altLang="zh-CN" smtClean="0"/>
              <a:t>,</a:t>
            </a:r>
            <a:r>
              <a:rPr lang="zh-CN" altLang="en-US" smtClean="0"/>
              <a:t>但是必须转发</a:t>
            </a:r>
          </a:p>
          <a:p>
            <a:pPr eaLnBrk="1" hangingPunct="1"/>
            <a:r>
              <a:rPr lang="zh-CN" altLang="en-US" smtClean="0"/>
              <a:t>所有无法识别的常规</a:t>
            </a:r>
            <a:r>
              <a:rPr lang="en-US" altLang="zh-CN" smtClean="0"/>
              <a:t>,</a:t>
            </a:r>
            <a:r>
              <a:rPr lang="zh-CN" altLang="en-US" smtClean="0"/>
              <a:t>请求或者响应标头都会被当作实体标头来对待</a:t>
            </a:r>
          </a:p>
        </p:txBody>
      </p:sp>
    </p:spTree>
    <p:extLst>
      <p:ext uri="{BB962C8B-B14F-4D97-AF65-F5344CB8AC3E}">
        <p14:creationId xmlns:p14="http://schemas.microsoft.com/office/powerpoint/2010/main" val="63452129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ChangeArrowheads="1"/>
          </p:cNvSpPr>
          <p:nvPr>
            <p:ph type="title"/>
          </p:nvPr>
        </p:nvSpPr>
        <p:spPr/>
        <p:txBody>
          <a:bodyPr/>
          <a:lstStyle/>
          <a:p>
            <a:pPr eaLnBrk="1" hangingPunct="1"/>
            <a:r>
              <a:rPr lang="zh-CN" altLang="en-US" smtClean="0"/>
              <a:t>实体头简介</a:t>
            </a:r>
          </a:p>
        </p:txBody>
      </p:sp>
      <p:sp>
        <p:nvSpPr>
          <p:cNvPr id="17306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实体头简介</a:t>
            </a:r>
            <a:r>
              <a:rPr lang="en-US" altLang="zh-CN" smtClean="0"/>
              <a:t>:</a:t>
            </a:r>
          </a:p>
          <a:p>
            <a:pPr lvl="1" eaLnBrk="1" hangingPunct="1"/>
            <a:r>
              <a:rPr lang="en-US" altLang="zh-CN" smtClean="0"/>
              <a:t>Allow*: </a:t>
            </a:r>
            <a:r>
              <a:rPr lang="zh-CN" altLang="en-US" smtClean="0"/>
              <a:t>可应用于资源的方法</a:t>
            </a:r>
          </a:p>
          <a:p>
            <a:pPr lvl="1" eaLnBrk="1" hangingPunct="1"/>
            <a:r>
              <a:rPr lang="en-US" altLang="zh-CN" smtClean="0"/>
              <a:t>Connection-Encoding*: </a:t>
            </a:r>
            <a:r>
              <a:rPr lang="zh-CN" altLang="en-US" smtClean="0"/>
              <a:t>应用于实体正文的内容编码</a:t>
            </a:r>
          </a:p>
          <a:p>
            <a:pPr lvl="1" eaLnBrk="1" hangingPunct="1"/>
            <a:r>
              <a:rPr lang="en-US" altLang="zh-CN" smtClean="0"/>
              <a:t>Content-Length*: </a:t>
            </a:r>
            <a:r>
              <a:rPr lang="zh-CN" altLang="en-US" smtClean="0"/>
              <a:t>实体正文的长度</a:t>
            </a:r>
          </a:p>
          <a:p>
            <a:pPr lvl="1" eaLnBrk="1" hangingPunct="1"/>
            <a:r>
              <a:rPr lang="en-US" altLang="zh-CN" smtClean="0"/>
              <a:t>Content-Type*: </a:t>
            </a:r>
            <a:r>
              <a:rPr lang="zh-CN" altLang="en-US" smtClean="0"/>
              <a:t>实体正文的媒体类型</a:t>
            </a:r>
          </a:p>
          <a:p>
            <a:pPr lvl="1" eaLnBrk="1" hangingPunct="1"/>
            <a:r>
              <a:rPr lang="en-US" altLang="zh-CN" smtClean="0"/>
              <a:t>Expires*: </a:t>
            </a:r>
            <a:r>
              <a:rPr lang="zh-CN" altLang="en-US" smtClean="0"/>
              <a:t>实体正文的存活时间</a:t>
            </a:r>
          </a:p>
          <a:p>
            <a:pPr lvl="1" eaLnBrk="1" hangingPunct="1"/>
            <a:r>
              <a:rPr lang="en-US" altLang="zh-CN" smtClean="0"/>
              <a:t>Last-Modified*: </a:t>
            </a:r>
            <a:r>
              <a:rPr lang="zh-CN" altLang="en-US" smtClean="0"/>
              <a:t>资源的最后一次修改时间</a:t>
            </a:r>
          </a:p>
          <a:p>
            <a:pPr lvl="1" eaLnBrk="1" hangingPunct="1"/>
            <a:r>
              <a:rPr lang="en-US" altLang="zh-CN" smtClean="0"/>
              <a:t>Content-Language: </a:t>
            </a:r>
            <a:r>
              <a:rPr lang="zh-CN" altLang="en-US" smtClean="0"/>
              <a:t>实体的自然语言</a:t>
            </a:r>
          </a:p>
        </p:txBody>
      </p:sp>
    </p:spTree>
    <p:extLst>
      <p:ext uri="{BB962C8B-B14F-4D97-AF65-F5344CB8AC3E}">
        <p14:creationId xmlns:p14="http://schemas.microsoft.com/office/powerpoint/2010/main" val="286935059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2"/>
          <p:cNvSpPr>
            <a:spLocks noGrp="1" noChangeArrowheads="1"/>
          </p:cNvSpPr>
          <p:nvPr>
            <p:ph type="title"/>
          </p:nvPr>
        </p:nvSpPr>
        <p:spPr/>
        <p:txBody>
          <a:bodyPr/>
          <a:lstStyle/>
          <a:p>
            <a:pPr eaLnBrk="1" hangingPunct="1"/>
            <a:r>
              <a:rPr lang="zh-CN" altLang="en-US" smtClean="0"/>
              <a:t>实体头简介</a:t>
            </a:r>
          </a:p>
        </p:txBody>
      </p:sp>
      <p:sp>
        <p:nvSpPr>
          <p:cNvPr id="17408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实体头简介</a:t>
            </a:r>
            <a:r>
              <a:rPr lang="en-US" altLang="zh-CN" smtClean="0"/>
              <a:t>:</a:t>
            </a:r>
          </a:p>
          <a:p>
            <a:pPr lvl="1" eaLnBrk="1" hangingPunct="1"/>
            <a:r>
              <a:rPr lang="en-US" altLang="zh-CN" smtClean="0"/>
              <a:t>Content-Location: </a:t>
            </a:r>
            <a:r>
              <a:rPr lang="zh-CN" altLang="en-US" smtClean="0"/>
              <a:t>资源的备用位置</a:t>
            </a:r>
          </a:p>
          <a:p>
            <a:pPr lvl="1" eaLnBrk="1" hangingPunct="1"/>
            <a:r>
              <a:rPr lang="en-US" altLang="zh-CN" smtClean="0"/>
              <a:t>Content-MD5: </a:t>
            </a:r>
            <a:r>
              <a:rPr lang="zh-CN" altLang="en-US" smtClean="0"/>
              <a:t>实体正文的完整性检查</a:t>
            </a:r>
          </a:p>
          <a:p>
            <a:pPr lvl="1" eaLnBrk="1" hangingPunct="1"/>
            <a:r>
              <a:rPr lang="en-US" altLang="zh-CN" smtClean="0"/>
              <a:t>Content-Range: </a:t>
            </a:r>
            <a:r>
              <a:rPr lang="zh-CN" altLang="en-US" smtClean="0"/>
              <a:t>实体正文中的内容检查</a:t>
            </a:r>
          </a:p>
        </p:txBody>
      </p:sp>
    </p:spTree>
    <p:extLst>
      <p:ext uri="{BB962C8B-B14F-4D97-AF65-F5344CB8AC3E}">
        <p14:creationId xmlns:p14="http://schemas.microsoft.com/office/powerpoint/2010/main" val="297899438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altLang="zh-CN" smtClean="0"/>
              <a:t>Allow</a:t>
            </a:r>
          </a:p>
        </p:txBody>
      </p:sp>
      <p:sp>
        <p:nvSpPr>
          <p:cNvPr id="1751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该字段列出了资源所支持的操作的集合，其目的是将有关资源的合法操作通知接收者。</a:t>
            </a:r>
          </a:p>
          <a:p>
            <a:pPr eaLnBrk="1" hangingPunct="1"/>
            <a:r>
              <a:rPr lang="zh-CN" altLang="en-US" dirty="0" smtClean="0"/>
              <a:t>例：服务器的响应消息中包含“</a:t>
            </a:r>
            <a:r>
              <a:rPr lang="en-US" altLang="zh-CN" dirty="0" smtClean="0"/>
              <a:t>Allow: GET, HEAD, PUT”</a:t>
            </a:r>
            <a:r>
              <a:rPr lang="zh-CN" altLang="en-US" dirty="0" smtClean="0"/>
              <a:t>，表示允许客户对服务器上的资源进行</a:t>
            </a:r>
            <a:r>
              <a:rPr lang="en-US" altLang="zh-CN" dirty="0" smtClean="0"/>
              <a:t>GET</a:t>
            </a:r>
            <a:r>
              <a:rPr lang="zh-CN" altLang="en-US" dirty="0" smtClean="0"/>
              <a:t>、</a:t>
            </a:r>
            <a:r>
              <a:rPr lang="en-US" altLang="zh-CN" dirty="0" smtClean="0"/>
              <a:t>HEAD</a:t>
            </a:r>
            <a:r>
              <a:rPr lang="zh-CN" altLang="en-US" dirty="0" smtClean="0"/>
              <a:t>和</a:t>
            </a:r>
            <a:r>
              <a:rPr lang="en-US" altLang="zh-CN" dirty="0" smtClean="0"/>
              <a:t>POST</a:t>
            </a:r>
            <a:r>
              <a:rPr lang="zh-CN" altLang="en-US" dirty="0" smtClean="0"/>
              <a:t>操作。</a:t>
            </a:r>
          </a:p>
          <a:p>
            <a:pPr eaLnBrk="1" hangingPunct="1"/>
            <a:r>
              <a:rPr lang="zh-CN" altLang="en-US" dirty="0" smtClean="0"/>
              <a:t>当客户想在服务器上创建或者更新资源时，会向服务器发送带有</a:t>
            </a:r>
            <a:r>
              <a:rPr lang="en-US" altLang="zh-CN" dirty="0" smtClean="0"/>
              <a:t>PUT</a:t>
            </a:r>
            <a:r>
              <a:rPr lang="zh-CN" altLang="en-US" dirty="0" smtClean="0"/>
              <a:t>方法的请求消息，此请求消息中通常会包含“</a:t>
            </a:r>
            <a:r>
              <a:rPr lang="en-US" altLang="zh-CN" dirty="0" smtClean="0"/>
              <a:t>Allow”</a:t>
            </a:r>
            <a:r>
              <a:rPr lang="zh-CN" altLang="en-US" dirty="0" smtClean="0"/>
              <a:t>字段，这样，客户就可以给出该新建或者更新后的资源所支持的方法。</a:t>
            </a:r>
          </a:p>
        </p:txBody>
      </p:sp>
    </p:spTree>
    <p:extLst>
      <p:ext uri="{BB962C8B-B14F-4D97-AF65-F5344CB8AC3E}">
        <p14:creationId xmlns:p14="http://schemas.microsoft.com/office/powerpoint/2010/main" val="203792587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pPr eaLnBrk="1" hangingPunct="1"/>
            <a:r>
              <a:rPr lang="en-US" altLang="zh-CN" smtClean="0"/>
              <a:t>Allow</a:t>
            </a:r>
          </a:p>
        </p:txBody>
      </p:sp>
      <p:sp>
        <p:nvSpPr>
          <p:cNvPr id="1761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当客户使用某种服务器不支持的方法来操作资源时，服务器会给出状态码为</a:t>
            </a:r>
            <a:r>
              <a:rPr lang="en-US" altLang="zh-CN" smtClean="0"/>
              <a:t>405</a:t>
            </a:r>
            <a:r>
              <a:rPr lang="zh-CN" altLang="en-US" smtClean="0"/>
              <a:t>的响应，同时会在响应消息中使用“</a:t>
            </a:r>
            <a:r>
              <a:rPr lang="en-US" altLang="zh-CN" smtClean="0"/>
              <a:t>Allow”</a:t>
            </a:r>
            <a:r>
              <a:rPr lang="zh-CN" altLang="en-US" smtClean="0"/>
              <a:t>字段来通知客户对该资源允许使用哪些操作方法。</a:t>
            </a:r>
          </a:p>
        </p:txBody>
      </p:sp>
    </p:spTree>
    <p:extLst>
      <p:ext uri="{BB962C8B-B14F-4D97-AF65-F5344CB8AC3E}">
        <p14:creationId xmlns:p14="http://schemas.microsoft.com/office/powerpoint/2010/main" val="411771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CN" smtClean="0"/>
              <a:t>HTTP</a:t>
            </a:r>
            <a:r>
              <a:rPr lang="zh-CN" altLang="en-US" smtClean="0"/>
              <a:t>版本概述</a:t>
            </a:r>
          </a:p>
        </p:txBody>
      </p:sp>
      <p:sp>
        <p:nvSpPr>
          <p:cNvPr id="2048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HTTP 0.9</a:t>
            </a:r>
          </a:p>
          <a:p>
            <a:pPr lvl="1" eaLnBrk="1" hangingPunct="1"/>
            <a:r>
              <a:rPr lang="zh-CN" altLang="en-US" dirty="0" smtClean="0"/>
              <a:t>用于在</a:t>
            </a:r>
            <a:r>
              <a:rPr lang="en-US" altLang="zh-CN" dirty="0" smtClean="0"/>
              <a:t>Internet</a:t>
            </a:r>
            <a:r>
              <a:rPr lang="zh-CN" altLang="en-US" dirty="0" smtClean="0"/>
              <a:t>上传送</a:t>
            </a:r>
            <a:r>
              <a:rPr lang="en-US" altLang="zh-CN" dirty="0" smtClean="0"/>
              <a:t>HTML</a:t>
            </a:r>
            <a:r>
              <a:rPr lang="zh-CN" altLang="en-US" dirty="0" smtClean="0"/>
              <a:t>文本文件的简单协议</a:t>
            </a:r>
          </a:p>
          <a:p>
            <a:pPr lvl="1" eaLnBrk="1" hangingPunct="1"/>
            <a:r>
              <a:rPr lang="zh-CN" altLang="en-US" dirty="0" smtClean="0"/>
              <a:t>客户端仅支持</a:t>
            </a:r>
            <a:r>
              <a:rPr lang="en-US" altLang="zh-CN" dirty="0" smtClean="0"/>
              <a:t>Get</a:t>
            </a:r>
            <a:r>
              <a:rPr lang="zh-CN" altLang="en-US" dirty="0" smtClean="0"/>
              <a:t>方法</a:t>
            </a:r>
          </a:p>
          <a:p>
            <a:pPr lvl="1" eaLnBrk="1" hangingPunct="1"/>
            <a:r>
              <a:rPr lang="zh-CN" altLang="en-US" dirty="0" smtClean="0"/>
              <a:t>服务器端通过将文档返回给客户来响应客户的请求，而不加上任何的附加信息</a:t>
            </a:r>
          </a:p>
          <a:p>
            <a:pPr lvl="1" eaLnBrk="1" hangingPunct="1"/>
            <a:r>
              <a:rPr lang="zh-CN" altLang="en-US" dirty="0" smtClean="0"/>
              <a:t>由于过于简单已经逐渐被淘汰</a:t>
            </a:r>
          </a:p>
        </p:txBody>
      </p:sp>
    </p:spTree>
    <p:extLst>
      <p:ext uri="{BB962C8B-B14F-4D97-AF65-F5344CB8AC3E}">
        <p14:creationId xmlns:p14="http://schemas.microsoft.com/office/powerpoint/2010/main" val="419066648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altLang="zh-CN" smtClean="0"/>
              <a:t>Content-Type</a:t>
            </a:r>
          </a:p>
        </p:txBody>
      </p:sp>
      <p:sp>
        <p:nvSpPr>
          <p:cNvPr id="1771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该字段指出了发送给接收者的消息中所包含的实体正文的媒体类型，这样接收者就能够根据媒体类型对资源进行适当的处理。</a:t>
            </a:r>
          </a:p>
          <a:p>
            <a:pPr eaLnBrk="1" hangingPunct="1"/>
            <a:r>
              <a:rPr lang="en-US" altLang="zh-CN" dirty="0" smtClean="0"/>
              <a:t>HTTP</a:t>
            </a:r>
            <a:r>
              <a:rPr lang="zh-CN" altLang="en-US" dirty="0" smtClean="0"/>
              <a:t>协议使用</a:t>
            </a:r>
            <a:r>
              <a:rPr lang="en-US" altLang="zh-CN" dirty="0" smtClean="0"/>
              <a:t>MIME</a:t>
            </a:r>
            <a:r>
              <a:rPr lang="zh-CN" altLang="en-US" dirty="0" smtClean="0"/>
              <a:t>来描述资源的媒体类型，其格式为：</a:t>
            </a:r>
            <a:br>
              <a:rPr lang="zh-CN" altLang="en-US" dirty="0" smtClean="0"/>
            </a:br>
            <a:r>
              <a:rPr lang="en-US" altLang="zh-CN" dirty="0" smtClean="0"/>
              <a:t>media-type = type“/”subtype*( “;”parameter)</a:t>
            </a:r>
          </a:p>
          <a:p>
            <a:pPr lvl="1" eaLnBrk="1" hangingPunct="1"/>
            <a:r>
              <a:rPr lang="en-US" altLang="zh-CN" dirty="0" smtClean="0"/>
              <a:t>type</a:t>
            </a:r>
            <a:r>
              <a:rPr lang="zh-CN" altLang="en-US" dirty="0" smtClean="0"/>
              <a:t>是表示媒体类型的字符串</a:t>
            </a:r>
          </a:p>
          <a:p>
            <a:pPr lvl="1" eaLnBrk="1" hangingPunct="1"/>
            <a:r>
              <a:rPr lang="en-US" altLang="zh-CN" dirty="0" smtClean="0"/>
              <a:t>subtype</a:t>
            </a:r>
            <a:r>
              <a:rPr lang="zh-CN" altLang="en-US" dirty="0" smtClean="0"/>
              <a:t>是表示媒体子类型的字符串</a:t>
            </a:r>
          </a:p>
          <a:p>
            <a:pPr lvl="1" eaLnBrk="1" hangingPunct="1"/>
            <a:r>
              <a:rPr lang="en-US" altLang="zh-CN" dirty="0" smtClean="0"/>
              <a:t>parameter</a:t>
            </a:r>
            <a:r>
              <a:rPr lang="zh-CN" altLang="en-US" dirty="0" smtClean="0"/>
              <a:t>是对媒体类型的进一步说明或限定，它采用“属性</a:t>
            </a:r>
            <a:r>
              <a:rPr lang="en-US" altLang="zh-CN" dirty="0" smtClean="0"/>
              <a:t>=</a:t>
            </a:r>
            <a:r>
              <a:rPr lang="zh-CN" altLang="en-US" dirty="0" smtClean="0"/>
              <a:t>值”对的格式</a:t>
            </a:r>
          </a:p>
        </p:txBody>
      </p:sp>
    </p:spTree>
    <p:extLst>
      <p:ext uri="{BB962C8B-B14F-4D97-AF65-F5344CB8AC3E}">
        <p14:creationId xmlns:p14="http://schemas.microsoft.com/office/powerpoint/2010/main" val="153059045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altLang="zh-CN" smtClean="0"/>
              <a:t>Content-Type</a:t>
            </a:r>
          </a:p>
        </p:txBody>
      </p:sp>
      <p:sp>
        <p:nvSpPr>
          <p:cNvPr id="1781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例如：</a:t>
            </a:r>
          </a:p>
          <a:p>
            <a:pPr lvl="1" eaLnBrk="1" hangingPunct="1"/>
            <a:r>
              <a:rPr lang="zh-CN" altLang="en-US" smtClean="0"/>
              <a:t>“</a:t>
            </a:r>
            <a:r>
              <a:rPr lang="en-US" altLang="zh-CN" smtClean="0"/>
              <a:t>Content-Type: text/html;charset=ISO-8859-4”</a:t>
            </a:r>
            <a:r>
              <a:rPr lang="zh-CN" altLang="en-US" smtClean="0"/>
              <a:t>表示资源类型为“</a:t>
            </a:r>
            <a:r>
              <a:rPr lang="en-US" altLang="zh-CN" smtClean="0"/>
              <a:t>text”</a:t>
            </a:r>
            <a:r>
              <a:rPr lang="zh-CN" altLang="en-US" smtClean="0"/>
              <a:t>，子类型为“</a:t>
            </a:r>
            <a:r>
              <a:rPr lang="en-US" altLang="zh-CN" smtClean="0"/>
              <a:t>html”</a:t>
            </a:r>
            <a:r>
              <a:rPr lang="zh-CN" altLang="en-US" smtClean="0"/>
              <a:t>，且所使用的字符集为“</a:t>
            </a:r>
            <a:r>
              <a:rPr lang="en-US" altLang="zh-CN" smtClean="0"/>
              <a:t>ISO-8859-4”</a:t>
            </a:r>
            <a:r>
              <a:rPr lang="zh-CN" altLang="en-US" smtClean="0"/>
              <a:t>。</a:t>
            </a:r>
          </a:p>
        </p:txBody>
      </p:sp>
    </p:spTree>
    <p:extLst>
      <p:ext uri="{BB962C8B-B14F-4D97-AF65-F5344CB8AC3E}">
        <p14:creationId xmlns:p14="http://schemas.microsoft.com/office/powerpoint/2010/main" val="317057527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altLang="zh-CN" smtClean="0"/>
              <a:t>Content-Encoding</a:t>
            </a:r>
          </a:p>
        </p:txBody>
      </p:sp>
      <p:sp>
        <p:nvSpPr>
          <p:cNvPr id="1792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该字段是资源媒体类型的限定符，表示对消息中的实体采用了何种压缩方法。</a:t>
            </a:r>
          </a:p>
          <a:p>
            <a:pPr eaLnBrk="1" hangingPunct="1"/>
            <a:r>
              <a:rPr lang="zh-CN" altLang="en-US" smtClean="0"/>
              <a:t>有时，我们在存储或者传送资源时会对该资源进行压缩，从而减少其占用空间或者加快传送速度。</a:t>
            </a:r>
          </a:p>
        </p:txBody>
      </p:sp>
    </p:spTree>
    <p:extLst>
      <p:ext uri="{BB962C8B-B14F-4D97-AF65-F5344CB8AC3E}">
        <p14:creationId xmlns:p14="http://schemas.microsoft.com/office/powerpoint/2010/main" val="421550190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altLang="zh-CN" smtClean="0"/>
              <a:t>Content-Encoding</a:t>
            </a:r>
          </a:p>
        </p:txBody>
      </p:sp>
      <p:sp>
        <p:nvSpPr>
          <p:cNvPr id="18022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“Content-Encoding”</a:t>
            </a:r>
            <a:r>
              <a:rPr lang="zh-CN" altLang="en-US" smtClean="0"/>
              <a:t>字段的目的就是为了通知接收者所传送资源的压缩方法。这样，接收者就能够采用适当的方法对资源进行解压缩，在此基础上再根据资源的媒体类型进行相应的处理。</a:t>
            </a:r>
          </a:p>
          <a:p>
            <a:pPr eaLnBrk="1" hangingPunct="1"/>
            <a:r>
              <a:rPr lang="zh-CN" altLang="en-US" smtClean="0"/>
              <a:t>示例：“</a:t>
            </a:r>
            <a:r>
              <a:rPr lang="en-US" altLang="zh-CN" smtClean="0"/>
              <a:t>Content-Encoding:x-gzip”</a:t>
            </a:r>
            <a:r>
              <a:rPr lang="zh-CN" altLang="en-US" smtClean="0"/>
              <a:t>表示消息中包含的实体使用</a:t>
            </a:r>
            <a:r>
              <a:rPr lang="en-US" altLang="zh-CN" smtClean="0"/>
              <a:t>gzip</a:t>
            </a:r>
            <a:r>
              <a:rPr lang="zh-CN" altLang="en-US" smtClean="0"/>
              <a:t>方法压缩。</a:t>
            </a:r>
          </a:p>
        </p:txBody>
      </p:sp>
    </p:spTree>
    <p:extLst>
      <p:ext uri="{BB962C8B-B14F-4D97-AF65-F5344CB8AC3E}">
        <p14:creationId xmlns:p14="http://schemas.microsoft.com/office/powerpoint/2010/main" val="327929009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2"/>
          <p:cNvSpPr>
            <a:spLocks noGrp="1" noChangeArrowheads="1"/>
          </p:cNvSpPr>
          <p:nvPr>
            <p:ph type="title"/>
          </p:nvPr>
        </p:nvSpPr>
        <p:spPr/>
        <p:txBody>
          <a:bodyPr/>
          <a:lstStyle/>
          <a:p>
            <a:pPr eaLnBrk="1" hangingPunct="1"/>
            <a:r>
              <a:rPr lang="en-US" altLang="zh-CN" smtClean="0"/>
              <a:t>Content-Language</a:t>
            </a:r>
          </a:p>
        </p:txBody>
      </p:sp>
      <p:sp>
        <p:nvSpPr>
          <p:cNvPr id="1812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该字段表示消息中包含的实体的自然语言。该字段的目的是使得最终用户可以根据自己在语言上的需要来选择合适的资源。</a:t>
            </a:r>
          </a:p>
          <a:p>
            <a:pPr eaLnBrk="1" hangingPunct="1"/>
            <a:r>
              <a:rPr lang="zh-CN" altLang="en-US" smtClean="0"/>
              <a:t>例如：“</a:t>
            </a:r>
            <a:r>
              <a:rPr lang="en-US" altLang="zh-CN" smtClean="0"/>
              <a:t>Content-Language: en”</a:t>
            </a:r>
            <a:r>
              <a:rPr lang="zh-CN" altLang="en-US" smtClean="0"/>
              <a:t>表示该资源适合于英语用户。</a:t>
            </a:r>
          </a:p>
        </p:txBody>
      </p:sp>
    </p:spTree>
    <p:extLst>
      <p:ext uri="{BB962C8B-B14F-4D97-AF65-F5344CB8AC3E}">
        <p14:creationId xmlns:p14="http://schemas.microsoft.com/office/powerpoint/2010/main" val="369037769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2"/>
          <p:cNvSpPr>
            <a:spLocks noGrp="1" noChangeArrowheads="1"/>
          </p:cNvSpPr>
          <p:nvPr>
            <p:ph type="title"/>
          </p:nvPr>
        </p:nvSpPr>
        <p:spPr/>
        <p:txBody>
          <a:bodyPr/>
          <a:lstStyle/>
          <a:p>
            <a:pPr eaLnBrk="1" hangingPunct="1"/>
            <a:r>
              <a:rPr lang="en-US" altLang="zh-CN" smtClean="0"/>
              <a:t>Content-Length</a:t>
            </a:r>
          </a:p>
        </p:txBody>
      </p:sp>
      <p:sp>
        <p:nvSpPr>
          <p:cNvPr id="18227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该字段表示消息中所包含实体正文的大小（以字节为单位）。</a:t>
            </a:r>
          </a:p>
          <a:p>
            <a:pPr eaLnBrk="1" hangingPunct="1"/>
            <a:r>
              <a:rPr lang="zh-CN" altLang="en-US" smtClean="0"/>
              <a:t>例如：“</a:t>
            </a:r>
            <a:r>
              <a:rPr lang="en-US" altLang="zh-CN" smtClean="0"/>
              <a:t>Content-Length : 500”</a:t>
            </a:r>
            <a:r>
              <a:rPr lang="zh-CN" altLang="en-US" smtClean="0"/>
              <a:t>说明资源大小为</a:t>
            </a:r>
            <a:r>
              <a:rPr lang="en-US" altLang="zh-CN" smtClean="0"/>
              <a:t>500bytes </a:t>
            </a:r>
            <a:r>
              <a:rPr lang="zh-CN" altLang="en-US" smtClean="0"/>
              <a:t>。</a:t>
            </a:r>
          </a:p>
        </p:txBody>
      </p:sp>
    </p:spTree>
    <p:extLst>
      <p:ext uri="{BB962C8B-B14F-4D97-AF65-F5344CB8AC3E}">
        <p14:creationId xmlns:p14="http://schemas.microsoft.com/office/powerpoint/2010/main" val="2116789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2"/>
          <p:cNvSpPr>
            <a:spLocks noGrp="1" noChangeArrowheads="1"/>
          </p:cNvSpPr>
          <p:nvPr>
            <p:ph type="title"/>
          </p:nvPr>
        </p:nvSpPr>
        <p:spPr/>
        <p:txBody>
          <a:bodyPr/>
          <a:lstStyle/>
          <a:p>
            <a:pPr eaLnBrk="1" hangingPunct="1"/>
            <a:r>
              <a:rPr lang="en-US" altLang="zh-CN" smtClean="0"/>
              <a:t>Content-Range</a:t>
            </a:r>
          </a:p>
        </p:txBody>
      </p:sp>
      <p:sp>
        <p:nvSpPr>
          <p:cNvPr id="1833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该字段表示当前所发送的实体是整个资源的一部分，同时指出了该部分在整个资源中的位置。当客户使用“部分的</a:t>
            </a:r>
            <a:r>
              <a:rPr lang="en-US" altLang="zh-CN" smtClean="0"/>
              <a:t>GET”</a:t>
            </a:r>
            <a:r>
              <a:rPr lang="zh-CN" altLang="en-US" smtClean="0"/>
              <a:t>方法时，服务器的响应消息中通常会包含该字段。</a:t>
            </a:r>
          </a:p>
          <a:p>
            <a:pPr eaLnBrk="1" hangingPunct="1"/>
            <a:r>
              <a:rPr lang="zh-CN" altLang="en-US" smtClean="0"/>
              <a:t>例如：“</a:t>
            </a:r>
            <a:r>
              <a:rPr lang="en-US" altLang="zh-CN" smtClean="0"/>
              <a:t>Content-Range: bytes 500-999/1234”</a:t>
            </a:r>
            <a:r>
              <a:rPr lang="zh-CN" altLang="en-US" smtClean="0"/>
              <a:t>表示当前消息中包含的实体是长度为</a:t>
            </a:r>
            <a:r>
              <a:rPr lang="en-US" altLang="zh-CN" smtClean="0"/>
              <a:t>1234bytes</a:t>
            </a:r>
            <a:r>
              <a:rPr lang="zh-CN" altLang="en-US" smtClean="0"/>
              <a:t>的资源中从第</a:t>
            </a:r>
            <a:r>
              <a:rPr lang="en-US" altLang="zh-CN" smtClean="0"/>
              <a:t>500byte</a:t>
            </a:r>
            <a:r>
              <a:rPr lang="zh-CN" altLang="en-US" smtClean="0"/>
              <a:t>到第</a:t>
            </a:r>
            <a:r>
              <a:rPr lang="en-US" altLang="zh-CN" smtClean="0"/>
              <a:t>999byte</a:t>
            </a:r>
            <a:r>
              <a:rPr lang="zh-CN" altLang="en-US" smtClean="0"/>
              <a:t>的一部分。</a:t>
            </a:r>
          </a:p>
        </p:txBody>
      </p:sp>
    </p:spTree>
    <p:extLst>
      <p:ext uri="{BB962C8B-B14F-4D97-AF65-F5344CB8AC3E}">
        <p14:creationId xmlns:p14="http://schemas.microsoft.com/office/powerpoint/2010/main" val="89015753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2"/>
          <p:cNvSpPr>
            <a:spLocks noGrp="1" noChangeArrowheads="1"/>
          </p:cNvSpPr>
          <p:nvPr>
            <p:ph type="title"/>
          </p:nvPr>
        </p:nvSpPr>
        <p:spPr/>
        <p:txBody>
          <a:bodyPr/>
          <a:lstStyle/>
          <a:p>
            <a:pPr eaLnBrk="1" hangingPunct="1"/>
            <a:r>
              <a:rPr lang="en-US" altLang="zh-CN" smtClean="0"/>
              <a:t>Last-Modified</a:t>
            </a:r>
          </a:p>
        </p:txBody>
      </p:sp>
      <p:sp>
        <p:nvSpPr>
          <p:cNvPr id="18432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该字段表示消息中所包含资源的最后修改日期和时间。</a:t>
            </a:r>
          </a:p>
          <a:p>
            <a:pPr eaLnBrk="1" hangingPunct="1"/>
            <a:r>
              <a:rPr lang="zh-CN" altLang="en-US" smtClean="0"/>
              <a:t>例如：“</a:t>
            </a:r>
            <a:r>
              <a:rPr lang="en-US" altLang="zh-CN" smtClean="0"/>
              <a:t>Last-Modified: Wed, 15 Nov 1995 04:58:08 GMT”</a:t>
            </a:r>
            <a:r>
              <a:rPr lang="zh-CN" altLang="en-US" smtClean="0"/>
              <a:t>表示资源的最后修改日期为：“</a:t>
            </a:r>
            <a:r>
              <a:rPr lang="en-US" altLang="zh-CN" smtClean="0"/>
              <a:t>Wed, 15 Nov 1995 04:58:08 GMT”</a:t>
            </a:r>
            <a:r>
              <a:rPr lang="zh-CN" altLang="en-US" smtClean="0"/>
              <a:t>。</a:t>
            </a:r>
          </a:p>
          <a:p>
            <a:pPr eaLnBrk="1" hangingPunct="1"/>
            <a:r>
              <a:rPr lang="zh-CN" altLang="en-US" smtClean="0"/>
              <a:t>客户通常使用该字段来判断自己目前所拥有的资源是否为最新版本。如果是，那么就没有必要重新下载资源；如果不是，那么再使用</a:t>
            </a:r>
            <a:r>
              <a:rPr lang="en-US" altLang="zh-CN" smtClean="0"/>
              <a:t>GET</a:t>
            </a:r>
            <a:r>
              <a:rPr lang="zh-CN" altLang="en-US" smtClean="0"/>
              <a:t>方法来获取最新版本。</a:t>
            </a:r>
          </a:p>
        </p:txBody>
      </p:sp>
    </p:spTree>
    <p:extLst>
      <p:ext uri="{BB962C8B-B14F-4D97-AF65-F5344CB8AC3E}">
        <p14:creationId xmlns:p14="http://schemas.microsoft.com/office/powerpoint/2010/main" val="342474316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4"/>
          <p:cNvSpPr>
            <a:spLocks noGrp="1" noChangeArrowheads="1"/>
          </p:cNvSpPr>
          <p:nvPr>
            <p:ph type="ctrTitle"/>
          </p:nvPr>
        </p:nvSpPr>
        <p:spPr/>
        <p:txBody>
          <a:bodyPr/>
          <a:lstStyle/>
          <a:p>
            <a:pPr eaLnBrk="1" hangingPunct="1"/>
            <a:r>
              <a:rPr lang="en-US" altLang="zh-CN" smtClean="0"/>
              <a:t>Part VIII</a:t>
            </a:r>
          </a:p>
        </p:txBody>
      </p:sp>
      <p:sp>
        <p:nvSpPr>
          <p:cNvPr id="185347"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en-US" altLang="zh-CN" dirty="0" smtClean="0"/>
              <a:t>HTTP</a:t>
            </a:r>
            <a:r>
              <a:rPr lang="zh-CN" altLang="en-US" dirty="0" smtClean="0"/>
              <a:t>与</a:t>
            </a:r>
            <a:r>
              <a:rPr lang="en-US" altLang="zh-CN" dirty="0" smtClean="0"/>
              <a:t>HTML</a:t>
            </a:r>
          </a:p>
        </p:txBody>
      </p:sp>
    </p:spTree>
    <p:extLst>
      <p:ext uri="{BB962C8B-B14F-4D97-AF65-F5344CB8AC3E}">
        <p14:creationId xmlns:p14="http://schemas.microsoft.com/office/powerpoint/2010/main" val="335817919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2"/>
          <p:cNvSpPr>
            <a:spLocks noGrp="1" noChangeArrowheads="1"/>
          </p:cNvSpPr>
          <p:nvPr>
            <p:ph type="title"/>
          </p:nvPr>
        </p:nvSpPr>
        <p:spPr/>
        <p:txBody>
          <a:bodyPr/>
          <a:lstStyle/>
          <a:p>
            <a:pPr eaLnBrk="1" hangingPunct="1"/>
            <a:r>
              <a:rPr lang="zh-CN" altLang="en-US" smtClean="0"/>
              <a:t>再谈表单</a:t>
            </a:r>
          </a:p>
        </p:txBody>
      </p:sp>
      <p:sp>
        <p:nvSpPr>
          <p:cNvPr id="1863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表单是用于将用户直接或间接输入的数据发送给处理程序</a:t>
            </a:r>
            <a:r>
              <a:rPr lang="en-US" altLang="zh-CN" dirty="0" smtClean="0"/>
              <a:t>(</a:t>
            </a:r>
            <a:r>
              <a:rPr lang="zh-CN" altLang="en-US" dirty="0" smtClean="0"/>
              <a:t>该程序可以位于客户端或者服务器端</a:t>
            </a:r>
            <a:r>
              <a:rPr lang="en-US" altLang="zh-CN" dirty="0" smtClean="0"/>
              <a:t>)</a:t>
            </a:r>
            <a:r>
              <a:rPr lang="zh-CN" altLang="en-US" dirty="0" smtClean="0"/>
              <a:t>的</a:t>
            </a:r>
            <a:r>
              <a:rPr lang="en-US" altLang="zh-CN" dirty="0" smtClean="0"/>
              <a:t>HTML</a:t>
            </a:r>
            <a:r>
              <a:rPr lang="zh-CN" altLang="en-US" dirty="0" smtClean="0"/>
              <a:t>元素</a:t>
            </a:r>
          </a:p>
          <a:p>
            <a:pPr eaLnBrk="1" hangingPunct="1"/>
            <a:r>
              <a:rPr lang="zh-CN" altLang="en-US" dirty="0" smtClean="0"/>
              <a:t>表单通常通过所包含的控件来接收用户的输入</a:t>
            </a:r>
            <a:r>
              <a:rPr lang="en-US" altLang="zh-CN" dirty="0" smtClean="0"/>
              <a:t>,</a:t>
            </a:r>
            <a:r>
              <a:rPr lang="zh-CN" altLang="en-US" dirty="0" smtClean="0"/>
              <a:t>然后以表单为单位进行发送</a:t>
            </a:r>
          </a:p>
        </p:txBody>
      </p:sp>
    </p:spTree>
    <p:extLst>
      <p:ext uri="{BB962C8B-B14F-4D97-AF65-F5344CB8AC3E}">
        <p14:creationId xmlns:p14="http://schemas.microsoft.com/office/powerpoint/2010/main" val="123261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smtClean="0"/>
              <a:t>HTTP</a:t>
            </a:r>
            <a:r>
              <a:rPr lang="zh-CN" altLang="en-US" smtClean="0"/>
              <a:t>版本概述</a:t>
            </a:r>
          </a:p>
        </p:txBody>
      </p:sp>
      <p:sp>
        <p:nvSpPr>
          <p:cNvPr id="215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HTTP 1.0</a:t>
            </a:r>
          </a:p>
          <a:p>
            <a:pPr lvl="1" eaLnBrk="1" hangingPunct="1"/>
            <a:r>
              <a:rPr lang="zh-CN" altLang="en-US" dirty="0" smtClean="0"/>
              <a:t>于</a:t>
            </a:r>
            <a:r>
              <a:rPr lang="en-US" altLang="zh-CN" dirty="0" smtClean="0"/>
              <a:t>1992</a:t>
            </a:r>
            <a:r>
              <a:rPr lang="zh-CN" altLang="en-US" dirty="0" smtClean="0"/>
              <a:t>年到</a:t>
            </a:r>
            <a:r>
              <a:rPr lang="en-US" altLang="zh-CN" dirty="0" smtClean="0"/>
              <a:t>1996</a:t>
            </a:r>
            <a:r>
              <a:rPr lang="zh-CN" altLang="en-US" dirty="0" smtClean="0"/>
              <a:t>年期间开发的，并于</a:t>
            </a:r>
            <a:r>
              <a:rPr lang="en-US" altLang="zh-CN" dirty="0" smtClean="0"/>
              <a:t>1996</a:t>
            </a:r>
            <a:r>
              <a:rPr lang="zh-CN" altLang="en-US" dirty="0" smtClean="0"/>
              <a:t>年</a:t>
            </a:r>
            <a:r>
              <a:rPr lang="en-US" altLang="zh-CN" dirty="0" smtClean="0"/>
              <a:t>5</a:t>
            </a:r>
            <a:r>
              <a:rPr lang="zh-CN" altLang="en-US" dirty="0" smtClean="0"/>
              <a:t>月成为正式的官方标准－</a:t>
            </a:r>
            <a:r>
              <a:rPr lang="en-US" altLang="zh-CN" dirty="0" smtClean="0"/>
              <a:t>RFC 1945</a:t>
            </a:r>
            <a:endParaRPr lang="zh-CN" altLang="en-US" dirty="0" smtClean="0"/>
          </a:p>
          <a:p>
            <a:pPr lvl="1" eaLnBrk="1" hangingPunct="1"/>
            <a:r>
              <a:rPr lang="zh-CN" altLang="en-US" dirty="0" smtClean="0"/>
              <a:t>主要开发需求是传送除简单的文本文件以外的其它格式更为丰富的文件</a:t>
            </a:r>
          </a:p>
          <a:p>
            <a:pPr lvl="1" eaLnBrk="1" hangingPunct="1"/>
            <a:r>
              <a:rPr lang="zh-CN" altLang="en-US" dirty="0" smtClean="0"/>
              <a:t>与</a:t>
            </a:r>
            <a:r>
              <a:rPr lang="en-US" altLang="zh-CN" dirty="0" smtClean="0"/>
              <a:t>HTTP/0.9</a:t>
            </a:r>
            <a:r>
              <a:rPr lang="zh-CN" altLang="en-US" dirty="0" smtClean="0"/>
              <a:t>相比，</a:t>
            </a:r>
            <a:r>
              <a:rPr lang="en-US" altLang="zh-CN" dirty="0" smtClean="0"/>
              <a:t>HTTP/1.0</a:t>
            </a:r>
            <a:r>
              <a:rPr lang="zh-CN" altLang="en-US" dirty="0" smtClean="0"/>
              <a:t>在许多方面作了改进：</a:t>
            </a:r>
          </a:p>
          <a:p>
            <a:pPr lvl="2" eaLnBrk="1" hangingPunct="1"/>
            <a:r>
              <a:rPr lang="zh-CN" altLang="en-US" dirty="0" smtClean="0"/>
              <a:t>支持</a:t>
            </a:r>
            <a:r>
              <a:rPr lang="en-US" altLang="zh-CN" dirty="0" smtClean="0"/>
              <a:t>MIME</a:t>
            </a:r>
            <a:r>
              <a:rPr lang="zh-CN" altLang="en-US" dirty="0" smtClean="0"/>
              <a:t>格式的消息，其中包含了有关被传送数据的元数据以及对请求和响应语义的限定符</a:t>
            </a:r>
          </a:p>
          <a:p>
            <a:pPr lvl="2" eaLnBrk="1" hangingPunct="1"/>
            <a:r>
              <a:rPr lang="zh-CN" altLang="en-US" dirty="0" smtClean="0"/>
              <a:t>除了支持</a:t>
            </a:r>
            <a:r>
              <a:rPr lang="en-US" altLang="zh-CN" dirty="0" smtClean="0"/>
              <a:t>Get</a:t>
            </a:r>
            <a:r>
              <a:rPr lang="zh-CN" altLang="en-US" dirty="0" smtClean="0"/>
              <a:t>方法以外，可以使用</a:t>
            </a:r>
            <a:r>
              <a:rPr lang="en-US" altLang="zh-CN" dirty="0" smtClean="0"/>
              <a:t>Post</a:t>
            </a:r>
            <a:r>
              <a:rPr lang="zh-CN" altLang="en-US" dirty="0" smtClean="0"/>
              <a:t>、</a:t>
            </a:r>
            <a:r>
              <a:rPr lang="en-US" altLang="zh-CN" dirty="0" smtClean="0"/>
              <a:t>Head</a:t>
            </a:r>
            <a:r>
              <a:rPr lang="zh-CN" altLang="en-US" dirty="0" smtClean="0"/>
              <a:t>等方法</a:t>
            </a:r>
          </a:p>
        </p:txBody>
      </p:sp>
    </p:spTree>
    <p:extLst>
      <p:ext uri="{BB962C8B-B14F-4D97-AF65-F5344CB8AC3E}">
        <p14:creationId xmlns:p14="http://schemas.microsoft.com/office/powerpoint/2010/main" val="99940542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2"/>
          <p:cNvSpPr>
            <a:spLocks noGrp="1" noChangeArrowheads="1"/>
          </p:cNvSpPr>
          <p:nvPr>
            <p:ph type="title"/>
          </p:nvPr>
        </p:nvSpPr>
        <p:spPr/>
        <p:txBody>
          <a:bodyPr/>
          <a:lstStyle/>
          <a:p>
            <a:pPr eaLnBrk="1" hangingPunct="1"/>
            <a:r>
              <a:rPr lang="zh-CN" altLang="en-US" smtClean="0"/>
              <a:t>再谈表单</a:t>
            </a:r>
          </a:p>
        </p:txBody>
      </p:sp>
      <p:sp>
        <p:nvSpPr>
          <p:cNvPr id="187396" name="Rectangle 3" descr="Rectangle: Click to edit Master text styles&#10;Second level&#10;Third level&#10;Fourth level&#10;Fifth level"/>
          <p:cNvSpPr>
            <a:spLocks noGrp="1" noChangeArrowheads="1"/>
          </p:cNvSpPr>
          <p:nvPr>
            <p:ph type="body" idx="1"/>
          </p:nvPr>
        </p:nvSpPr>
        <p:spPr/>
        <p:txBody>
          <a:bodyPr/>
          <a:lstStyle/>
          <a:p>
            <a:pPr marL="533400" indent="-533400" eaLnBrk="1" hangingPunct="1"/>
            <a:r>
              <a:rPr lang="zh-CN" altLang="en-US" smtClean="0"/>
              <a:t>如果需要表单将用户输入的内容发送到服务器端</a:t>
            </a:r>
            <a:r>
              <a:rPr lang="en-US" altLang="zh-CN" smtClean="0"/>
              <a:t>,</a:t>
            </a:r>
            <a:r>
              <a:rPr lang="zh-CN" altLang="en-US" smtClean="0"/>
              <a:t>则有一个表单提交的过程</a:t>
            </a:r>
            <a:r>
              <a:rPr lang="en-US" altLang="zh-CN" smtClean="0"/>
              <a:t>,</a:t>
            </a:r>
            <a:r>
              <a:rPr lang="zh-CN" altLang="en-US" smtClean="0"/>
              <a:t>这个过程可以由用户直接或间接的控制</a:t>
            </a:r>
            <a:r>
              <a:rPr lang="en-US" altLang="zh-CN" smtClean="0"/>
              <a:t>:</a:t>
            </a:r>
          </a:p>
          <a:p>
            <a:pPr marL="914400" lvl="1" indent="-457200" eaLnBrk="1" hangingPunct="1">
              <a:buFont typeface="Wingdings" pitchFamily="2" charset="2"/>
              <a:buAutoNum type="arabicPeriod"/>
            </a:pPr>
            <a:r>
              <a:rPr lang="en-US" altLang="zh-CN" smtClean="0"/>
              <a:t> </a:t>
            </a:r>
            <a:r>
              <a:rPr lang="zh-CN" altLang="en-US" smtClean="0"/>
              <a:t>将用户输入按</a:t>
            </a:r>
            <a:r>
              <a:rPr lang="en-US" altLang="zh-CN" smtClean="0"/>
              <a:t>"</a:t>
            </a:r>
            <a:r>
              <a:rPr lang="zh-CN" altLang="en-US" smtClean="0"/>
              <a:t>控件名</a:t>
            </a:r>
            <a:r>
              <a:rPr lang="en-US" altLang="zh-CN" smtClean="0"/>
              <a:t>1=</a:t>
            </a:r>
            <a:r>
              <a:rPr lang="zh-CN" altLang="en-US" smtClean="0"/>
              <a:t>控件值</a:t>
            </a:r>
            <a:r>
              <a:rPr lang="en-US" altLang="zh-CN" smtClean="0"/>
              <a:t>1&amp;</a:t>
            </a:r>
            <a:r>
              <a:rPr lang="zh-CN" altLang="en-US" smtClean="0"/>
              <a:t>控件名</a:t>
            </a:r>
            <a:r>
              <a:rPr lang="en-US" altLang="zh-CN" smtClean="0"/>
              <a:t>2=</a:t>
            </a:r>
            <a:r>
              <a:rPr lang="zh-CN" altLang="en-US" smtClean="0"/>
              <a:t>控件值</a:t>
            </a:r>
            <a:r>
              <a:rPr lang="en-US" altLang="zh-CN" smtClean="0"/>
              <a:t>2&amp;…"</a:t>
            </a:r>
            <a:r>
              <a:rPr lang="zh-CN" altLang="en-US" smtClean="0"/>
              <a:t>构成字符串</a:t>
            </a:r>
          </a:p>
          <a:p>
            <a:pPr marL="914400" lvl="1" indent="-457200" eaLnBrk="1" hangingPunct="1">
              <a:buFont typeface="Wingdings" pitchFamily="2" charset="2"/>
              <a:buAutoNum type="arabicPeriod"/>
            </a:pPr>
            <a:r>
              <a:rPr lang="zh-CN" altLang="en-US" smtClean="0"/>
              <a:t>将字符串编码</a:t>
            </a:r>
            <a:r>
              <a:rPr lang="en-US" altLang="zh-CN" smtClean="0"/>
              <a:t>:</a:t>
            </a:r>
          </a:p>
          <a:p>
            <a:pPr marL="1295400" lvl="2" indent="-381000" eaLnBrk="1" hangingPunct="1">
              <a:buFont typeface="Wingdings" pitchFamily="2" charset="2"/>
              <a:buChar char="v"/>
            </a:pPr>
            <a:r>
              <a:rPr lang="zh-CN" altLang="en-US" smtClean="0"/>
              <a:t>空格置换为</a:t>
            </a:r>
            <a:r>
              <a:rPr lang="en-US" altLang="zh-CN" smtClean="0"/>
              <a:t>+;'_','@','.','*'</a:t>
            </a:r>
            <a:r>
              <a:rPr lang="zh-CN" altLang="en-US" smtClean="0"/>
              <a:t>保留</a:t>
            </a:r>
            <a:r>
              <a:rPr lang="en-US" altLang="zh-CN" smtClean="0"/>
              <a:t>;</a:t>
            </a:r>
            <a:r>
              <a:rPr lang="zh-CN" altLang="en-US" smtClean="0"/>
              <a:t>其他一些特殊字符被转换为</a:t>
            </a:r>
            <a:r>
              <a:rPr lang="en-US" altLang="zh-CN" smtClean="0"/>
              <a:t>%</a:t>
            </a:r>
            <a:r>
              <a:rPr lang="zh-CN" altLang="en-US" smtClean="0"/>
              <a:t>打头十六进制</a:t>
            </a:r>
            <a:r>
              <a:rPr lang="en-US" altLang="zh-CN" smtClean="0"/>
              <a:t>ASCII</a:t>
            </a:r>
            <a:r>
              <a:rPr lang="zh-CN" altLang="en-US" smtClean="0"/>
              <a:t>数字</a:t>
            </a:r>
          </a:p>
          <a:p>
            <a:pPr marL="914400" lvl="1" indent="-457200" eaLnBrk="1" hangingPunct="1">
              <a:buFont typeface="Wingdings" pitchFamily="2" charset="2"/>
              <a:buAutoNum type="arabicPeriod"/>
            </a:pPr>
            <a:r>
              <a:rPr lang="zh-CN" altLang="en-US" smtClean="0"/>
              <a:t>用</a:t>
            </a:r>
            <a:r>
              <a:rPr lang="en-US" altLang="zh-CN" smtClean="0"/>
              <a:t>GET</a:t>
            </a:r>
            <a:r>
              <a:rPr lang="zh-CN" altLang="en-US" smtClean="0"/>
              <a:t>或者</a:t>
            </a:r>
            <a:r>
              <a:rPr lang="en-US" altLang="zh-CN" smtClean="0"/>
              <a:t>POST</a:t>
            </a:r>
            <a:r>
              <a:rPr lang="zh-CN" altLang="en-US" smtClean="0"/>
              <a:t>方法发送</a:t>
            </a:r>
          </a:p>
        </p:txBody>
      </p:sp>
    </p:spTree>
    <p:extLst>
      <p:ext uri="{BB962C8B-B14F-4D97-AF65-F5344CB8AC3E}">
        <p14:creationId xmlns:p14="http://schemas.microsoft.com/office/powerpoint/2010/main" val="200043430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noChangeArrowheads="1"/>
          </p:cNvSpPr>
          <p:nvPr>
            <p:ph type="title"/>
          </p:nvPr>
        </p:nvSpPr>
        <p:spPr/>
        <p:txBody>
          <a:bodyPr/>
          <a:lstStyle/>
          <a:p>
            <a:pPr eaLnBrk="1" hangingPunct="1"/>
            <a:r>
              <a:rPr lang="zh-CN" altLang="en-US" smtClean="0"/>
              <a:t>再谈表单</a:t>
            </a:r>
          </a:p>
        </p:txBody>
      </p:sp>
      <p:sp>
        <p:nvSpPr>
          <p:cNvPr id="188420"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zh-CN" altLang="en-US" smtClean="0"/>
              <a:t>将编码后的数据发送回服务器有两种方法</a:t>
            </a:r>
            <a:r>
              <a:rPr lang="en-US" altLang="zh-CN" smtClean="0"/>
              <a:t>:</a:t>
            </a:r>
          </a:p>
          <a:p>
            <a:pPr lvl="1" eaLnBrk="1" hangingPunct="1">
              <a:lnSpc>
                <a:spcPct val="90000"/>
              </a:lnSpc>
            </a:pPr>
            <a:r>
              <a:rPr lang="en-US" altLang="zh-CN" smtClean="0"/>
              <a:t>GET:</a:t>
            </a:r>
          </a:p>
          <a:p>
            <a:pPr lvl="2" eaLnBrk="1" hangingPunct="1">
              <a:lnSpc>
                <a:spcPct val="90000"/>
              </a:lnSpc>
            </a:pPr>
            <a:r>
              <a:rPr lang="zh-CN" altLang="en-US" smtClean="0"/>
              <a:t>将数据字符串附在处理程序的</a:t>
            </a:r>
            <a:r>
              <a:rPr lang="en-US" altLang="zh-CN" smtClean="0"/>
              <a:t>url</a:t>
            </a:r>
            <a:r>
              <a:rPr lang="zh-CN" altLang="en-US" smtClean="0"/>
              <a:t>后面</a:t>
            </a:r>
            <a:r>
              <a:rPr lang="en-US" altLang="zh-CN" smtClean="0"/>
              <a:t>,</a:t>
            </a:r>
            <a:r>
              <a:rPr lang="zh-CN" altLang="en-US" smtClean="0"/>
              <a:t>中间用</a:t>
            </a:r>
            <a:r>
              <a:rPr lang="en-US" altLang="zh-CN" smtClean="0"/>
              <a:t>?</a:t>
            </a:r>
            <a:r>
              <a:rPr lang="zh-CN" altLang="en-US" smtClean="0"/>
              <a:t>隔开</a:t>
            </a:r>
          </a:p>
          <a:p>
            <a:pPr lvl="2" eaLnBrk="1" hangingPunct="1">
              <a:lnSpc>
                <a:spcPct val="90000"/>
              </a:lnSpc>
            </a:pPr>
            <a:r>
              <a:rPr lang="zh-CN" altLang="en-US" smtClean="0"/>
              <a:t>缺点</a:t>
            </a:r>
            <a:r>
              <a:rPr lang="en-US" altLang="zh-CN" smtClean="0"/>
              <a:t>:</a:t>
            </a:r>
          </a:p>
          <a:p>
            <a:pPr lvl="3" eaLnBrk="1" hangingPunct="1">
              <a:lnSpc>
                <a:spcPct val="90000"/>
              </a:lnSpc>
            </a:pPr>
            <a:r>
              <a:rPr lang="zh-CN" altLang="en-US" smtClean="0"/>
              <a:t>往往受服务器总</a:t>
            </a:r>
            <a:r>
              <a:rPr lang="en-US" altLang="zh-CN" smtClean="0"/>
              <a:t>url</a:t>
            </a:r>
            <a:r>
              <a:rPr lang="zh-CN" altLang="en-US" smtClean="0"/>
              <a:t>长度限制</a:t>
            </a:r>
          </a:p>
          <a:p>
            <a:pPr lvl="3" eaLnBrk="1" hangingPunct="1">
              <a:lnSpc>
                <a:spcPct val="90000"/>
              </a:lnSpc>
            </a:pPr>
            <a:r>
              <a:rPr lang="zh-CN" altLang="en-US" smtClean="0"/>
              <a:t>容易被用户看到</a:t>
            </a:r>
          </a:p>
          <a:p>
            <a:pPr lvl="2" eaLnBrk="1" hangingPunct="1">
              <a:lnSpc>
                <a:spcPct val="90000"/>
              </a:lnSpc>
            </a:pPr>
            <a:r>
              <a:rPr lang="zh-CN" altLang="en-US" smtClean="0"/>
              <a:t>优点</a:t>
            </a:r>
            <a:r>
              <a:rPr lang="en-US" altLang="zh-CN" smtClean="0"/>
              <a:t>:</a:t>
            </a:r>
            <a:r>
              <a:rPr lang="zh-CN" altLang="en-US" smtClean="0"/>
              <a:t>可以被服务器缓存</a:t>
            </a:r>
          </a:p>
          <a:p>
            <a:pPr lvl="1" eaLnBrk="1" hangingPunct="1">
              <a:lnSpc>
                <a:spcPct val="90000"/>
              </a:lnSpc>
            </a:pPr>
            <a:r>
              <a:rPr lang="en-US" altLang="zh-CN" smtClean="0"/>
              <a:t>POST:</a:t>
            </a:r>
          </a:p>
          <a:p>
            <a:pPr lvl="2" eaLnBrk="1" hangingPunct="1">
              <a:lnSpc>
                <a:spcPct val="90000"/>
              </a:lnSpc>
            </a:pPr>
            <a:r>
              <a:rPr lang="zh-CN" altLang="en-US" smtClean="0"/>
              <a:t>将数据字符串作为</a:t>
            </a:r>
            <a:r>
              <a:rPr lang="en-US" altLang="zh-CN" smtClean="0"/>
              <a:t>HTTP</a:t>
            </a:r>
            <a:r>
              <a:rPr lang="zh-CN" altLang="en-US" smtClean="0"/>
              <a:t>实体主体内容发出</a:t>
            </a:r>
          </a:p>
          <a:p>
            <a:pPr lvl="2" eaLnBrk="1" hangingPunct="1">
              <a:lnSpc>
                <a:spcPct val="90000"/>
              </a:lnSpc>
            </a:pPr>
            <a:r>
              <a:rPr lang="zh-CN" altLang="en-US" smtClean="0"/>
              <a:t>可以处理任意长数据</a:t>
            </a:r>
          </a:p>
          <a:p>
            <a:pPr lvl="2" eaLnBrk="1" hangingPunct="1">
              <a:lnSpc>
                <a:spcPct val="90000"/>
              </a:lnSpc>
            </a:pPr>
            <a:r>
              <a:rPr lang="zh-CN" altLang="en-US" smtClean="0"/>
              <a:t>保密性较好</a:t>
            </a:r>
          </a:p>
        </p:txBody>
      </p:sp>
    </p:spTree>
    <p:extLst>
      <p:ext uri="{BB962C8B-B14F-4D97-AF65-F5344CB8AC3E}">
        <p14:creationId xmlns:p14="http://schemas.microsoft.com/office/powerpoint/2010/main" val="154637457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4"/>
          <p:cNvSpPr>
            <a:spLocks noGrp="1" noChangeArrowheads="1"/>
          </p:cNvSpPr>
          <p:nvPr>
            <p:ph type="ctrTitle"/>
          </p:nvPr>
        </p:nvSpPr>
        <p:spPr/>
        <p:txBody>
          <a:bodyPr/>
          <a:lstStyle/>
          <a:p>
            <a:pPr eaLnBrk="1" hangingPunct="1"/>
            <a:r>
              <a:rPr lang="en-US" altLang="zh-CN" smtClean="0"/>
              <a:t>Part IX</a:t>
            </a:r>
          </a:p>
        </p:txBody>
      </p:sp>
      <p:sp>
        <p:nvSpPr>
          <p:cNvPr id="191491"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en-US" altLang="zh-CN" dirty="0" smtClean="0"/>
              <a:t>Cookie</a:t>
            </a:r>
          </a:p>
        </p:txBody>
      </p:sp>
    </p:spTree>
    <p:extLst>
      <p:ext uri="{BB962C8B-B14F-4D97-AF65-F5344CB8AC3E}">
        <p14:creationId xmlns:p14="http://schemas.microsoft.com/office/powerpoint/2010/main" val="29355711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2"/>
          <p:cNvSpPr>
            <a:spLocks noGrp="1" noChangeArrowheads="1"/>
          </p:cNvSpPr>
          <p:nvPr>
            <p:ph type="title"/>
          </p:nvPr>
        </p:nvSpPr>
        <p:spPr/>
        <p:txBody>
          <a:bodyPr/>
          <a:lstStyle/>
          <a:p>
            <a:pPr eaLnBrk="1" hangingPunct="1"/>
            <a:r>
              <a:rPr lang="en-US" altLang="zh-CN" smtClean="0"/>
              <a:t>HTTP</a:t>
            </a:r>
            <a:r>
              <a:rPr lang="zh-CN" altLang="en-US" smtClean="0"/>
              <a:t>的状态管理</a:t>
            </a:r>
          </a:p>
        </p:txBody>
      </p:sp>
      <p:sp>
        <p:nvSpPr>
          <p:cNvPr id="19251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HTTP</a:t>
            </a:r>
            <a:r>
              <a:rPr lang="zh-CN" altLang="en-US" smtClean="0"/>
              <a:t>本身是无状态协议</a:t>
            </a:r>
            <a:r>
              <a:rPr lang="en-US" altLang="zh-CN" smtClean="0"/>
              <a:t>,</a:t>
            </a:r>
            <a:r>
              <a:rPr lang="zh-CN" altLang="en-US" smtClean="0"/>
              <a:t>但是服务器可以有合理理由在一个或多个</a:t>
            </a:r>
            <a:r>
              <a:rPr lang="en-US" altLang="zh-CN" smtClean="0"/>
              <a:t>Web</a:t>
            </a:r>
            <a:r>
              <a:rPr lang="zh-CN" altLang="en-US" smtClean="0"/>
              <a:t>会话中</a:t>
            </a:r>
            <a:r>
              <a:rPr lang="en-US" altLang="zh-CN" smtClean="0"/>
              <a:t>/</a:t>
            </a:r>
            <a:r>
              <a:rPr lang="zh-CN" altLang="en-US" smtClean="0"/>
              <a:t>间通过一系列请求保持信息</a:t>
            </a:r>
          </a:p>
          <a:p>
            <a:pPr eaLnBrk="1" hangingPunct="1"/>
            <a:r>
              <a:rPr lang="en-US" altLang="zh-CN" smtClean="0"/>
              <a:t>Cookie</a:t>
            </a:r>
            <a:r>
              <a:rPr lang="zh-CN" altLang="en-US" smtClean="0"/>
              <a:t>是一种在</a:t>
            </a:r>
            <a:r>
              <a:rPr lang="en-US" altLang="zh-CN" smtClean="0"/>
              <a:t>HTTP</a:t>
            </a:r>
            <a:r>
              <a:rPr lang="zh-CN" altLang="en-US" smtClean="0"/>
              <a:t>中对状态进行管理的方式</a:t>
            </a:r>
          </a:p>
          <a:p>
            <a:pPr eaLnBrk="1" hangingPunct="1"/>
            <a:r>
              <a:rPr lang="en-US" altLang="zh-CN" smtClean="0"/>
              <a:t>Cookie</a:t>
            </a:r>
            <a:r>
              <a:rPr lang="zh-CN" altLang="en-US" smtClean="0"/>
              <a:t>首先由</a:t>
            </a:r>
            <a:r>
              <a:rPr lang="en-US" altLang="zh-CN" smtClean="0"/>
              <a:t>Netscape</a:t>
            </a:r>
            <a:r>
              <a:rPr lang="zh-CN" altLang="en-US" smtClean="0"/>
              <a:t>在</a:t>
            </a:r>
            <a:r>
              <a:rPr lang="en-US" altLang="zh-CN" smtClean="0"/>
              <a:t>1994</a:t>
            </a:r>
            <a:r>
              <a:rPr lang="zh-CN" altLang="en-US" smtClean="0"/>
              <a:t>年引入</a:t>
            </a:r>
            <a:r>
              <a:rPr lang="en-US" altLang="zh-CN" smtClean="0"/>
              <a:t>,</a:t>
            </a:r>
            <a:r>
              <a:rPr lang="zh-CN" altLang="en-US" smtClean="0"/>
              <a:t>然后于</a:t>
            </a:r>
            <a:r>
              <a:rPr lang="en-US" altLang="zh-CN" smtClean="0"/>
              <a:t>2000</a:t>
            </a:r>
            <a:r>
              <a:rPr lang="zh-CN" altLang="en-US" smtClean="0"/>
              <a:t>年</a:t>
            </a:r>
            <a:r>
              <a:rPr lang="en-US" altLang="zh-CN" smtClean="0"/>
              <a:t>10</a:t>
            </a:r>
            <a:r>
              <a:rPr lang="zh-CN" altLang="en-US" smtClean="0"/>
              <a:t>月作为</a:t>
            </a:r>
            <a:r>
              <a:rPr lang="en-US" altLang="zh-CN" smtClean="0"/>
              <a:t>IETF</a:t>
            </a:r>
            <a:r>
              <a:rPr lang="zh-CN" altLang="en-US" smtClean="0"/>
              <a:t>标准</a:t>
            </a:r>
            <a:r>
              <a:rPr lang="en-US" altLang="zh-CN" smtClean="0"/>
              <a:t>(RFC 2965)</a:t>
            </a:r>
            <a:r>
              <a:rPr lang="zh-CN" altLang="en-US" smtClean="0"/>
              <a:t>提出</a:t>
            </a:r>
          </a:p>
        </p:txBody>
      </p:sp>
    </p:spTree>
    <p:extLst>
      <p:ext uri="{BB962C8B-B14F-4D97-AF65-F5344CB8AC3E}">
        <p14:creationId xmlns:p14="http://schemas.microsoft.com/office/powerpoint/2010/main" val="65753244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2"/>
          <p:cNvSpPr>
            <a:spLocks noGrp="1" noChangeArrowheads="1"/>
          </p:cNvSpPr>
          <p:nvPr>
            <p:ph type="title"/>
          </p:nvPr>
        </p:nvSpPr>
        <p:spPr/>
        <p:txBody>
          <a:bodyPr/>
          <a:lstStyle/>
          <a:p>
            <a:pPr eaLnBrk="1" hangingPunct="1"/>
            <a:r>
              <a:rPr lang="en-US" altLang="zh-CN" smtClean="0"/>
              <a:t>Cookie</a:t>
            </a:r>
            <a:r>
              <a:rPr lang="zh-CN" altLang="en-US" smtClean="0"/>
              <a:t>定义</a:t>
            </a:r>
          </a:p>
        </p:txBody>
      </p:sp>
      <p:sp>
        <p:nvSpPr>
          <p:cNvPr id="19354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Cookie</a:t>
            </a:r>
            <a:r>
              <a:rPr lang="zh-CN" altLang="en-US" smtClean="0"/>
              <a:t>是存储在客户端机器上的小段信息</a:t>
            </a:r>
          </a:p>
          <a:p>
            <a:pPr eaLnBrk="1" hangingPunct="1"/>
            <a:r>
              <a:rPr lang="zh-CN" altLang="en-US" smtClean="0"/>
              <a:t>它由</a:t>
            </a:r>
            <a:r>
              <a:rPr lang="en-US" altLang="zh-CN" smtClean="0"/>
              <a:t>Web</a:t>
            </a:r>
            <a:r>
              <a:rPr lang="zh-CN" altLang="en-US" smtClean="0"/>
              <a:t>服务器发送给浏览器</a:t>
            </a:r>
            <a:r>
              <a:rPr lang="en-US" altLang="zh-CN" smtClean="0"/>
              <a:t>,</a:t>
            </a:r>
            <a:r>
              <a:rPr lang="zh-CN" altLang="en-US" smtClean="0"/>
              <a:t>并代表服务器存储在用户的机器上</a:t>
            </a:r>
          </a:p>
          <a:p>
            <a:pPr eaLnBrk="1" hangingPunct="1"/>
            <a:r>
              <a:rPr lang="zh-CN" altLang="en-US" smtClean="0"/>
              <a:t>它提供了持续的存储识别数据的机制</a:t>
            </a:r>
          </a:p>
        </p:txBody>
      </p:sp>
    </p:spTree>
    <p:extLst>
      <p:ext uri="{BB962C8B-B14F-4D97-AF65-F5344CB8AC3E}">
        <p14:creationId xmlns:p14="http://schemas.microsoft.com/office/powerpoint/2010/main" val="72198027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2"/>
          <p:cNvSpPr>
            <a:spLocks noGrp="1" noChangeArrowheads="1"/>
          </p:cNvSpPr>
          <p:nvPr>
            <p:ph type="title"/>
          </p:nvPr>
        </p:nvSpPr>
        <p:spPr/>
        <p:txBody>
          <a:bodyPr/>
          <a:lstStyle/>
          <a:p>
            <a:pPr eaLnBrk="1" hangingPunct="1"/>
            <a:r>
              <a:rPr lang="en-US" altLang="zh-CN" smtClean="0"/>
              <a:t>Cookie</a:t>
            </a:r>
            <a:r>
              <a:rPr lang="zh-CN" altLang="en-US" smtClean="0"/>
              <a:t>运行机制</a:t>
            </a:r>
          </a:p>
        </p:txBody>
      </p:sp>
      <p:sp>
        <p:nvSpPr>
          <p:cNvPr id="194564" name="Rectangle 3" descr="Rectangle: Click to edit Master text styles&#10;Second level&#10;Third level&#10;Fourth level&#10;Fifth level"/>
          <p:cNvSpPr>
            <a:spLocks noGrp="1" noChangeArrowheads="1"/>
          </p:cNvSpPr>
          <p:nvPr>
            <p:ph type="body" idx="1"/>
          </p:nvPr>
        </p:nvSpPr>
        <p:spPr/>
        <p:txBody>
          <a:bodyPr/>
          <a:lstStyle/>
          <a:p>
            <a:pPr marL="533400" indent="-533400" eaLnBrk="1" hangingPunct="1"/>
            <a:r>
              <a:rPr lang="zh-CN" altLang="en-US" smtClean="0"/>
              <a:t>基本机制</a:t>
            </a:r>
            <a:r>
              <a:rPr lang="en-US" altLang="zh-CN" smtClean="0"/>
              <a:t>:</a:t>
            </a:r>
          </a:p>
          <a:p>
            <a:pPr marL="914400" lvl="1" indent="-457200" eaLnBrk="1" hangingPunct="1">
              <a:buFont typeface="Wingdings" pitchFamily="2" charset="2"/>
              <a:buAutoNum type="arabicPeriod"/>
            </a:pPr>
            <a:r>
              <a:rPr lang="zh-CN" altLang="en-US" smtClean="0"/>
              <a:t>原始服务器在第一次响应中返回含</a:t>
            </a:r>
            <a:r>
              <a:rPr lang="en-US" altLang="zh-CN" smtClean="0"/>
              <a:t>Cookie</a:t>
            </a:r>
            <a:r>
              <a:rPr lang="zh-CN" altLang="en-US" smtClean="0"/>
              <a:t>值的标头</a:t>
            </a:r>
            <a:r>
              <a:rPr lang="en-US" altLang="zh-CN" smtClean="0"/>
              <a:t>,</a:t>
            </a:r>
            <a:r>
              <a:rPr lang="zh-CN" altLang="en-US" smtClean="0"/>
              <a:t>如果浏览器支持</a:t>
            </a:r>
            <a:r>
              <a:rPr lang="en-US" altLang="zh-CN" smtClean="0"/>
              <a:t>Cookie,</a:t>
            </a:r>
            <a:r>
              <a:rPr lang="zh-CN" altLang="en-US" smtClean="0"/>
              <a:t>则将其保存</a:t>
            </a:r>
          </a:p>
          <a:p>
            <a:pPr marL="914400" lvl="1" indent="-457200" eaLnBrk="1" hangingPunct="1">
              <a:buFont typeface="Wingdings" pitchFamily="2" charset="2"/>
              <a:buAutoNum type="arabicPeriod"/>
            </a:pPr>
            <a:r>
              <a:rPr lang="zh-CN" altLang="en-US" smtClean="0"/>
              <a:t>以后在请求页面时</a:t>
            </a:r>
            <a:r>
              <a:rPr lang="en-US" altLang="zh-CN" smtClean="0"/>
              <a:t>,</a:t>
            </a:r>
            <a:r>
              <a:rPr lang="zh-CN" altLang="en-US" smtClean="0"/>
              <a:t>浏览器先查看现存的</a:t>
            </a:r>
            <a:r>
              <a:rPr lang="en-US" altLang="zh-CN" smtClean="0"/>
              <a:t>Cookie</a:t>
            </a:r>
            <a:r>
              <a:rPr lang="zh-CN" altLang="en-US" smtClean="0"/>
              <a:t>中是否有与请求页面相关联的</a:t>
            </a:r>
            <a:r>
              <a:rPr lang="en-US" altLang="zh-CN" smtClean="0"/>
              <a:t>Cookie</a:t>
            </a:r>
          </a:p>
          <a:p>
            <a:pPr marL="914400" lvl="1" indent="-457200" eaLnBrk="1" hangingPunct="1">
              <a:buFont typeface="Wingdings" pitchFamily="2" charset="2"/>
              <a:buAutoNum type="arabicPeriod"/>
            </a:pPr>
            <a:r>
              <a:rPr lang="zh-CN" altLang="en-US" smtClean="0"/>
              <a:t>如果有则将</a:t>
            </a:r>
            <a:r>
              <a:rPr lang="en-US" altLang="zh-CN" smtClean="0"/>
              <a:t>Cookie</a:t>
            </a:r>
            <a:r>
              <a:rPr lang="zh-CN" altLang="en-US" smtClean="0"/>
              <a:t>信息加入</a:t>
            </a:r>
            <a:r>
              <a:rPr lang="en-US" altLang="zh-CN" smtClean="0"/>
              <a:t>HTTP</a:t>
            </a:r>
            <a:r>
              <a:rPr lang="zh-CN" altLang="en-US" smtClean="0"/>
              <a:t>头发回服务器</a:t>
            </a:r>
          </a:p>
        </p:txBody>
      </p:sp>
    </p:spTree>
    <p:extLst>
      <p:ext uri="{BB962C8B-B14F-4D97-AF65-F5344CB8AC3E}">
        <p14:creationId xmlns:p14="http://schemas.microsoft.com/office/powerpoint/2010/main" val="90412663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noChangeArrowheads="1"/>
          </p:cNvSpPr>
          <p:nvPr>
            <p:ph type="title"/>
          </p:nvPr>
        </p:nvSpPr>
        <p:spPr/>
        <p:txBody>
          <a:bodyPr/>
          <a:lstStyle/>
          <a:p>
            <a:pPr eaLnBrk="1" hangingPunct="1"/>
            <a:r>
              <a:rPr lang="en-US" altLang="zh-CN" smtClean="0"/>
              <a:t>Cookie</a:t>
            </a:r>
            <a:r>
              <a:rPr lang="zh-CN" altLang="en-US" smtClean="0"/>
              <a:t>运行机制</a:t>
            </a:r>
          </a:p>
        </p:txBody>
      </p:sp>
      <p:sp>
        <p:nvSpPr>
          <p:cNvPr id="19558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Cookie</a:t>
            </a:r>
            <a:r>
              <a:rPr lang="zh-CN" altLang="en-US" smtClean="0"/>
              <a:t>最初保存于浏览器内存中</a:t>
            </a:r>
            <a:r>
              <a:rPr lang="en-US" altLang="zh-CN" smtClean="0"/>
              <a:t>,</a:t>
            </a:r>
            <a:r>
              <a:rPr lang="zh-CN" altLang="en-US" smtClean="0"/>
              <a:t>当浏览器退出进程时将存入磁盘文本文件中</a:t>
            </a:r>
          </a:p>
          <a:p>
            <a:pPr eaLnBrk="1" hangingPunct="1"/>
            <a:r>
              <a:rPr lang="zh-CN" altLang="en-US" smtClean="0"/>
              <a:t>在整个过程中可以无需用户介入</a:t>
            </a:r>
          </a:p>
          <a:p>
            <a:pPr eaLnBrk="1" hangingPunct="1"/>
            <a:r>
              <a:rPr lang="en-US" altLang="zh-CN" smtClean="0"/>
              <a:t>Cookie</a:t>
            </a:r>
            <a:r>
              <a:rPr lang="zh-CN" altLang="en-US" smtClean="0"/>
              <a:t>在浏览器对话间持续保持有效</a:t>
            </a:r>
            <a:r>
              <a:rPr lang="en-US" altLang="zh-CN" smtClean="0"/>
              <a:t>,Cookie</a:t>
            </a:r>
            <a:r>
              <a:rPr lang="zh-CN" altLang="en-US" smtClean="0"/>
              <a:t>可以与特定的一个或多个网站相关联</a:t>
            </a:r>
          </a:p>
        </p:txBody>
      </p:sp>
    </p:spTree>
    <p:extLst>
      <p:ext uri="{BB962C8B-B14F-4D97-AF65-F5344CB8AC3E}">
        <p14:creationId xmlns:p14="http://schemas.microsoft.com/office/powerpoint/2010/main" val="275226079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noChangeArrowheads="1"/>
          </p:cNvSpPr>
          <p:nvPr>
            <p:ph type="title"/>
          </p:nvPr>
        </p:nvSpPr>
        <p:spPr/>
        <p:txBody>
          <a:bodyPr/>
          <a:lstStyle/>
          <a:p>
            <a:pPr eaLnBrk="1" hangingPunct="1"/>
            <a:r>
              <a:rPr lang="en-US" altLang="zh-CN" smtClean="0"/>
              <a:t>Cookie</a:t>
            </a:r>
            <a:r>
              <a:rPr lang="zh-CN" altLang="en-US" smtClean="0"/>
              <a:t>的内容</a:t>
            </a:r>
          </a:p>
        </p:txBody>
      </p:sp>
      <p:sp>
        <p:nvSpPr>
          <p:cNvPr id="1966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Cookie</a:t>
            </a:r>
            <a:r>
              <a:rPr lang="zh-CN" altLang="en-US" smtClean="0"/>
              <a:t>中的信息由属性部分和名值对部分组成</a:t>
            </a:r>
          </a:p>
          <a:p>
            <a:pPr lvl="1" eaLnBrk="1" hangingPunct="1"/>
            <a:r>
              <a:rPr lang="zh-CN" altLang="en-US" smtClean="0"/>
              <a:t>属性部分由服务器端发送的信息组成</a:t>
            </a:r>
          </a:p>
          <a:p>
            <a:pPr lvl="1" eaLnBrk="1" hangingPunct="1"/>
            <a:r>
              <a:rPr lang="zh-CN" altLang="en-US" smtClean="0"/>
              <a:t>名值对是存放的实际信息</a:t>
            </a:r>
          </a:p>
          <a:p>
            <a:pPr eaLnBrk="1" hangingPunct="1"/>
            <a:r>
              <a:rPr lang="en-US" altLang="zh-CN" smtClean="0"/>
              <a:t>Cookie</a:t>
            </a:r>
            <a:r>
              <a:rPr lang="zh-CN" altLang="en-US" smtClean="0"/>
              <a:t>值可以是任何字符串</a:t>
            </a:r>
            <a:r>
              <a:rPr lang="en-US" altLang="zh-CN" smtClean="0"/>
              <a:t>,</a:t>
            </a:r>
            <a:r>
              <a:rPr lang="zh-CN" altLang="en-US" smtClean="0"/>
              <a:t>但是分号和等号有特殊含义</a:t>
            </a:r>
          </a:p>
          <a:p>
            <a:pPr eaLnBrk="1" hangingPunct="1"/>
            <a:r>
              <a:rPr lang="en-US" altLang="zh-CN" smtClean="0"/>
              <a:t>Cookie</a:t>
            </a:r>
            <a:r>
              <a:rPr lang="zh-CN" altLang="en-US" smtClean="0"/>
              <a:t>值不能有空格</a:t>
            </a:r>
          </a:p>
        </p:txBody>
      </p:sp>
    </p:spTree>
    <p:extLst>
      <p:ext uri="{BB962C8B-B14F-4D97-AF65-F5344CB8AC3E}">
        <p14:creationId xmlns:p14="http://schemas.microsoft.com/office/powerpoint/2010/main" val="395378740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2"/>
          <p:cNvSpPr>
            <a:spLocks noGrp="1" noChangeArrowheads="1"/>
          </p:cNvSpPr>
          <p:nvPr>
            <p:ph type="title"/>
          </p:nvPr>
        </p:nvSpPr>
        <p:spPr/>
        <p:txBody>
          <a:bodyPr/>
          <a:lstStyle/>
          <a:p>
            <a:pPr eaLnBrk="1" hangingPunct="1"/>
            <a:r>
              <a:rPr lang="en-US" altLang="zh-CN" smtClean="0"/>
              <a:t>Cookie</a:t>
            </a:r>
            <a:r>
              <a:rPr lang="zh-CN" altLang="en-US" smtClean="0"/>
              <a:t>属性</a:t>
            </a:r>
          </a:p>
        </p:txBody>
      </p:sp>
      <p:sp>
        <p:nvSpPr>
          <p:cNvPr id="19763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Cookie</a:t>
            </a:r>
            <a:r>
              <a:rPr lang="zh-CN" altLang="en-US" smtClean="0"/>
              <a:t>的属性有</a:t>
            </a:r>
            <a:r>
              <a:rPr lang="en-US" altLang="zh-CN" smtClean="0"/>
              <a:t>:</a:t>
            </a:r>
          </a:p>
          <a:p>
            <a:pPr lvl="1" eaLnBrk="1" hangingPunct="1"/>
            <a:r>
              <a:rPr lang="en-US" altLang="zh-CN" smtClean="0"/>
              <a:t>expire</a:t>
            </a:r>
          </a:p>
          <a:p>
            <a:pPr lvl="2" eaLnBrk="1" hangingPunct="1"/>
            <a:r>
              <a:rPr lang="zh-CN" altLang="en-US" smtClean="0"/>
              <a:t>定义</a:t>
            </a:r>
            <a:r>
              <a:rPr lang="en-US" altLang="zh-CN" smtClean="0"/>
              <a:t>Cookie</a:t>
            </a:r>
            <a:r>
              <a:rPr lang="zh-CN" altLang="en-US" smtClean="0"/>
              <a:t>的过期日期</a:t>
            </a:r>
          </a:p>
          <a:p>
            <a:pPr lvl="1" eaLnBrk="1" hangingPunct="1"/>
            <a:r>
              <a:rPr lang="en-US" altLang="zh-CN" smtClean="0"/>
              <a:t>domain</a:t>
            </a:r>
          </a:p>
          <a:p>
            <a:pPr lvl="2" eaLnBrk="1" hangingPunct="1"/>
            <a:r>
              <a:rPr lang="zh-CN" altLang="en-US" smtClean="0"/>
              <a:t>规定</a:t>
            </a:r>
            <a:r>
              <a:rPr lang="en-US" altLang="zh-CN" smtClean="0"/>
              <a:t>Cookie</a:t>
            </a:r>
            <a:r>
              <a:rPr lang="zh-CN" altLang="en-US" smtClean="0"/>
              <a:t>仅与某个域上的服务器的文档相关联</a:t>
            </a:r>
          </a:p>
          <a:p>
            <a:pPr lvl="1" eaLnBrk="1" hangingPunct="1"/>
            <a:r>
              <a:rPr lang="en-US" altLang="zh-CN" smtClean="0"/>
              <a:t>path</a:t>
            </a:r>
          </a:p>
          <a:p>
            <a:pPr lvl="2" eaLnBrk="1" hangingPunct="1"/>
            <a:r>
              <a:rPr lang="zh-CN" altLang="en-US" smtClean="0"/>
              <a:t>规定</a:t>
            </a:r>
            <a:r>
              <a:rPr lang="en-US" altLang="zh-CN" smtClean="0"/>
              <a:t>Cookie</a:t>
            </a:r>
            <a:r>
              <a:rPr lang="zh-CN" altLang="en-US" smtClean="0"/>
              <a:t>仅与某个域上的服务器的指定路径下的文档相关联</a:t>
            </a:r>
          </a:p>
          <a:p>
            <a:pPr lvl="1" eaLnBrk="1" hangingPunct="1"/>
            <a:r>
              <a:rPr lang="en-US" altLang="zh-CN" smtClean="0"/>
              <a:t>secure</a:t>
            </a:r>
          </a:p>
          <a:p>
            <a:pPr lvl="2" eaLnBrk="1" hangingPunct="1"/>
            <a:r>
              <a:rPr lang="zh-CN" altLang="en-US" smtClean="0"/>
              <a:t>规定</a:t>
            </a:r>
            <a:r>
              <a:rPr lang="en-US" altLang="zh-CN" smtClean="0"/>
              <a:t>Cookie</a:t>
            </a:r>
            <a:r>
              <a:rPr lang="zh-CN" altLang="en-US" smtClean="0"/>
              <a:t>仅用</a:t>
            </a:r>
            <a:r>
              <a:rPr lang="en-US" altLang="zh-CN" smtClean="0"/>
              <a:t>HTTPS</a:t>
            </a:r>
            <a:r>
              <a:rPr lang="zh-CN" altLang="en-US" smtClean="0"/>
              <a:t>或其他安全方式发送</a:t>
            </a:r>
          </a:p>
        </p:txBody>
      </p:sp>
    </p:spTree>
    <p:extLst>
      <p:ext uri="{BB962C8B-B14F-4D97-AF65-F5344CB8AC3E}">
        <p14:creationId xmlns:p14="http://schemas.microsoft.com/office/powerpoint/2010/main" val="22433888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2"/>
          <p:cNvSpPr>
            <a:spLocks noGrp="1" noChangeArrowheads="1"/>
          </p:cNvSpPr>
          <p:nvPr>
            <p:ph type="title"/>
          </p:nvPr>
        </p:nvSpPr>
        <p:spPr/>
        <p:txBody>
          <a:bodyPr/>
          <a:lstStyle/>
          <a:p>
            <a:pPr eaLnBrk="1" hangingPunct="1"/>
            <a:r>
              <a:rPr lang="zh-CN" altLang="en-US" smtClean="0"/>
              <a:t>对</a:t>
            </a:r>
            <a:r>
              <a:rPr lang="en-US" altLang="zh-CN" smtClean="0"/>
              <a:t>Cookie</a:t>
            </a:r>
            <a:r>
              <a:rPr lang="zh-CN" altLang="en-US" smtClean="0"/>
              <a:t>的读取操作</a:t>
            </a:r>
          </a:p>
        </p:txBody>
      </p:sp>
      <p:sp>
        <p:nvSpPr>
          <p:cNvPr id="19866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在服务器端可以对</a:t>
            </a:r>
            <a:r>
              <a:rPr lang="en-US" altLang="zh-CN" smtClean="0"/>
              <a:t>Cookie</a:t>
            </a:r>
            <a:r>
              <a:rPr lang="zh-CN" altLang="en-US" smtClean="0"/>
              <a:t>属性和值进行读写操作</a:t>
            </a:r>
          </a:p>
          <a:p>
            <a:pPr eaLnBrk="1" hangingPunct="1"/>
            <a:r>
              <a:rPr lang="zh-CN" altLang="en-US" smtClean="0"/>
              <a:t>在客户端可以对</a:t>
            </a:r>
            <a:r>
              <a:rPr lang="en-US" altLang="zh-CN" smtClean="0"/>
              <a:t>Cookie</a:t>
            </a:r>
            <a:r>
              <a:rPr lang="zh-CN" altLang="en-US" smtClean="0"/>
              <a:t>值进行读写操作</a:t>
            </a:r>
            <a:r>
              <a:rPr lang="en-US" altLang="zh-CN" smtClean="0"/>
              <a:t>,</a:t>
            </a:r>
            <a:r>
              <a:rPr lang="zh-CN" altLang="en-US" smtClean="0"/>
              <a:t>但对属性仅能进行写操作</a:t>
            </a:r>
          </a:p>
          <a:p>
            <a:pPr eaLnBrk="1" hangingPunct="1"/>
            <a:r>
              <a:rPr lang="zh-CN" altLang="en-US" smtClean="0"/>
              <a:t>在客户端主要是通过脚本程序以及</a:t>
            </a:r>
            <a:r>
              <a:rPr lang="en-US" altLang="zh-CN" smtClean="0"/>
              <a:t>document</a:t>
            </a:r>
            <a:r>
              <a:rPr lang="zh-CN" altLang="en-US" smtClean="0"/>
              <a:t>对象的</a:t>
            </a:r>
            <a:r>
              <a:rPr lang="en-US" altLang="zh-CN" smtClean="0"/>
              <a:t>cookie</a:t>
            </a:r>
            <a:r>
              <a:rPr lang="zh-CN" altLang="en-US" smtClean="0"/>
              <a:t>子对象进行操作的</a:t>
            </a:r>
          </a:p>
        </p:txBody>
      </p:sp>
    </p:spTree>
    <p:extLst>
      <p:ext uri="{BB962C8B-B14F-4D97-AF65-F5344CB8AC3E}">
        <p14:creationId xmlns:p14="http://schemas.microsoft.com/office/powerpoint/2010/main" val="3017032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smtClean="0"/>
              <a:t>HTTP</a:t>
            </a:r>
            <a:r>
              <a:rPr lang="zh-CN" altLang="en-US" smtClean="0"/>
              <a:t>版本概述</a:t>
            </a:r>
          </a:p>
        </p:txBody>
      </p:sp>
      <p:sp>
        <p:nvSpPr>
          <p:cNvPr id="225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HTTP 1.1</a:t>
            </a:r>
          </a:p>
          <a:p>
            <a:pPr lvl="1" eaLnBrk="1" hangingPunct="1"/>
            <a:r>
              <a:rPr lang="zh-CN" altLang="en-US" dirty="0" smtClean="0"/>
              <a:t>与</a:t>
            </a:r>
            <a:r>
              <a:rPr lang="en-US" altLang="zh-CN" dirty="0" smtClean="0"/>
              <a:t>1.0</a:t>
            </a:r>
            <a:r>
              <a:rPr lang="zh-CN" altLang="en-US" dirty="0" smtClean="0"/>
              <a:t>版本相比</a:t>
            </a:r>
            <a:r>
              <a:rPr lang="zh-CN" altLang="en-US" dirty="0"/>
              <a:t>，</a:t>
            </a:r>
            <a:r>
              <a:rPr lang="zh-CN" altLang="en-US" dirty="0" smtClean="0"/>
              <a:t>主要在以下几个方面有改进</a:t>
            </a:r>
            <a:endParaRPr lang="en-US" altLang="zh-CN" dirty="0" smtClean="0"/>
          </a:p>
          <a:p>
            <a:pPr lvl="2" eaLnBrk="1" hangingPunct="1"/>
            <a:r>
              <a:rPr lang="zh-CN" altLang="en-US" dirty="0" smtClean="0"/>
              <a:t>缓存（</a:t>
            </a:r>
            <a:r>
              <a:rPr lang="en-US" altLang="zh-CN" dirty="0" smtClean="0"/>
              <a:t>Caching</a:t>
            </a:r>
            <a:r>
              <a:rPr lang="zh-CN" altLang="en-US" dirty="0" smtClean="0"/>
              <a:t>）：对于</a:t>
            </a:r>
            <a:r>
              <a:rPr lang="en-US" altLang="zh-CN" dirty="0" smtClean="0"/>
              <a:t>Web</a:t>
            </a:r>
            <a:r>
              <a:rPr lang="zh-CN" altLang="en-US" dirty="0" smtClean="0"/>
              <a:t>这种分布式信息系统而言，可以通过使用缓存来提高其性能。</a:t>
            </a:r>
            <a:r>
              <a:rPr lang="en-US" altLang="zh-CN" dirty="0" smtClean="0"/>
              <a:t>HTTP 1.1</a:t>
            </a:r>
            <a:r>
              <a:rPr lang="zh-CN" altLang="en-US" dirty="0" smtClean="0"/>
              <a:t>中包含了一系列元素以实现缓存功能，尽可能地减少请求和响应的发送，从而减少网络带宽的占用、加快传送速度</a:t>
            </a:r>
          </a:p>
          <a:p>
            <a:pPr lvl="3" eaLnBrk="1" hangingPunct="1"/>
            <a:r>
              <a:rPr lang="zh-CN" altLang="en-US" dirty="0" smtClean="0"/>
              <a:t>缓存的正确性</a:t>
            </a:r>
          </a:p>
          <a:p>
            <a:pPr lvl="3" eaLnBrk="1" hangingPunct="1"/>
            <a:r>
              <a:rPr lang="zh-CN" altLang="en-US" dirty="0" smtClean="0"/>
              <a:t>缓存的高效性</a:t>
            </a:r>
          </a:p>
        </p:txBody>
      </p:sp>
    </p:spTree>
    <p:extLst>
      <p:ext uri="{BB962C8B-B14F-4D97-AF65-F5344CB8AC3E}">
        <p14:creationId xmlns:p14="http://schemas.microsoft.com/office/powerpoint/2010/main" val="157536601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2"/>
          <p:cNvSpPr>
            <a:spLocks noGrp="1" noChangeArrowheads="1"/>
          </p:cNvSpPr>
          <p:nvPr>
            <p:ph type="title"/>
          </p:nvPr>
        </p:nvSpPr>
        <p:spPr/>
        <p:txBody>
          <a:bodyPr/>
          <a:lstStyle/>
          <a:p>
            <a:pPr eaLnBrk="1" hangingPunct="1"/>
            <a:r>
              <a:rPr lang="en-US" altLang="zh-CN" smtClean="0"/>
              <a:t>Cookie</a:t>
            </a:r>
            <a:r>
              <a:rPr lang="zh-CN" altLang="en-US" smtClean="0"/>
              <a:t>与</a:t>
            </a:r>
            <a:r>
              <a:rPr lang="en-US" altLang="zh-CN" smtClean="0"/>
              <a:t>JavaScript</a:t>
            </a:r>
          </a:p>
        </p:txBody>
      </p:sp>
      <p:sp>
        <p:nvSpPr>
          <p:cNvPr id="19968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设置</a:t>
            </a:r>
            <a:r>
              <a:rPr lang="en-US" altLang="zh-CN" smtClean="0"/>
              <a:t>cookie</a:t>
            </a:r>
            <a:r>
              <a:rPr lang="zh-CN" altLang="en-US" smtClean="0"/>
              <a:t>属性或值的方法</a:t>
            </a:r>
            <a:r>
              <a:rPr lang="en-US" altLang="zh-CN" smtClean="0"/>
              <a:t>:</a:t>
            </a:r>
          </a:p>
          <a:p>
            <a:pPr lvl="1" eaLnBrk="1" hangingPunct="1"/>
            <a:r>
              <a:rPr lang="en-US" altLang="zh-CN" smtClean="0"/>
              <a:t>document.cookie="nameStr=valueStr;domain=??;expire=??;"</a:t>
            </a:r>
          </a:p>
          <a:p>
            <a:pPr lvl="1" eaLnBrk="1" hangingPunct="1"/>
            <a:r>
              <a:rPr lang="en-US" altLang="zh-CN" smtClean="0"/>
              <a:t>;</a:t>
            </a:r>
            <a:r>
              <a:rPr lang="zh-CN" altLang="en-US" smtClean="0"/>
              <a:t>作为名值对和属性以及属性间的间隔</a:t>
            </a:r>
          </a:p>
          <a:p>
            <a:pPr lvl="1" eaLnBrk="1" hangingPunct="1"/>
            <a:r>
              <a:rPr lang="en-US" altLang="zh-CN" smtClean="0"/>
              <a:t>=</a:t>
            </a:r>
            <a:r>
              <a:rPr lang="zh-CN" altLang="en-US" smtClean="0"/>
              <a:t>作为属性名与属性值的间隔</a:t>
            </a:r>
          </a:p>
          <a:p>
            <a:pPr eaLnBrk="1" hangingPunct="1"/>
            <a:r>
              <a:rPr lang="zh-CN" altLang="en-US" smtClean="0"/>
              <a:t>读取</a:t>
            </a:r>
            <a:r>
              <a:rPr lang="en-US" altLang="zh-CN" smtClean="0"/>
              <a:t>cookie</a:t>
            </a:r>
            <a:r>
              <a:rPr lang="zh-CN" altLang="en-US" smtClean="0"/>
              <a:t>值的方法</a:t>
            </a:r>
          </a:p>
          <a:p>
            <a:pPr lvl="1" eaLnBrk="1" hangingPunct="1"/>
            <a:r>
              <a:rPr lang="en-US" altLang="zh-CN" smtClean="0"/>
              <a:t>document.cookie</a:t>
            </a:r>
          </a:p>
          <a:p>
            <a:pPr lvl="1" eaLnBrk="1" hangingPunct="1"/>
            <a:r>
              <a:rPr lang="zh-CN" altLang="en-US" smtClean="0"/>
              <a:t>需要自己进行分隔</a:t>
            </a:r>
          </a:p>
        </p:txBody>
      </p:sp>
    </p:spTree>
    <p:extLst>
      <p:ext uri="{BB962C8B-B14F-4D97-AF65-F5344CB8AC3E}">
        <p14:creationId xmlns:p14="http://schemas.microsoft.com/office/powerpoint/2010/main" val="155007140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2"/>
          <p:cNvSpPr>
            <a:spLocks noGrp="1" noChangeArrowheads="1"/>
          </p:cNvSpPr>
          <p:nvPr>
            <p:ph type="title"/>
          </p:nvPr>
        </p:nvSpPr>
        <p:spPr/>
        <p:txBody>
          <a:bodyPr/>
          <a:lstStyle/>
          <a:p>
            <a:pPr eaLnBrk="1" hangingPunct="1"/>
            <a:r>
              <a:rPr lang="en-US" altLang="zh-CN" smtClean="0"/>
              <a:t>Cookie</a:t>
            </a:r>
            <a:r>
              <a:rPr lang="zh-CN" altLang="en-US" smtClean="0"/>
              <a:t>与</a:t>
            </a:r>
            <a:r>
              <a:rPr lang="en-US" altLang="zh-CN" smtClean="0"/>
              <a:t>JavaScript</a:t>
            </a:r>
          </a:p>
        </p:txBody>
      </p:sp>
      <p:sp>
        <p:nvSpPr>
          <p:cNvPr id="2007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可以通过自定义间隔符的方法把多个</a:t>
            </a:r>
            <a:r>
              <a:rPr lang="en-US" altLang="zh-CN" dirty="0" smtClean="0"/>
              <a:t>cookie</a:t>
            </a:r>
            <a:r>
              <a:rPr lang="zh-CN" altLang="en-US" dirty="0" smtClean="0"/>
              <a:t>并为一个</a:t>
            </a:r>
            <a:r>
              <a:rPr lang="en-US" altLang="zh-CN" dirty="0" smtClean="0"/>
              <a:t>cookie</a:t>
            </a:r>
          </a:p>
          <a:p>
            <a:pPr lvl="1" eaLnBrk="1" hangingPunct="1"/>
            <a:r>
              <a:rPr lang="zh-CN" altLang="en-US" dirty="0" smtClean="0"/>
              <a:t>如</a:t>
            </a:r>
            <a:r>
              <a:rPr lang="en-US" altLang="zh-CN" dirty="0" smtClean="0"/>
              <a:t>name=</a:t>
            </a:r>
            <a:r>
              <a:rPr lang="en-US" altLang="zh-CN" dirty="0" err="1" smtClean="0"/>
              <a:t>firstname&amp;robin:lastname&amp;zdl</a:t>
            </a:r>
            <a:endParaRPr lang="en-US" altLang="zh-CN" dirty="0" smtClean="0"/>
          </a:p>
        </p:txBody>
      </p:sp>
    </p:spTree>
    <p:extLst>
      <p:ext uri="{BB962C8B-B14F-4D97-AF65-F5344CB8AC3E}">
        <p14:creationId xmlns:p14="http://schemas.microsoft.com/office/powerpoint/2010/main" val="35663631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2"/>
          <p:cNvSpPr>
            <a:spLocks noGrp="1" noChangeArrowheads="1"/>
          </p:cNvSpPr>
          <p:nvPr>
            <p:ph type="title"/>
          </p:nvPr>
        </p:nvSpPr>
        <p:spPr/>
        <p:txBody>
          <a:bodyPr/>
          <a:lstStyle/>
          <a:p>
            <a:pPr eaLnBrk="1" hangingPunct="1"/>
            <a:r>
              <a:rPr lang="en-US" altLang="zh-CN" smtClean="0"/>
              <a:t>Cookie</a:t>
            </a:r>
            <a:r>
              <a:rPr lang="zh-CN" altLang="en-US" smtClean="0"/>
              <a:t>的限制和缺点</a:t>
            </a:r>
          </a:p>
        </p:txBody>
      </p:sp>
      <p:sp>
        <p:nvSpPr>
          <p:cNvPr id="2017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z="2400"/>
              <a:t>Cookie</a:t>
            </a:r>
            <a:r>
              <a:rPr lang="zh-CN" altLang="en-US" sz="2400"/>
              <a:t>的限制</a:t>
            </a:r>
            <a:r>
              <a:rPr lang="en-US" altLang="zh-CN" sz="2400"/>
              <a:t>:</a:t>
            </a:r>
          </a:p>
          <a:p>
            <a:pPr lvl="1" eaLnBrk="1" hangingPunct="1"/>
            <a:r>
              <a:rPr lang="zh-CN" altLang="en-US" sz="2000"/>
              <a:t>浏览器保存的</a:t>
            </a:r>
            <a:r>
              <a:rPr lang="en-US" altLang="zh-CN" sz="2000"/>
              <a:t>Cookie</a:t>
            </a:r>
            <a:r>
              <a:rPr lang="zh-CN" altLang="en-US" sz="2000"/>
              <a:t>不应超过</a:t>
            </a:r>
            <a:r>
              <a:rPr lang="en-US" altLang="zh-CN" sz="2000"/>
              <a:t>300</a:t>
            </a:r>
            <a:r>
              <a:rPr lang="zh-CN" altLang="en-US" sz="2000"/>
              <a:t>个</a:t>
            </a:r>
          </a:p>
          <a:p>
            <a:pPr lvl="1" eaLnBrk="1" hangingPunct="1"/>
            <a:r>
              <a:rPr lang="zh-CN" altLang="en-US" sz="2000"/>
              <a:t>浏览器为每个域保存的</a:t>
            </a:r>
            <a:r>
              <a:rPr lang="en-US" altLang="zh-CN" sz="2000"/>
              <a:t>Cookie</a:t>
            </a:r>
            <a:r>
              <a:rPr lang="zh-CN" altLang="en-US" sz="2000"/>
              <a:t>不应超过</a:t>
            </a:r>
            <a:r>
              <a:rPr lang="en-US" altLang="zh-CN" sz="2000"/>
              <a:t>20</a:t>
            </a:r>
            <a:r>
              <a:rPr lang="zh-CN" altLang="en-US" sz="2000"/>
              <a:t>个</a:t>
            </a:r>
          </a:p>
          <a:p>
            <a:pPr lvl="1" eaLnBrk="1" hangingPunct="1"/>
            <a:r>
              <a:rPr lang="zh-CN" altLang="en-US" sz="2000"/>
              <a:t>每个</a:t>
            </a:r>
            <a:r>
              <a:rPr lang="en-US" altLang="zh-CN" sz="2000"/>
              <a:t>Cookie</a:t>
            </a:r>
            <a:r>
              <a:rPr lang="zh-CN" altLang="en-US" sz="2000"/>
              <a:t>的大小不应超过</a:t>
            </a:r>
            <a:r>
              <a:rPr lang="en-US" altLang="zh-CN" sz="2000"/>
              <a:t>4KB </a:t>
            </a:r>
          </a:p>
          <a:p>
            <a:pPr eaLnBrk="1" hangingPunct="1"/>
            <a:r>
              <a:rPr lang="en-US" altLang="zh-CN" sz="2400"/>
              <a:t>Cookie</a:t>
            </a:r>
            <a:r>
              <a:rPr lang="zh-CN" altLang="en-US" sz="2400"/>
              <a:t>的一些缺点</a:t>
            </a:r>
            <a:r>
              <a:rPr lang="en-US" altLang="zh-CN" sz="2400"/>
              <a:t>:</a:t>
            </a:r>
          </a:p>
          <a:p>
            <a:pPr lvl="1" eaLnBrk="1" hangingPunct="1"/>
            <a:r>
              <a:rPr lang="zh-CN" altLang="en-US" sz="2000"/>
              <a:t>需要字符串解析</a:t>
            </a:r>
          </a:p>
          <a:p>
            <a:pPr lvl="1" eaLnBrk="1" hangingPunct="1"/>
            <a:r>
              <a:rPr lang="zh-CN" altLang="en-US" sz="2000"/>
              <a:t>有些服务器不支持</a:t>
            </a:r>
          </a:p>
          <a:p>
            <a:pPr lvl="1" eaLnBrk="1" hangingPunct="1"/>
            <a:r>
              <a:rPr lang="zh-CN" altLang="en-US" sz="2000"/>
              <a:t>需要磁盘</a:t>
            </a:r>
            <a:r>
              <a:rPr lang="en-US" altLang="zh-CN" sz="2000"/>
              <a:t>I/O,</a:t>
            </a:r>
            <a:r>
              <a:rPr lang="zh-CN" altLang="en-US" sz="2000"/>
              <a:t>速度较慢</a:t>
            </a:r>
          </a:p>
          <a:p>
            <a:pPr lvl="1" eaLnBrk="1" hangingPunct="1"/>
            <a:r>
              <a:rPr lang="zh-CN" altLang="en-US" sz="2000"/>
              <a:t>有最大存储量限制</a:t>
            </a:r>
          </a:p>
          <a:p>
            <a:pPr lvl="1" eaLnBrk="1" hangingPunct="1"/>
            <a:r>
              <a:rPr lang="zh-CN" altLang="en-US" sz="2000"/>
              <a:t>安全性和个人隐私问题</a:t>
            </a:r>
          </a:p>
          <a:p>
            <a:pPr lvl="2" eaLnBrk="1" hangingPunct="1"/>
            <a:r>
              <a:rPr lang="en-US" altLang="zh-CN" sz="1800"/>
              <a:t>opt-in</a:t>
            </a:r>
            <a:r>
              <a:rPr lang="zh-CN" altLang="en-US" sz="1800"/>
              <a:t>模型与</a:t>
            </a:r>
            <a:r>
              <a:rPr lang="en-US" altLang="zh-CN" sz="1800"/>
              <a:t>opt-out</a:t>
            </a:r>
            <a:r>
              <a:rPr lang="zh-CN" altLang="en-US" sz="1800"/>
              <a:t>模型</a:t>
            </a:r>
          </a:p>
        </p:txBody>
      </p:sp>
    </p:spTree>
    <p:extLst>
      <p:ext uri="{BB962C8B-B14F-4D97-AF65-F5344CB8AC3E}">
        <p14:creationId xmlns:p14="http://schemas.microsoft.com/office/powerpoint/2010/main" val="180696282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Rectangle 2"/>
          <p:cNvSpPr>
            <a:spLocks noGrp="1" noChangeArrowheads="1"/>
          </p:cNvSpPr>
          <p:nvPr>
            <p:ph type="title"/>
          </p:nvPr>
        </p:nvSpPr>
        <p:spPr/>
        <p:txBody>
          <a:bodyPr/>
          <a:lstStyle/>
          <a:p>
            <a:pPr eaLnBrk="1" hangingPunct="1"/>
            <a:r>
              <a:rPr lang="zh-CN" altLang="en-US" smtClean="0"/>
              <a:t>用户对</a:t>
            </a:r>
            <a:r>
              <a:rPr lang="en-US" altLang="zh-CN" smtClean="0"/>
              <a:t>Cookie</a:t>
            </a:r>
            <a:r>
              <a:rPr lang="zh-CN" altLang="en-US" smtClean="0"/>
              <a:t>的控制</a:t>
            </a:r>
          </a:p>
        </p:txBody>
      </p:sp>
      <p:sp>
        <p:nvSpPr>
          <p:cNvPr id="2027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用户对</a:t>
            </a:r>
            <a:r>
              <a:rPr lang="en-US" altLang="zh-CN" smtClean="0"/>
              <a:t>Cookie</a:t>
            </a:r>
            <a:r>
              <a:rPr lang="zh-CN" altLang="en-US" smtClean="0"/>
              <a:t>有一定的限制权</a:t>
            </a:r>
            <a:r>
              <a:rPr lang="en-US" altLang="zh-CN" smtClean="0"/>
              <a:t>:</a:t>
            </a:r>
          </a:p>
          <a:p>
            <a:pPr lvl="1" eaLnBrk="1" hangingPunct="1"/>
            <a:r>
              <a:rPr lang="zh-CN" altLang="en-US" smtClean="0"/>
              <a:t>决定是否完全接受</a:t>
            </a:r>
            <a:r>
              <a:rPr lang="en-US" altLang="zh-CN" smtClean="0"/>
              <a:t>Cookie</a:t>
            </a:r>
          </a:p>
          <a:p>
            <a:pPr lvl="1" eaLnBrk="1" hangingPunct="1"/>
            <a:r>
              <a:rPr lang="zh-CN" altLang="en-US" smtClean="0"/>
              <a:t>对接受</a:t>
            </a:r>
            <a:r>
              <a:rPr lang="en-US" altLang="zh-CN" smtClean="0"/>
              <a:t>Cookie</a:t>
            </a:r>
            <a:r>
              <a:rPr lang="zh-CN" altLang="en-US" smtClean="0"/>
              <a:t>大小和数量进行限制</a:t>
            </a:r>
          </a:p>
          <a:p>
            <a:pPr lvl="1" eaLnBrk="1" hangingPunct="1"/>
            <a:r>
              <a:rPr lang="zh-CN" altLang="en-US" smtClean="0"/>
              <a:t>对</a:t>
            </a:r>
            <a:r>
              <a:rPr lang="en-US" altLang="zh-CN" smtClean="0"/>
              <a:t>Cookie</a:t>
            </a:r>
            <a:r>
              <a:rPr lang="zh-CN" altLang="en-US" smtClean="0"/>
              <a:t>的站点来源进行限制</a:t>
            </a:r>
          </a:p>
          <a:p>
            <a:pPr lvl="1" eaLnBrk="1" hangingPunct="1"/>
            <a:r>
              <a:rPr lang="zh-CN" altLang="en-US" smtClean="0"/>
              <a:t>在某个特定的会话期间</a:t>
            </a:r>
            <a:r>
              <a:rPr lang="en-US" altLang="zh-CN" smtClean="0"/>
              <a:t>,</a:t>
            </a:r>
            <a:r>
              <a:rPr lang="zh-CN" altLang="en-US" smtClean="0"/>
              <a:t>缩小</a:t>
            </a:r>
            <a:r>
              <a:rPr lang="en-US" altLang="zh-CN" smtClean="0"/>
              <a:t>Cookie</a:t>
            </a:r>
            <a:r>
              <a:rPr lang="zh-CN" altLang="en-US" smtClean="0"/>
              <a:t>的接受范围</a:t>
            </a:r>
          </a:p>
          <a:p>
            <a:pPr lvl="1" eaLnBrk="1" hangingPunct="1"/>
            <a:r>
              <a:rPr lang="zh-CN" altLang="en-US" smtClean="0"/>
              <a:t>要求</a:t>
            </a:r>
            <a:r>
              <a:rPr lang="en-US" altLang="zh-CN" smtClean="0"/>
              <a:t>Cookie</a:t>
            </a:r>
            <a:r>
              <a:rPr lang="zh-CN" altLang="en-US" smtClean="0"/>
              <a:t>必须起源自与当前正在查看网页相同的服务器</a:t>
            </a:r>
          </a:p>
        </p:txBody>
      </p:sp>
    </p:spTree>
    <p:extLst>
      <p:ext uri="{BB962C8B-B14F-4D97-AF65-F5344CB8AC3E}">
        <p14:creationId xmlns:p14="http://schemas.microsoft.com/office/powerpoint/2010/main" val="323958277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4"/>
          <p:cNvSpPr>
            <a:spLocks noGrp="1" noChangeArrowheads="1"/>
          </p:cNvSpPr>
          <p:nvPr>
            <p:ph type="ctrTitle"/>
          </p:nvPr>
        </p:nvSpPr>
        <p:spPr/>
        <p:txBody>
          <a:bodyPr/>
          <a:lstStyle/>
          <a:p>
            <a:pPr eaLnBrk="1" hangingPunct="1"/>
            <a:r>
              <a:rPr lang="en-US" altLang="zh-CN" smtClean="0"/>
              <a:t>Part X</a:t>
            </a:r>
          </a:p>
        </p:txBody>
      </p:sp>
      <p:sp>
        <p:nvSpPr>
          <p:cNvPr id="203779"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en-US" altLang="zh-CN" dirty="0" smtClean="0"/>
              <a:t>HTTP</a:t>
            </a:r>
            <a:r>
              <a:rPr lang="zh-CN" altLang="en-US" dirty="0" smtClean="0"/>
              <a:t>的其他话题</a:t>
            </a:r>
          </a:p>
        </p:txBody>
      </p:sp>
    </p:spTree>
    <p:extLst>
      <p:ext uri="{BB962C8B-B14F-4D97-AF65-F5344CB8AC3E}">
        <p14:creationId xmlns:p14="http://schemas.microsoft.com/office/powerpoint/2010/main" val="393095261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2"/>
          <p:cNvSpPr>
            <a:spLocks noGrp="1" noChangeArrowheads="1"/>
          </p:cNvSpPr>
          <p:nvPr>
            <p:ph type="title"/>
          </p:nvPr>
        </p:nvSpPr>
        <p:spPr/>
        <p:txBody>
          <a:bodyPr/>
          <a:lstStyle/>
          <a:p>
            <a:pPr eaLnBrk="1" hangingPunct="1"/>
            <a:r>
              <a:rPr lang="en-US" altLang="zh-CN" smtClean="0"/>
              <a:t>HTTP</a:t>
            </a:r>
            <a:r>
              <a:rPr lang="zh-CN" altLang="en-US" smtClean="0"/>
              <a:t>所涉及的三类软件组件</a:t>
            </a:r>
          </a:p>
        </p:txBody>
      </p:sp>
      <p:sp>
        <p:nvSpPr>
          <p:cNvPr id="2048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客户机</a:t>
            </a:r>
            <a:r>
              <a:rPr lang="en-US" altLang="zh-CN" smtClean="0"/>
              <a:t>:</a:t>
            </a:r>
          </a:p>
          <a:p>
            <a:pPr lvl="1" eaLnBrk="1" hangingPunct="1"/>
            <a:r>
              <a:rPr lang="zh-CN" altLang="en-US" smtClean="0"/>
              <a:t>普通浏览器</a:t>
            </a:r>
          </a:p>
          <a:p>
            <a:pPr lvl="1" eaLnBrk="1" hangingPunct="1"/>
            <a:r>
              <a:rPr lang="zh-CN" altLang="en-US" smtClean="0"/>
              <a:t>网络蜘蛛</a:t>
            </a:r>
            <a:r>
              <a:rPr lang="en-US" altLang="zh-CN" smtClean="0"/>
              <a:t>(Spider)</a:t>
            </a:r>
          </a:p>
          <a:p>
            <a:pPr lvl="2" eaLnBrk="1" hangingPunct="1"/>
            <a:r>
              <a:rPr lang="zh-CN" altLang="en-US" smtClean="0"/>
              <a:t>用来在大量</a:t>
            </a:r>
            <a:r>
              <a:rPr lang="en-US" altLang="zh-CN" smtClean="0"/>
              <a:t>Web</a:t>
            </a:r>
            <a:r>
              <a:rPr lang="zh-CN" altLang="en-US" smtClean="0"/>
              <a:t>站点上获取部分或者全部资源的程序</a:t>
            </a:r>
          </a:p>
          <a:p>
            <a:pPr lvl="1" eaLnBrk="1" hangingPunct="1"/>
            <a:r>
              <a:rPr lang="zh-CN" altLang="en-US" smtClean="0"/>
              <a:t>智能代理</a:t>
            </a:r>
            <a:r>
              <a:rPr lang="en-US" altLang="zh-CN" smtClean="0"/>
              <a:t>:</a:t>
            </a:r>
          </a:p>
          <a:p>
            <a:pPr lvl="2" eaLnBrk="1" hangingPunct="1"/>
            <a:r>
              <a:rPr lang="zh-CN" altLang="en-US" smtClean="0"/>
              <a:t>元搜索引擎</a:t>
            </a:r>
            <a:r>
              <a:rPr lang="en-US" altLang="zh-CN" smtClean="0"/>
              <a:t>: </a:t>
            </a:r>
            <a:r>
              <a:rPr lang="zh-CN" altLang="en-US" smtClean="0"/>
              <a:t>在多个搜索引擎上启动搜索</a:t>
            </a:r>
          </a:p>
          <a:p>
            <a:pPr lvl="2" eaLnBrk="1" hangingPunct="1"/>
            <a:r>
              <a:rPr lang="zh-CN" altLang="en-US" smtClean="0"/>
              <a:t>拍卖代理</a:t>
            </a:r>
            <a:r>
              <a:rPr lang="en-US" altLang="zh-CN" smtClean="0"/>
              <a:t>: </a:t>
            </a:r>
            <a:r>
              <a:rPr lang="zh-CN" altLang="en-US" smtClean="0"/>
              <a:t>代表用户行使竞</a:t>
            </a:r>
            <a:r>
              <a:rPr lang="en-US" altLang="zh-CN" smtClean="0"/>
              <a:t>(</a:t>
            </a:r>
            <a:r>
              <a:rPr lang="zh-CN" altLang="en-US" smtClean="0"/>
              <a:t>出</a:t>
            </a:r>
            <a:r>
              <a:rPr lang="en-US" altLang="zh-CN" smtClean="0"/>
              <a:t>)</a:t>
            </a:r>
            <a:r>
              <a:rPr lang="zh-CN" altLang="en-US" smtClean="0"/>
              <a:t>价功能</a:t>
            </a:r>
          </a:p>
          <a:p>
            <a:pPr lvl="1" eaLnBrk="1" hangingPunct="1"/>
            <a:r>
              <a:rPr lang="zh-CN" altLang="en-US" smtClean="0"/>
              <a:t>专用浏览器</a:t>
            </a:r>
            <a:r>
              <a:rPr lang="en-US" altLang="zh-CN" smtClean="0"/>
              <a:t>:</a:t>
            </a:r>
          </a:p>
          <a:p>
            <a:pPr lvl="2" eaLnBrk="1" hangingPunct="1"/>
            <a:r>
              <a:rPr lang="zh-CN" altLang="en-US" smtClean="0"/>
              <a:t>助手浏览器</a:t>
            </a:r>
            <a:r>
              <a:rPr lang="en-US" altLang="zh-CN" smtClean="0"/>
              <a:t>: </a:t>
            </a:r>
            <a:r>
              <a:rPr lang="zh-CN" altLang="en-US" smtClean="0"/>
              <a:t>通过提前请求相关资源而帮助用户的浏览器</a:t>
            </a:r>
          </a:p>
        </p:txBody>
      </p:sp>
    </p:spTree>
    <p:extLst>
      <p:ext uri="{BB962C8B-B14F-4D97-AF65-F5344CB8AC3E}">
        <p14:creationId xmlns:p14="http://schemas.microsoft.com/office/powerpoint/2010/main" val="16127503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2"/>
          <p:cNvSpPr>
            <a:spLocks noGrp="1" noChangeArrowheads="1"/>
          </p:cNvSpPr>
          <p:nvPr>
            <p:ph type="title"/>
          </p:nvPr>
        </p:nvSpPr>
        <p:spPr/>
        <p:txBody>
          <a:bodyPr/>
          <a:lstStyle/>
          <a:p>
            <a:pPr eaLnBrk="1" hangingPunct="1"/>
            <a:r>
              <a:rPr lang="en-US" altLang="zh-CN" smtClean="0"/>
              <a:t>HTTP</a:t>
            </a:r>
            <a:r>
              <a:rPr lang="zh-CN" altLang="en-US" smtClean="0"/>
              <a:t>所涉及的三类软件组件</a:t>
            </a:r>
          </a:p>
        </p:txBody>
      </p:sp>
      <p:sp>
        <p:nvSpPr>
          <p:cNvPr id="20582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客户机</a:t>
            </a:r>
            <a:r>
              <a:rPr lang="en-US" altLang="zh-CN" smtClean="0"/>
              <a:t>:</a:t>
            </a:r>
          </a:p>
          <a:p>
            <a:pPr lvl="1" eaLnBrk="1" hangingPunct="1"/>
            <a:r>
              <a:rPr lang="zh-CN" altLang="en-US" smtClean="0"/>
              <a:t>专用浏览器</a:t>
            </a:r>
            <a:r>
              <a:rPr lang="en-US" altLang="zh-CN" smtClean="0"/>
              <a:t>:</a:t>
            </a:r>
          </a:p>
          <a:p>
            <a:pPr lvl="2" eaLnBrk="1" hangingPunct="1"/>
            <a:r>
              <a:rPr lang="zh-CN" altLang="en-US" smtClean="0"/>
              <a:t>协作式浏览器</a:t>
            </a:r>
            <a:r>
              <a:rPr lang="en-US" altLang="zh-CN" smtClean="0"/>
              <a:t>: </a:t>
            </a:r>
            <a:r>
              <a:rPr lang="zh-CN" altLang="en-US" smtClean="0"/>
              <a:t>助手浏览器的扩展</a:t>
            </a:r>
            <a:r>
              <a:rPr lang="en-US" altLang="zh-CN" smtClean="0"/>
              <a:t>,</a:t>
            </a:r>
            <a:r>
              <a:rPr lang="zh-CN" altLang="en-US" smtClean="0"/>
              <a:t>允许用户采用协作方式进行浏览</a:t>
            </a:r>
          </a:p>
          <a:p>
            <a:pPr lvl="1" eaLnBrk="1" hangingPunct="1"/>
            <a:r>
              <a:rPr lang="zh-CN" altLang="en-US" smtClean="0"/>
              <a:t>离线浏览器</a:t>
            </a:r>
            <a:r>
              <a:rPr lang="en-US" altLang="zh-CN" smtClean="0"/>
              <a:t>:</a:t>
            </a:r>
          </a:p>
          <a:p>
            <a:pPr lvl="2" eaLnBrk="1" hangingPunct="1"/>
            <a:r>
              <a:rPr lang="zh-CN" altLang="en-US" smtClean="0"/>
              <a:t>能下载一个或多个站点全部内容的程序</a:t>
            </a:r>
            <a:r>
              <a:rPr lang="en-US" altLang="zh-CN" smtClean="0"/>
              <a:t>,</a:t>
            </a:r>
            <a:r>
              <a:rPr lang="zh-CN" altLang="en-US" smtClean="0"/>
              <a:t>以允许用户离线</a:t>
            </a:r>
            <a:r>
              <a:rPr lang="en-US" altLang="zh-CN" smtClean="0"/>
              <a:t>(</a:t>
            </a:r>
            <a:r>
              <a:rPr lang="zh-CN" altLang="en-US" smtClean="0"/>
              <a:t>脱机</a:t>
            </a:r>
            <a:r>
              <a:rPr lang="en-US" altLang="zh-CN" smtClean="0"/>
              <a:t>)</a:t>
            </a:r>
            <a:r>
              <a:rPr lang="zh-CN" altLang="en-US" smtClean="0"/>
              <a:t>浏览以前下载过的一系列网页的浏览器</a:t>
            </a:r>
          </a:p>
        </p:txBody>
      </p:sp>
    </p:spTree>
    <p:extLst>
      <p:ext uri="{BB962C8B-B14F-4D97-AF65-F5344CB8AC3E}">
        <p14:creationId xmlns:p14="http://schemas.microsoft.com/office/powerpoint/2010/main" val="101056109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noChangeArrowheads="1"/>
          </p:cNvSpPr>
          <p:nvPr>
            <p:ph type="title"/>
          </p:nvPr>
        </p:nvSpPr>
        <p:spPr/>
        <p:txBody>
          <a:bodyPr/>
          <a:lstStyle/>
          <a:p>
            <a:pPr eaLnBrk="1" hangingPunct="1"/>
            <a:r>
              <a:rPr lang="en-US" altLang="zh-CN" smtClean="0"/>
              <a:t>HTTP</a:t>
            </a:r>
            <a:r>
              <a:rPr lang="zh-CN" altLang="en-US" smtClean="0"/>
              <a:t>所涉及的三类软件组件</a:t>
            </a:r>
          </a:p>
        </p:txBody>
      </p:sp>
      <p:sp>
        <p:nvSpPr>
          <p:cNvPr id="2068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中间媒体软件</a:t>
            </a:r>
            <a:r>
              <a:rPr lang="en-US" altLang="zh-CN" smtClean="0"/>
              <a:t>:</a:t>
            </a:r>
          </a:p>
          <a:p>
            <a:pPr lvl="1" eaLnBrk="1" hangingPunct="1"/>
            <a:r>
              <a:rPr lang="zh-CN" altLang="en-US" smtClean="0"/>
              <a:t>代理</a:t>
            </a:r>
            <a:r>
              <a:rPr lang="en-US" altLang="zh-CN" smtClean="0"/>
              <a:t>(proxy):</a:t>
            </a:r>
          </a:p>
          <a:p>
            <a:pPr lvl="2" eaLnBrk="1" hangingPunct="1"/>
            <a:r>
              <a:rPr lang="zh-CN" altLang="en-US" smtClean="0"/>
              <a:t>常规代理 </a:t>
            </a:r>
            <a:r>
              <a:rPr lang="en-US" altLang="zh-CN" smtClean="0"/>
              <a:t>vs. </a:t>
            </a:r>
            <a:r>
              <a:rPr lang="zh-CN" altLang="en-US" smtClean="0"/>
              <a:t>高速缓存代理</a:t>
            </a:r>
          </a:p>
          <a:p>
            <a:pPr lvl="2" eaLnBrk="1" hangingPunct="1"/>
            <a:r>
              <a:rPr lang="zh-CN" altLang="en-US" smtClean="0"/>
              <a:t>透明代理 </a:t>
            </a:r>
            <a:r>
              <a:rPr lang="en-US" altLang="zh-CN" smtClean="0"/>
              <a:t>vs. </a:t>
            </a:r>
            <a:r>
              <a:rPr lang="zh-CN" altLang="en-US" smtClean="0"/>
              <a:t>非透明代理</a:t>
            </a:r>
          </a:p>
          <a:p>
            <a:pPr lvl="2" eaLnBrk="1" hangingPunct="1"/>
            <a:r>
              <a:rPr lang="zh-CN" altLang="en-US" smtClean="0"/>
              <a:t>逆向代理</a:t>
            </a:r>
            <a:r>
              <a:rPr lang="en-US" altLang="zh-CN" smtClean="0"/>
              <a:t>/</a:t>
            </a:r>
            <a:r>
              <a:rPr lang="zh-CN" altLang="en-US" smtClean="0"/>
              <a:t>代理人</a:t>
            </a:r>
            <a:r>
              <a:rPr lang="en-US" altLang="zh-CN" smtClean="0"/>
              <a:t>(surrogates)</a:t>
            </a:r>
          </a:p>
          <a:p>
            <a:pPr lvl="2" eaLnBrk="1" hangingPunct="1"/>
            <a:r>
              <a:rPr lang="zh-CN" altLang="en-US" smtClean="0"/>
              <a:t>截取代理</a:t>
            </a:r>
          </a:p>
          <a:p>
            <a:pPr lvl="1" eaLnBrk="1" hangingPunct="1"/>
            <a:r>
              <a:rPr lang="zh-CN" altLang="en-US" smtClean="0"/>
              <a:t>网关</a:t>
            </a:r>
            <a:r>
              <a:rPr lang="en-US" altLang="zh-CN" smtClean="0"/>
              <a:t>(gateway)</a:t>
            </a:r>
          </a:p>
          <a:p>
            <a:pPr lvl="1" eaLnBrk="1" hangingPunct="1"/>
            <a:r>
              <a:rPr lang="zh-CN" altLang="en-US" smtClean="0"/>
              <a:t>隧道</a:t>
            </a:r>
            <a:r>
              <a:rPr lang="en-US" altLang="zh-CN" smtClean="0"/>
              <a:t>(tunnel)</a:t>
            </a:r>
          </a:p>
          <a:p>
            <a:pPr eaLnBrk="1" hangingPunct="1"/>
            <a:r>
              <a:rPr lang="en-US" altLang="zh-CN" smtClean="0"/>
              <a:t>Web</a:t>
            </a:r>
            <a:r>
              <a:rPr lang="zh-CN" altLang="en-US" smtClean="0"/>
              <a:t>服务器</a:t>
            </a:r>
          </a:p>
        </p:txBody>
      </p:sp>
    </p:spTree>
    <p:extLst>
      <p:ext uri="{BB962C8B-B14F-4D97-AF65-F5344CB8AC3E}">
        <p14:creationId xmlns:p14="http://schemas.microsoft.com/office/powerpoint/2010/main" val="350148421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2"/>
          <p:cNvSpPr>
            <a:spLocks noGrp="1" noChangeArrowheads="1"/>
          </p:cNvSpPr>
          <p:nvPr>
            <p:ph type="title"/>
          </p:nvPr>
        </p:nvSpPr>
        <p:spPr/>
        <p:txBody>
          <a:bodyPr/>
          <a:lstStyle/>
          <a:p>
            <a:pPr eaLnBrk="1" hangingPunct="1"/>
            <a:r>
              <a:rPr lang="zh-CN" altLang="en-US" smtClean="0"/>
              <a:t>其他一些概念</a:t>
            </a:r>
          </a:p>
        </p:txBody>
      </p:sp>
      <p:sp>
        <p:nvSpPr>
          <p:cNvPr id="20787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缓存：</a:t>
            </a:r>
          </a:p>
          <a:p>
            <a:pPr lvl="1" eaLnBrk="1" hangingPunct="1"/>
            <a:r>
              <a:rPr lang="en-US" altLang="zh-CN" smtClean="0"/>
              <a:t>HTTP/1.1</a:t>
            </a:r>
            <a:r>
              <a:rPr lang="zh-CN" altLang="en-US" smtClean="0"/>
              <a:t>协议中包含了一些机制，以尽可能地使客户、服务器以及代理、网关等中介系统在通信中使用缓存。</a:t>
            </a:r>
          </a:p>
          <a:p>
            <a:pPr lvl="1" eaLnBrk="1" hangingPunct="1"/>
            <a:r>
              <a:rPr lang="zh-CN" altLang="en-US" smtClean="0"/>
              <a:t>机制包括确保正确性</a:t>
            </a:r>
            <a:r>
              <a:rPr lang="en-US" altLang="zh-CN" smtClean="0"/>
              <a:t>,</a:t>
            </a:r>
            <a:r>
              <a:rPr lang="zh-CN" altLang="en-US" smtClean="0"/>
              <a:t>允许服务器提供更多缓存信息</a:t>
            </a:r>
            <a:r>
              <a:rPr lang="en-US" altLang="zh-CN" smtClean="0"/>
              <a:t>,</a:t>
            </a:r>
            <a:r>
              <a:rPr lang="zh-CN" altLang="en-US" smtClean="0"/>
              <a:t>对高速缓存协商响应提供支持等。</a:t>
            </a:r>
          </a:p>
          <a:p>
            <a:pPr lvl="1" eaLnBrk="1" hangingPunct="1"/>
            <a:r>
              <a:rPr lang="zh-CN" altLang="en-US" smtClean="0"/>
              <a:t>这些缓存机制能够在确保客户获得最新版本的资源的同时，尽可能的减少客户和服务器以及中介系统之间的通信量，减少用户的等待时间。</a:t>
            </a:r>
          </a:p>
        </p:txBody>
      </p:sp>
    </p:spTree>
    <p:extLst>
      <p:ext uri="{BB962C8B-B14F-4D97-AF65-F5344CB8AC3E}">
        <p14:creationId xmlns:p14="http://schemas.microsoft.com/office/powerpoint/2010/main" val="344134628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2"/>
          <p:cNvSpPr>
            <a:spLocks noGrp="1" noChangeArrowheads="1"/>
          </p:cNvSpPr>
          <p:nvPr>
            <p:ph type="title"/>
          </p:nvPr>
        </p:nvSpPr>
        <p:spPr/>
        <p:txBody>
          <a:bodyPr/>
          <a:lstStyle/>
          <a:p>
            <a:pPr eaLnBrk="1" hangingPunct="1"/>
            <a:r>
              <a:rPr lang="zh-CN" altLang="en-US" smtClean="0"/>
              <a:t>其他一些概念</a:t>
            </a:r>
          </a:p>
        </p:txBody>
      </p:sp>
      <p:sp>
        <p:nvSpPr>
          <p:cNvPr id="2089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持久连接：</a:t>
            </a:r>
          </a:p>
          <a:p>
            <a:pPr lvl="1" eaLnBrk="1" hangingPunct="1"/>
            <a:r>
              <a:rPr lang="zh-CN" altLang="en-US" smtClean="0"/>
              <a:t>在</a:t>
            </a:r>
            <a:r>
              <a:rPr lang="en-US" altLang="zh-CN" smtClean="0"/>
              <a:t>HTTP/1.0</a:t>
            </a:r>
            <a:r>
              <a:rPr lang="zh-CN" altLang="en-US" smtClean="0"/>
              <a:t>中仅支持非持久连接，而在</a:t>
            </a:r>
            <a:r>
              <a:rPr lang="en-US" altLang="zh-CN" smtClean="0"/>
              <a:t>HTTP/1.1</a:t>
            </a:r>
            <a:r>
              <a:rPr lang="zh-CN" altLang="en-US" smtClean="0"/>
              <a:t>中，连接的缺省类型为持久连接。</a:t>
            </a:r>
          </a:p>
          <a:p>
            <a:pPr lvl="1" eaLnBrk="1" hangingPunct="1"/>
            <a:r>
              <a:rPr lang="zh-CN" altLang="en-US" smtClean="0"/>
              <a:t>客户或者服务器可以显式地在消息中包含“</a:t>
            </a:r>
            <a:r>
              <a:rPr lang="en-US" altLang="zh-CN" smtClean="0"/>
              <a:t>Connection : close”</a:t>
            </a:r>
            <a:r>
              <a:rPr lang="zh-CN" altLang="en-US" smtClean="0"/>
              <a:t>头字段以关闭该连接。之后，客户在发送新的请求之前，必须与服务器重新建立连接。</a:t>
            </a:r>
          </a:p>
        </p:txBody>
      </p:sp>
    </p:spTree>
    <p:extLst>
      <p:ext uri="{BB962C8B-B14F-4D97-AF65-F5344CB8AC3E}">
        <p14:creationId xmlns:p14="http://schemas.microsoft.com/office/powerpoint/2010/main" val="94306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Lecture </a:t>
            </a:r>
            <a:endParaRPr lang="zh-CN" altLang="en-US" dirty="0"/>
          </a:p>
        </p:txBody>
      </p:sp>
      <p:sp>
        <p:nvSpPr>
          <p:cNvPr id="6" name="副标题 5"/>
          <p:cNvSpPr>
            <a:spLocks noGrp="1"/>
          </p:cNvSpPr>
          <p:nvPr>
            <p:ph type="subTitle" idx="1"/>
          </p:nvPr>
        </p:nvSpPr>
        <p:spPr/>
        <p:txBody>
          <a:bodyPr/>
          <a:lstStyle/>
          <a:p>
            <a:r>
              <a:rPr lang="en-US" altLang="zh-CN" dirty="0" smtClean="0"/>
              <a:t>HTTP</a:t>
            </a:r>
            <a:endParaRPr lang="zh-CN" altLang="en-US" dirty="0"/>
          </a:p>
        </p:txBody>
      </p:sp>
    </p:spTree>
    <p:extLst>
      <p:ext uri="{BB962C8B-B14F-4D97-AF65-F5344CB8AC3E}">
        <p14:creationId xmlns:p14="http://schemas.microsoft.com/office/powerpoint/2010/main" val="1661273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smtClean="0"/>
              <a:t>HTTP</a:t>
            </a:r>
            <a:r>
              <a:rPr lang="zh-CN" altLang="en-US" smtClean="0"/>
              <a:t>版本概述</a:t>
            </a:r>
          </a:p>
        </p:txBody>
      </p:sp>
      <p:sp>
        <p:nvSpPr>
          <p:cNvPr id="235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HTTP 1.1</a:t>
            </a:r>
          </a:p>
          <a:p>
            <a:pPr lvl="1" eaLnBrk="1" hangingPunct="1"/>
            <a:r>
              <a:rPr lang="zh-CN" altLang="en-US" dirty="0" smtClean="0"/>
              <a:t>与</a:t>
            </a:r>
            <a:r>
              <a:rPr lang="en-US" altLang="zh-CN" dirty="0" smtClean="0"/>
              <a:t>1.0</a:t>
            </a:r>
            <a:r>
              <a:rPr lang="zh-CN" altLang="en-US" dirty="0" smtClean="0"/>
              <a:t>版本相比</a:t>
            </a:r>
            <a:r>
              <a:rPr lang="zh-CN" altLang="en-US" dirty="0"/>
              <a:t>，</a:t>
            </a:r>
            <a:r>
              <a:rPr lang="zh-CN" altLang="en-US" dirty="0" smtClean="0"/>
              <a:t>主要在以下几个方面有改进</a:t>
            </a:r>
            <a:endParaRPr lang="en-US" altLang="zh-CN" dirty="0" smtClean="0"/>
          </a:p>
          <a:p>
            <a:pPr lvl="2" eaLnBrk="1" hangingPunct="1"/>
            <a:r>
              <a:rPr lang="zh-CN" altLang="en-US" dirty="0" smtClean="0"/>
              <a:t>支持持久连接（</a:t>
            </a:r>
            <a:r>
              <a:rPr lang="en-US" altLang="zh-CN" dirty="0" smtClean="0"/>
              <a:t>persistent connection</a:t>
            </a:r>
            <a:r>
              <a:rPr lang="zh-CN" altLang="en-US" dirty="0" smtClean="0"/>
              <a:t>）</a:t>
            </a:r>
            <a:endParaRPr lang="en-US" altLang="zh-CN" dirty="0" smtClean="0"/>
          </a:p>
          <a:p>
            <a:pPr lvl="3" eaLnBrk="1" hangingPunct="1"/>
            <a:r>
              <a:rPr lang="zh-CN" altLang="en-US" dirty="0" smtClean="0"/>
              <a:t>在</a:t>
            </a:r>
            <a:r>
              <a:rPr lang="en-US" altLang="zh-CN" dirty="0" smtClean="0"/>
              <a:t>HTTP/1.0</a:t>
            </a:r>
            <a:r>
              <a:rPr lang="zh-CN" altLang="en-US" dirty="0" smtClean="0"/>
              <a:t>中，每传送一个</a:t>
            </a:r>
            <a:r>
              <a:rPr lang="en-US" altLang="zh-CN" dirty="0" smtClean="0"/>
              <a:t>URL</a:t>
            </a:r>
            <a:r>
              <a:rPr lang="zh-CN" altLang="en-US" dirty="0" smtClean="0"/>
              <a:t>文件，均需要建立一个连接，因此，在</a:t>
            </a:r>
            <a:r>
              <a:rPr lang="en-US" altLang="zh-CN" dirty="0" smtClean="0"/>
              <a:t>HTML</a:t>
            </a:r>
            <a:r>
              <a:rPr lang="zh-CN" altLang="en-US" dirty="0" smtClean="0"/>
              <a:t>文件中使用内嵌的图像等对象将使得客户对服务器在较短的时间内向服务器提出多个请求，从而加重来服务器的负担，引起网络的堵塞</a:t>
            </a:r>
          </a:p>
          <a:p>
            <a:pPr lvl="3" eaLnBrk="1" hangingPunct="1"/>
            <a:r>
              <a:rPr lang="zh-CN" altLang="en-US" dirty="0" smtClean="0"/>
              <a:t>在</a:t>
            </a:r>
            <a:r>
              <a:rPr lang="en-US" altLang="zh-CN" dirty="0" smtClean="0"/>
              <a:t>HTTP/1.1</a:t>
            </a:r>
            <a:r>
              <a:rPr lang="zh-CN" altLang="en-US" dirty="0" smtClean="0"/>
              <a:t>中，每个连接在缺省情况下均为持久连接，通过该连接客户可以提出多个请求，直到客户或者服务器显式地将该连接关闭</a:t>
            </a:r>
          </a:p>
          <a:p>
            <a:pPr lvl="3" eaLnBrk="1" hangingPunct="1"/>
            <a:r>
              <a:rPr lang="zh-CN" altLang="en-US" dirty="0" smtClean="0"/>
              <a:t>持久连接的优点：可以减少客户与服务器建立连接的数目，从而减少客户的等待时间，降低网络流量</a:t>
            </a:r>
          </a:p>
        </p:txBody>
      </p:sp>
    </p:spTree>
    <p:extLst>
      <p:ext uri="{BB962C8B-B14F-4D97-AF65-F5344CB8AC3E}">
        <p14:creationId xmlns:p14="http://schemas.microsoft.com/office/powerpoint/2010/main" val="12290022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2"/>
          <p:cNvSpPr>
            <a:spLocks noGrp="1" noChangeArrowheads="1"/>
          </p:cNvSpPr>
          <p:nvPr>
            <p:ph type="title"/>
          </p:nvPr>
        </p:nvSpPr>
        <p:spPr/>
        <p:txBody>
          <a:bodyPr/>
          <a:lstStyle/>
          <a:p>
            <a:pPr eaLnBrk="1" hangingPunct="1"/>
            <a:r>
              <a:rPr lang="zh-CN" altLang="en-US" smtClean="0"/>
              <a:t>其他一些概念</a:t>
            </a:r>
          </a:p>
        </p:txBody>
      </p:sp>
      <p:sp>
        <p:nvSpPr>
          <p:cNvPr id="20992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访问认证：</a:t>
            </a:r>
          </a:p>
          <a:p>
            <a:pPr lvl="1" eaLnBrk="1" hangingPunct="1"/>
            <a:r>
              <a:rPr lang="en-US" altLang="zh-CN" smtClean="0"/>
              <a:t>HTTP</a:t>
            </a:r>
            <a:r>
              <a:rPr lang="zh-CN" altLang="en-US" smtClean="0"/>
              <a:t>协议提供了一些的认证机制，供服务器对客户的请求进行询问，或者供客户来提交认证信息。</a:t>
            </a:r>
          </a:p>
          <a:p>
            <a:pPr lvl="1" eaLnBrk="1" hangingPunct="1"/>
            <a:r>
              <a:rPr lang="zh-CN" altLang="en-US" smtClean="0"/>
              <a:t>其中可能会用到</a:t>
            </a:r>
            <a:r>
              <a:rPr lang="en-US" altLang="zh-CN" smtClean="0"/>
              <a:t>Authorization</a:t>
            </a:r>
            <a:r>
              <a:rPr lang="zh-CN" altLang="en-US" smtClean="0"/>
              <a:t>、</a:t>
            </a:r>
            <a:r>
              <a:rPr lang="en-US" altLang="zh-CN" smtClean="0"/>
              <a:t>Proxy-Authorization</a:t>
            </a:r>
            <a:r>
              <a:rPr lang="zh-CN" altLang="en-US" smtClean="0"/>
              <a:t>、</a:t>
            </a:r>
            <a:r>
              <a:rPr lang="en-US" altLang="zh-CN" smtClean="0"/>
              <a:t>WWW-Authenticate</a:t>
            </a:r>
            <a:r>
              <a:rPr lang="zh-CN" altLang="en-US" smtClean="0"/>
              <a:t>、</a:t>
            </a:r>
            <a:r>
              <a:rPr lang="en-US" altLang="zh-CN" smtClean="0"/>
              <a:t>Proxy-Authenticate</a:t>
            </a:r>
            <a:r>
              <a:rPr lang="zh-CN" altLang="en-US" smtClean="0"/>
              <a:t>等消息头字段，以及</a:t>
            </a:r>
            <a:r>
              <a:rPr lang="en-US" altLang="zh-CN" smtClean="0"/>
              <a:t>401</a:t>
            </a:r>
            <a:r>
              <a:rPr lang="zh-CN" altLang="en-US" smtClean="0"/>
              <a:t>（</a:t>
            </a:r>
            <a:r>
              <a:rPr lang="en-US" altLang="zh-CN" smtClean="0"/>
              <a:t>Unauthorized</a:t>
            </a:r>
            <a:r>
              <a:rPr lang="zh-CN" altLang="en-US" smtClean="0"/>
              <a:t>）、</a:t>
            </a:r>
            <a:r>
              <a:rPr lang="en-US" altLang="zh-CN" smtClean="0"/>
              <a:t>407</a:t>
            </a:r>
            <a:r>
              <a:rPr lang="zh-CN" altLang="en-US" smtClean="0"/>
              <a:t>（</a:t>
            </a:r>
            <a:r>
              <a:rPr lang="en-US" altLang="zh-CN" smtClean="0"/>
              <a:t>Proxy Authentication Required</a:t>
            </a:r>
            <a:r>
              <a:rPr lang="zh-CN" altLang="en-US" smtClean="0"/>
              <a:t>等状态码。</a:t>
            </a:r>
          </a:p>
          <a:p>
            <a:pPr lvl="1" eaLnBrk="1" hangingPunct="1"/>
            <a:r>
              <a:rPr lang="zh-CN" altLang="en-US" smtClean="0"/>
              <a:t>进一步信息可以参加</a:t>
            </a:r>
            <a:r>
              <a:rPr lang="en-US" altLang="zh-CN" smtClean="0"/>
              <a:t>RFC 2617, June 1999</a:t>
            </a:r>
            <a:r>
              <a:rPr lang="zh-CN" altLang="en-US" smtClean="0"/>
              <a:t>：</a:t>
            </a:r>
            <a:r>
              <a:rPr lang="en-US" altLang="zh-CN" smtClean="0"/>
              <a:t>HTTP Authentication: Basic and Digest Access Authentication</a:t>
            </a:r>
          </a:p>
        </p:txBody>
      </p:sp>
    </p:spTree>
    <p:extLst>
      <p:ext uri="{BB962C8B-B14F-4D97-AF65-F5344CB8AC3E}">
        <p14:creationId xmlns:p14="http://schemas.microsoft.com/office/powerpoint/2010/main" val="8873424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2"/>
          <p:cNvSpPr>
            <a:spLocks noGrp="1" noChangeArrowheads="1"/>
          </p:cNvSpPr>
          <p:nvPr>
            <p:ph type="title"/>
          </p:nvPr>
        </p:nvSpPr>
        <p:spPr/>
        <p:txBody>
          <a:bodyPr/>
          <a:lstStyle/>
          <a:p>
            <a:pPr eaLnBrk="1" hangingPunct="1"/>
            <a:r>
              <a:rPr lang="zh-CN" altLang="en-US" smtClean="0"/>
              <a:t>其他一些概念</a:t>
            </a:r>
          </a:p>
        </p:txBody>
      </p:sp>
      <p:sp>
        <p:nvSpPr>
          <p:cNvPr id="2109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内容协商：</a:t>
            </a:r>
          </a:p>
          <a:p>
            <a:pPr lvl="1" eaLnBrk="1" hangingPunct="1"/>
            <a:r>
              <a:rPr lang="zh-CN" altLang="en-US" smtClean="0"/>
              <a:t>当资源存在多种表现形式时，用户往往希望从中选择出在“媒体类型”、“语言”等方面是最合适的表现形式。</a:t>
            </a:r>
          </a:p>
          <a:p>
            <a:pPr lvl="1" eaLnBrk="1" hangingPunct="1"/>
            <a:r>
              <a:rPr lang="en-US" altLang="zh-CN" smtClean="0"/>
              <a:t>HTTP</a:t>
            </a:r>
            <a:r>
              <a:rPr lang="zh-CN" altLang="en-US" smtClean="0"/>
              <a:t>协议中通过使用</a:t>
            </a:r>
            <a:r>
              <a:rPr lang="en-US" altLang="zh-CN" smtClean="0"/>
              <a:t>Accept</a:t>
            </a:r>
            <a:r>
              <a:rPr lang="zh-CN" altLang="en-US" smtClean="0"/>
              <a:t>、</a:t>
            </a:r>
            <a:r>
              <a:rPr lang="en-US" altLang="zh-CN" smtClean="0"/>
              <a:t>Vary</a:t>
            </a:r>
            <a:r>
              <a:rPr lang="zh-CN" altLang="en-US" smtClean="0"/>
              <a:t>等头字段来实现“服务器驱动的”内容协商以及“客户驱动的”内容协商。</a:t>
            </a:r>
          </a:p>
        </p:txBody>
      </p:sp>
    </p:spTree>
    <p:extLst>
      <p:ext uri="{BB962C8B-B14F-4D97-AF65-F5344CB8AC3E}">
        <p14:creationId xmlns:p14="http://schemas.microsoft.com/office/powerpoint/2010/main" val="256565839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2"/>
          <p:cNvSpPr>
            <a:spLocks noGrp="1" noChangeArrowheads="1"/>
          </p:cNvSpPr>
          <p:nvPr>
            <p:ph type="title"/>
          </p:nvPr>
        </p:nvSpPr>
        <p:spPr/>
        <p:txBody>
          <a:bodyPr/>
          <a:lstStyle/>
          <a:p>
            <a:pPr eaLnBrk="1" hangingPunct="1"/>
            <a:r>
              <a:rPr lang="zh-CN" altLang="en-US" smtClean="0"/>
              <a:t>其他一些概念</a:t>
            </a:r>
          </a:p>
        </p:txBody>
      </p:sp>
      <p:sp>
        <p:nvSpPr>
          <p:cNvPr id="2119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安全性：</a:t>
            </a:r>
          </a:p>
          <a:p>
            <a:pPr lvl="1" eaLnBrk="1" hangingPunct="1"/>
            <a:r>
              <a:rPr lang="en-US" altLang="zh-CN" smtClean="0"/>
              <a:t>HTTP1.0</a:t>
            </a:r>
            <a:r>
              <a:rPr lang="zh-CN" altLang="en-US" smtClean="0"/>
              <a:t>中基本的安全性仅来自盘问</a:t>
            </a:r>
            <a:r>
              <a:rPr lang="en-US" altLang="zh-CN" smtClean="0"/>
              <a:t>-</a:t>
            </a:r>
            <a:r>
              <a:rPr lang="zh-CN" altLang="en-US" smtClean="0"/>
              <a:t>响应方案</a:t>
            </a:r>
            <a:r>
              <a:rPr lang="en-US" altLang="zh-CN" smtClean="0"/>
              <a:t>,</a:t>
            </a:r>
            <a:r>
              <a:rPr lang="zh-CN" altLang="en-US" smtClean="0"/>
              <a:t>即基本验证方案</a:t>
            </a:r>
            <a:r>
              <a:rPr lang="en-US" altLang="zh-CN" smtClean="0"/>
              <a:t>;</a:t>
            </a:r>
            <a:r>
              <a:rPr lang="zh-CN" altLang="en-US" smtClean="0"/>
              <a:t>而在</a:t>
            </a:r>
            <a:r>
              <a:rPr lang="en-US" altLang="zh-CN" smtClean="0"/>
              <a:t>HTTP1.1</a:t>
            </a:r>
            <a:r>
              <a:rPr lang="zh-CN" altLang="en-US" smtClean="0"/>
              <a:t>中提供了基于身份验证的机制</a:t>
            </a:r>
            <a:r>
              <a:rPr lang="en-US" altLang="zh-CN" smtClean="0"/>
              <a:t>(</a:t>
            </a:r>
            <a:r>
              <a:rPr lang="zh-CN" altLang="en-US" smtClean="0"/>
              <a:t>即前面提到的</a:t>
            </a:r>
            <a:r>
              <a:rPr lang="en-US" altLang="zh-CN" smtClean="0"/>
              <a:t>RFC2617,</a:t>
            </a:r>
            <a:r>
              <a:rPr lang="zh-CN" altLang="en-US" smtClean="0"/>
              <a:t>这是与</a:t>
            </a:r>
            <a:r>
              <a:rPr lang="en-US" altLang="zh-CN" smtClean="0"/>
              <a:t>RFC2616</a:t>
            </a:r>
            <a:r>
              <a:rPr lang="zh-CN" altLang="en-US" smtClean="0"/>
              <a:t>配套的协议</a:t>
            </a:r>
            <a:r>
              <a:rPr lang="en-US" altLang="zh-CN" smtClean="0"/>
              <a:t>)</a:t>
            </a:r>
          </a:p>
          <a:p>
            <a:pPr lvl="1" eaLnBrk="1" hangingPunct="1"/>
            <a:r>
              <a:rPr lang="zh-CN" altLang="en-US" smtClean="0"/>
              <a:t>除</a:t>
            </a:r>
            <a:r>
              <a:rPr lang="en-US" altLang="zh-CN" smtClean="0"/>
              <a:t>HTTP</a:t>
            </a:r>
            <a:r>
              <a:rPr lang="zh-CN" altLang="en-US" smtClean="0"/>
              <a:t>本身的安全外</a:t>
            </a:r>
            <a:r>
              <a:rPr lang="en-US" altLang="zh-CN" smtClean="0"/>
              <a:t>,</a:t>
            </a:r>
            <a:r>
              <a:rPr lang="zh-CN" altLang="en-US" smtClean="0"/>
              <a:t>我们也可以尝试在应用层下面某一层提供安全性</a:t>
            </a:r>
            <a:r>
              <a:rPr lang="en-US" altLang="zh-CN" smtClean="0"/>
              <a:t>,</a:t>
            </a:r>
            <a:r>
              <a:rPr lang="zh-CN" altLang="en-US" smtClean="0"/>
              <a:t>这个主要是通过由</a:t>
            </a:r>
            <a:r>
              <a:rPr lang="en-US" altLang="zh-CN" smtClean="0"/>
              <a:t>Netscape</a:t>
            </a:r>
            <a:r>
              <a:rPr lang="zh-CN" altLang="en-US" smtClean="0"/>
              <a:t>于</a:t>
            </a:r>
            <a:r>
              <a:rPr lang="en-US" altLang="zh-CN" smtClean="0"/>
              <a:t>1994</a:t>
            </a:r>
            <a:r>
              <a:rPr lang="zh-CN" altLang="en-US" smtClean="0"/>
              <a:t>年引入的</a:t>
            </a:r>
            <a:r>
              <a:rPr lang="en-US" altLang="zh-CN" smtClean="0"/>
              <a:t>SSL(</a:t>
            </a:r>
            <a:r>
              <a:rPr lang="zh-CN" altLang="en-US" smtClean="0"/>
              <a:t>安全套接字层</a:t>
            </a:r>
            <a:r>
              <a:rPr lang="en-US" altLang="zh-CN" smtClean="0"/>
              <a:t>)</a:t>
            </a:r>
            <a:r>
              <a:rPr lang="zh-CN" altLang="en-US" smtClean="0"/>
              <a:t>机制实现的</a:t>
            </a:r>
            <a:r>
              <a:rPr lang="en-US" altLang="zh-CN" smtClean="0"/>
              <a:t>.</a:t>
            </a:r>
          </a:p>
          <a:p>
            <a:pPr lvl="1" eaLnBrk="1" hangingPunct="1"/>
            <a:r>
              <a:rPr lang="en-US" altLang="zh-CN" smtClean="0"/>
              <a:t>SSL</a:t>
            </a:r>
            <a:r>
              <a:rPr lang="zh-CN" altLang="en-US" smtClean="0"/>
              <a:t>是位于传输层与应用层之间的一种协议</a:t>
            </a:r>
            <a:r>
              <a:rPr lang="en-US" altLang="zh-CN" smtClean="0"/>
              <a:t>,</a:t>
            </a:r>
            <a:r>
              <a:rPr lang="zh-CN" altLang="en-US" smtClean="0"/>
              <a:t>也是</a:t>
            </a:r>
            <a:r>
              <a:rPr lang="en-US" altLang="zh-CN" smtClean="0"/>
              <a:t>TLS</a:t>
            </a:r>
            <a:r>
              <a:rPr lang="zh-CN" altLang="en-US" smtClean="0"/>
              <a:t>的基础</a:t>
            </a:r>
          </a:p>
        </p:txBody>
      </p:sp>
    </p:spTree>
    <p:extLst>
      <p:ext uri="{BB962C8B-B14F-4D97-AF65-F5344CB8AC3E}">
        <p14:creationId xmlns:p14="http://schemas.microsoft.com/office/powerpoint/2010/main" val="58840835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2"/>
          <p:cNvSpPr>
            <a:spLocks noGrp="1" noChangeArrowheads="1"/>
          </p:cNvSpPr>
          <p:nvPr>
            <p:ph type="title"/>
          </p:nvPr>
        </p:nvSpPr>
        <p:spPr/>
        <p:txBody>
          <a:bodyPr/>
          <a:lstStyle/>
          <a:p>
            <a:pPr eaLnBrk="1" hangingPunct="1"/>
            <a:r>
              <a:rPr lang="zh-CN" altLang="en-US" smtClean="0"/>
              <a:t>其他一些概念</a:t>
            </a:r>
          </a:p>
        </p:txBody>
      </p:sp>
      <p:sp>
        <p:nvSpPr>
          <p:cNvPr id="21299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完整性</a:t>
            </a:r>
            <a:r>
              <a:rPr lang="en-US" altLang="zh-CN" smtClean="0"/>
              <a:t>:</a:t>
            </a:r>
          </a:p>
          <a:p>
            <a:pPr lvl="1" eaLnBrk="1" hangingPunct="1"/>
            <a:r>
              <a:rPr lang="zh-CN" altLang="en-US" smtClean="0"/>
              <a:t>完整性是安全性的一个基本组件</a:t>
            </a:r>
            <a:r>
              <a:rPr lang="en-US" altLang="zh-CN" smtClean="0"/>
              <a:t>:</a:t>
            </a:r>
            <a:r>
              <a:rPr lang="zh-CN" altLang="en-US" smtClean="0"/>
              <a:t>发送的东西必须原封不动的传送给接收方</a:t>
            </a:r>
          </a:p>
          <a:p>
            <a:pPr lvl="1" eaLnBrk="1" hangingPunct="1"/>
            <a:r>
              <a:rPr lang="zh-CN" altLang="en-US" smtClean="0"/>
              <a:t>在</a:t>
            </a:r>
            <a:r>
              <a:rPr lang="en-US" altLang="zh-CN" smtClean="0"/>
              <a:t>HTTP1.1</a:t>
            </a:r>
            <a:r>
              <a:rPr lang="zh-CN" altLang="en-US" smtClean="0"/>
              <a:t>中</a:t>
            </a:r>
            <a:r>
              <a:rPr lang="en-US" altLang="zh-CN" smtClean="0"/>
              <a:t>,</a:t>
            </a:r>
            <a:r>
              <a:rPr lang="zh-CN" altLang="en-US" smtClean="0"/>
              <a:t>由新的</a:t>
            </a:r>
            <a:r>
              <a:rPr lang="en-US" altLang="zh-CN" smtClean="0"/>
              <a:t>Content-MD5</a:t>
            </a:r>
            <a:r>
              <a:rPr lang="zh-CN" altLang="en-US" smtClean="0"/>
              <a:t>实体标头来包含对实体主体的完整性检验</a:t>
            </a:r>
          </a:p>
        </p:txBody>
      </p:sp>
    </p:spTree>
    <p:extLst>
      <p:ext uri="{BB962C8B-B14F-4D97-AF65-F5344CB8AC3E}">
        <p14:creationId xmlns:p14="http://schemas.microsoft.com/office/powerpoint/2010/main" val="102776361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Q &amp; A</a:t>
            </a:r>
            <a:endParaRPr lang="zh-CN" altLang="en-US" dirty="0"/>
          </a:p>
        </p:txBody>
      </p:sp>
    </p:spTree>
    <p:extLst>
      <p:ext uri="{BB962C8B-B14F-4D97-AF65-F5344CB8AC3E}">
        <p14:creationId xmlns:p14="http://schemas.microsoft.com/office/powerpoint/2010/main" val="1437642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smtClean="0"/>
              <a:t>HTTP</a:t>
            </a:r>
            <a:r>
              <a:rPr lang="zh-CN" altLang="en-US" smtClean="0"/>
              <a:t>版本概述</a:t>
            </a:r>
          </a:p>
        </p:txBody>
      </p:sp>
      <p:sp>
        <p:nvSpPr>
          <p:cNvPr id="245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HTTP 1.1</a:t>
            </a:r>
          </a:p>
          <a:p>
            <a:pPr lvl="1" eaLnBrk="1" hangingPunct="1"/>
            <a:r>
              <a:rPr lang="zh-CN" altLang="en-US" dirty="0" smtClean="0"/>
              <a:t>与</a:t>
            </a:r>
            <a:r>
              <a:rPr lang="en-US" altLang="zh-CN" dirty="0" smtClean="0"/>
              <a:t>1.0</a:t>
            </a:r>
            <a:r>
              <a:rPr lang="zh-CN" altLang="en-US" dirty="0" smtClean="0"/>
              <a:t>版本相比</a:t>
            </a:r>
            <a:r>
              <a:rPr lang="zh-CN" altLang="en-US" dirty="0"/>
              <a:t>，</a:t>
            </a:r>
            <a:r>
              <a:rPr lang="zh-CN" altLang="en-US" dirty="0" smtClean="0"/>
              <a:t>主要在以下几个方面有改进</a:t>
            </a:r>
            <a:endParaRPr lang="en-US" altLang="zh-CN" dirty="0" smtClean="0"/>
          </a:p>
          <a:p>
            <a:pPr lvl="2" eaLnBrk="1" hangingPunct="1"/>
            <a:r>
              <a:rPr lang="zh-CN" altLang="en-US" dirty="0" smtClean="0"/>
              <a:t>增加了三个新的方法：</a:t>
            </a:r>
            <a:r>
              <a:rPr lang="en-US" altLang="zh-CN" dirty="0" smtClean="0"/>
              <a:t>PUT</a:t>
            </a:r>
            <a:r>
              <a:rPr lang="zh-CN" altLang="en-US" dirty="0" smtClean="0"/>
              <a:t>，</a:t>
            </a:r>
            <a:r>
              <a:rPr lang="en-US" altLang="zh-CN" dirty="0" smtClean="0"/>
              <a:t>DELETE</a:t>
            </a:r>
            <a:r>
              <a:rPr lang="zh-CN" altLang="en-US" dirty="0" smtClean="0"/>
              <a:t>和</a:t>
            </a:r>
            <a:r>
              <a:rPr lang="en-US" altLang="zh-CN" dirty="0" smtClean="0"/>
              <a:t>TRACE</a:t>
            </a:r>
            <a:endParaRPr lang="zh-CN" altLang="en-US" dirty="0" smtClean="0"/>
          </a:p>
          <a:p>
            <a:pPr lvl="3" eaLnBrk="1" hangingPunct="1"/>
            <a:r>
              <a:rPr lang="en-US" altLang="zh-CN" dirty="0" smtClean="0"/>
              <a:t>PUT</a:t>
            </a:r>
            <a:r>
              <a:rPr lang="zh-CN" altLang="en-US" dirty="0" smtClean="0"/>
              <a:t>和</a:t>
            </a:r>
            <a:r>
              <a:rPr lang="en-US" altLang="zh-CN" dirty="0" smtClean="0"/>
              <a:t>DELETE</a:t>
            </a:r>
            <a:r>
              <a:rPr lang="zh-CN" altLang="en-US" dirty="0" smtClean="0"/>
              <a:t>可以对远程服务器上的资源进行创建，替换和删除等操作</a:t>
            </a:r>
          </a:p>
          <a:p>
            <a:pPr lvl="3" eaLnBrk="1" hangingPunct="1"/>
            <a:r>
              <a:rPr lang="en-US" altLang="zh-CN" dirty="0" smtClean="0"/>
              <a:t>TRACE</a:t>
            </a:r>
            <a:r>
              <a:rPr lang="zh-CN" altLang="en-US" dirty="0" smtClean="0"/>
              <a:t>使原请求通过传输路径再传送回发送者，这有助于发现客户服务器链接上处理请求的中间代理造成的错误</a:t>
            </a:r>
          </a:p>
        </p:txBody>
      </p:sp>
    </p:spTree>
    <p:extLst>
      <p:ext uri="{BB962C8B-B14F-4D97-AF65-F5344CB8AC3E}">
        <p14:creationId xmlns:p14="http://schemas.microsoft.com/office/powerpoint/2010/main" val="259452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smtClean="0"/>
              <a:t>HTTP</a:t>
            </a:r>
            <a:r>
              <a:rPr lang="zh-CN" altLang="en-US" smtClean="0"/>
              <a:t>版本概述</a:t>
            </a:r>
          </a:p>
        </p:txBody>
      </p:sp>
      <p:sp>
        <p:nvSpPr>
          <p:cNvPr id="256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HTTP 1.1</a:t>
            </a:r>
          </a:p>
          <a:p>
            <a:pPr lvl="1" eaLnBrk="1" hangingPunct="1"/>
            <a:r>
              <a:rPr lang="zh-CN" altLang="en-US" dirty="0" smtClean="0"/>
              <a:t>与</a:t>
            </a:r>
            <a:r>
              <a:rPr lang="en-US" altLang="zh-CN" dirty="0" smtClean="0"/>
              <a:t>1.0</a:t>
            </a:r>
            <a:r>
              <a:rPr lang="zh-CN" altLang="en-US" dirty="0" smtClean="0"/>
              <a:t>版本相比</a:t>
            </a:r>
            <a:r>
              <a:rPr lang="zh-CN" altLang="en-US" dirty="0"/>
              <a:t>，</a:t>
            </a:r>
            <a:r>
              <a:rPr lang="zh-CN" altLang="en-US" dirty="0" smtClean="0"/>
              <a:t>主要在以下几个方面有改进</a:t>
            </a:r>
            <a:endParaRPr lang="en-US" altLang="zh-CN" dirty="0" smtClean="0"/>
          </a:p>
          <a:p>
            <a:pPr lvl="2" eaLnBrk="1" hangingPunct="1"/>
            <a:r>
              <a:rPr lang="zh-CN" altLang="en-US" dirty="0" smtClean="0"/>
              <a:t>增加了新的头字段</a:t>
            </a:r>
          </a:p>
          <a:p>
            <a:pPr lvl="3" eaLnBrk="1" hangingPunct="1"/>
            <a:r>
              <a:rPr lang="zh-CN" altLang="en-US" dirty="0" smtClean="0"/>
              <a:t>在</a:t>
            </a:r>
            <a:r>
              <a:rPr lang="en-US" altLang="zh-CN" dirty="0" smtClean="0"/>
              <a:t>HTTP</a:t>
            </a:r>
            <a:r>
              <a:rPr lang="zh-CN" altLang="en-US" dirty="0" smtClean="0"/>
              <a:t>协议中，头字段为请求消息和响应消息提供了重要的辅助信息</a:t>
            </a:r>
          </a:p>
          <a:p>
            <a:pPr lvl="3" eaLnBrk="1" hangingPunct="1"/>
            <a:r>
              <a:rPr lang="zh-CN" altLang="en-US" dirty="0" smtClean="0"/>
              <a:t>通过使用请求头字段，可以使得客户的请求语义进一步细化</a:t>
            </a:r>
            <a:endParaRPr lang="en-US" altLang="zh-CN" dirty="0" smtClean="0"/>
          </a:p>
          <a:p>
            <a:pPr lvl="3" eaLnBrk="1" hangingPunct="1"/>
            <a:r>
              <a:rPr lang="zh-CN" altLang="en-US" dirty="0" smtClean="0"/>
              <a:t>例如：采用</a:t>
            </a:r>
            <a:r>
              <a:rPr lang="zh-CN" altLang="en-US" dirty="0" smtClean="0">
                <a:latin typeface="Times New Roman" pitchFamily="18" charset="0"/>
              </a:rPr>
              <a:t>“</a:t>
            </a:r>
            <a:r>
              <a:rPr lang="en-US" altLang="zh-CN" dirty="0" smtClean="0"/>
              <a:t>Range</a:t>
            </a:r>
            <a:r>
              <a:rPr lang="en-US" altLang="zh-CN" dirty="0" smtClean="0">
                <a:latin typeface="Times New Roman" pitchFamily="18" charset="0"/>
              </a:rPr>
              <a:t>”</a:t>
            </a:r>
            <a:r>
              <a:rPr lang="zh-CN" altLang="en-US" dirty="0" smtClean="0"/>
              <a:t>、</a:t>
            </a:r>
            <a:r>
              <a:rPr lang="zh-CN" altLang="en-US" dirty="0" smtClean="0">
                <a:latin typeface="Times New Roman" pitchFamily="18" charset="0"/>
              </a:rPr>
              <a:t>“</a:t>
            </a:r>
            <a:r>
              <a:rPr lang="en-US" altLang="zh-CN" dirty="0" smtClean="0"/>
              <a:t>If-Range</a:t>
            </a:r>
            <a:r>
              <a:rPr lang="en-US" altLang="zh-CN" dirty="0" smtClean="0">
                <a:latin typeface="Times New Roman" pitchFamily="18" charset="0"/>
              </a:rPr>
              <a:t>”</a:t>
            </a:r>
            <a:r>
              <a:rPr lang="zh-CN" altLang="en-US" dirty="0" smtClean="0"/>
              <a:t>、</a:t>
            </a:r>
            <a:r>
              <a:rPr lang="zh-CN" altLang="en-US" dirty="0" smtClean="0">
                <a:latin typeface="Times New Roman" pitchFamily="18" charset="0"/>
              </a:rPr>
              <a:t>“</a:t>
            </a:r>
            <a:r>
              <a:rPr lang="en-US" altLang="zh-CN" dirty="0" smtClean="0"/>
              <a:t>Content-Range</a:t>
            </a:r>
            <a:r>
              <a:rPr lang="en-US" altLang="zh-CN" dirty="0" smtClean="0">
                <a:latin typeface="Times New Roman" pitchFamily="18" charset="0"/>
              </a:rPr>
              <a:t>”</a:t>
            </a:r>
            <a:r>
              <a:rPr lang="zh-CN" altLang="en-US" dirty="0" smtClean="0"/>
              <a:t>等头字段，客户可以从服务器上获取指定资源的某个特定部分，而不是整个的资源</a:t>
            </a:r>
          </a:p>
          <a:p>
            <a:pPr lvl="3" eaLnBrk="1" hangingPunct="1"/>
            <a:r>
              <a:rPr lang="en-US" altLang="zh-CN" dirty="0" smtClean="0"/>
              <a:t>Host</a:t>
            </a:r>
            <a:r>
              <a:rPr lang="zh-CN" altLang="en-US" dirty="0" smtClean="0"/>
              <a:t>请求头字段</a:t>
            </a:r>
            <a:r>
              <a:rPr lang="en-US" altLang="zh-CN" dirty="0" smtClean="0">
                <a:latin typeface="Times New Roman" pitchFamily="18" charset="0"/>
              </a:rPr>
              <a:t>——</a:t>
            </a:r>
            <a:r>
              <a:rPr lang="zh-CN" altLang="en-US" dirty="0" smtClean="0"/>
              <a:t>支持快速访问同一宿主机上的多个</a:t>
            </a:r>
            <a:r>
              <a:rPr lang="en-US" altLang="zh-CN" dirty="0" smtClean="0"/>
              <a:t>virtual web server</a:t>
            </a:r>
            <a:r>
              <a:rPr lang="zh-CN" altLang="en-US" dirty="0" smtClean="0"/>
              <a:t>，如</a:t>
            </a:r>
            <a:r>
              <a:rPr lang="en-US" altLang="zh-CN" dirty="0" smtClean="0"/>
              <a:t>www.v1.net</a:t>
            </a:r>
            <a:r>
              <a:rPr lang="zh-CN" altLang="en-US" dirty="0" smtClean="0"/>
              <a:t>和</a:t>
            </a:r>
            <a:r>
              <a:rPr lang="en-US" altLang="zh-CN" dirty="0" smtClean="0"/>
              <a:t>www.v2.net</a:t>
            </a:r>
          </a:p>
        </p:txBody>
      </p:sp>
    </p:spTree>
    <p:extLst>
      <p:ext uri="{BB962C8B-B14F-4D97-AF65-F5344CB8AC3E}">
        <p14:creationId xmlns:p14="http://schemas.microsoft.com/office/powerpoint/2010/main" val="1818678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smtClean="0"/>
              <a:t>HTTP</a:t>
            </a:r>
            <a:r>
              <a:rPr lang="zh-CN" altLang="en-US" smtClean="0"/>
              <a:t>相关术语</a:t>
            </a:r>
          </a:p>
        </p:txBody>
      </p:sp>
      <p:sp>
        <p:nvSpPr>
          <p:cNvPr id="2662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连接（</a:t>
            </a:r>
            <a:r>
              <a:rPr lang="en-US" altLang="zh-CN" dirty="0" smtClean="0"/>
              <a:t>Connection</a:t>
            </a:r>
            <a:r>
              <a:rPr lang="zh-CN" altLang="en-US" dirty="0" smtClean="0"/>
              <a:t>）</a:t>
            </a:r>
          </a:p>
          <a:p>
            <a:pPr lvl="1" eaLnBrk="1" hangingPunct="1"/>
            <a:r>
              <a:rPr lang="zh-CN" altLang="en-US" dirty="0" smtClean="0"/>
              <a:t>两个程序之间出于通信的目的而建立的传输层虚拟电路 </a:t>
            </a:r>
          </a:p>
          <a:p>
            <a:pPr eaLnBrk="1" hangingPunct="1"/>
            <a:r>
              <a:rPr lang="zh-CN" altLang="en-US" dirty="0" smtClean="0"/>
              <a:t>消息（</a:t>
            </a:r>
            <a:r>
              <a:rPr lang="en-US" altLang="zh-CN" dirty="0" smtClean="0"/>
              <a:t>Message</a:t>
            </a:r>
            <a:r>
              <a:rPr lang="zh-CN" altLang="en-US" dirty="0" smtClean="0"/>
              <a:t>）</a:t>
            </a:r>
          </a:p>
          <a:p>
            <a:pPr lvl="1" eaLnBrk="1" hangingPunct="1"/>
            <a:r>
              <a:rPr lang="en-US" altLang="zh-CN" dirty="0" smtClean="0"/>
              <a:t>HTTP</a:t>
            </a:r>
            <a:r>
              <a:rPr lang="zh-CN" altLang="en-US" dirty="0" smtClean="0"/>
              <a:t>通信中的基本信息单元</a:t>
            </a:r>
            <a:endParaRPr lang="en-US" altLang="zh-CN" dirty="0" smtClean="0"/>
          </a:p>
          <a:p>
            <a:pPr lvl="1" eaLnBrk="1" hangingPunct="1"/>
            <a:r>
              <a:rPr lang="zh-CN" altLang="en-US" dirty="0" smtClean="0"/>
              <a:t>消息通过连接来传送，它由结构化的比特流组成，这些比特流必须符合</a:t>
            </a:r>
            <a:r>
              <a:rPr lang="en-US" altLang="zh-CN" dirty="0" smtClean="0"/>
              <a:t>HTTP</a:t>
            </a:r>
            <a:r>
              <a:rPr lang="zh-CN" altLang="en-US" dirty="0" smtClean="0"/>
              <a:t>规范中的语法规定 </a:t>
            </a:r>
          </a:p>
          <a:p>
            <a:pPr eaLnBrk="1" hangingPunct="1"/>
            <a:r>
              <a:rPr lang="zh-CN" altLang="en-US" dirty="0" smtClean="0"/>
              <a:t>请求（</a:t>
            </a:r>
            <a:r>
              <a:rPr lang="en-US" altLang="zh-CN" dirty="0" smtClean="0"/>
              <a:t>Request</a:t>
            </a:r>
            <a:r>
              <a:rPr lang="zh-CN" altLang="en-US" dirty="0" smtClean="0"/>
              <a:t>）</a:t>
            </a:r>
          </a:p>
          <a:p>
            <a:pPr lvl="1" eaLnBrk="1" hangingPunct="1"/>
            <a:r>
              <a:rPr lang="en-US" altLang="zh-CN" dirty="0" smtClean="0"/>
              <a:t>HTTP</a:t>
            </a:r>
            <a:r>
              <a:rPr lang="zh-CN" altLang="en-US" dirty="0" smtClean="0"/>
              <a:t>请求消息 </a:t>
            </a:r>
          </a:p>
        </p:txBody>
      </p:sp>
    </p:spTree>
    <p:extLst>
      <p:ext uri="{BB962C8B-B14F-4D97-AF65-F5344CB8AC3E}">
        <p14:creationId xmlns:p14="http://schemas.microsoft.com/office/powerpoint/2010/main" val="4137833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smtClean="0"/>
              <a:t>HTTP</a:t>
            </a:r>
            <a:r>
              <a:rPr lang="zh-CN" altLang="en-US" smtClean="0"/>
              <a:t>相关术语</a:t>
            </a:r>
          </a:p>
        </p:txBody>
      </p:sp>
      <p:sp>
        <p:nvSpPr>
          <p:cNvPr id="276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响应（</a:t>
            </a:r>
            <a:r>
              <a:rPr lang="en-US" altLang="zh-CN" dirty="0" smtClean="0"/>
              <a:t>Response</a:t>
            </a:r>
            <a:r>
              <a:rPr lang="zh-CN" altLang="en-US" dirty="0" smtClean="0"/>
              <a:t>）</a:t>
            </a:r>
          </a:p>
          <a:p>
            <a:pPr lvl="1" eaLnBrk="1" hangingPunct="1"/>
            <a:r>
              <a:rPr lang="en-US" altLang="zh-CN" dirty="0" smtClean="0"/>
              <a:t>HTTP</a:t>
            </a:r>
            <a:r>
              <a:rPr lang="zh-CN" altLang="en-US" dirty="0" smtClean="0"/>
              <a:t>响应消息</a:t>
            </a:r>
          </a:p>
          <a:p>
            <a:pPr eaLnBrk="1" hangingPunct="1"/>
            <a:r>
              <a:rPr lang="zh-CN" altLang="en-US" dirty="0" smtClean="0"/>
              <a:t>资源（</a:t>
            </a:r>
            <a:r>
              <a:rPr lang="en-US" altLang="zh-CN" dirty="0" smtClean="0"/>
              <a:t>Resource</a:t>
            </a:r>
            <a:r>
              <a:rPr lang="zh-CN" altLang="en-US" dirty="0" smtClean="0"/>
              <a:t>）</a:t>
            </a:r>
          </a:p>
          <a:p>
            <a:pPr lvl="1" eaLnBrk="1" hangingPunct="1"/>
            <a:r>
              <a:rPr lang="zh-CN" altLang="en-US" dirty="0" smtClean="0"/>
              <a:t>可以用</a:t>
            </a:r>
            <a:r>
              <a:rPr lang="en-US" altLang="zh-CN" dirty="0" smtClean="0"/>
              <a:t>URI</a:t>
            </a:r>
            <a:r>
              <a:rPr lang="zh-CN" altLang="en-US" dirty="0" smtClean="0"/>
              <a:t>进行标识的网络数据对象或者服务</a:t>
            </a:r>
            <a:endParaRPr lang="en-US" altLang="zh-CN" dirty="0" smtClean="0"/>
          </a:p>
          <a:p>
            <a:pPr lvl="1" eaLnBrk="1" hangingPunct="1"/>
            <a:r>
              <a:rPr lang="zh-CN" altLang="en-US" dirty="0" smtClean="0"/>
              <a:t>资源可以由多种表示形式（例如：多种语种、多种数据格式、分辨率等）</a:t>
            </a:r>
          </a:p>
          <a:p>
            <a:pPr eaLnBrk="1" hangingPunct="1"/>
            <a:r>
              <a:rPr lang="zh-CN" altLang="en-US" dirty="0" smtClean="0"/>
              <a:t>客户（</a:t>
            </a:r>
            <a:r>
              <a:rPr lang="en-US" altLang="zh-CN" dirty="0" smtClean="0"/>
              <a:t>Client</a:t>
            </a:r>
            <a:r>
              <a:rPr lang="zh-CN" altLang="en-US" dirty="0" smtClean="0"/>
              <a:t>）</a:t>
            </a:r>
          </a:p>
          <a:p>
            <a:pPr lvl="1" eaLnBrk="1" hangingPunct="1"/>
            <a:r>
              <a:rPr lang="zh-CN" altLang="en-US" dirty="0" smtClean="0"/>
              <a:t>为发送请求而建立连接的应用程序</a:t>
            </a:r>
          </a:p>
        </p:txBody>
      </p:sp>
    </p:spTree>
    <p:extLst>
      <p:ext uri="{BB962C8B-B14F-4D97-AF65-F5344CB8AC3E}">
        <p14:creationId xmlns:p14="http://schemas.microsoft.com/office/powerpoint/2010/main" val="2915506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smtClean="0"/>
              <a:t>HTTP</a:t>
            </a:r>
            <a:r>
              <a:rPr lang="zh-CN" altLang="en-US" smtClean="0"/>
              <a:t>相关术语</a:t>
            </a:r>
          </a:p>
        </p:txBody>
      </p:sp>
      <p:sp>
        <p:nvSpPr>
          <p:cNvPr id="2867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实体（</a:t>
            </a:r>
            <a:r>
              <a:rPr lang="en-US" altLang="zh-CN" dirty="0" smtClean="0"/>
              <a:t>Entity</a:t>
            </a:r>
            <a:r>
              <a:rPr lang="zh-CN" altLang="en-US" dirty="0" smtClean="0"/>
              <a:t>）</a:t>
            </a:r>
          </a:p>
          <a:p>
            <a:pPr lvl="1" eaLnBrk="1" hangingPunct="1"/>
            <a:r>
              <a:rPr lang="zh-CN" altLang="en-US" dirty="0" smtClean="0"/>
              <a:t>作为请求或者响应的有效载荷而传输的信息</a:t>
            </a:r>
            <a:endParaRPr lang="en-US" altLang="zh-CN" dirty="0" smtClean="0"/>
          </a:p>
          <a:p>
            <a:pPr lvl="1" eaLnBrk="1" hangingPunct="1"/>
            <a:r>
              <a:rPr lang="zh-CN" altLang="en-US" dirty="0" smtClean="0"/>
              <a:t>实体由元信息和内容组成，元信息包含在头字段（</a:t>
            </a:r>
            <a:r>
              <a:rPr lang="en-US" altLang="zh-CN" dirty="0" smtClean="0"/>
              <a:t>entity-header fields</a:t>
            </a:r>
            <a:r>
              <a:rPr lang="zh-CN" altLang="en-US" dirty="0" smtClean="0"/>
              <a:t>）中，而内容包含在正文（</a:t>
            </a:r>
            <a:r>
              <a:rPr lang="en-US" altLang="zh-CN" dirty="0" smtClean="0"/>
              <a:t>entity-body</a:t>
            </a:r>
            <a:r>
              <a:rPr lang="zh-CN" altLang="en-US" dirty="0" smtClean="0"/>
              <a:t>）中</a:t>
            </a:r>
            <a:endParaRPr lang="en-US" altLang="zh-CN" dirty="0" smtClean="0"/>
          </a:p>
          <a:p>
            <a:pPr lvl="1" eaLnBrk="1" hangingPunct="1"/>
            <a:r>
              <a:rPr lang="zh-CN" altLang="en-US" dirty="0" smtClean="0"/>
              <a:t>（对于响应而言，其实体往往是用户需要下载的资源）</a:t>
            </a:r>
          </a:p>
          <a:p>
            <a:pPr eaLnBrk="1" hangingPunct="1"/>
            <a:r>
              <a:rPr lang="zh-CN" altLang="en-US" dirty="0" smtClean="0"/>
              <a:t>用户代理</a:t>
            </a:r>
            <a:r>
              <a:rPr lang="zh-CN" altLang="en-US" dirty="0"/>
              <a:t>（</a:t>
            </a:r>
            <a:r>
              <a:rPr lang="en-US" altLang="zh-CN" dirty="0" smtClean="0"/>
              <a:t>User agent</a:t>
            </a:r>
            <a:r>
              <a:rPr lang="zh-CN" altLang="en-US" dirty="0"/>
              <a:t>）</a:t>
            </a:r>
            <a:endParaRPr lang="zh-CN" altLang="en-US" dirty="0" smtClean="0"/>
          </a:p>
          <a:p>
            <a:pPr lvl="1" eaLnBrk="1" hangingPunct="1"/>
            <a:r>
              <a:rPr lang="zh-CN" altLang="en-US" dirty="0" smtClean="0"/>
              <a:t>发起请求的客户</a:t>
            </a:r>
            <a:endParaRPr lang="en-US" altLang="zh-CN" dirty="0" smtClean="0"/>
          </a:p>
          <a:p>
            <a:pPr lvl="1" eaLnBrk="1" hangingPunct="1"/>
            <a:r>
              <a:rPr lang="zh-CN" altLang="en-US" dirty="0" smtClean="0"/>
              <a:t>常见的用户代理通常包括浏览器、编辑器、遍历</a:t>
            </a:r>
            <a:r>
              <a:rPr lang="en-US" altLang="zh-CN" dirty="0" smtClean="0"/>
              <a:t>Web</a:t>
            </a:r>
            <a:r>
              <a:rPr lang="zh-CN" altLang="en-US" dirty="0" smtClean="0"/>
              <a:t>的</a:t>
            </a:r>
            <a:r>
              <a:rPr lang="en-US" altLang="zh-CN" dirty="0" smtClean="0"/>
              <a:t>robot</a:t>
            </a:r>
            <a:r>
              <a:rPr lang="zh-CN" altLang="en-US" dirty="0" smtClean="0"/>
              <a:t>、或其它终端用户工具</a:t>
            </a:r>
          </a:p>
        </p:txBody>
      </p:sp>
    </p:spTree>
    <p:extLst>
      <p:ext uri="{BB962C8B-B14F-4D97-AF65-F5344CB8AC3E}">
        <p14:creationId xmlns:p14="http://schemas.microsoft.com/office/powerpoint/2010/main" val="692742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smtClean="0"/>
              <a:t>HTTP</a:t>
            </a:r>
            <a:r>
              <a:rPr lang="zh-CN" altLang="en-US" smtClean="0"/>
              <a:t>相关术语</a:t>
            </a:r>
          </a:p>
        </p:txBody>
      </p:sp>
      <p:sp>
        <p:nvSpPr>
          <p:cNvPr id="297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服务器（</a:t>
            </a:r>
            <a:r>
              <a:rPr lang="en-US" altLang="zh-CN" dirty="0" smtClean="0"/>
              <a:t>Server</a:t>
            </a:r>
            <a:r>
              <a:rPr lang="zh-CN" altLang="en-US" dirty="0" smtClean="0"/>
              <a:t>）</a:t>
            </a:r>
          </a:p>
          <a:p>
            <a:pPr lvl="1" eaLnBrk="1" hangingPunct="1"/>
            <a:r>
              <a:rPr lang="zh-CN" altLang="en-US" dirty="0" smtClean="0"/>
              <a:t>接受连接并通过返回响应而为客户请求提供服务的应用程序。</a:t>
            </a:r>
          </a:p>
          <a:p>
            <a:pPr eaLnBrk="1" hangingPunct="1"/>
            <a:r>
              <a:rPr lang="zh-CN" altLang="en-US" dirty="0" smtClean="0"/>
              <a:t>源服务器（</a:t>
            </a:r>
            <a:r>
              <a:rPr lang="en-US" altLang="zh-CN" dirty="0" smtClean="0"/>
              <a:t>Origin server</a:t>
            </a:r>
            <a:r>
              <a:rPr lang="zh-CN" altLang="en-US" dirty="0" smtClean="0"/>
              <a:t>）</a:t>
            </a:r>
          </a:p>
          <a:p>
            <a:pPr lvl="1" eaLnBrk="1" hangingPunct="1"/>
            <a:r>
              <a:rPr lang="zh-CN" altLang="en-US" dirty="0" smtClean="0"/>
              <a:t>资源所驻留的服务器</a:t>
            </a:r>
          </a:p>
          <a:p>
            <a:pPr eaLnBrk="1" hangingPunct="1"/>
            <a:r>
              <a:rPr lang="zh-CN" altLang="en-US" dirty="0" smtClean="0"/>
              <a:t>缓存（</a:t>
            </a:r>
            <a:r>
              <a:rPr lang="en-US" altLang="zh-CN" dirty="0" smtClean="0"/>
              <a:t>Cache</a:t>
            </a:r>
            <a:r>
              <a:rPr lang="zh-CN" altLang="en-US" dirty="0" smtClean="0"/>
              <a:t>）</a:t>
            </a:r>
          </a:p>
          <a:p>
            <a:pPr lvl="1" eaLnBrk="1" hangingPunct="1"/>
            <a:r>
              <a:rPr lang="zh-CN" altLang="en-US" dirty="0" smtClean="0"/>
              <a:t>在应用程序中，用于暂存服务器响应消息的本地存储空间，以及对暂存消息的存储、检索和删除进行控制的子系统</a:t>
            </a:r>
          </a:p>
        </p:txBody>
      </p:sp>
    </p:spTree>
    <p:extLst>
      <p:ext uri="{BB962C8B-B14F-4D97-AF65-F5344CB8AC3E}">
        <p14:creationId xmlns:p14="http://schemas.microsoft.com/office/powerpoint/2010/main" val="4212192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smtClean="0"/>
              <a:t>HTTP</a:t>
            </a:r>
            <a:r>
              <a:rPr lang="zh-CN" altLang="en-US" smtClean="0"/>
              <a:t>相关术语</a:t>
            </a:r>
          </a:p>
        </p:txBody>
      </p:sp>
      <p:sp>
        <p:nvSpPr>
          <p:cNvPr id="3072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缓存（</a:t>
            </a:r>
            <a:r>
              <a:rPr lang="en-US" altLang="zh-CN" dirty="0" smtClean="0"/>
              <a:t>Cache</a:t>
            </a:r>
            <a:r>
              <a:rPr lang="zh-CN" altLang="en-US" dirty="0" smtClean="0"/>
              <a:t>）</a:t>
            </a:r>
          </a:p>
          <a:p>
            <a:pPr lvl="1" eaLnBrk="1" hangingPunct="1"/>
            <a:r>
              <a:rPr lang="zh-CN" altLang="en-US" dirty="0" smtClean="0"/>
              <a:t>缓存用于存储可缓存的响应消息，以便在将来出现相同的客户请求时减少响应时间并降低网络带宽的占用。通常，每个客户和服务器都会包含一个缓存</a:t>
            </a:r>
          </a:p>
          <a:p>
            <a:pPr eaLnBrk="1" hangingPunct="1"/>
            <a:r>
              <a:rPr lang="zh-CN" altLang="en-US" dirty="0" smtClean="0"/>
              <a:t>代理（</a:t>
            </a:r>
            <a:r>
              <a:rPr lang="en-US" altLang="zh-CN" dirty="0" smtClean="0"/>
              <a:t>Proxy</a:t>
            </a:r>
            <a:r>
              <a:rPr lang="zh-CN" altLang="en-US" dirty="0" smtClean="0"/>
              <a:t>）</a:t>
            </a:r>
            <a:endParaRPr lang="en-US" altLang="zh-CN" dirty="0" smtClean="0"/>
          </a:p>
          <a:p>
            <a:pPr lvl="1" eaLnBrk="1" hangingPunct="1"/>
            <a:r>
              <a:rPr lang="zh-CN" altLang="en-US" dirty="0" smtClean="0"/>
              <a:t>一个中间程序，它既充当一个服务器，也充当一个客户，其目的是代表其它客户提出请求。因此，</a:t>
            </a:r>
            <a:r>
              <a:rPr lang="en-US" altLang="zh-CN" dirty="0" smtClean="0"/>
              <a:t>HTTP</a:t>
            </a:r>
            <a:r>
              <a:rPr lang="zh-CN" altLang="en-US" dirty="0" smtClean="0"/>
              <a:t>代理必须要同时实现</a:t>
            </a:r>
            <a:r>
              <a:rPr lang="en-US" altLang="zh-CN" dirty="0" smtClean="0"/>
              <a:t>HTTP</a:t>
            </a:r>
            <a:r>
              <a:rPr lang="zh-CN" altLang="en-US" dirty="0" smtClean="0"/>
              <a:t>协议对客户和服务器的要求</a:t>
            </a:r>
          </a:p>
        </p:txBody>
      </p:sp>
    </p:spTree>
    <p:extLst>
      <p:ext uri="{BB962C8B-B14F-4D97-AF65-F5344CB8AC3E}">
        <p14:creationId xmlns:p14="http://schemas.microsoft.com/office/powerpoint/2010/main" val="23383960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smtClean="0"/>
              <a:t>HTTP</a:t>
            </a:r>
            <a:r>
              <a:rPr lang="zh-CN" altLang="en-US" smtClean="0"/>
              <a:t>相关术语</a:t>
            </a:r>
          </a:p>
        </p:txBody>
      </p:sp>
      <p:sp>
        <p:nvSpPr>
          <p:cNvPr id="317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代理（</a:t>
            </a:r>
            <a:r>
              <a:rPr lang="en-US" altLang="zh-CN" dirty="0" smtClean="0"/>
              <a:t>Proxy</a:t>
            </a:r>
            <a:r>
              <a:rPr lang="zh-CN" altLang="en-US" dirty="0" smtClean="0"/>
              <a:t>）</a:t>
            </a:r>
          </a:p>
          <a:p>
            <a:pPr lvl="1" eaLnBrk="1" hangingPunct="1"/>
            <a:r>
              <a:rPr lang="zh-CN" altLang="en-US" dirty="0" smtClean="0"/>
              <a:t>代理可以在其内部为请求提供服务，也可以将请求向其它服务器传送（可能会对请求作适当的转换）</a:t>
            </a:r>
          </a:p>
          <a:p>
            <a:pPr lvl="1" eaLnBrk="1" hangingPunct="1"/>
            <a:r>
              <a:rPr lang="zh-CN" altLang="en-US" dirty="0" smtClean="0"/>
              <a:t>“透明代理”（</a:t>
            </a:r>
            <a:r>
              <a:rPr lang="en-US" altLang="zh-CN" dirty="0" smtClean="0"/>
              <a:t>transparent proxy</a:t>
            </a:r>
            <a:r>
              <a:rPr lang="zh-CN" altLang="en-US" dirty="0" smtClean="0"/>
              <a:t>）通常不对客户的请求作任何改动</a:t>
            </a:r>
          </a:p>
          <a:p>
            <a:pPr lvl="1" eaLnBrk="1" hangingPunct="1"/>
            <a:r>
              <a:rPr lang="zh-CN" altLang="en-US" dirty="0" smtClean="0"/>
              <a:t>“非透明代理”（</a:t>
            </a:r>
            <a:r>
              <a:rPr lang="en-US" altLang="zh-CN" dirty="0" smtClean="0"/>
              <a:t>non-transparent proxy</a:t>
            </a:r>
            <a:r>
              <a:rPr lang="zh-CN" altLang="en-US" dirty="0" smtClean="0"/>
              <a:t>）对客户的请求进行修改从而为客户提供额外的服务，例如：媒体类型转换等</a:t>
            </a:r>
          </a:p>
          <a:p>
            <a:pPr lvl="1" eaLnBrk="1" hangingPunct="1"/>
            <a:endParaRPr lang="en-US" altLang="zh-CN" dirty="0" smtClean="0"/>
          </a:p>
        </p:txBody>
      </p:sp>
    </p:spTree>
    <p:extLst>
      <p:ext uri="{BB962C8B-B14F-4D97-AF65-F5344CB8AC3E}">
        <p14:creationId xmlns:p14="http://schemas.microsoft.com/office/powerpoint/2010/main" val="35486059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smtClean="0"/>
              <a:t>HTTP</a:t>
            </a:r>
            <a:r>
              <a:rPr lang="zh-CN" altLang="en-US" smtClean="0"/>
              <a:t>相关术语</a:t>
            </a:r>
          </a:p>
        </p:txBody>
      </p:sp>
      <p:sp>
        <p:nvSpPr>
          <p:cNvPr id="327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网关（</a:t>
            </a:r>
            <a:r>
              <a:rPr lang="en-US" altLang="zh-CN" dirty="0" smtClean="0"/>
              <a:t>Gateway</a:t>
            </a:r>
            <a:r>
              <a:rPr lang="zh-CN" altLang="en-US" dirty="0" smtClean="0"/>
              <a:t>）</a:t>
            </a:r>
          </a:p>
          <a:p>
            <a:pPr lvl="1" eaLnBrk="1" hangingPunct="1"/>
            <a:r>
              <a:rPr lang="zh-CN" altLang="en-US" dirty="0" smtClean="0"/>
              <a:t>一个为其它服务器充当中间媒介的服务器</a:t>
            </a:r>
          </a:p>
          <a:p>
            <a:pPr lvl="1" eaLnBrk="1" hangingPunct="1"/>
            <a:r>
              <a:rPr lang="zh-CN" altLang="en-US" dirty="0" smtClean="0"/>
              <a:t>与代理不同的是，网关接受请求就好象它是源服务器，发出请求的客户并没有意识到它在同网关打交道。</a:t>
            </a:r>
          </a:p>
          <a:p>
            <a:pPr lvl="1" eaLnBrk="1" hangingPunct="1"/>
            <a:r>
              <a:rPr lang="zh-CN" altLang="en-US" dirty="0" smtClean="0"/>
              <a:t>为了能够让</a:t>
            </a:r>
            <a:r>
              <a:rPr lang="en-US" altLang="zh-CN" dirty="0" smtClean="0"/>
              <a:t>Intranet</a:t>
            </a:r>
            <a:r>
              <a:rPr lang="zh-CN" altLang="en-US" dirty="0" smtClean="0"/>
              <a:t>上的计算机能够访问</a:t>
            </a:r>
            <a:r>
              <a:rPr lang="en-US" altLang="zh-CN" dirty="0" smtClean="0"/>
              <a:t>Internet</a:t>
            </a:r>
            <a:r>
              <a:rPr lang="zh-CN" altLang="en-US" dirty="0" smtClean="0"/>
              <a:t>上的资源，</a:t>
            </a:r>
            <a:r>
              <a:rPr lang="en-US" altLang="zh-CN" dirty="0" smtClean="0"/>
              <a:t>Intranet</a:t>
            </a:r>
            <a:r>
              <a:rPr lang="zh-CN" altLang="en-US" dirty="0" smtClean="0"/>
              <a:t>上可以设置若干个</a:t>
            </a:r>
            <a:r>
              <a:rPr lang="en-US" altLang="zh-CN" dirty="0" smtClean="0"/>
              <a:t>Proxy</a:t>
            </a:r>
            <a:r>
              <a:rPr lang="zh-CN" altLang="en-US" dirty="0" smtClean="0"/>
              <a:t>或者</a:t>
            </a:r>
            <a:r>
              <a:rPr lang="en-US" altLang="zh-CN" dirty="0" smtClean="0"/>
              <a:t>Gateway</a:t>
            </a:r>
            <a:r>
              <a:rPr lang="zh-CN" altLang="en-US" dirty="0" smtClean="0"/>
              <a:t>，作为</a:t>
            </a:r>
            <a:r>
              <a:rPr lang="en-US" altLang="zh-CN" dirty="0" smtClean="0"/>
              <a:t>Intranet</a:t>
            </a:r>
            <a:r>
              <a:rPr lang="zh-CN" altLang="en-US" dirty="0" smtClean="0"/>
              <a:t>到</a:t>
            </a:r>
            <a:r>
              <a:rPr lang="en-US" altLang="zh-CN" dirty="0" smtClean="0"/>
              <a:t>Internet</a:t>
            </a:r>
            <a:r>
              <a:rPr lang="zh-CN" altLang="en-US" dirty="0" smtClean="0"/>
              <a:t>的通道</a:t>
            </a:r>
          </a:p>
        </p:txBody>
      </p:sp>
    </p:spTree>
    <p:extLst>
      <p:ext uri="{BB962C8B-B14F-4D97-AF65-F5344CB8AC3E}">
        <p14:creationId xmlns:p14="http://schemas.microsoft.com/office/powerpoint/2010/main" val="1722171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pPr eaLnBrk="1" hangingPunct="1"/>
            <a:r>
              <a:rPr lang="en-US" altLang="zh-CN" smtClean="0"/>
              <a:t>Part I</a:t>
            </a:r>
          </a:p>
        </p:txBody>
      </p:sp>
      <p:sp>
        <p:nvSpPr>
          <p:cNvPr id="6147"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en-US" altLang="zh-CN" dirty="0" smtClean="0"/>
              <a:t>HTTP</a:t>
            </a:r>
            <a:r>
              <a:rPr lang="zh-CN" altLang="en-US" dirty="0" smtClean="0"/>
              <a:t>简介 </a:t>
            </a:r>
          </a:p>
        </p:txBody>
      </p:sp>
    </p:spTree>
    <p:extLst>
      <p:ext uri="{BB962C8B-B14F-4D97-AF65-F5344CB8AC3E}">
        <p14:creationId xmlns:p14="http://schemas.microsoft.com/office/powerpoint/2010/main" val="10708030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ctrTitle"/>
          </p:nvPr>
        </p:nvSpPr>
        <p:spPr/>
        <p:txBody>
          <a:bodyPr/>
          <a:lstStyle/>
          <a:p>
            <a:pPr eaLnBrk="1" hangingPunct="1"/>
            <a:r>
              <a:rPr lang="en-US" altLang="zh-CN" smtClean="0"/>
              <a:t>Part II</a:t>
            </a:r>
          </a:p>
        </p:txBody>
      </p:sp>
      <p:sp>
        <p:nvSpPr>
          <p:cNvPr id="33795"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en-US" altLang="zh-CN" dirty="0" smtClean="0"/>
              <a:t>MIME</a:t>
            </a:r>
          </a:p>
        </p:txBody>
      </p:sp>
    </p:spTree>
    <p:extLst>
      <p:ext uri="{BB962C8B-B14F-4D97-AF65-F5344CB8AC3E}">
        <p14:creationId xmlns:p14="http://schemas.microsoft.com/office/powerpoint/2010/main" val="874421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smtClean="0"/>
              <a:t>HTTP</a:t>
            </a:r>
            <a:r>
              <a:rPr lang="zh-CN" altLang="en-US" smtClean="0"/>
              <a:t>相关规范</a:t>
            </a:r>
          </a:p>
        </p:txBody>
      </p:sp>
      <p:sp>
        <p:nvSpPr>
          <p:cNvPr id="3482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与</a:t>
            </a:r>
            <a:r>
              <a:rPr lang="en-US" altLang="zh-CN" dirty="0" smtClean="0"/>
              <a:t>HTTP</a:t>
            </a:r>
            <a:r>
              <a:rPr lang="zh-CN" altLang="en-US" dirty="0" smtClean="0"/>
              <a:t>最相关的规范主要是两个</a:t>
            </a:r>
            <a:endParaRPr lang="en-US" altLang="zh-CN" dirty="0" smtClean="0"/>
          </a:p>
          <a:p>
            <a:pPr lvl="1" eaLnBrk="1" hangingPunct="1"/>
            <a:r>
              <a:rPr lang="en-US" altLang="zh-CN" dirty="0" smtClean="0"/>
              <a:t>MIME</a:t>
            </a:r>
          </a:p>
          <a:p>
            <a:pPr lvl="2" eaLnBrk="1" hangingPunct="1"/>
            <a:r>
              <a:rPr lang="en-US" altLang="zh-CN" dirty="0" smtClean="0"/>
              <a:t>RFC2045--RFC2049</a:t>
            </a:r>
          </a:p>
          <a:p>
            <a:pPr lvl="1" eaLnBrk="1" hangingPunct="1"/>
            <a:r>
              <a:rPr lang="en-US" altLang="zh-CN" dirty="0" smtClean="0"/>
              <a:t>URI/URL</a:t>
            </a:r>
          </a:p>
          <a:p>
            <a:pPr lvl="2" eaLnBrk="1" hangingPunct="1"/>
            <a:r>
              <a:rPr lang="en-US" altLang="zh-CN" dirty="0" smtClean="0"/>
              <a:t>RFC2396/RFC1738</a:t>
            </a:r>
          </a:p>
        </p:txBody>
      </p:sp>
    </p:spTree>
    <p:extLst>
      <p:ext uri="{BB962C8B-B14F-4D97-AF65-F5344CB8AC3E}">
        <p14:creationId xmlns:p14="http://schemas.microsoft.com/office/powerpoint/2010/main" val="42597781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smtClean="0"/>
              <a:t>MIME</a:t>
            </a:r>
          </a:p>
        </p:txBody>
      </p:sp>
      <p:sp>
        <p:nvSpPr>
          <p:cNvPr id="3584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多用途因特网邮件扩展</a:t>
            </a:r>
            <a:r>
              <a:rPr lang="en-US" altLang="zh-CN" dirty="0" smtClean="0"/>
              <a:t>(Multipurpose Internet mail Extension)</a:t>
            </a:r>
            <a:r>
              <a:rPr lang="zh-CN" altLang="en-US" dirty="0" smtClean="0"/>
              <a:t>的缩写</a:t>
            </a:r>
            <a:r>
              <a:rPr lang="en-US" altLang="zh-CN" dirty="0" smtClean="0"/>
              <a:t>,</a:t>
            </a:r>
            <a:r>
              <a:rPr lang="zh-CN" altLang="en-US" dirty="0" smtClean="0"/>
              <a:t>由</a:t>
            </a:r>
            <a:r>
              <a:rPr lang="en-US" altLang="zh-CN" dirty="0" smtClean="0"/>
              <a:t>IANA (Internet Assigned Number Authority)</a:t>
            </a:r>
            <a:r>
              <a:rPr lang="zh-CN" altLang="en-US" dirty="0" smtClean="0"/>
              <a:t>指定</a:t>
            </a:r>
          </a:p>
          <a:p>
            <a:pPr eaLnBrk="1" hangingPunct="1"/>
            <a:r>
              <a:rPr lang="zh-CN" altLang="en-US" dirty="0" smtClean="0"/>
              <a:t>最初设计用于通过电子邮件发送多媒体信息</a:t>
            </a:r>
            <a:r>
              <a:rPr lang="en-US" altLang="zh-CN" smtClean="0"/>
              <a:t>,</a:t>
            </a:r>
            <a:r>
              <a:rPr lang="zh-CN" altLang="en-US" smtClean="0"/>
              <a:t>提供了识别多媒体内容的一种标准化方式</a:t>
            </a:r>
          </a:p>
          <a:p>
            <a:pPr eaLnBrk="1" hangingPunct="1"/>
            <a:r>
              <a:rPr lang="zh-CN" altLang="en-US" dirty="0" smtClean="0"/>
              <a:t>它给出了一系列的已有消息类型的定义</a:t>
            </a:r>
            <a:r>
              <a:rPr lang="en-US" altLang="zh-CN" dirty="0" smtClean="0"/>
              <a:t>,</a:t>
            </a:r>
            <a:r>
              <a:rPr lang="zh-CN" altLang="en-US" dirty="0" smtClean="0"/>
              <a:t>并提供了可扩充机制以添加将来出现的新类型</a:t>
            </a:r>
            <a:r>
              <a:rPr lang="en-US" altLang="zh-CN" dirty="0" smtClean="0"/>
              <a:t>;</a:t>
            </a:r>
            <a:r>
              <a:rPr lang="zh-CN" altLang="en-US" dirty="0" smtClean="0"/>
              <a:t>在</a:t>
            </a:r>
            <a:r>
              <a:rPr lang="en-US" altLang="zh-CN" dirty="0" smtClean="0"/>
              <a:t>Web</a:t>
            </a:r>
            <a:r>
              <a:rPr lang="zh-CN" altLang="en-US" dirty="0" smtClean="0"/>
              <a:t>中</a:t>
            </a:r>
            <a:r>
              <a:rPr lang="en-US" altLang="zh-CN" dirty="0" smtClean="0"/>
              <a:t>,</a:t>
            </a:r>
            <a:r>
              <a:rPr lang="zh-CN" altLang="en-US" dirty="0" smtClean="0"/>
              <a:t>几乎每个文档</a:t>
            </a:r>
            <a:r>
              <a:rPr lang="en-US" altLang="zh-CN" dirty="0" smtClean="0"/>
              <a:t>,</a:t>
            </a:r>
            <a:r>
              <a:rPr lang="zh-CN" altLang="en-US" dirty="0" smtClean="0"/>
              <a:t>图形或者多媒体文件都可以用一种</a:t>
            </a:r>
            <a:r>
              <a:rPr lang="en-US" altLang="zh-CN" dirty="0" smtClean="0"/>
              <a:t>MIME</a:t>
            </a:r>
            <a:r>
              <a:rPr lang="zh-CN" altLang="en-US" dirty="0" smtClean="0"/>
              <a:t>类型和子类型表示</a:t>
            </a:r>
          </a:p>
        </p:txBody>
      </p:sp>
    </p:spTree>
    <p:extLst>
      <p:ext uri="{BB962C8B-B14F-4D97-AF65-F5344CB8AC3E}">
        <p14:creationId xmlns:p14="http://schemas.microsoft.com/office/powerpoint/2010/main" val="85919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zh-CN" smtClean="0"/>
              <a:t>MIME</a:t>
            </a:r>
          </a:p>
        </p:txBody>
      </p:sp>
      <p:sp>
        <p:nvSpPr>
          <p:cNvPr id="3686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为了使用</a:t>
            </a:r>
            <a:r>
              <a:rPr lang="en-US" altLang="zh-CN" smtClean="0"/>
              <a:t>MIME</a:t>
            </a:r>
            <a:r>
              <a:rPr lang="zh-CN" altLang="en-US" smtClean="0"/>
              <a:t>区分文档</a:t>
            </a:r>
            <a:r>
              <a:rPr lang="en-US" altLang="zh-CN" smtClean="0"/>
              <a:t>,</a:t>
            </a:r>
            <a:r>
              <a:rPr lang="zh-CN" altLang="en-US" smtClean="0"/>
              <a:t>最常用的是使用标准化的文件扩展名</a:t>
            </a:r>
            <a:r>
              <a:rPr lang="en-US" altLang="zh-CN" smtClean="0"/>
              <a:t>,</a:t>
            </a:r>
            <a:r>
              <a:rPr lang="zh-CN" altLang="en-US" smtClean="0"/>
              <a:t>每个扩展名与某个</a:t>
            </a:r>
            <a:r>
              <a:rPr lang="en-US" altLang="zh-CN" smtClean="0"/>
              <a:t>MIME</a:t>
            </a:r>
            <a:r>
              <a:rPr lang="zh-CN" altLang="en-US" smtClean="0"/>
              <a:t>类型相关</a:t>
            </a:r>
          </a:p>
          <a:p>
            <a:pPr eaLnBrk="1" hangingPunct="1"/>
            <a:r>
              <a:rPr lang="zh-CN" altLang="en-US" smtClean="0"/>
              <a:t>浏览器端根据文档的</a:t>
            </a:r>
            <a:r>
              <a:rPr lang="en-US" altLang="zh-CN" smtClean="0"/>
              <a:t>MIME</a:t>
            </a:r>
            <a:r>
              <a:rPr lang="zh-CN" altLang="en-US" smtClean="0"/>
              <a:t>类型决定对文档做什么处理</a:t>
            </a:r>
            <a:r>
              <a:rPr lang="en-US" altLang="zh-CN" smtClean="0"/>
              <a:t>(</a:t>
            </a:r>
            <a:r>
              <a:rPr lang="zh-CN" altLang="en-US" smtClean="0"/>
              <a:t>不管文档是来自服务器还是本地</a:t>
            </a:r>
            <a:r>
              <a:rPr lang="en-US" altLang="zh-CN" smtClean="0"/>
              <a:t>!)</a:t>
            </a:r>
          </a:p>
          <a:p>
            <a:pPr eaLnBrk="1" hangingPunct="1"/>
            <a:r>
              <a:rPr lang="zh-CN" altLang="en-US" smtClean="0"/>
              <a:t>服务器端需要对</a:t>
            </a:r>
            <a:r>
              <a:rPr lang="en-US" altLang="zh-CN" smtClean="0"/>
              <a:t>MIME</a:t>
            </a:r>
            <a:r>
              <a:rPr lang="zh-CN" altLang="en-US" smtClean="0"/>
              <a:t>类型与文件扩展名的对应进行设置</a:t>
            </a:r>
            <a:r>
              <a:rPr lang="en-US" altLang="zh-CN" smtClean="0"/>
              <a:t>,</a:t>
            </a:r>
            <a:r>
              <a:rPr lang="zh-CN" altLang="en-US" smtClean="0"/>
              <a:t>如果服务器不认识要处理的</a:t>
            </a:r>
            <a:r>
              <a:rPr lang="en-US" altLang="zh-CN" smtClean="0"/>
              <a:t>MIME</a:t>
            </a:r>
            <a:r>
              <a:rPr lang="zh-CN" altLang="en-US" smtClean="0"/>
              <a:t>类型或者没有设置好</a:t>
            </a:r>
            <a:r>
              <a:rPr lang="en-US" altLang="zh-CN" smtClean="0"/>
              <a:t>,</a:t>
            </a:r>
            <a:r>
              <a:rPr lang="zh-CN" altLang="en-US" smtClean="0"/>
              <a:t>那么服务器会将数据转化为文本</a:t>
            </a:r>
            <a:r>
              <a:rPr lang="en-US" altLang="zh-CN" smtClean="0"/>
              <a:t>(text/plain)</a:t>
            </a:r>
            <a:r>
              <a:rPr lang="zh-CN" altLang="en-US" smtClean="0"/>
              <a:t>处理</a:t>
            </a:r>
          </a:p>
        </p:txBody>
      </p:sp>
    </p:spTree>
    <p:extLst>
      <p:ext uri="{BB962C8B-B14F-4D97-AF65-F5344CB8AC3E}">
        <p14:creationId xmlns:p14="http://schemas.microsoft.com/office/powerpoint/2010/main" val="1617847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smtClean="0"/>
              <a:t>MIME</a:t>
            </a:r>
          </a:p>
        </p:txBody>
      </p:sp>
      <p:sp>
        <p:nvSpPr>
          <p:cNvPr id="3789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在</a:t>
            </a:r>
            <a:r>
              <a:rPr lang="en-US" altLang="zh-CN" smtClean="0"/>
              <a:t>MIME</a:t>
            </a:r>
            <a:r>
              <a:rPr lang="zh-CN" altLang="en-US" smtClean="0"/>
              <a:t>中给出了多种媒体类型</a:t>
            </a:r>
            <a:r>
              <a:rPr lang="en-US" altLang="zh-CN" smtClean="0"/>
              <a:t>,</a:t>
            </a:r>
            <a:r>
              <a:rPr lang="zh-CN" altLang="en-US" smtClean="0"/>
              <a:t>包括类型</a:t>
            </a:r>
            <a:r>
              <a:rPr lang="en-US" altLang="zh-CN" smtClean="0"/>
              <a:t>(type)</a:t>
            </a:r>
            <a:r>
              <a:rPr lang="zh-CN" altLang="en-US" smtClean="0"/>
              <a:t>和子类型</a:t>
            </a:r>
            <a:r>
              <a:rPr lang="en-US" altLang="zh-CN" smtClean="0"/>
              <a:t>(subtype),</a:t>
            </a:r>
            <a:r>
              <a:rPr lang="zh-CN" altLang="en-US" smtClean="0"/>
              <a:t>表示为类型</a:t>
            </a:r>
            <a:r>
              <a:rPr lang="en-US" altLang="zh-CN" smtClean="0"/>
              <a:t>/</a:t>
            </a:r>
            <a:r>
              <a:rPr lang="zh-CN" altLang="en-US" smtClean="0"/>
              <a:t>子类型</a:t>
            </a:r>
          </a:p>
          <a:p>
            <a:pPr lvl="1" eaLnBrk="1" hangingPunct="1"/>
            <a:r>
              <a:rPr lang="en-US" altLang="zh-CN" smtClean="0"/>
              <a:t>Type</a:t>
            </a:r>
            <a:r>
              <a:rPr lang="zh-CN" altLang="en-US" smtClean="0"/>
              <a:t>：用于指出数据的一般类型</a:t>
            </a:r>
          </a:p>
          <a:p>
            <a:pPr lvl="1" eaLnBrk="1" hangingPunct="1"/>
            <a:r>
              <a:rPr lang="en-US" altLang="zh-CN" smtClean="0"/>
              <a:t>Subtype</a:t>
            </a:r>
            <a:r>
              <a:rPr lang="zh-CN" altLang="en-US" smtClean="0"/>
              <a:t>：则指定了某种类型的数据所具有的特定格式</a:t>
            </a:r>
          </a:p>
          <a:p>
            <a:pPr eaLnBrk="1" hangingPunct="1">
              <a:buFont typeface="Wingdings" pitchFamily="2" charset="2"/>
              <a:buNone/>
            </a:pPr>
            <a:endParaRPr lang="en-US" altLang="zh-CN" smtClean="0"/>
          </a:p>
        </p:txBody>
      </p:sp>
    </p:spTree>
    <p:extLst>
      <p:ext uri="{BB962C8B-B14F-4D97-AF65-F5344CB8AC3E}">
        <p14:creationId xmlns:p14="http://schemas.microsoft.com/office/powerpoint/2010/main" val="6734456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smtClean="0"/>
              <a:t>MIME</a:t>
            </a:r>
          </a:p>
        </p:txBody>
      </p:sp>
      <p:sp>
        <p:nvSpPr>
          <p:cNvPr id="3891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MIME</a:t>
            </a:r>
            <a:r>
              <a:rPr lang="zh-CN" altLang="en-US" dirty="0" smtClean="0"/>
              <a:t>中的</a:t>
            </a:r>
            <a:r>
              <a:rPr lang="en-US" altLang="zh-CN" dirty="0" smtClean="0"/>
              <a:t>5</a:t>
            </a:r>
            <a:r>
              <a:rPr lang="zh-CN" altLang="en-US" dirty="0" smtClean="0"/>
              <a:t>种基本媒体类型定义如下</a:t>
            </a:r>
            <a:r>
              <a:rPr lang="en-US" altLang="zh-CN" dirty="0" smtClean="0"/>
              <a:t>:</a:t>
            </a:r>
          </a:p>
          <a:p>
            <a:pPr lvl="1" eaLnBrk="1" hangingPunct="1"/>
            <a:r>
              <a:rPr lang="zh-CN" altLang="en-US" dirty="0" smtClean="0"/>
              <a:t>文本（</a:t>
            </a:r>
            <a:r>
              <a:rPr lang="en-US" altLang="zh-CN" dirty="0" smtClean="0"/>
              <a:t>Text</a:t>
            </a:r>
            <a:r>
              <a:rPr lang="zh-CN" altLang="en-US" dirty="0" smtClean="0"/>
              <a:t>）：可阅读的文字信息。</a:t>
            </a:r>
          </a:p>
          <a:p>
            <a:pPr lvl="1" eaLnBrk="1" hangingPunct="1"/>
            <a:r>
              <a:rPr lang="zh-CN" altLang="en-US" dirty="0" smtClean="0"/>
              <a:t>图像（</a:t>
            </a:r>
            <a:r>
              <a:rPr lang="en-US" altLang="zh-CN" dirty="0" smtClean="0"/>
              <a:t>Image</a:t>
            </a:r>
            <a:r>
              <a:rPr lang="zh-CN" altLang="en-US" dirty="0" smtClean="0"/>
              <a:t>）：静态图像，可以在图形显示器等设备上浏览。</a:t>
            </a:r>
          </a:p>
          <a:p>
            <a:pPr lvl="1" eaLnBrk="1" hangingPunct="1"/>
            <a:r>
              <a:rPr lang="zh-CN" altLang="en-US" dirty="0" smtClean="0"/>
              <a:t>音频（</a:t>
            </a:r>
            <a:r>
              <a:rPr lang="en-US" altLang="zh-CN" dirty="0" smtClean="0"/>
              <a:t>Audio</a:t>
            </a:r>
            <a:r>
              <a:rPr lang="zh-CN" altLang="en-US" dirty="0" smtClean="0"/>
              <a:t>）：需要扬声器等设备才能够读取其内容的信息。</a:t>
            </a:r>
          </a:p>
          <a:p>
            <a:pPr lvl="1" eaLnBrk="1" hangingPunct="1"/>
            <a:r>
              <a:rPr lang="zh-CN" altLang="en-US" dirty="0" smtClean="0"/>
              <a:t>视频（</a:t>
            </a:r>
            <a:r>
              <a:rPr lang="en-US" altLang="zh-CN" dirty="0" smtClean="0"/>
              <a:t>Video</a:t>
            </a:r>
            <a:r>
              <a:rPr lang="zh-CN" altLang="en-US" dirty="0" smtClean="0"/>
              <a:t>）：运动图像，需要特定软硬件才能播放其内容。</a:t>
            </a:r>
          </a:p>
          <a:p>
            <a:pPr lvl="1" eaLnBrk="1" hangingPunct="1"/>
            <a:r>
              <a:rPr lang="zh-CN" altLang="en-US" dirty="0" smtClean="0"/>
              <a:t>应用程序（</a:t>
            </a:r>
            <a:r>
              <a:rPr lang="en-US" altLang="zh-CN" dirty="0" smtClean="0"/>
              <a:t>Application</a:t>
            </a:r>
            <a:r>
              <a:rPr lang="zh-CN" altLang="en-US" dirty="0" smtClean="0"/>
              <a:t>）：其它类型的数据，可能是二进制文件，或者需要由特定应用程序处理的信息。</a:t>
            </a:r>
          </a:p>
        </p:txBody>
      </p:sp>
    </p:spTree>
    <p:extLst>
      <p:ext uri="{BB962C8B-B14F-4D97-AF65-F5344CB8AC3E}">
        <p14:creationId xmlns:p14="http://schemas.microsoft.com/office/powerpoint/2010/main" val="2163141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smtClean="0"/>
              <a:t>MIME</a:t>
            </a:r>
          </a:p>
        </p:txBody>
      </p:sp>
      <p:pic>
        <p:nvPicPr>
          <p:cNvPr id="39940"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94432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smtClean="0"/>
              <a:t>MIME</a:t>
            </a:r>
          </a:p>
        </p:txBody>
      </p:sp>
      <p:pic>
        <p:nvPicPr>
          <p:cNvPr id="4096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237817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smtClean="0"/>
              <a:t>MIME</a:t>
            </a:r>
          </a:p>
        </p:txBody>
      </p:sp>
      <p:pic>
        <p:nvPicPr>
          <p:cNvPr id="41988"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403882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smtClean="0"/>
              <a:t>MIME</a:t>
            </a:r>
          </a:p>
        </p:txBody>
      </p:sp>
      <p:sp>
        <p:nvSpPr>
          <p:cNvPr id="430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MIME</a:t>
            </a:r>
            <a:r>
              <a:rPr lang="zh-CN" altLang="en-US" smtClean="0"/>
              <a:t>还包含两种组合媒体类型</a:t>
            </a:r>
            <a:r>
              <a:rPr lang="en-US" altLang="zh-CN" smtClean="0"/>
              <a:t>:</a:t>
            </a:r>
          </a:p>
          <a:p>
            <a:pPr lvl="1" eaLnBrk="1" hangingPunct="1"/>
            <a:r>
              <a:rPr lang="zh-CN" altLang="en-US" smtClean="0"/>
              <a:t>消息</a:t>
            </a:r>
            <a:r>
              <a:rPr lang="en-US" altLang="zh-CN" smtClean="0"/>
              <a:t>(Message)</a:t>
            </a:r>
            <a:r>
              <a:rPr lang="zh-CN" altLang="en-US" smtClean="0"/>
              <a:t>：经过封装的消息</a:t>
            </a:r>
          </a:p>
          <a:p>
            <a:pPr lvl="2" eaLnBrk="1" hangingPunct="1"/>
            <a:r>
              <a:rPr lang="zh-CN" altLang="en-US" smtClean="0"/>
              <a:t>子类型</a:t>
            </a:r>
            <a:r>
              <a:rPr lang="en-US" altLang="zh-CN" smtClean="0"/>
              <a:t>:</a:t>
            </a:r>
          </a:p>
          <a:p>
            <a:pPr lvl="3" eaLnBrk="1" hangingPunct="1"/>
            <a:r>
              <a:rPr lang="en-US" altLang="zh-CN" smtClean="0"/>
              <a:t>rfc822</a:t>
            </a:r>
          </a:p>
          <a:p>
            <a:pPr lvl="3" eaLnBrk="1" hangingPunct="1"/>
            <a:r>
              <a:rPr lang="en-US" altLang="zh-CN" smtClean="0"/>
              <a:t>partial: </a:t>
            </a:r>
            <a:r>
              <a:rPr lang="zh-CN" altLang="en-US" smtClean="0"/>
              <a:t>作为大消息中的一部分小心</a:t>
            </a:r>
            <a:r>
              <a:rPr lang="en-US" altLang="zh-CN" smtClean="0"/>
              <a:t>,</a:t>
            </a:r>
            <a:r>
              <a:rPr lang="zh-CN" altLang="en-US" smtClean="0"/>
              <a:t>用于大消息的分隔和组装</a:t>
            </a:r>
          </a:p>
          <a:p>
            <a:pPr lvl="3" eaLnBrk="1" hangingPunct="1"/>
            <a:r>
              <a:rPr lang="en-US" altLang="zh-CN" smtClean="0"/>
              <a:t>external-body: </a:t>
            </a:r>
            <a:r>
              <a:rPr lang="zh-CN" altLang="en-US" smtClean="0"/>
              <a:t>消息中包含的是对外部大量数据的引用</a:t>
            </a:r>
            <a:r>
              <a:rPr lang="en-US" altLang="zh-CN" smtClean="0"/>
              <a:t>,</a:t>
            </a:r>
            <a:r>
              <a:rPr lang="zh-CN" altLang="en-US" smtClean="0"/>
              <a:t>而不是数据</a:t>
            </a:r>
          </a:p>
        </p:txBody>
      </p:sp>
    </p:spTree>
    <p:extLst>
      <p:ext uri="{BB962C8B-B14F-4D97-AF65-F5344CB8AC3E}">
        <p14:creationId xmlns:p14="http://schemas.microsoft.com/office/powerpoint/2010/main" val="203310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smtClean="0"/>
              <a:t>HTTP</a:t>
            </a:r>
            <a:r>
              <a:rPr lang="zh-CN" altLang="en-US" smtClean="0"/>
              <a:t>定义</a:t>
            </a:r>
          </a:p>
        </p:txBody>
      </p:sp>
      <p:sp>
        <p:nvSpPr>
          <p:cNvPr id="71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全称为</a:t>
            </a:r>
            <a:r>
              <a:rPr lang="en-US" altLang="zh-CN" dirty="0" err="1" smtClean="0"/>
              <a:t>HyperText</a:t>
            </a:r>
            <a:r>
              <a:rPr lang="en-US" altLang="zh-CN" dirty="0" smtClean="0"/>
              <a:t> Transfer Protocol</a:t>
            </a:r>
            <a:r>
              <a:rPr lang="zh-CN" altLang="en-US" dirty="0" smtClean="0"/>
              <a:t>，即超文本传输协议</a:t>
            </a:r>
          </a:p>
          <a:p>
            <a:pPr eaLnBrk="1" hangingPunct="1"/>
            <a:r>
              <a:rPr lang="zh-CN" altLang="en-US" dirty="0" smtClean="0"/>
              <a:t>一种应用层协议，在可靠的网络层协议（如</a:t>
            </a:r>
            <a:r>
              <a:rPr lang="en-US" altLang="zh-CN" dirty="0" smtClean="0"/>
              <a:t>TCP/IP</a:t>
            </a:r>
            <a:r>
              <a:rPr lang="zh-CN" altLang="en-US" dirty="0" smtClean="0"/>
              <a:t>）基础上提供在</a:t>
            </a:r>
            <a:r>
              <a:rPr lang="en-US" altLang="zh-CN" dirty="0" smtClean="0"/>
              <a:t>Web</a:t>
            </a:r>
            <a:r>
              <a:rPr lang="zh-CN" altLang="en-US" dirty="0" smtClean="0"/>
              <a:t>服务器和客户之间传输信息的一种机制，并规定了客户与服务器之间交互的各种消息</a:t>
            </a:r>
          </a:p>
          <a:p>
            <a:pPr eaLnBrk="1" hangingPunct="1"/>
            <a:r>
              <a:rPr lang="en-US" altLang="zh-CN" dirty="0" smtClean="0"/>
              <a:t>TTP</a:t>
            </a:r>
            <a:r>
              <a:rPr lang="zh-CN" altLang="en-US" dirty="0" smtClean="0"/>
              <a:t>是</a:t>
            </a:r>
            <a:r>
              <a:rPr lang="en-US" altLang="zh-CN" dirty="0" smtClean="0"/>
              <a:t>IETF</a:t>
            </a:r>
            <a:r>
              <a:rPr lang="zh-CN" altLang="en-US" dirty="0" smtClean="0"/>
              <a:t>制定的国际化标准。在</a:t>
            </a:r>
            <a:r>
              <a:rPr lang="en-US" altLang="zh-CN" dirty="0" smtClean="0"/>
              <a:t>HTTP</a:t>
            </a:r>
            <a:r>
              <a:rPr lang="zh-CN" altLang="en-US" dirty="0" smtClean="0"/>
              <a:t>标准制定和实现的过程中，</a:t>
            </a:r>
            <a:r>
              <a:rPr lang="en-US" altLang="zh-CN" dirty="0" smtClean="0"/>
              <a:t>W3C</a:t>
            </a:r>
            <a:r>
              <a:rPr lang="zh-CN" altLang="en-US" dirty="0" smtClean="0"/>
              <a:t>积极参与了其中的工作，并发挥了重要作用</a:t>
            </a:r>
          </a:p>
        </p:txBody>
      </p:sp>
    </p:spTree>
    <p:extLst>
      <p:ext uri="{BB962C8B-B14F-4D97-AF65-F5344CB8AC3E}">
        <p14:creationId xmlns:p14="http://schemas.microsoft.com/office/powerpoint/2010/main" val="38197386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zh-CN" smtClean="0"/>
              <a:t>MIME</a:t>
            </a:r>
          </a:p>
        </p:txBody>
      </p:sp>
      <p:sp>
        <p:nvSpPr>
          <p:cNvPr id="4403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MIME</a:t>
            </a:r>
            <a:r>
              <a:rPr lang="zh-CN" altLang="en-US" smtClean="0"/>
              <a:t>还包含两种组合媒体类型</a:t>
            </a:r>
            <a:r>
              <a:rPr lang="en-US" altLang="zh-CN" smtClean="0"/>
              <a:t>:</a:t>
            </a:r>
          </a:p>
          <a:p>
            <a:pPr lvl="1" eaLnBrk="1" hangingPunct="1"/>
            <a:r>
              <a:rPr lang="en-US" altLang="zh-CN" smtClean="0"/>
              <a:t>Multipart</a:t>
            </a:r>
            <a:r>
              <a:rPr lang="zh-CN" altLang="en-US" smtClean="0"/>
              <a:t>：由多部分数据构成的消息</a:t>
            </a:r>
            <a:r>
              <a:rPr lang="en-US" altLang="zh-CN" smtClean="0"/>
              <a:t>,</a:t>
            </a:r>
            <a:r>
              <a:rPr lang="zh-CN" altLang="en-US" smtClean="0"/>
              <a:t>每部分数据具有独立的媒体类型</a:t>
            </a:r>
            <a:r>
              <a:rPr lang="en-US" altLang="zh-CN" smtClean="0"/>
              <a:t>(</a:t>
            </a:r>
            <a:r>
              <a:rPr lang="zh-CN" altLang="en-US" smtClean="0"/>
              <a:t>可以是基本类型</a:t>
            </a:r>
            <a:r>
              <a:rPr lang="en-US" altLang="zh-CN" smtClean="0"/>
              <a:t>,</a:t>
            </a:r>
            <a:r>
              <a:rPr lang="zh-CN" altLang="en-US" smtClean="0"/>
              <a:t>也可以是组合类型</a:t>
            </a:r>
            <a:r>
              <a:rPr lang="en-US" altLang="zh-CN" smtClean="0"/>
              <a:t>)</a:t>
            </a:r>
          </a:p>
          <a:p>
            <a:pPr lvl="2" eaLnBrk="1" hangingPunct="1"/>
            <a:r>
              <a:rPr lang="zh-CN" altLang="en-US" smtClean="0"/>
              <a:t>子类型</a:t>
            </a:r>
          </a:p>
          <a:p>
            <a:pPr lvl="3" eaLnBrk="1" hangingPunct="1"/>
            <a:r>
              <a:rPr lang="en-US" altLang="zh-CN" smtClean="0"/>
              <a:t>mixed: </a:t>
            </a:r>
            <a:r>
              <a:rPr lang="zh-CN" altLang="en-US" smtClean="0"/>
              <a:t>消息中包含的是不同的数据</a:t>
            </a:r>
          </a:p>
          <a:p>
            <a:pPr lvl="3" eaLnBrk="1" hangingPunct="1"/>
            <a:r>
              <a:rPr lang="en-US" altLang="zh-CN" smtClean="0"/>
              <a:t>alternative: </a:t>
            </a:r>
            <a:r>
              <a:rPr lang="zh-CN" altLang="en-US" smtClean="0"/>
              <a:t>消息中包含的是同一数据的不同格式</a:t>
            </a:r>
          </a:p>
          <a:p>
            <a:pPr lvl="3" eaLnBrk="1" hangingPunct="1"/>
            <a:r>
              <a:rPr lang="en-US" altLang="zh-CN" smtClean="0"/>
              <a:t>parallel: </a:t>
            </a:r>
            <a:r>
              <a:rPr lang="zh-CN" altLang="en-US" smtClean="0"/>
              <a:t>消息中包含的数据应该同时查看</a:t>
            </a:r>
            <a:r>
              <a:rPr lang="en-US" altLang="zh-CN" smtClean="0"/>
              <a:t>(</a:t>
            </a:r>
            <a:r>
              <a:rPr lang="zh-CN" altLang="en-US" smtClean="0"/>
              <a:t>例如</a:t>
            </a:r>
            <a:r>
              <a:rPr lang="en-US" altLang="zh-CN" smtClean="0"/>
              <a:t>:</a:t>
            </a:r>
            <a:r>
              <a:rPr lang="zh-CN" altLang="en-US" smtClean="0"/>
              <a:t>视频与相应的音频</a:t>
            </a:r>
            <a:r>
              <a:rPr lang="en-US" altLang="zh-CN" smtClean="0"/>
              <a:t>)</a:t>
            </a:r>
          </a:p>
          <a:p>
            <a:pPr lvl="2" eaLnBrk="1" hangingPunct="1"/>
            <a:r>
              <a:rPr lang="zh-CN" altLang="en-US" smtClean="0"/>
              <a:t>多部分数据的边界分割：“</a:t>
            </a:r>
            <a:r>
              <a:rPr lang="en-US" altLang="zh-CN" smtClean="0"/>
              <a:t>boundary=</a:t>
            </a:r>
            <a:r>
              <a:rPr lang="zh-CN" altLang="en-US" smtClean="0"/>
              <a:t>字符串”</a:t>
            </a:r>
          </a:p>
        </p:txBody>
      </p:sp>
    </p:spTree>
    <p:extLst>
      <p:ext uri="{BB962C8B-B14F-4D97-AF65-F5344CB8AC3E}">
        <p14:creationId xmlns:p14="http://schemas.microsoft.com/office/powerpoint/2010/main" val="1112840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smtClean="0"/>
              <a:t>MIME</a:t>
            </a:r>
          </a:p>
        </p:txBody>
      </p:sp>
      <p:sp>
        <p:nvSpPr>
          <p:cNvPr id="4506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MIME</a:t>
            </a:r>
            <a:r>
              <a:rPr lang="zh-CN" altLang="en-US" smtClean="0"/>
              <a:t>示例：</a:t>
            </a:r>
          </a:p>
          <a:p>
            <a:pPr lvl="1" eaLnBrk="1" hangingPunct="1"/>
            <a:r>
              <a:rPr lang="zh-CN" altLang="en-US" smtClean="0"/>
              <a:t>一封包含有文本正文和</a:t>
            </a:r>
            <a:r>
              <a:rPr lang="en-US" altLang="zh-CN" smtClean="0"/>
              <a:t>HTML</a:t>
            </a:r>
            <a:r>
              <a:rPr lang="zh-CN" altLang="en-US" smtClean="0"/>
              <a:t>正文的邮件</a:t>
            </a:r>
          </a:p>
          <a:p>
            <a:pPr lvl="2" eaLnBrk="1" hangingPunct="1"/>
            <a:r>
              <a:rPr lang="en-US" altLang="zh-CN" smtClean="0"/>
              <a:t>multipart/alternative</a:t>
            </a:r>
          </a:p>
          <a:p>
            <a:pPr lvl="2" eaLnBrk="1" hangingPunct="1"/>
            <a:r>
              <a:rPr lang="en-US" altLang="zh-CN" smtClean="0"/>
              <a:t>text/plain</a:t>
            </a:r>
          </a:p>
          <a:p>
            <a:pPr lvl="2" eaLnBrk="1" hangingPunct="1"/>
            <a:r>
              <a:rPr lang="en-US" altLang="zh-CN" smtClean="0"/>
              <a:t>text/html</a:t>
            </a:r>
          </a:p>
          <a:p>
            <a:pPr lvl="1" eaLnBrk="1" hangingPunct="1"/>
            <a:r>
              <a:rPr lang="zh-CN" altLang="en-US" smtClean="0"/>
              <a:t>一封包含有正文和两个附件的邮件</a:t>
            </a:r>
          </a:p>
          <a:p>
            <a:pPr lvl="2" eaLnBrk="1" hangingPunct="1"/>
            <a:r>
              <a:rPr lang="en-US" altLang="zh-CN" smtClean="0"/>
              <a:t>multipart/mixed</a:t>
            </a:r>
          </a:p>
          <a:p>
            <a:pPr lvl="2" eaLnBrk="1" hangingPunct="1"/>
            <a:r>
              <a:rPr lang="en-US" altLang="zh-CN" smtClean="0"/>
              <a:t>text/plain</a:t>
            </a:r>
          </a:p>
          <a:p>
            <a:pPr lvl="2" eaLnBrk="1" hangingPunct="1"/>
            <a:r>
              <a:rPr lang="en-US" altLang="zh-CN" smtClean="0"/>
              <a:t>application/x-zip-compressed</a:t>
            </a:r>
          </a:p>
          <a:p>
            <a:pPr lvl="2" eaLnBrk="1" hangingPunct="1"/>
            <a:r>
              <a:rPr lang="en-US" altLang="zh-CN" smtClean="0"/>
              <a:t>text/html</a:t>
            </a:r>
          </a:p>
        </p:txBody>
      </p:sp>
    </p:spTree>
    <p:extLst>
      <p:ext uri="{BB962C8B-B14F-4D97-AF65-F5344CB8AC3E}">
        <p14:creationId xmlns:p14="http://schemas.microsoft.com/office/powerpoint/2010/main" val="9709118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zh-CN" smtClean="0"/>
              <a:t>MIME</a:t>
            </a:r>
          </a:p>
        </p:txBody>
      </p:sp>
      <p:pic>
        <p:nvPicPr>
          <p:cNvPr id="4608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08213" y="1628776"/>
            <a:ext cx="8280400" cy="4587875"/>
          </a:xfrm>
        </p:spPr>
      </p:pic>
    </p:spTree>
    <p:extLst>
      <p:ext uri="{BB962C8B-B14F-4D97-AF65-F5344CB8AC3E}">
        <p14:creationId xmlns:p14="http://schemas.microsoft.com/office/powerpoint/2010/main" val="711142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altLang="zh-CN" smtClean="0"/>
              <a:t>Part III</a:t>
            </a:r>
          </a:p>
        </p:txBody>
      </p:sp>
      <p:sp>
        <p:nvSpPr>
          <p:cNvPr id="47107" name="Rectangle 3" descr="Rectangle: Click to edit Master text styles&#10;Second level&#10;Third level&#10;Fourth level&#10;Fifth level"/>
          <p:cNvSpPr>
            <a:spLocks noGrp="1" noChangeArrowheads="1"/>
          </p:cNvSpPr>
          <p:nvPr>
            <p:ph type="subTitle" idx="1"/>
          </p:nvPr>
        </p:nvSpPr>
        <p:spPr/>
        <p:txBody>
          <a:bodyPr/>
          <a:lstStyle/>
          <a:p>
            <a:pPr eaLnBrk="1" hangingPunct="1"/>
            <a:r>
              <a:rPr lang="en-US" altLang="zh-CN" dirty="0" smtClean="0"/>
              <a:t>HTTP</a:t>
            </a:r>
            <a:r>
              <a:rPr lang="zh-CN" altLang="en-US" dirty="0" smtClean="0"/>
              <a:t>的请求</a:t>
            </a:r>
            <a:r>
              <a:rPr lang="en-US" altLang="zh-CN" dirty="0" smtClean="0"/>
              <a:t>/</a:t>
            </a:r>
            <a:r>
              <a:rPr lang="zh-CN" altLang="en-US" dirty="0" smtClean="0"/>
              <a:t>响应模式</a:t>
            </a:r>
          </a:p>
        </p:txBody>
      </p:sp>
    </p:spTree>
    <p:extLst>
      <p:ext uri="{BB962C8B-B14F-4D97-AF65-F5344CB8AC3E}">
        <p14:creationId xmlns:p14="http://schemas.microsoft.com/office/powerpoint/2010/main" val="21584403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zh-CN" smtClean="0"/>
              <a:t>HTTP</a:t>
            </a:r>
            <a:r>
              <a:rPr lang="zh-CN" altLang="en-US" smtClean="0"/>
              <a:t>宏观运作原理</a:t>
            </a:r>
          </a:p>
        </p:txBody>
      </p:sp>
      <p:sp>
        <p:nvSpPr>
          <p:cNvPr id="481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HTTP</a:t>
            </a:r>
            <a:r>
              <a:rPr lang="zh-CN" altLang="en-US" smtClean="0"/>
              <a:t>协议是基于请求／响应模式的</a:t>
            </a:r>
            <a:r>
              <a:rPr lang="en-US" altLang="zh-CN" smtClean="0"/>
              <a:t>:</a:t>
            </a:r>
          </a:p>
          <a:p>
            <a:pPr lvl="1" eaLnBrk="1" hangingPunct="1"/>
            <a:r>
              <a:rPr lang="zh-CN" altLang="en-US" smtClean="0"/>
              <a:t>客户机向服务器发送请求（</a:t>
            </a:r>
            <a:r>
              <a:rPr lang="en-US" altLang="zh-CN" smtClean="0"/>
              <a:t>Request</a:t>
            </a:r>
            <a:r>
              <a:rPr lang="zh-CN" altLang="en-US" smtClean="0"/>
              <a:t>）</a:t>
            </a:r>
          </a:p>
          <a:p>
            <a:pPr lvl="2" eaLnBrk="1" hangingPunct="1"/>
            <a:r>
              <a:rPr lang="zh-CN" altLang="en-US" smtClean="0"/>
              <a:t>绝大多数的</a:t>
            </a:r>
            <a:r>
              <a:rPr lang="en-US" altLang="zh-CN" smtClean="0"/>
              <a:t>HTTP</a:t>
            </a:r>
            <a:r>
              <a:rPr lang="zh-CN" altLang="en-US" smtClean="0"/>
              <a:t>通信都是由客户发起的，包含一个作用于服务器上某个资源的请求（例如下载服务器上的文件）。</a:t>
            </a:r>
          </a:p>
          <a:p>
            <a:pPr lvl="1" eaLnBrk="1" hangingPunct="1"/>
            <a:r>
              <a:rPr lang="zh-CN" altLang="en-US" smtClean="0"/>
              <a:t>服务器向客户发送响应（</a:t>
            </a:r>
            <a:r>
              <a:rPr lang="en-US" altLang="zh-CN" smtClean="0"/>
              <a:t>Response</a:t>
            </a:r>
            <a:r>
              <a:rPr lang="zh-CN" altLang="en-US" smtClean="0"/>
              <a:t>）</a:t>
            </a:r>
          </a:p>
          <a:p>
            <a:pPr lvl="2" eaLnBrk="1" hangingPunct="1"/>
            <a:r>
              <a:rPr lang="zh-CN" altLang="en-US" smtClean="0"/>
              <a:t>服务器在收到客户的请求后，按照客户的要求对指定资源进行适当处理（例如检索到客户所需的文件），并给予相应的响应。</a:t>
            </a:r>
          </a:p>
        </p:txBody>
      </p:sp>
    </p:spTree>
    <p:extLst>
      <p:ext uri="{BB962C8B-B14F-4D97-AF65-F5344CB8AC3E}">
        <p14:creationId xmlns:p14="http://schemas.microsoft.com/office/powerpoint/2010/main" val="41754141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zh-CN" smtClean="0"/>
              <a:t>HTTP</a:t>
            </a:r>
            <a:r>
              <a:rPr lang="zh-CN" altLang="en-US" smtClean="0"/>
              <a:t>宏观运作原理</a:t>
            </a:r>
          </a:p>
        </p:txBody>
      </p:sp>
      <p:sp>
        <p:nvSpPr>
          <p:cNvPr id="491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请求包含以下内容： </a:t>
            </a:r>
          </a:p>
          <a:p>
            <a:pPr lvl="1" eaLnBrk="1" hangingPunct="1"/>
            <a:r>
              <a:rPr lang="zh-CN" altLang="en-US" smtClean="0"/>
              <a:t>请求方法（</a:t>
            </a:r>
            <a:r>
              <a:rPr lang="en-US" altLang="zh-CN" smtClean="0"/>
              <a:t>method</a:t>
            </a:r>
            <a:r>
              <a:rPr lang="zh-CN" altLang="en-US" smtClean="0"/>
              <a:t>）</a:t>
            </a:r>
          </a:p>
          <a:p>
            <a:pPr lvl="2" eaLnBrk="1" hangingPunct="1"/>
            <a:r>
              <a:rPr lang="zh-CN" altLang="en-US" smtClean="0"/>
              <a:t>例如：</a:t>
            </a:r>
            <a:r>
              <a:rPr lang="en-US" altLang="zh-CN" smtClean="0"/>
              <a:t>get</a:t>
            </a:r>
          </a:p>
          <a:p>
            <a:pPr lvl="1" eaLnBrk="1" hangingPunct="1"/>
            <a:r>
              <a:rPr lang="en-US" altLang="zh-CN" smtClean="0"/>
              <a:t> </a:t>
            </a:r>
            <a:r>
              <a:rPr lang="zh-CN" altLang="en-US" smtClean="0"/>
              <a:t>统一资源标识符（</a:t>
            </a:r>
            <a:r>
              <a:rPr lang="en-US" altLang="zh-CN" smtClean="0"/>
              <a:t>URI</a:t>
            </a:r>
            <a:r>
              <a:rPr lang="zh-CN" altLang="en-US" smtClean="0"/>
              <a:t>）</a:t>
            </a:r>
          </a:p>
          <a:p>
            <a:pPr lvl="2" eaLnBrk="1" hangingPunct="1"/>
            <a:r>
              <a:rPr lang="zh-CN" altLang="en-US" smtClean="0"/>
              <a:t>例如：</a:t>
            </a:r>
            <a:r>
              <a:rPr lang="en-US" altLang="zh-CN" smtClean="0"/>
              <a:t>http://www.nju.edu.cn/index.htm</a:t>
            </a:r>
            <a:r>
              <a:rPr lang="zh-CN" altLang="en-US" smtClean="0"/>
              <a:t>。 </a:t>
            </a:r>
          </a:p>
          <a:p>
            <a:pPr lvl="1" eaLnBrk="1" hangingPunct="1"/>
            <a:r>
              <a:rPr lang="zh-CN" altLang="en-US" smtClean="0"/>
              <a:t>协议版本号（</a:t>
            </a:r>
            <a:r>
              <a:rPr lang="en-US" altLang="zh-CN" smtClean="0"/>
              <a:t>version</a:t>
            </a:r>
            <a:r>
              <a:rPr lang="zh-CN" altLang="en-US" smtClean="0"/>
              <a:t>）</a:t>
            </a:r>
          </a:p>
          <a:p>
            <a:pPr lvl="2" eaLnBrk="1" hangingPunct="1"/>
            <a:r>
              <a:rPr lang="zh-CN" altLang="en-US" smtClean="0"/>
              <a:t>通常为</a:t>
            </a:r>
            <a:r>
              <a:rPr lang="en-US" altLang="zh-CN" smtClean="0"/>
              <a:t>HTTP/1.0</a:t>
            </a:r>
            <a:r>
              <a:rPr lang="zh-CN" altLang="en-US" smtClean="0"/>
              <a:t>或</a:t>
            </a:r>
            <a:r>
              <a:rPr lang="en-US" altLang="zh-CN" smtClean="0"/>
              <a:t>HTTP/1.1</a:t>
            </a:r>
            <a:r>
              <a:rPr lang="zh-CN" altLang="en-US" smtClean="0"/>
              <a:t>。 </a:t>
            </a:r>
          </a:p>
          <a:p>
            <a:pPr lvl="1" eaLnBrk="1" hangingPunct="1"/>
            <a:r>
              <a:rPr lang="en-US" altLang="zh-CN" smtClean="0"/>
              <a:t>MIME</a:t>
            </a:r>
            <a:r>
              <a:rPr lang="zh-CN" altLang="en-US" smtClean="0"/>
              <a:t>格式的消息</a:t>
            </a:r>
          </a:p>
          <a:p>
            <a:pPr lvl="2" eaLnBrk="1" hangingPunct="1"/>
            <a:r>
              <a:rPr lang="zh-CN" altLang="en-US" smtClean="0"/>
              <a:t>包括：请求限定符（</a:t>
            </a:r>
            <a:r>
              <a:rPr lang="en-US" altLang="zh-CN" smtClean="0"/>
              <a:t>modifier</a:t>
            </a:r>
            <a:r>
              <a:rPr lang="zh-CN" altLang="en-US" smtClean="0"/>
              <a:t>）、客户机信息（</a:t>
            </a:r>
            <a:r>
              <a:rPr lang="en-US" altLang="zh-CN" smtClean="0"/>
              <a:t>client information</a:t>
            </a:r>
            <a:r>
              <a:rPr lang="zh-CN" altLang="en-US" smtClean="0"/>
              <a:t>），还可能会有正文内容（</a:t>
            </a:r>
            <a:r>
              <a:rPr lang="en-US" altLang="zh-CN" smtClean="0"/>
              <a:t>body content</a:t>
            </a:r>
            <a:r>
              <a:rPr lang="zh-CN" altLang="en-US" smtClean="0"/>
              <a:t>）。</a:t>
            </a:r>
          </a:p>
        </p:txBody>
      </p:sp>
    </p:spTree>
    <p:extLst>
      <p:ext uri="{BB962C8B-B14F-4D97-AF65-F5344CB8AC3E}">
        <p14:creationId xmlns:p14="http://schemas.microsoft.com/office/powerpoint/2010/main" val="3227741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smtClean="0"/>
              <a:t>HTTP</a:t>
            </a:r>
            <a:r>
              <a:rPr lang="zh-CN" altLang="en-US" smtClean="0"/>
              <a:t>宏观运作原理</a:t>
            </a:r>
          </a:p>
        </p:txBody>
      </p:sp>
      <p:sp>
        <p:nvSpPr>
          <p:cNvPr id="501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响应包含以下内容： </a:t>
            </a:r>
          </a:p>
          <a:p>
            <a:pPr lvl="1" eaLnBrk="1" hangingPunct="1"/>
            <a:r>
              <a:rPr lang="zh-CN" altLang="en-US" smtClean="0"/>
              <a:t>一个状态行</a:t>
            </a:r>
            <a:r>
              <a:rPr lang="en-US" altLang="zh-CN" smtClean="0"/>
              <a:t>,</a:t>
            </a:r>
            <a:r>
              <a:rPr lang="zh-CN" altLang="en-US" smtClean="0"/>
              <a:t>包括：</a:t>
            </a:r>
          </a:p>
          <a:p>
            <a:pPr lvl="2" eaLnBrk="1" hangingPunct="1"/>
            <a:r>
              <a:rPr lang="zh-CN" altLang="en-US" smtClean="0"/>
              <a:t>消息的协议版本号（</a:t>
            </a:r>
            <a:r>
              <a:rPr lang="en-US" altLang="zh-CN" smtClean="0"/>
              <a:t>version</a:t>
            </a:r>
            <a:r>
              <a:rPr lang="zh-CN" altLang="en-US" smtClean="0"/>
              <a:t>）</a:t>
            </a:r>
          </a:p>
          <a:p>
            <a:pPr lvl="2" eaLnBrk="1" hangingPunct="1"/>
            <a:r>
              <a:rPr lang="zh-CN" altLang="en-US" smtClean="0"/>
              <a:t>一个成功或错误的状态码（</a:t>
            </a:r>
            <a:r>
              <a:rPr lang="en-US" altLang="zh-CN" smtClean="0"/>
              <a:t>success or error code</a:t>
            </a:r>
            <a:r>
              <a:rPr lang="zh-CN" altLang="en-US" smtClean="0"/>
              <a:t>）</a:t>
            </a:r>
          </a:p>
          <a:p>
            <a:pPr lvl="1" eaLnBrk="1" hangingPunct="1"/>
            <a:r>
              <a:rPr lang="en-US" altLang="zh-CN" smtClean="0"/>
              <a:t>MIME</a:t>
            </a:r>
            <a:r>
              <a:rPr lang="zh-CN" altLang="en-US" smtClean="0"/>
              <a:t>格式的消息</a:t>
            </a:r>
            <a:r>
              <a:rPr lang="en-US" altLang="zh-CN" smtClean="0"/>
              <a:t>,</a:t>
            </a:r>
            <a:r>
              <a:rPr lang="zh-CN" altLang="en-US" smtClean="0"/>
              <a:t>包括</a:t>
            </a:r>
            <a:r>
              <a:rPr lang="en-US" altLang="zh-CN" smtClean="0"/>
              <a:t>:</a:t>
            </a:r>
          </a:p>
          <a:p>
            <a:pPr lvl="2" eaLnBrk="1" hangingPunct="1"/>
            <a:r>
              <a:rPr lang="zh-CN" altLang="en-US" smtClean="0"/>
              <a:t>服务器信息（</a:t>
            </a:r>
            <a:r>
              <a:rPr lang="en-US" altLang="zh-CN" smtClean="0"/>
              <a:t>server information</a:t>
            </a:r>
            <a:r>
              <a:rPr lang="zh-CN" altLang="en-US" smtClean="0"/>
              <a:t>）</a:t>
            </a:r>
          </a:p>
          <a:p>
            <a:pPr lvl="2" eaLnBrk="1" hangingPunct="1"/>
            <a:r>
              <a:rPr lang="zh-CN" altLang="en-US" smtClean="0"/>
              <a:t>实体元信息（</a:t>
            </a:r>
            <a:r>
              <a:rPr lang="en-US" altLang="zh-CN" smtClean="0"/>
              <a:t>meta-information</a:t>
            </a:r>
            <a:r>
              <a:rPr lang="zh-CN" altLang="en-US" smtClean="0"/>
              <a:t>）</a:t>
            </a:r>
          </a:p>
          <a:p>
            <a:pPr lvl="2" eaLnBrk="1" hangingPunct="1"/>
            <a:r>
              <a:rPr lang="zh-CN" altLang="en-US" smtClean="0"/>
              <a:t>还可能会有实体的正文内容（</a:t>
            </a:r>
            <a:r>
              <a:rPr lang="en-US" altLang="zh-CN" smtClean="0"/>
              <a:t>body content</a:t>
            </a:r>
            <a:r>
              <a:rPr lang="zh-CN" altLang="en-US" smtClean="0"/>
              <a:t>）</a:t>
            </a:r>
          </a:p>
        </p:txBody>
      </p:sp>
    </p:spTree>
    <p:extLst>
      <p:ext uri="{BB962C8B-B14F-4D97-AF65-F5344CB8AC3E}">
        <p14:creationId xmlns:p14="http://schemas.microsoft.com/office/powerpoint/2010/main" val="35042532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smtClean="0"/>
              <a:t>客户与服务器通信的三种方式</a:t>
            </a:r>
          </a:p>
        </p:txBody>
      </p:sp>
      <p:sp>
        <p:nvSpPr>
          <p:cNvPr id="512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客户与服务器通信可以分为三种方式</a:t>
            </a:r>
            <a:r>
              <a:rPr lang="en-US" altLang="zh-CN" smtClean="0"/>
              <a:t>:</a:t>
            </a:r>
          </a:p>
          <a:p>
            <a:pPr lvl="1" eaLnBrk="1" hangingPunct="1"/>
            <a:r>
              <a:rPr lang="zh-CN" altLang="en-US" smtClean="0"/>
              <a:t>直接通信</a:t>
            </a:r>
          </a:p>
          <a:p>
            <a:pPr lvl="1" eaLnBrk="1" hangingPunct="1"/>
            <a:r>
              <a:rPr lang="zh-CN" altLang="en-US" smtClean="0"/>
              <a:t>通过中介的</a:t>
            </a:r>
            <a:r>
              <a:rPr lang="en-US" altLang="zh-CN" smtClean="0"/>
              <a:t>HTTP</a:t>
            </a:r>
            <a:r>
              <a:rPr lang="zh-CN" altLang="en-US" smtClean="0"/>
              <a:t>通信</a:t>
            </a:r>
          </a:p>
          <a:p>
            <a:pPr lvl="1" eaLnBrk="1" hangingPunct="1"/>
            <a:r>
              <a:rPr lang="zh-CN" altLang="en-US" smtClean="0"/>
              <a:t>使用缓存的</a:t>
            </a:r>
            <a:r>
              <a:rPr lang="en-US" altLang="zh-CN" smtClean="0"/>
              <a:t>HTTP</a:t>
            </a:r>
            <a:r>
              <a:rPr lang="zh-CN" altLang="en-US" smtClean="0"/>
              <a:t>通信</a:t>
            </a:r>
          </a:p>
        </p:txBody>
      </p:sp>
    </p:spTree>
    <p:extLst>
      <p:ext uri="{BB962C8B-B14F-4D97-AF65-F5344CB8AC3E}">
        <p14:creationId xmlns:p14="http://schemas.microsoft.com/office/powerpoint/2010/main" val="37722959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smtClean="0"/>
              <a:t>客户与服务器通信的三种方式</a:t>
            </a:r>
          </a:p>
        </p:txBody>
      </p:sp>
      <p:sp>
        <p:nvSpPr>
          <p:cNvPr id="52228" name="Rectangle 3" descr="Rectangle: Click to edit Master text styles&#10;Second level&#10;Third level&#10;Fourth level&#10;Fifth level"/>
          <p:cNvSpPr>
            <a:spLocks noGrp="1" noChangeArrowheads="1"/>
          </p:cNvSpPr>
          <p:nvPr>
            <p:ph type="body" sz="half" idx="1"/>
          </p:nvPr>
        </p:nvSpPr>
        <p:spPr>
          <a:xfrm>
            <a:off x="2362200" y="1905001"/>
            <a:ext cx="7621588" cy="1452563"/>
          </a:xfrm>
        </p:spPr>
        <p:txBody>
          <a:bodyPr/>
          <a:lstStyle/>
          <a:p>
            <a:pPr eaLnBrk="1" hangingPunct="1"/>
            <a:r>
              <a:rPr lang="zh-CN" altLang="en-US" smtClean="0"/>
              <a:t>直接通信（</a:t>
            </a:r>
            <a:r>
              <a:rPr lang="en-US" altLang="zh-CN" smtClean="0"/>
              <a:t>Direct Communication</a:t>
            </a:r>
            <a:r>
              <a:rPr lang="zh-CN" altLang="en-US" smtClean="0"/>
              <a:t>）</a:t>
            </a:r>
          </a:p>
          <a:p>
            <a:pPr lvl="1" eaLnBrk="1" hangingPunct="1"/>
            <a:r>
              <a:rPr lang="zh-CN" altLang="en-US" smtClean="0"/>
              <a:t>最简单的情况，通过用户代理</a:t>
            </a:r>
            <a:r>
              <a:rPr lang="en-US" altLang="zh-CN" smtClean="0"/>
              <a:t>(UA)</a:t>
            </a:r>
            <a:r>
              <a:rPr lang="zh-CN" altLang="en-US" smtClean="0"/>
              <a:t>和源服务器</a:t>
            </a:r>
            <a:r>
              <a:rPr lang="en-US" altLang="zh-CN" smtClean="0"/>
              <a:t>(O)</a:t>
            </a:r>
            <a:r>
              <a:rPr lang="zh-CN" altLang="en-US" smtClean="0"/>
              <a:t>之间的单个连接来完成</a:t>
            </a:r>
          </a:p>
        </p:txBody>
      </p:sp>
      <p:pic>
        <p:nvPicPr>
          <p:cNvPr id="52229"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16276" y="3429001"/>
            <a:ext cx="5472113" cy="2455863"/>
          </a:xfrm>
          <a:noFill/>
        </p:spPr>
      </p:pic>
    </p:spTree>
    <p:extLst>
      <p:ext uri="{BB962C8B-B14F-4D97-AF65-F5344CB8AC3E}">
        <p14:creationId xmlns:p14="http://schemas.microsoft.com/office/powerpoint/2010/main" val="2966319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smtClean="0"/>
              <a:t>客户与服务器通信的三种方式</a:t>
            </a:r>
          </a:p>
        </p:txBody>
      </p:sp>
      <p:sp>
        <p:nvSpPr>
          <p:cNvPr id="532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通过中介的</a:t>
            </a:r>
            <a:r>
              <a:rPr lang="en-US" altLang="zh-CN" smtClean="0"/>
              <a:t>HTTP</a:t>
            </a:r>
          </a:p>
          <a:p>
            <a:pPr lvl="1" eaLnBrk="1" hangingPunct="1"/>
            <a:r>
              <a:rPr lang="zh-CN" altLang="en-US" smtClean="0"/>
              <a:t>通信中介有三种常见的形式</a:t>
            </a:r>
            <a:r>
              <a:rPr lang="en-US" altLang="zh-CN" smtClean="0"/>
              <a:t>:</a:t>
            </a:r>
            <a:r>
              <a:rPr lang="zh-CN" altLang="en-US" smtClean="0"/>
              <a:t>代理（</a:t>
            </a:r>
            <a:r>
              <a:rPr lang="en-US" altLang="zh-CN" smtClean="0"/>
              <a:t>Proxy</a:t>
            </a:r>
            <a:r>
              <a:rPr lang="zh-CN" altLang="en-US" smtClean="0"/>
              <a:t>）</a:t>
            </a:r>
            <a:r>
              <a:rPr lang="en-US" altLang="zh-CN" smtClean="0"/>
              <a:t>,</a:t>
            </a:r>
            <a:r>
              <a:rPr lang="zh-CN" altLang="en-US" smtClean="0"/>
              <a:t>网关（</a:t>
            </a:r>
            <a:r>
              <a:rPr lang="en-US" altLang="zh-CN" smtClean="0"/>
              <a:t>Gateway</a:t>
            </a:r>
            <a:r>
              <a:rPr lang="zh-CN" altLang="en-US" smtClean="0"/>
              <a:t>）</a:t>
            </a:r>
            <a:r>
              <a:rPr lang="en-US" altLang="zh-CN" smtClean="0"/>
              <a:t>,</a:t>
            </a:r>
            <a:r>
              <a:rPr lang="zh-CN" altLang="en-US" smtClean="0"/>
              <a:t>隧道（</a:t>
            </a:r>
            <a:r>
              <a:rPr lang="en-US" altLang="zh-CN" smtClean="0"/>
              <a:t>Tunnel</a:t>
            </a:r>
            <a:r>
              <a:rPr lang="zh-CN" altLang="en-US" smtClean="0"/>
              <a:t>）</a:t>
            </a:r>
          </a:p>
          <a:p>
            <a:pPr lvl="1" eaLnBrk="1" hangingPunct="1"/>
            <a:r>
              <a:rPr lang="zh-CN" altLang="en-US" smtClean="0"/>
              <a:t>代理</a:t>
            </a:r>
            <a:r>
              <a:rPr lang="en-US" altLang="zh-CN" smtClean="0"/>
              <a:t>(Proxy)</a:t>
            </a:r>
          </a:p>
          <a:p>
            <a:pPr lvl="2" eaLnBrk="1" hangingPunct="1"/>
            <a:r>
              <a:rPr lang="en-US" altLang="zh-CN" smtClean="0"/>
              <a:t>Proxy</a:t>
            </a:r>
            <a:r>
              <a:rPr lang="zh-CN" altLang="en-US" smtClean="0"/>
              <a:t>是一种将请求转发（</a:t>
            </a:r>
            <a:r>
              <a:rPr lang="en-US" altLang="zh-CN" smtClean="0"/>
              <a:t>forwarding</a:t>
            </a:r>
            <a:r>
              <a:rPr lang="zh-CN" altLang="en-US" smtClean="0"/>
              <a:t>）的代理（</a:t>
            </a:r>
            <a:r>
              <a:rPr lang="en-US" altLang="zh-CN" smtClean="0"/>
              <a:t>agent</a:t>
            </a:r>
            <a:r>
              <a:rPr lang="zh-CN" altLang="en-US" smtClean="0"/>
              <a:t>）</a:t>
            </a:r>
          </a:p>
          <a:p>
            <a:pPr lvl="2" eaLnBrk="1" hangingPunct="1"/>
            <a:r>
              <a:rPr lang="zh-CN" altLang="en-US" smtClean="0"/>
              <a:t>其首先接收客户的请求（其中包含</a:t>
            </a:r>
            <a:r>
              <a:rPr lang="en-US" altLang="zh-CN" smtClean="0"/>
              <a:t>URI</a:t>
            </a:r>
            <a:r>
              <a:rPr lang="zh-CN" altLang="en-US" smtClean="0"/>
              <a:t>）</a:t>
            </a:r>
            <a:r>
              <a:rPr lang="en-US" altLang="zh-CN" smtClean="0"/>
              <a:t>,</a:t>
            </a:r>
            <a:r>
              <a:rPr lang="zh-CN" altLang="en-US" smtClean="0"/>
              <a:t>在对该请求进行局部或者全部的修改后，将请求转发给</a:t>
            </a:r>
            <a:r>
              <a:rPr lang="en-US" altLang="zh-CN" smtClean="0"/>
              <a:t>URI</a:t>
            </a:r>
            <a:r>
              <a:rPr lang="zh-CN" altLang="en-US" smtClean="0"/>
              <a:t>所指示的服务器。</a:t>
            </a:r>
          </a:p>
          <a:p>
            <a:pPr lvl="2" eaLnBrk="1" hangingPunct="1"/>
            <a:r>
              <a:rPr lang="zh-CN" altLang="en-US" smtClean="0"/>
              <a:t>然服务器把响应发回给</a:t>
            </a:r>
            <a:r>
              <a:rPr lang="en-US" altLang="zh-CN" smtClean="0"/>
              <a:t>Proxy, Proxy</a:t>
            </a:r>
            <a:r>
              <a:rPr lang="zh-CN" altLang="en-US" smtClean="0"/>
              <a:t>然后把响应转发给客户端。</a:t>
            </a:r>
          </a:p>
        </p:txBody>
      </p:sp>
    </p:spTree>
    <p:extLst>
      <p:ext uri="{BB962C8B-B14F-4D97-AF65-F5344CB8AC3E}">
        <p14:creationId xmlns:p14="http://schemas.microsoft.com/office/powerpoint/2010/main" val="15851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smtClean="0"/>
              <a:t>HTTP</a:t>
            </a:r>
            <a:r>
              <a:rPr lang="zh-CN" altLang="en-US" smtClean="0"/>
              <a:t>简史</a:t>
            </a:r>
          </a:p>
        </p:txBody>
      </p:sp>
      <p:sp>
        <p:nvSpPr>
          <p:cNvPr id="819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1992.1 	HTTP 0.9</a:t>
            </a:r>
          </a:p>
          <a:p>
            <a:pPr eaLnBrk="1" hangingPunct="1"/>
            <a:r>
              <a:rPr lang="en-US" altLang="zh-CN" dirty="0" smtClean="0"/>
              <a:t>1992.12	</a:t>
            </a:r>
            <a:r>
              <a:rPr lang="zh-CN" altLang="en-US" dirty="0" smtClean="0"/>
              <a:t>添加</a:t>
            </a:r>
            <a:r>
              <a:rPr lang="en-US" altLang="zh-CN" dirty="0" smtClean="0"/>
              <a:t>MIME, RFC2046</a:t>
            </a:r>
          </a:p>
          <a:p>
            <a:pPr eaLnBrk="1" hangingPunct="1"/>
            <a:r>
              <a:rPr lang="en-US" altLang="zh-CN" dirty="0" smtClean="0"/>
              <a:t>1993.6 	HTTP 1.0</a:t>
            </a:r>
          </a:p>
          <a:p>
            <a:pPr eaLnBrk="1" hangingPunct="1"/>
            <a:r>
              <a:rPr lang="en-US" altLang="zh-CN" dirty="0" smtClean="0"/>
              <a:t>1993.11	HTTP 1.0</a:t>
            </a:r>
            <a:r>
              <a:rPr lang="zh-CN" altLang="en-US" dirty="0" smtClean="0"/>
              <a:t>第二版</a:t>
            </a:r>
          </a:p>
          <a:p>
            <a:pPr eaLnBrk="1" hangingPunct="1"/>
            <a:r>
              <a:rPr lang="en-US" altLang="zh-CN" dirty="0" smtClean="0"/>
              <a:t>1996.5	HTTP/1.0 Informational, RFC 1945</a:t>
            </a:r>
          </a:p>
          <a:p>
            <a:pPr eaLnBrk="1" hangingPunct="1"/>
            <a:r>
              <a:rPr lang="en-US" altLang="zh-CN" dirty="0" smtClean="0"/>
              <a:t>1997.1	HTTP 1.1</a:t>
            </a:r>
            <a:r>
              <a:rPr lang="zh-CN" altLang="en-US" dirty="0" smtClean="0"/>
              <a:t>提议标准</a:t>
            </a:r>
            <a:r>
              <a:rPr lang="en-US" altLang="zh-CN" dirty="0" smtClean="0"/>
              <a:t>, RFC2068</a:t>
            </a:r>
          </a:p>
          <a:p>
            <a:pPr eaLnBrk="1" hangingPunct="1"/>
            <a:r>
              <a:rPr lang="en-US" altLang="zh-CN" dirty="0" smtClean="0"/>
              <a:t>1999.6	HTTP 1.1</a:t>
            </a:r>
            <a:r>
              <a:rPr lang="zh-CN" altLang="en-US" dirty="0" smtClean="0"/>
              <a:t>草案标准</a:t>
            </a:r>
            <a:r>
              <a:rPr lang="en-US" altLang="zh-CN" dirty="0" smtClean="0"/>
              <a:t>, RFC2616</a:t>
            </a:r>
          </a:p>
          <a:p>
            <a:pPr eaLnBrk="1" hangingPunct="1"/>
            <a:r>
              <a:rPr lang="en-US" altLang="zh-CN" dirty="0" smtClean="0"/>
              <a:t>2001	HTTP 1.1</a:t>
            </a:r>
            <a:r>
              <a:rPr lang="zh-CN" altLang="en-US" dirty="0" smtClean="0"/>
              <a:t>正式标准</a:t>
            </a:r>
          </a:p>
        </p:txBody>
      </p:sp>
    </p:spTree>
    <p:extLst>
      <p:ext uri="{BB962C8B-B14F-4D97-AF65-F5344CB8AC3E}">
        <p14:creationId xmlns:p14="http://schemas.microsoft.com/office/powerpoint/2010/main" val="29513688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smtClean="0"/>
              <a:t>客户与服务器通信的三种方式</a:t>
            </a:r>
          </a:p>
        </p:txBody>
      </p:sp>
      <p:pic>
        <p:nvPicPr>
          <p:cNvPr id="54276"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7959764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zh-CN" altLang="en-US" smtClean="0"/>
              <a:t>客户与服务器通信的三种方式</a:t>
            </a:r>
          </a:p>
        </p:txBody>
      </p:sp>
      <p:sp>
        <p:nvSpPr>
          <p:cNvPr id="553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通过中介的</a:t>
            </a:r>
            <a:r>
              <a:rPr lang="en-US" altLang="zh-CN" smtClean="0"/>
              <a:t>HTTP</a:t>
            </a:r>
          </a:p>
          <a:p>
            <a:pPr lvl="1" eaLnBrk="1" hangingPunct="1"/>
            <a:r>
              <a:rPr lang="zh-CN" altLang="en-US" smtClean="0"/>
              <a:t>网关</a:t>
            </a:r>
            <a:r>
              <a:rPr lang="en-US" altLang="zh-CN" smtClean="0"/>
              <a:t>(Gateway)</a:t>
            </a:r>
            <a:r>
              <a:rPr lang="zh-CN" altLang="en-US" smtClean="0"/>
              <a:t>：</a:t>
            </a:r>
          </a:p>
          <a:p>
            <a:pPr lvl="2" eaLnBrk="1" hangingPunct="1"/>
            <a:r>
              <a:rPr lang="en-US" altLang="zh-CN" smtClean="0"/>
              <a:t>Gateway</a:t>
            </a:r>
            <a:r>
              <a:rPr lang="zh-CN" altLang="en-US" smtClean="0"/>
              <a:t>是一种接收（</a:t>
            </a:r>
            <a:r>
              <a:rPr lang="en-US" altLang="zh-CN" smtClean="0"/>
              <a:t>receiving</a:t>
            </a:r>
            <a:r>
              <a:rPr lang="zh-CN" altLang="en-US" smtClean="0"/>
              <a:t>）代理，通常作为两类服务器（</a:t>
            </a:r>
            <a:r>
              <a:rPr lang="en-US" altLang="zh-CN" smtClean="0"/>
              <a:t>e.g</a:t>
            </a:r>
            <a:r>
              <a:rPr lang="zh-CN" altLang="en-US" smtClean="0"/>
              <a:t>：</a:t>
            </a:r>
            <a:r>
              <a:rPr lang="en-US" altLang="zh-CN" smtClean="0"/>
              <a:t>Web</a:t>
            </a:r>
            <a:r>
              <a:rPr lang="zh-CN" altLang="en-US" smtClean="0"/>
              <a:t>和</a:t>
            </a:r>
            <a:r>
              <a:rPr lang="en-US" altLang="zh-CN" smtClean="0"/>
              <a:t>Email</a:t>
            </a:r>
            <a:r>
              <a:rPr lang="zh-CN" altLang="en-US" smtClean="0"/>
              <a:t>）的中介，将一类服务器所支持的协议翻译为另一类服务器所支持的协议。</a:t>
            </a:r>
          </a:p>
          <a:p>
            <a:pPr lvl="2" eaLnBrk="1" hangingPunct="1"/>
            <a:r>
              <a:rPr lang="zh-CN" altLang="en-US" smtClean="0"/>
              <a:t>示例：</a:t>
            </a:r>
            <a:r>
              <a:rPr lang="en-US" altLang="zh-CN" smtClean="0"/>
              <a:t>HTTP</a:t>
            </a:r>
            <a:r>
              <a:rPr lang="zh-CN" altLang="en-US" smtClean="0"/>
              <a:t>－</a:t>
            </a:r>
            <a:r>
              <a:rPr lang="en-US" altLang="zh-CN" smtClean="0"/>
              <a:t>POP3</a:t>
            </a:r>
            <a:r>
              <a:rPr lang="zh-CN" altLang="en-US" smtClean="0"/>
              <a:t>网关在收到客户的请求（</a:t>
            </a:r>
            <a:r>
              <a:rPr lang="en-US" altLang="zh-CN" smtClean="0"/>
              <a:t>HTTP</a:t>
            </a:r>
            <a:r>
              <a:rPr lang="zh-CN" altLang="en-US" smtClean="0"/>
              <a:t>协议）时，对其进行转换，并以其它协议（</a:t>
            </a:r>
            <a:r>
              <a:rPr lang="en-US" altLang="zh-CN" smtClean="0"/>
              <a:t>POP3</a:t>
            </a:r>
            <a:r>
              <a:rPr lang="zh-CN" altLang="en-US" smtClean="0"/>
              <a:t>）的格式提交给</a:t>
            </a:r>
            <a:r>
              <a:rPr lang="en-US" altLang="zh-CN" smtClean="0"/>
              <a:t>POP3</a:t>
            </a:r>
            <a:r>
              <a:rPr lang="zh-CN" altLang="en-US" smtClean="0"/>
              <a:t>服务器；当收到</a:t>
            </a:r>
            <a:r>
              <a:rPr lang="en-US" altLang="zh-CN" smtClean="0"/>
              <a:t>POP3</a:t>
            </a:r>
            <a:r>
              <a:rPr lang="zh-CN" altLang="en-US" smtClean="0"/>
              <a:t>服务器的响应后，将其转换为</a:t>
            </a:r>
            <a:r>
              <a:rPr lang="en-US" altLang="zh-CN" smtClean="0"/>
              <a:t>HTTP</a:t>
            </a:r>
            <a:r>
              <a:rPr lang="zh-CN" altLang="en-US" smtClean="0"/>
              <a:t>的格式返回给客户。</a:t>
            </a:r>
          </a:p>
        </p:txBody>
      </p:sp>
    </p:spTree>
    <p:extLst>
      <p:ext uri="{BB962C8B-B14F-4D97-AF65-F5344CB8AC3E}">
        <p14:creationId xmlns:p14="http://schemas.microsoft.com/office/powerpoint/2010/main" val="31457768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smtClean="0"/>
              <a:t>客户与服务器通信的三种方式</a:t>
            </a:r>
          </a:p>
        </p:txBody>
      </p:sp>
      <p:pic>
        <p:nvPicPr>
          <p:cNvPr id="56324"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086018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smtClean="0"/>
              <a:t>客户与服务器通信的三种方式</a:t>
            </a:r>
          </a:p>
        </p:txBody>
      </p:sp>
      <p:sp>
        <p:nvSpPr>
          <p:cNvPr id="573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通过中介的</a:t>
            </a:r>
            <a:r>
              <a:rPr lang="en-US" altLang="zh-CN" smtClean="0"/>
              <a:t>HTTP</a:t>
            </a:r>
          </a:p>
          <a:p>
            <a:pPr lvl="1" eaLnBrk="1" hangingPunct="1"/>
            <a:r>
              <a:rPr lang="zh-CN" altLang="en-US" smtClean="0"/>
              <a:t>隧道</a:t>
            </a:r>
            <a:r>
              <a:rPr lang="en-US" altLang="zh-CN" smtClean="0"/>
              <a:t>(Tunnel)</a:t>
            </a:r>
          </a:p>
          <a:p>
            <a:pPr lvl="2" eaLnBrk="1" hangingPunct="1"/>
            <a:r>
              <a:rPr lang="en-US" altLang="zh-CN" smtClean="0"/>
              <a:t>Tunnel</a:t>
            </a:r>
            <a:r>
              <a:rPr lang="zh-CN" altLang="en-US" smtClean="0"/>
              <a:t>是两个连接之间的中继系统，与</a:t>
            </a:r>
            <a:r>
              <a:rPr lang="en-US" altLang="zh-CN" smtClean="0"/>
              <a:t>Proxy</a:t>
            </a:r>
            <a:r>
              <a:rPr lang="zh-CN" altLang="en-US" smtClean="0"/>
              <a:t>和</a:t>
            </a:r>
            <a:r>
              <a:rPr lang="en-US" altLang="zh-CN" smtClean="0"/>
              <a:t>Gateway</a:t>
            </a:r>
            <a:r>
              <a:rPr lang="zh-CN" altLang="en-US" smtClean="0"/>
              <a:t>不同，它不对</a:t>
            </a:r>
            <a:r>
              <a:rPr lang="en-US" altLang="zh-CN" smtClean="0"/>
              <a:t>HTTP</a:t>
            </a:r>
            <a:r>
              <a:rPr lang="zh-CN" altLang="en-US" smtClean="0"/>
              <a:t>消息作任何修改。</a:t>
            </a:r>
          </a:p>
          <a:p>
            <a:pPr lvl="2" eaLnBrk="1" hangingPunct="1"/>
            <a:r>
              <a:rPr lang="zh-CN" altLang="en-US" smtClean="0"/>
              <a:t>当客户与服务器的通信需要通过防火墙（</a:t>
            </a:r>
            <a:r>
              <a:rPr lang="en-US" altLang="zh-CN" smtClean="0"/>
              <a:t>firewall</a:t>
            </a:r>
            <a:r>
              <a:rPr lang="zh-CN" altLang="en-US" smtClean="0"/>
              <a:t>）等中介系统时，就可以使用</a:t>
            </a:r>
            <a:r>
              <a:rPr lang="en-US" altLang="zh-CN" smtClean="0"/>
              <a:t>Tunnel</a:t>
            </a:r>
            <a:r>
              <a:rPr lang="zh-CN" altLang="en-US" smtClean="0"/>
              <a:t>。</a:t>
            </a:r>
          </a:p>
          <a:p>
            <a:pPr lvl="1" eaLnBrk="1" hangingPunct="1"/>
            <a:r>
              <a:rPr lang="zh-CN" altLang="en-US" smtClean="0"/>
              <a:t>通常，可以以任意的方式来组合各种中介系统，从而构成不同的应用解决方案</a:t>
            </a:r>
          </a:p>
        </p:txBody>
      </p:sp>
    </p:spTree>
    <p:extLst>
      <p:ext uri="{BB962C8B-B14F-4D97-AF65-F5344CB8AC3E}">
        <p14:creationId xmlns:p14="http://schemas.microsoft.com/office/powerpoint/2010/main" val="32128753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smtClean="0"/>
              <a:t>客户与服务器通信的三种方式</a:t>
            </a:r>
          </a:p>
        </p:txBody>
      </p:sp>
      <p:pic>
        <p:nvPicPr>
          <p:cNvPr id="58372"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4287709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smtClean="0"/>
              <a:t>客户与服务器通信的三种方式</a:t>
            </a:r>
          </a:p>
        </p:txBody>
      </p:sp>
      <p:sp>
        <p:nvSpPr>
          <p:cNvPr id="5939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使用缓存的</a:t>
            </a:r>
            <a:r>
              <a:rPr lang="en-US" altLang="zh-CN" dirty="0" smtClean="0"/>
              <a:t>HTTP</a:t>
            </a:r>
            <a:r>
              <a:rPr lang="zh-CN" altLang="en-US" dirty="0" smtClean="0"/>
              <a:t>通信</a:t>
            </a:r>
          </a:p>
          <a:p>
            <a:pPr lvl="1" eaLnBrk="1" hangingPunct="1"/>
            <a:r>
              <a:rPr lang="zh-CN" altLang="en-US" dirty="0" smtClean="0"/>
              <a:t>在</a:t>
            </a:r>
            <a:r>
              <a:rPr lang="en-US" altLang="zh-CN" dirty="0" smtClean="0"/>
              <a:t>HTTP</a:t>
            </a:r>
            <a:r>
              <a:rPr lang="zh-CN" altLang="en-US" dirty="0" smtClean="0"/>
              <a:t>通信中的任何一个成员，包括：客户代理、服务器、中介（除隧道外），均可以采用内部的缓存来处理客户请求。</a:t>
            </a:r>
          </a:p>
          <a:p>
            <a:pPr lvl="1" eaLnBrk="1" hangingPunct="1"/>
            <a:r>
              <a:rPr lang="zh-CN" altLang="en-US" dirty="0" smtClean="0"/>
              <a:t>如果</a:t>
            </a:r>
            <a:r>
              <a:rPr lang="en-US" altLang="zh-CN" dirty="0" smtClean="0"/>
              <a:t>HTTP</a:t>
            </a:r>
            <a:r>
              <a:rPr lang="zh-CN" altLang="en-US" dirty="0" smtClean="0"/>
              <a:t>通信链中的一个成员已经对某个请求的响应进行了缓存，那么它就不再将该请求向前传递，而直接将响应返回给用户，从而缩短请求</a:t>
            </a:r>
            <a:r>
              <a:rPr lang="en-US" altLang="zh-CN" dirty="0" smtClean="0"/>
              <a:t>/</a:t>
            </a:r>
            <a:r>
              <a:rPr lang="zh-CN" altLang="en-US" dirty="0" smtClean="0"/>
              <a:t>响应链。</a:t>
            </a:r>
          </a:p>
          <a:p>
            <a:pPr lvl="1" eaLnBrk="1" hangingPunct="1"/>
            <a:r>
              <a:rPr lang="zh-CN" altLang="en-US" dirty="0" smtClean="0"/>
              <a:t>下图是针对一个未被</a:t>
            </a:r>
            <a:r>
              <a:rPr lang="en-US" altLang="zh-CN" dirty="0" smtClean="0"/>
              <a:t>UA</a:t>
            </a:r>
            <a:r>
              <a:rPr lang="zh-CN" altLang="en-US" dirty="0" smtClean="0"/>
              <a:t>或</a:t>
            </a:r>
            <a:r>
              <a:rPr lang="en-US" altLang="zh-CN" dirty="0" smtClean="0"/>
              <a:t>A</a:t>
            </a:r>
            <a:r>
              <a:rPr lang="zh-CN" altLang="en-US" dirty="0" smtClean="0"/>
              <a:t>所缓存的请求，而</a:t>
            </a:r>
            <a:r>
              <a:rPr lang="en-US" altLang="zh-CN" dirty="0" smtClean="0"/>
              <a:t>B</a:t>
            </a:r>
            <a:r>
              <a:rPr lang="zh-CN" altLang="en-US" dirty="0" smtClean="0"/>
              <a:t>中曾经对该请求的响应进行过缓存。</a:t>
            </a:r>
            <a:r>
              <a:rPr lang="en-US" altLang="zh-CN" dirty="0" smtClean="0"/>
              <a:t>B</a:t>
            </a:r>
            <a:r>
              <a:rPr lang="zh-CN" altLang="en-US" dirty="0" smtClean="0"/>
              <a:t>之所以会对该请求进行缓存，可能是其它用户在以前提交过同样的请求。</a:t>
            </a:r>
          </a:p>
        </p:txBody>
      </p:sp>
    </p:spTree>
    <p:extLst>
      <p:ext uri="{BB962C8B-B14F-4D97-AF65-F5344CB8AC3E}">
        <p14:creationId xmlns:p14="http://schemas.microsoft.com/office/powerpoint/2010/main" val="21056731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smtClean="0"/>
              <a:t>客户与服务器通信的三种方式</a:t>
            </a:r>
          </a:p>
        </p:txBody>
      </p:sp>
      <p:pic>
        <p:nvPicPr>
          <p:cNvPr id="60420"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028381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smtClean="0"/>
              <a:t>客户与服务器通信的三种方式</a:t>
            </a:r>
          </a:p>
        </p:txBody>
      </p:sp>
      <p:sp>
        <p:nvSpPr>
          <p:cNvPr id="6144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使用缓存的</a:t>
            </a:r>
            <a:r>
              <a:rPr lang="en-US" altLang="zh-CN" smtClean="0"/>
              <a:t>HTTP</a:t>
            </a:r>
            <a:r>
              <a:rPr lang="zh-CN" altLang="en-US" smtClean="0"/>
              <a:t>通信</a:t>
            </a:r>
          </a:p>
          <a:p>
            <a:pPr lvl="1" eaLnBrk="1" hangingPunct="1"/>
            <a:r>
              <a:rPr lang="zh-CN" altLang="en-US" smtClean="0"/>
              <a:t>优点：这样的处理方式能减少请求－响应链路上的网络负载，提高响应速度。</a:t>
            </a:r>
          </a:p>
          <a:p>
            <a:pPr lvl="1" eaLnBrk="1" hangingPunct="1"/>
            <a:r>
              <a:rPr lang="zh-CN" altLang="en-US" smtClean="0"/>
              <a:t>在用户经常提出同样的请求，或者多个用户具有类似请求的情况下，该方式非常有用。</a:t>
            </a:r>
          </a:p>
          <a:p>
            <a:pPr lvl="1" eaLnBrk="1" hangingPunct="1"/>
            <a:r>
              <a:rPr lang="zh-CN" altLang="en-US" smtClean="0"/>
              <a:t>问题：如何确定响应文档在缓存中的保存期限（</a:t>
            </a:r>
            <a:r>
              <a:rPr lang="en-US" altLang="zh-CN" smtClean="0"/>
              <a:t>Cache-Control</a:t>
            </a:r>
            <a:r>
              <a:rPr lang="zh-CN" altLang="en-US" smtClean="0"/>
              <a:t>、</a:t>
            </a:r>
            <a:r>
              <a:rPr lang="en-US" altLang="zh-CN" smtClean="0"/>
              <a:t>Expires</a:t>
            </a:r>
            <a:r>
              <a:rPr lang="zh-CN" altLang="en-US" smtClean="0"/>
              <a:t>等协议字段）</a:t>
            </a:r>
          </a:p>
        </p:txBody>
      </p:sp>
    </p:spTree>
    <p:extLst>
      <p:ext uri="{BB962C8B-B14F-4D97-AF65-F5344CB8AC3E}">
        <p14:creationId xmlns:p14="http://schemas.microsoft.com/office/powerpoint/2010/main" val="9940171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ctrTitle"/>
          </p:nvPr>
        </p:nvSpPr>
        <p:spPr/>
        <p:txBody>
          <a:bodyPr/>
          <a:lstStyle/>
          <a:p>
            <a:pPr eaLnBrk="1" hangingPunct="1"/>
            <a:r>
              <a:rPr lang="en-US" altLang="zh-CN" smtClean="0"/>
              <a:t>Part IV</a:t>
            </a:r>
          </a:p>
        </p:txBody>
      </p:sp>
      <p:sp>
        <p:nvSpPr>
          <p:cNvPr id="62467"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en-US" altLang="zh-CN" dirty="0" smtClean="0"/>
              <a:t>HTTP</a:t>
            </a:r>
            <a:r>
              <a:rPr lang="zh-CN" altLang="en-US" dirty="0" smtClean="0"/>
              <a:t>消息</a:t>
            </a:r>
          </a:p>
        </p:txBody>
      </p:sp>
    </p:spTree>
    <p:extLst>
      <p:ext uri="{BB962C8B-B14F-4D97-AF65-F5344CB8AC3E}">
        <p14:creationId xmlns:p14="http://schemas.microsoft.com/office/powerpoint/2010/main" val="34806033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zh-CN" smtClean="0"/>
              <a:t>HTTP</a:t>
            </a:r>
            <a:r>
              <a:rPr lang="zh-CN" altLang="en-US" smtClean="0"/>
              <a:t>消息概述</a:t>
            </a:r>
          </a:p>
        </p:txBody>
      </p:sp>
      <p:sp>
        <p:nvSpPr>
          <p:cNvPr id="6349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消息类型</a:t>
            </a:r>
            <a:endParaRPr lang="en-US" altLang="zh-CN" smtClean="0"/>
          </a:p>
          <a:p>
            <a:pPr lvl="1" eaLnBrk="1" hangingPunct="1"/>
            <a:r>
              <a:rPr lang="en-US" altLang="zh-CN" smtClean="0"/>
              <a:t>HTTP</a:t>
            </a:r>
            <a:r>
              <a:rPr lang="zh-CN" altLang="en-US" dirty="0" smtClean="0"/>
              <a:t>消息分为两种类型</a:t>
            </a:r>
          </a:p>
          <a:p>
            <a:pPr lvl="1" eaLnBrk="1" hangingPunct="1"/>
            <a:r>
              <a:rPr lang="en-US" altLang="zh-CN" dirty="0" smtClean="0"/>
              <a:t>HTTP-message = Request | Response</a:t>
            </a:r>
          </a:p>
          <a:p>
            <a:pPr lvl="1" eaLnBrk="1" hangingPunct="1"/>
            <a:r>
              <a:rPr lang="zh-CN" altLang="en-US" dirty="0" smtClean="0"/>
              <a:t>从客户端发往服务器端的请求消息</a:t>
            </a:r>
          </a:p>
          <a:p>
            <a:pPr lvl="1" eaLnBrk="1" hangingPunct="1"/>
            <a:r>
              <a:rPr lang="zh-CN" altLang="en-US" dirty="0" smtClean="0"/>
              <a:t>从服务器端发往客户端的响应消息</a:t>
            </a:r>
          </a:p>
        </p:txBody>
      </p:sp>
    </p:spTree>
    <p:extLst>
      <p:ext uri="{BB962C8B-B14F-4D97-AF65-F5344CB8AC3E}">
        <p14:creationId xmlns:p14="http://schemas.microsoft.com/office/powerpoint/2010/main" val="1002835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t>HTTP</a:t>
            </a:r>
            <a:r>
              <a:rPr lang="zh-CN" altLang="en-US" smtClean="0"/>
              <a:t>功能</a:t>
            </a:r>
          </a:p>
        </p:txBody>
      </p:sp>
      <p:sp>
        <p:nvSpPr>
          <p:cNvPr id="922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smtClean="0"/>
              <a:t>Web</a:t>
            </a:r>
            <a:r>
              <a:rPr lang="zh-CN" altLang="en-US" dirty="0" smtClean="0"/>
              <a:t>上的文件传输</a:t>
            </a:r>
          </a:p>
          <a:p>
            <a:pPr lvl="1" eaLnBrk="1" hangingPunct="1"/>
            <a:r>
              <a:rPr lang="zh-CN" altLang="en-US" dirty="0" smtClean="0"/>
              <a:t>最基本也是最重要的功能</a:t>
            </a:r>
          </a:p>
          <a:p>
            <a:pPr lvl="1" eaLnBrk="1" hangingPunct="1"/>
            <a:r>
              <a:rPr lang="zh-CN" altLang="en-US" dirty="0" smtClean="0"/>
              <a:t>通过使用</a:t>
            </a:r>
            <a:r>
              <a:rPr lang="en-US" altLang="zh-CN" dirty="0" smtClean="0"/>
              <a:t>HTTP</a:t>
            </a:r>
            <a:r>
              <a:rPr lang="zh-CN" altLang="en-US" dirty="0" smtClean="0"/>
              <a:t>协议，客户可以从</a:t>
            </a:r>
            <a:r>
              <a:rPr lang="en-US" altLang="zh-CN" dirty="0" smtClean="0"/>
              <a:t>Web</a:t>
            </a:r>
            <a:r>
              <a:rPr lang="zh-CN" altLang="en-US" dirty="0" smtClean="0"/>
              <a:t>服务器上下载几乎所有类型的文件，包括</a:t>
            </a:r>
            <a:r>
              <a:rPr lang="en-US" altLang="zh-CN" dirty="0" smtClean="0"/>
              <a:t>HTML</a:t>
            </a:r>
            <a:r>
              <a:rPr lang="zh-CN" altLang="en-US" dirty="0" smtClean="0"/>
              <a:t>文件，图像</a:t>
            </a:r>
            <a:r>
              <a:rPr lang="en-US" altLang="zh-CN" dirty="0" smtClean="0"/>
              <a:t>/</a:t>
            </a:r>
            <a:r>
              <a:rPr lang="zh-CN" altLang="en-US" dirty="0" smtClean="0"/>
              <a:t>视频</a:t>
            </a:r>
            <a:r>
              <a:rPr lang="en-US" altLang="zh-CN" dirty="0" smtClean="0"/>
              <a:t>/</a:t>
            </a:r>
            <a:r>
              <a:rPr lang="zh-CN" altLang="en-US" dirty="0" smtClean="0"/>
              <a:t>音频等多媒体文件，</a:t>
            </a:r>
            <a:r>
              <a:rPr lang="en-US" altLang="zh-CN" dirty="0" smtClean="0"/>
              <a:t>Java Applet</a:t>
            </a:r>
            <a:r>
              <a:rPr lang="zh-CN" altLang="en-US" dirty="0" smtClean="0"/>
              <a:t>等对象，甚至应用程序等</a:t>
            </a:r>
          </a:p>
          <a:p>
            <a:pPr lvl="1" eaLnBrk="1" hangingPunct="1"/>
            <a:r>
              <a:rPr lang="zh-CN" altLang="en-US" dirty="0" smtClean="0"/>
              <a:t>客户同样也可以向</a:t>
            </a:r>
            <a:r>
              <a:rPr lang="en-US" altLang="zh-CN" dirty="0" smtClean="0"/>
              <a:t>Web</a:t>
            </a:r>
            <a:r>
              <a:rPr lang="zh-CN" altLang="en-US" dirty="0" smtClean="0"/>
              <a:t>服务器上传几乎所有类型的信息和文件</a:t>
            </a:r>
          </a:p>
        </p:txBody>
      </p:sp>
    </p:spTree>
    <p:extLst>
      <p:ext uri="{BB962C8B-B14F-4D97-AF65-F5344CB8AC3E}">
        <p14:creationId xmlns:p14="http://schemas.microsoft.com/office/powerpoint/2010/main" val="28295529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altLang="zh-CN" smtClean="0"/>
              <a:t>HTTP</a:t>
            </a:r>
            <a:r>
              <a:rPr lang="zh-CN" altLang="en-US" smtClean="0"/>
              <a:t>消息概述</a:t>
            </a:r>
          </a:p>
        </p:txBody>
      </p:sp>
      <p:sp>
        <p:nvSpPr>
          <p:cNvPr id="6451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消息格式</a:t>
            </a:r>
          </a:p>
          <a:p>
            <a:pPr lvl="1" eaLnBrk="1" hangingPunct="1"/>
            <a:r>
              <a:rPr lang="zh-CN" altLang="en-US" smtClean="0"/>
              <a:t>这两类消息都采用同一种通用格式，包括：</a:t>
            </a:r>
          </a:p>
          <a:p>
            <a:pPr lvl="2" eaLnBrk="1" hangingPunct="1"/>
            <a:r>
              <a:rPr lang="zh-CN" altLang="en-US" smtClean="0"/>
              <a:t>一个起始行</a:t>
            </a:r>
          </a:p>
          <a:p>
            <a:pPr lvl="2" eaLnBrk="1" hangingPunct="1"/>
            <a:r>
              <a:rPr lang="zh-CN" altLang="en-US" smtClean="0"/>
              <a:t>零个或多个消息头字段（也称为头</a:t>
            </a:r>
            <a:r>
              <a:rPr lang="en-US" altLang="zh-CN" smtClean="0"/>
              <a:t>header</a:t>
            </a:r>
            <a:r>
              <a:rPr lang="zh-CN" altLang="en-US" smtClean="0"/>
              <a:t>）</a:t>
            </a:r>
          </a:p>
          <a:p>
            <a:pPr lvl="2" eaLnBrk="1" hangingPunct="1"/>
            <a:r>
              <a:rPr lang="zh-CN" altLang="en-US" smtClean="0"/>
              <a:t>一个空行（</a:t>
            </a:r>
            <a:r>
              <a:rPr lang="en-US" altLang="zh-CN" smtClean="0"/>
              <a:t>CRLF</a:t>
            </a:r>
            <a:r>
              <a:rPr lang="zh-CN" altLang="en-US" smtClean="0"/>
              <a:t>）以指示头字段的结束</a:t>
            </a:r>
          </a:p>
          <a:p>
            <a:pPr lvl="2" eaLnBrk="1" hangingPunct="1"/>
            <a:r>
              <a:rPr lang="zh-CN" altLang="en-US" smtClean="0"/>
              <a:t>零个或一个消息体（包含的是实体－</a:t>
            </a:r>
            <a:r>
              <a:rPr lang="en-US" altLang="zh-CN" smtClean="0"/>
              <a:t>HTTP</a:t>
            </a:r>
            <a:r>
              <a:rPr lang="zh-CN" altLang="en-US" smtClean="0"/>
              <a:t>消息的有效载荷）</a:t>
            </a:r>
          </a:p>
          <a:p>
            <a:pPr eaLnBrk="1" hangingPunct="1"/>
            <a:endParaRPr lang="en-US" altLang="zh-CN" smtClean="0"/>
          </a:p>
        </p:txBody>
      </p:sp>
    </p:spTree>
    <p:extLst>
      <p:ext uri="{BB962C8B-B14F-4D97-AF65-F5344CB8AC3E}">
        <p14:creationId xmlns:p14="http://schemas.microsoft.com/office/powerpoint/2010/main" val="351202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altLang="zh-CN" smtClean="0"/>
              <a:t>HTTP</a:t>
            </a:r>
            <a:r>
              <a:rPr lang="zh-CN" altLang="en-US" smtClean="0"/>
              <a:t>消息概述</a:t>
            </a:r>
          </a:p>
        </p:txBody>
      </p:sp>
      <p:sp>
        <p:nvSpPr>
          <p:cNvPr id="65540" name="AutoShape 4" descr="Rectangle: Click to edit Master text styles&#10;Second level&#10;Third level&#10;Fourth level&#10;Fifth level"/>
          <p:cNvSpPr>
            <a:spLocks noGrp="1" noChangeAspect="1" noChangeArrowheads="1"/>
          </p:cNvSpPr>
          <p:nvPr>
            <p:ph type="body" sz="half" idx="1"/>
          </p:nvPr>
        </p:nvSpPr>
        <p:spPr/>
        <p:txBody>
          <a:bodyPr/>
          <a:lstStyle/>
          <a:p>
            <a:pPr eaLnBrk="1" hangingPunct="1"/>
            <a:r>
              <a:rPr lang="en-US" altLang="zh-CN" sz="2400"/>
              <a:t>generic-message =   start-line</a:t>
            </a:r>
            <a:br>
              <a:rPr lang="en-US" altLang="zh-CN" sz="2400"/>
            </a:br>
            <a:r>
              <a:rPr lang="en-US" altLang="zh-CN" sz="2400"/>
              <a:t>*(message-header CRLF)</a:t>
            </a:r>
            <a:br>
              <a:rPr lang="en-US" altLang="zh-CN" sz="2400"/>
            </a:br>
            <a:r>
              <a:rPr lang="en-US" altLang="zh-CN" sz="2400"/>
              <a:t>CRLF</a:t>
            </a:r>
            <a:br>
              <a:rPr lang="en-US" altLang="zh-CN" sz="2400"/>
            </a:br>
            <a:r>
              <a:rPr lang="en-US" altLang="zh-CN" sz="2400"/>
              <a:t>[ message-body ]</a:t>
            </a:r>
          </a:p>
        </p:txBody>
      </p:sp>
      <p:pic>
        <p:nvPicPr>
          <p:cNvPr id="65541"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672264" y="1905000"/>
            <a:ext cx="2719387" cy="4114800"/>
          </a:xfrm>
        </p:spPr>
      </p:pic>
      <p:sp>
        <p:nvSpPr>
          <p:cNvPr id="65542" name="Rectangle 9" descr="Rectangle: Click to edit Master text styles&#10;Second level&#10;Third level&#10;Fourth level&#10;Fifth level"/>
          <p:cNvSpPr>
            <a:spLocks noChangeArrowheads="1"/>
          </p:cNvSpPr>
          <p:nvPr/>
        </p:nvSpPr>
        <p:spPr bwMode="auto">
          <a:xfrm>
            <a:off x="2424114" y="4005263"/>
            <a:ext cx="3952875"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Clr>
                <a:schemeClr val="tx1"/>
              </a:buClr>
              <a:buSzPct val="95000"/>
              <a:buFont typeface="Wingdings" pitchFamily="2" charset="2"/>
              <a:buChar char="Ø"/>
            </a:pPr>
            <a:endParaRPr kumimoji="1" lang="zh-CN" altLang="zh-CN" sz="2400">
              <a:latin typeface="Tahoma" pitchFamily="34" charset="0"/>
            </a:endParaRPr>
          </a:p>
        </p:txBody>
      </p:sp>
    </p:spTree>
    <p:extLst>
      <p:ext uri="{BB962C8B-B14F-4D97-AF65-F5344CB8AC3E}">
        <p14:creationId xmlns:p14="http://schemas.microsoft.com/office/powerpoint/2010/main" val="1564554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zh-CN" altLang="en-US" smtClean="0"/>
              <a:t>起始行</a:t>
            </a:r>
            <a:r>
              <a:rPr lang="en-US" altLang="zh-CN" smtClean="0"/>
              <a:t>(start-line)</a:t>
            </a:r>
          </a:p>
        </p:txBody>
      </p:sp>
      <p:sp>
        <p:nvSpPr>
          <p:cNvPr id="6656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对于请求消息而言，起始行</a:t>
            </a:r>
            <a:r>
              <a:rPr lang="en-US" altLang="zh-CN" smtClean="0"/>
              <a:t>(start-line)</a:t>
            </a:r>
            <a:r>
              <a:rPr lang="zh-CN" altLang="en-US" smtClean="0"/>
              <a:t>为请求行</a:t>
            </a:r>
            <a:r>
              <a:rPr lang="en-US" altLang="zh-CN" smtClean="0"/>
              <a:t>(Request-Line )</a:t>
            </a:r>
            <a:r>
              <a:rPr lang="zh-CN" altLang="en-US" smtClean="0"/>
              <a:t>；而对于响应消息而言，起始行为状态行</a:t>
            </a:r>
            <a:r>
              <a:rPr lang="en-US" altLang="zh-CN" smtClean="0"/>
              <a:t>(Status-Line )</a:t>
            </a:r>
          </a:p>
          <a:p>
            <a:pPr eaLnBrk="1" hangingPunct="1"/>
            <a:r>
              <a:rPr lang="zh-CN" altLang="en-US" smtClean="0"/>
              <a:t>即：</a:t>
            </a:r>
            <a:r>
              <a:rPr lang="en-US" altLang="zh-CN" smtClean="0"/>
              <a:t>start-line = Request-Line | Status-Line</a:t>
            </a:r>
          </a:p>
        </p:txBody>
      </p:sp>
    </p:spTree>
    <p:extLst>
      <p:ext uri="{BB962C8B-B14F-4D97-AF65-F5344CB8AC3E}">
        <p14:creationId xmlns:p14="http://schemas.microsoft.com/office/powerpoint/2010/main" val="25584817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6758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头字段的作用</a:t>
            </a:r>
          </a:p>
          <a:p>
            <a:pPr lvl="1" eaLnBrk="1" hangingPunct="1"/>
            <a:r>
              <a:rPr lang="zh-CN" altLang="en-US" dirty="0" smtClean="0"/>
              <a:t>对消息或者消息中传送的实体进行说明</a:t>
            </a:r>
            <a:r>
              <a:rPr lang="en-US" altLang="zh-CN" dirty="0" smtClean="0"/>
              <a:t>/</a:t>
            </a:r>
            <a:r>
              <a:rPr lang="zh-CN" altLang="en-US" dirty="0" smtClean="0"/>
              <a:t>解释（</a:t>
            </a:r>
            <a:r>
              <a:rPr lang="en-US" altLang="zh-CN" dirty="0" smtClean="0"/>
              <a:t>metadata</a:t>
            </a:r>
            <a:r>
              <a:rPr lang="zh-CN" altLang="en-US" dirty="0" smtClean="0"/>
              <a:t>）、修饰</a:t>
            </a:r>
            <a:r>
              <a:rPr lang="en-US" altLang="zh-CN" dirty="0" smtClean="0"/>
              <a:t>/</a:t>
            </a:r>
            <a:r>
              <a:rPr lang="zh-CN" altLang="en-US" dirty="0" smtClean="0"/>
              <a:t>限定（</a:t>
            </a:r>
            <a:r>
              <a:rPr lang="en-US" altLang="zh-CN" dirty="0" smtClean="0"/>
              <a:t>qualifier</a:t>
            </a:r>
            <a:r>
              <a:rPr lang="zh-CN" altLang="en-US" dirty="0" smtClean="0"/>
              <a:t>）。</a:t>
            </a:r>
          </a:p>
          <a:p>
            <a:pPr eaLnBrk="1" hangingPunct="1"/>
            <a:r>
              <a:rPr lang="zh-CN" altLang="en-US" dirty="0" smtClean="0"/>
              <a:t>头字段的类型</a:t>
            </a:r>
          </a:p>
          <a:p>
            <a:pPr lvl="1" eaLnBrk="1" hangingPunct="1"/>
            <a:r>
              <a:rPr lang="zh-CN" altLang="en-US" dirty="0" smtClean="0"/>
              <a:t> </a:t>
            </a:r>
            <a:r>
              <a:rPr lang="en-US" altLang="zh-CN" dirty="0" smtClean="0"/>
              <a:t>HTTP</a:t>
            </a:r>
            <a:r>
              <a:rPr lang="zh-CN" altLang="en-US" dirty="0" smtClean="0"/>
              <a:t>中的消息头字段（</a:t>
            </a:r>
            <a:r>
              <a:rPr lang="en-US" altLang="zh-CN" dirty="0" smtClean="0"/>
              <a:t>header field</a:t>
            </a:r>
            <a:r>
              <a:rPr lang="zh-CN" altLang="en-US" dirty="0" smtClean="0"/>
              <a:t>）分为四类</a:t>
            </a:r>
            <a:r>
              <a:rPr lang="en-US" altLang="zh-CN" dirty="0" smtClean="0"/>
              <a:t>:</a:t>
            </a:r>
          </a:p>
          <a:p>
            <a:pPr lvl="2" eaLnBrk="1" hangingPunct="1"/>
            <a:r>
              <a:rPr lang="zh-CN" altLang="en-US" dirty="0" smtClean="0"/>
              <a:t>通用消息头（</a:t>
            </a:r>
            <a:r>
              <a:rPr lang="en-US" altLang="zh-CN" dirty="0" smtClean="0"/>
              <a:t>general-header</a:t>
            </a:r>
            <a:r>
              <a:rPr lang="zh-CN" altLang="en-US" dirty="0" smtClean="0"/>
              <a:t>）：既可以作用于请求消息又可以用于响应消息，但不能够作用于所传输的实体。</a:t>
            </a:r>
          </a:p>
          <a:p>
            <a:pPr lvl="2" eaLnBrk="1" hangingPunct="1"/>
            <a:r>
              <a:rPr lang="zh-CN" altLang="en-US" dirty="0" smtClean="0"/>
              <a:t>请求头（</a:t>
            </a:r>
            <a:r>
              <a:rPr lang="en-US" altLang="zh-CN" dirty="0" smtClean="0"/>
              <a:t>request-header</a:t>
            </a:r>
            <a:r>
              <a:rPr lang="zh-CN" altLang="en-US" dirty="0" smtClean="0"/>
              <a:t>）：仅能作用于请求消息。</a:t>
            </a:r>
          </a:p>
          <a:p>
            <a:pPr lvl="2" eaLnBrk="1" hangingPunct="1"/>
            <a:r>
              <a:rPr lang="zh-CN" altLang="en-US" dirty="0" smtClean="0"/>
              <a:t>响应头（</a:t>
            </a:r>
            <a:r>
              <a:rPr lang="en-US" altLang="zh-CN" dirty="0" smtClean="0"/>
              <a:t>response-header</a:t>
            </a:r>
            <a:r>
              <a:rPr lang="zh-CN" altLang="en-US" dirty="0" smtClean="0"/>
              <a:t>）：仅能作用于响应消息。</a:t>
            </a:r>
          </a:p>
          <a:p>
            <a:pPr lvl="2" eaLnBrk="1" hangingPunct="1"/>
            <a:r>
              <a:rPr lang="zh-CN" altLang="en-US" dirty="0" smtClean="0"/>
              <a:t>实体头（</a:t>
            </a:r>
            <a:r>
              <a:rPr lang="en-US" altLang="zh-CN" dirty="0" smtClean="0"/>
              <a:t>entity-header</a:t>
            </a:r>
            <a:r>
              <a:rPr lang="zh-CN" altLang="en-US" dirty="0" smtClean="0"/>
              <a:t>）：仅能作用于消息中所传输的实体。</a:t>
            </a:r>
          </a:p>
        </p:txBody>
      </p:sp>
    </p:spTree>
    <p:extLst>
      <p:ext uri="{BB962C8B-B14F-4D97-AF65-F5344CB8AC3E}">
        <p14:creationId xmlns:p14="http://schemas.microsoft.com/office/powerpoint/2010/main" val="30934608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686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头字段的格式</a:t>
            </a:r>
          </a:p>
          <a:p>
            <a:pPr lvl="1" eaLnBrk="1" hangingPunct="1"/>
            <a:r>
              <a:rPr lang="zh-CN" altLang="en-US" smtClean="0"/>
              <a:t>每个头字段都遵循同样的通用格式</a:t>
            </a:r>
            <a:r>
              <a:rPr lang="en-US" altLang="zh-CN" smtClean="0"/>
              <a:t>(RFC822):</a:t>
            </a:r>
          </a:p>
          <a:p>
            <a:pPr lvl="2" eaLnBrk="1" hangingPunct="1"/>
            <a:r>
              <a:rPr lang="en-US" altLang="zh-CN" smtClean="0"/>
              <a:t>message-header = field-name ":" [ field-value ]</a:t>
            </a:r>
          </a:p>
          <a:p>
            <a:pPr lvl="2" eaLnBrk="1" hangingPunct="1"/>
            <a:r>
              <a:rPr lang="en-US" altLang="zh-CN" smtClean="0"/>
              <a:t>field-name</a:t>
            </a:r>
            <a:r>
              <a:rPr lang="zh-CN" altLang="en-US" smtClean="0"/>
              <a:t>：头字段名称</a:t>
            </a:r>
            <a:r>
              <a:rPr lang="en-US" altLang="zh-CN" smtClean="0"/>
              <a:t>,</a:t>
            </a:r>
            <a:r>
              <a:rPr lang="zh-CN" altLang="en-US" smtClean="0"/>
              <a:t>大小写不敏感</a:t>
            </a:r>
            <a:r>
              <a:rPr lang="en-US" altLang="zh-CN" smtClean="0"/>
              <a:t>,</a:t>
            </a:r>
            <a:r>
              <a:rPr lang="zh-CN" altLang="en-US" smtClean="0"/>
              <a:t>但与</a:t>
            </a:r>
            <a:r>
              <a:rPr lang="en-US" altLang="zh-CN" smtClean="0"/>
              <a:t>":"</a:t>
            </a:r>
            <a:r>
              <a:rPr lang="zh-CN" altLang="en-US" smtClean="0"/>
              <a:t>间不能有空格</a:t>
            </a:r>
          </a:p>
          <a:p>
            <a:pPr lvl="2" eaLnBrk="1" hangingPunct="1"/>
            <a:r>
              <a:rPr lang="en-US" altLang="zh-CN" smtClean="0"/>
              <a:t>field-value</a:t>
            </a:r>
            <a:r>
              <a:rPr lang="zh-CN" altLang="en-US" smtClean="0"/>
              <a:t>：取值</a:t>
            </a:r>
            <a:r>
              <a:rPr lang="en-US" altLang="zh-CN" smtClean="0"/>
              <a:t>,</a:t>
            </a:r>
            <a:r>
              <a:rPr lang="zh-CN" altLang="en-US" smtClean="0"/>
              <a:t>前后可以有也可以没有空格</a:t>
            </a:r>
          </a:p>
        </p:txBody>
      </p:sp>
    </p:spTree>
    <p:extLst>
      <p:ext uri="{BB962C8B-B14F-4D97-AF65-F5344CB8AC3E}">
        <p14:creationId xmlns:p14="http://schemas.microsoft.com/office/powerpoint/2010/main" val="42519823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6963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头字段的顺序</a:t>
            </a:r>
            <a:r>
              <a:rPr lang="en-US" altLang="zh-CN" smtClean="0"/>
              <a:t>:</a:t>
            </a:r>
          </a:p>
          <a:p>
            <a:pPr lvl="1" eaLnBrk="1" hangingPunct="1"/>
            <a:r>
              <a:rPr lang="zh-CN" altLang="en-US" smtClean="0"/>
              <a:t>当一个消息中包含多个头字段时，各个字段的顺序是任意的。</a:t>
            </a:r>
          </a:p>
          <a:p>
            <a:pPr lvl="1" eaLnBrk="1" hangingPunct="1"/>
            <a:r>
              <a:rPr lang="zh-CN" altLang="en-US" smtClean="0"/>
              <a:t>习惯上，按照“通用头”、“请求头”或“响应头”、“实体头”的顺序来发送头字段。</a:t>
            </a:r>
          </a:p>
        </p:txBody>
      </p:sp>
    </p:spTree>
    <p:extLst>
      <p:ext uri="{BB962C8B-B14F-4D97-AF65-F5344CB8AC3E}">
        <p14:creationId xmlns:p14="http://schemas.microsoft.com/office/powerpoint/2010/main" val="36831086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7066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通用头</a:t>
            </a:r>
          </a:p>
          <a:p>
            <a:pPr lvl="1" eaLnBrk="1" hangingPunct="1"/>
            <a:r>
              <a:rPr lang="zh-CN" altLang="en-US" smtClean="0"/>
              <a:t>通用头中可能包含</a:t>
            </a:r>
            <a:r>
              <a:rPr lang="en-US" altLang="zh-CN" smtClean="0"/>
              <a:t>9</a:t>
            </a:r>
            <a:r>
              <a:rPr lang="zh-CN" altLang="en-US" smtClean="0"/>
              <a:t>种字段</a:t>
            </a:r>
          </a:p>
          <a:p>
            <a:pPr lvl="1" eaLnBrk="1" hangingPunct="1"/>
            <a:r>
              <a:rPr lang="en-US" altLang="zh-CN" smtClean="0"/>
              <a:t>general-header = Cache-Control | Connection | Date |Pragma| Trailer | Transfer-Encoding | Upgrade| Via | Warning </a:t>
            </a:r>
          </a:p>
          <a:p>
            <a:pPr lvl="1" eaLnBrk="1" hangingPunct="1"/>
            <a:r>
              <a:rPr lang="zh-CN" altLang="en-US" smtClean="0"/>
              <a:t>其中</a:t>
            </a:r>
            <a:r>
              <a:rPr lang="en-US" altLang="zh-CN" smtClean="0"/>
              <a:t>Date</a:t>
            </a:r>
            <a:r>
              <a:rPr lang="zh-CN" altLang="en-US" smtClean="0"/>
              <a:t>和</a:t>
            </a:r>
            <a:r>
              <a:rPr lang="en-US" altLang="zh-CN" smtClean="0"/>
              <a:t>Pragma</a:t>
            </a:r>
            <a:r>
              <a:rPr lang="zh-CN" altLang="en-US" smtClean="0"/>
              <a:t>为</a:t>
            </a:r>
            <a:r>
              <a:rPr lang="en-US" altLang="zh-CN" smtClean="0"/>
              <a:t>1.0</a:t>
            </a:r>
            <a:r>
              <a:rPr lang="zh-CN" altLang="en-US" smtClean="0"/>
              <a:t>中定义的</a:t>
            </a:r>
            <a:r>
              <a:rPr lang="en-US" altLang="zh-CN" smtClean="0"/>
              <a:t>,</a:t>
            </a:r>
            <a:r>
              <a:rPr lang="zh-CN" altLang="en-US" smtClean="0"/>
              <a:t>其余为</a:t>
            </a:r>
            <a:r>
              <a:rPr lang="en-US" altLang="zh-CN" smtClean="0"/>
              <a:t>1.1</a:t>
            </a:r>
            <a:r>
              <a:rPr lang="zh-CN" altLang="en-US" smtClean="0"/>
              <a:t>中扩充的</a:t>
            </a:r>
          </a:p>
        </p:txBody>
      </p:sp>
    </p:spTree>
    <p:extLst>
      <p:ext uri="{BB962C8B-B14F-4D97-AF65-F5344CB8AC3E}">
        <p14:creationId xmlns:p14="http://schemas.microsoft.com/office/powerpoint/2010/main" val="11324589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7168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通用头</a:t>
            </a:r>
          </a:p>
          <a:p>
            <a:pPr lvl="1" eaLnBrk="1" hangingPunct="1"/>
            <a:r>
              <a:rPr lang="en-US" altLang="zh-CN" smtClean="0"/>
              <a:t>Date</a:t>
            </a:r>
            <a:r>
              <a:rPr lang="zh-CN" altLang="en-US" smtClean="0"/>
              <a:t>：</a:t>
            </a:r>
          </a:p>
          <a:p>
            <a:pPr lvl="2" eaLnBrk="1" hangingPunct="1"/>
            <a:r>
              <a:rPr lang="zh-CN" altLang="en-US" smtClean="0"/>
              <a:t>用于表示消息产生的日期和时间。</a:t>
            </a:r>
          </a:p>
          <a:p>
            <a:pPr lvl="2" eaLnBrk="1" hangingPunct="1"/>
            <a:r>
              <a:rPr lang="zh-CN" altLang="en-US" smtClean="0"/>
              <a:t>语法同</a:t>
            </a:r>
            <a:r>
              <a:rPr lang="en-US" altLang="zh-CN" smtClean="0"/>
              <a:t>RFC822/1123,1.0</a:t>
            </a:r>
            <a:r>
              <a:rPr lang="zh-CN" altLang="en-US" smtClean="0"/>
              <a:t>中还允许</a:t>
            </a:r>
            <a:r>
              <a:rPr lang="en-US" altLang="zh-CN" smtClean="0"/>
              <a:t>RFC850/1036</a:t>
            </a:r>
            <a:r>
              <a:rPr lang="zh-CN" altLang="en-US" smtClean="0"/>
              <a:t>和</a:t>
            </a:r>
            <a:r>
              <a:rPr lang="en-US" altLang="zh-CN" smtClean="0"/>
              <a:t>ANSI C</a:t>
            </a:r>
            <a:r>
              <a:rPr lang="zh-CN" altLang="en-US" smtClean="0"/>
              <a:t>的</a:t>
            </a:r>
            <a:r>
              <a:rPr lang="en-US" altLang="zh-CN" smtClean="0"/>
              <a:t>asctime()</a:t>
            </a:r>
            <a:r>
              <a:rPr lang="zh-CN" altLang="en-US" smtClean="0"/>
              <a:t>格式</a:t>
            </a:r>
          </a:p>
          <a:p>
            <a:pPr lvl="2" eaLnBrk="1" hangingPunct="1"/>
            <a:r>
              <a:rPr lang="zh-CN" altLang="en-US" smtClean="0"/>
              <a:t>例如：“</a:t>
            </a:r>
            <a:r>
              <a:rPr lang="en-US" altLang="zh-CN" smtClean="0"/>
              <a:t>Date: Tue, 15 Nov 1994 08:12:31 GMT”</a:t>
            </a:r>
            <a:r>
              <a:rPr lang="zh-CN" altLang="en-US" smtClean="0"/>
              <a:t>。</a:t>
            </a:r>
          </a:p>
          <a:p>
            <a:pPr lvl="1" eaLnBrk="1" hangingPunct="1"/>
            <a:r>
              <a:rPr lang="en-US" altLang="zh-CN" smtClean="0"/>
              <a:t>Pragma</a:t>
            </a:r>
            <a:r>
              <a:rPr lang="zh-CN" altLang="en-US" smtClean="0"/>
              <a:t>：</a:t>
            </a:r>
          </a:p>
          <a:p>
            <a:pPr lvl="2" eaLnBrk="1" hangingPunct="1"/>
            <a:r>
              <a:rPr lang="zh-CN" altLang="en-US" smtClean="0"/>
              <a:t>将伪指令发给消息接收方</a:t>
            </a:r>
          </a:p>
          <a:p>
            <a:pPr lvl="2" eaLnBrk="1" hangingPunct="1"/>
            <a:r>
              <a:rPr lang="zh-CN" altLang="en-US" smtClean="0"/>
              <a:t>利用伪指令可请求组件在处理请求或者响应时采取特定方式行动</a:t>
            </a:r>
          </a:p>
        </p:txBody>
      </p:sp>
    </p:spTree>
    <p:extLst>
      <p:ext uri="{BB962C8B-B14F-4D97-AF65-F5344CB8AC3E}">
        <p14:creationId xmlns:p14="http://schemas.microsoft.com/office/powerpoint/2010/main" val="19288190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727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通用头</a:t>
            </a:r>
          </a:p>
          <a:p>
            <a:pPr lvl="1" eaLnBrk="1" hangingPunct="1"/>
            <a:r>
              <a:rPr lang="en-US" altLang="zh-CN" smtClean="0"/>
              <a:t>Pragma</a:t>
            </a:r>
            <a:r>
              <a:rPr lang="zh-CN" altLang="en-US" smtClean="0"/>
              <a:t>：</a:t>
            </a:r>
          </a:p>
          <a:p>
            <a:pPr lvl="2" eaLnBrk="1" hangingPunct="1"/>
            <a:r>
              <a:rPr lang="zh-CN" altLang="en-US" smtClean="0"/>
              <a:t>例如：客户在请求消息中加上通用头“</a:t>
            </a:r>
            <a:r>
              <a:rPr lang="en-US" altLang="zh-CN" smtClean="0"/>
              <a:t>Pragma: no-cache”</a:t>
            </a:r>
            <a:r>
              <a:rPr lang="zh-CN" altLang="en-US" smtClean="0"/>
              <a:t>则表示要求任何一个中介系统将该请求前传到源服务器，即使中介系统中曾经缓存了该请求的响应。</a:t>
            </a:r>
          </a:p>
          <a:p>
            <a:pPr lvl="1" eaLnBrk="1" hangingPunct="1"/>
            <a:r>
              <a:rPr lang="en-US" altLang="zh-CN" smtClean="0"/>
              <a:t>Cache-Control</a:t>
            </a:r>
            <a:r>
              <a:rPr lang="zh-CN" altLang="en-US" smtClean="0"/>
              <a:t>：</a:t>
            </a:r>
          </a:p>
          <a:p>
            <a:pPr lvl="2" eaLnBrk="1" hangingPunct="1"/>
            <a:r>
              <a:rPr lang="zh-CN" altLang="en-US" smtClean="0"/>
              <a:t>用于指定在请求</a:t>
            </a:r>
            <a:r>
              <a:rPr lang="en-US" altLang="zh-CN" smtClean="0"/>
              <a:t>/</a:t>
            </a:r>
            <a:r>
              <a:rPr lang="zh-CN" altLang="en-US" smtClean="0"/>
              <a:t>响应链上所有缓存系统（机制）所必须遵循的指令。</a:t>
            </a:r>
          </a:p>
          <a:p>
            <a:pPr lvl="2" eaLnBrk="1" hangingPunct="1"/>
            <a:r>
              <a:rPr lang="zh-CN" altLang="en-US" smtClean="0"/>
              <a:t>例如：服务器在响应消息中加上通用头“</a:t>
            </a:r>
            <a:r>
              <a:rPr lang="en-US" altLang="zh-CN" smtClean="0"/>
              <a:t>Cache-Control : no-cache”</a:t>
            </a:r>
            <a:r>
              <a:rPr lang="zh-CN" altLang="en-US" smtClean="0"/>
              <a:t>则表示该响应不应被缓存。</a:t>
            </a:r>
          </a:p>
        </p:txBody>
      </p:sp>
    </p:spTree>
    <p:extLst>
      <p:ext uri="{BB962C8B-B14F-4D97-AF65-F5344CB8AC3E}">
        <p14:creationId xmlns:p14="http://schemas.microsoft.com/office/powerpoint/2010/main" val="41997107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737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通用头</a:t>
            </a:r>
          </a:p>
          <a:p>
            <a:pPr lvl="1" eaLnBrk="1" hangingPunct="1"/>
            <a:r>
              <a:rPr lang="en-US" altLang="zh-CN" smtClean="0"/>
              <a:t>Connection</a:t>
            </a:r>
            <a:r>
              <a:rPr lang="zh-CN" altLang="en-US" smtClean="0"/>
              <a:t>：</a:t>
            </a:r>
          </a:p>
          <a:p>
            <a:pPr lvl="2" eaLnBrk="1" hangingPunct="1"/>
            <a:r>
              <a:rPr lang="zh-CN" altLang="en-US" smtClean="0"/>
              <a:t>供发送者指定连接的参数。</a:t>
            </a:r>
          </a:p>
          <a:p>
            <a:pPr lvl="2" eaLnBrk="1" hangingPunct="1"/>
            <a:r>
              <a:rPr lang="zh-CN" altLang="en-US" smtClean="0"/>
              <a:t>例如：“</a:t>
            </a:r>
            <a:r>
              <a:rPr lang="en-US" altLang="zh-CN" smtClean="0"/>
              <a:t>Connection: close”</a:t>
            </a:r>
            <a:r>
              <a:rPr lang="zh-CN" altLang="en-US" smtClean="0"/>
              <a:t>表示在一次请求</a:t>
            </a:r>
            <a:r>
              <a:rPr lang="en-US" altLang="zh-CN" smtClean="0"/>
              <a:t>/</a:t>
            </a:r>
            <a:r>
              <a:rPr lang="zh-CN" altLang="en-US" smtClean="0"/>
              <a:t>响应后关闭连接，即本次连接为非持久性连接。</a:t>
            </a:r>
          </a:p>
          <a:p>
            <a:pPr lvl="1" eaLnBrk="1" hangingPunct="1"/>
            <a:r>
              <a:rPr lang="en-US" altLang="zh-CN" smtClean="0"/>
              <a:t>Via</a:t>
            </a:r>
            <a:r>
              <a:rPr lang="zh-CN" altLang="en-US" smtClean="0"/>
              <a:t>：</a:t>
            </a:r>
          </a:p>
          <a:p>
            <a:pPr lvl="2" eaLnBrk="1" hangingPunct="1"/>
            <a:r>
              <a:rPr lang="zh-CN" altLang="en-US" smtClean="0"/>
              <a:t>供网关或代理等在</a:t>
            </a:r>
            <a:r>
              <a:rPr lang="en-US" altLang="zh-CN" smtClean="0"/>
              <a:t>HTTP</a:t>
            </a:r>
            <a:r>
              <a:rPr lang="zh-CN" altLang="en-US" smtClean="0"/>
              <a:t>消息中加入的头字段，用于指定客户和源服务器之间的各个中介系统的名称以及所使用的协议。</a:t>
            </a:r>
          </a:p>
        </p:txBody>
      </p:sp>
    </p:spTree>
    <p:extLst>
      <p:ext uri="{BB962C8B-B14F-4D97-AF65-F5344CB8AC3E}">
        <p14:creationId xmlns:p14="http://schemas.microsoft.com/office/powerpoint/2010/main" val="2333884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smtClean="0"/>
              <a:t>HTTP</a:t>
            </a:r>
            <a:r>
              <a:rPr lang="zh-CN" altLang="en-US" smtClean="0"/>
              <a:t>功能</a:t>
            </a:r>
          </a:p>
        </p:txBody>
      </p:sp>
      <p:sp>
        <p:nvSpPr>
          <p:cNvPr id="10244" name="Rectangle 3" descr="Rectangle: Click to edit Master text styles&#10;Second level&#10;Third level&#10;Fourth level&#10;Fifth level"/>
          <p:cNvSpPr>
            <a:spLocks noGrp="1" noChangeArrowheads="1"/>
          </p:cNvSpPr>
          <p:nvPr>
            <p:ph idx="1"/>
          </p:nvPr>
        </p:nvSpPr>
        <p:spPr/>
        <p:txBody>
          <a:bodyPr/>
          <a:lstStyle/>
          <a:p>
            <a:pPr eaLnBrk="1" hangingPunct="1"/>
            <a:r>
              <a:rPr lang="zh-CN" altLang="en-US" dirty="0" smtClean="0"/>
              <a:t>基于</a:t>
            </a:r>
            <a:r>
              <a:rPr lang="en-US" altLang="zh-CN" dirty="0" smtClean="0"/>
              <a:t>Web</a:t>
            </a:r>
            <a:r>
              <a:rPr lang="zh-CN" altLang="en-US" dirty="0" smtClean="0"/>
              <a:t>的动态、交互应用</a:t>
            </a:r>
          </a:p>
          <a:p>
            <a:pPr lvl="1" eaLnBrk="1" hangingPunct="1"/>
            <a:r>
              <a:rPr lang="zh-CN" altLang="en-US" dirty="0" smtClean="0"/>
              <a:t>通过使用</a:t>
            </a:r>
            <a:r>
              <a:rPr lang="en-US" altLang="zh-CN" dirty="0" smtClean="0"/>
              <a:t>HTTP</a:t>
            </a:r>
            <a:r>
              <a:rPr lang="zh-CN" altLang="en-US" dirty="0" smtClean="0"/>
              <a:t>协议，可以将用户在客户端输入的各种信息提交给</a:t>
            </a:r>
            <a:r>
              <a:rPr lang="en-US" altLang="zh-CN" dirty="0" smtClean="0"/>
              <a:t>Web</a:t>
            </a:r>
            <a:r>
              <a:rPr lang="zh-CN" altLang="en-US" dirty="0" smtClean="0"/>
              <a:t>服务器，从而实现基于</a:t>
            </a:r>
            <a:r>
              <a:rPr lang="en-US" altLang="zh-CN" dirty="0" smtClean="0"/>
              <a:t>Web</a:t>
            </a:r>
            <a:r>
              <a:rPr lang="zh-CN" altLang="en-US" dirty="0" smtClean="0"/>
              <a:t>的动态、交互式应用</a:t>
            </a:r>
          </a:p>
          <a:p>
            <a:pPr lvl="1" eaLnBrk="1" hangingPunct="1"/>
            <a:endParaRPr lang="en-US" altLang="zh-CN" sz="2000" dirty="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3645024"/>
            <a:ext cx="7772400"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1823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747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通用头</a:t>
            </a:r>
          </a:p>
          <a:p>
            <a:pPr lvl="1" eaLnBrk="1" hangingPunct="1"/>
            <a:r>
              <a:rPr lang="en-US" altLang="zh-CN" smtClean="0"/>
              <a:t>Via</a:t>
            </a:r>
            <a:r>
              <a:rPr lang="zh-CN" altLang="en-US" smtClean="0"/>
              <a:t>：</a:t>
            </a:r>
          </a:p>
          <a:p>
            <a:pPr lvl="2" eaLnBrk="1" hangingPunct="1"/>
            <a:r>
              <a:rPr lang="zh-CN" altLang="en-US" smtClean="0"/>
              <a:t>例如：一个客户请求可能首先被发送给一个内部</a:t>
            </a:r>
            <a:r>
              <a:rPr lang="en-US" altLang="zh-CN" smtClean="0"/>
              <a:t>Proxy</a:t>
            </a:r>
            <a:r>
              <a:rPr lang="zh-CN" altLang="en-US" smtClean="0"/>
              <a:t>－</a:t>
            </a:r>
            <a:r>
              <a:rPr lang="en-US" altLang="zh-CN" smtClean="0"/>
              <a:t>fred</a:t>
            </a:r>
            <a:r>
              <a:rPr lang="zh-CN" altLang="en-US" smtClean="0"/>
              <a:t>，</a:t>
            </a:r>
            <a:r>
              <a:rPr lang="en-US" altLang="zh-CN" smtClean="0"/>
              <a:t>fred </a:t>
            </a:r>
            <a:r>
              <a:rPr lang="zh-CN" altLang="en-US" smtClean="0"/>
              <a:t>使用</a:t>
            </a:r>
            <a:r>
              <a:rPr lang="en-US" altLang="zh-CN" smtClean="0"/>
              <a:t>HTTP/1.1</a:t>
            </a:r>
            <a:r>
              <a:rPr lang="zh-CN" altLang="en-US" smtClean="0"/>
              <a:t>协议将该请求前传给</a:t>
            </a:r>
            <a:r>
              <a:rPr lang="en-US" altLang="zh-CN" smtClean="0"/>
              <a:t>nowhere.com</a:t>
            </a:r>
            <a:r>
              <a:rPr lang="zh-CN" altLang="en-US" smtClean="0"/>
              <a:t>的一个公共</a:t>
            </a:r>
            <a:r>
              <a:rPr lang="en-US" altLang="zh-CN" smtClean="0"/>
              <a:t>Proxy</a:t>
            </a:r>
            <a:r>
              <a:rPr lang="zh-CN" altLang="en-US" smtClean="0"/>
              <a:t>，该</a:t>
            </a:r>
            <a:r>
              <a:rPr lang="en-US" altLang="zh-CN" smtClean="0"/>
              <a:t>Proxy</a:t>
            </a:r>
            <a:r>
              <a:rPr lang="zh-CN" altLang="en-US" smtClean="0"/>
              <a:t>最终将请求前传给源服务器</a:t>
            </a:r>
            <a:r>
              <a:rPr lang="en-US" altLang="zh-CN" smtClean="0"/>
              <a:t>www.microsoft.com</a:t>
            </a:r>
            <a:r>
              <a:rPr lang="zh-CN" altLang="en-US" smtClean="0"/>
              <a:t>。这样，</a:t>
            </a:r>
            <a:r>
              <a:rPr lang="en-US" altLang="zh-CN" smtClean="0"/>
              <a:t>www.microsoft.com</a:t>
            </a:r>
            <a:r>
              <a:rPr lang="zh-CN" altLang="en-US" smtClean="0"/>
              <a:t>将收到头字段“</a:t>
            </a:r>
            <a:r>
              <a:rPr lang="en-US" altLang="zh-CN" smtClean="0"/>
              <a:t>Via: 1.0fred, 1.1 nowhere.com”</a:t>
            </a:r>
            <a:r>
              <a:rPr lang="zh-CN" altLang="en-US" smtClean="0"/>
              <a:t>。</a:t>
            </a:r>
          </a:p>
        </p:txBody>
      </p:sp>
    </p:spTree>
    <p:extLst>
      <p:ext uri="{BB962C8B-B14F-4D97-AF65-F5344CB8AC3E}">
        <p14:creationId xmlns:p14="http://schemas.microsoft.com/office/powerpoint/2010/main" val="36820425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757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通用头</a:t>
            </a:r>
          </a:p>
          <a:p>
            <a:pPr lvl="1" eaLnBrk="1" hangingPunct="1"/>
            <a:r>
              <a:rPr lang="en-US" altLang="zh-CN" smtClean="0"/>
              <a:t>Trailer:</a:t>
            </a:r>
          </a:p>
          <a:p>
            <a:pPr lvl="2" eaLnBrk="1" hangingPunct="1"/>
            <a:r>
              <a:rPr lang="zh-CN" altLang="en-US" smtClean="0"/>
              <a:t>返回一个分组块编码的响应</a:t>
            </a:r>
            <a:r>
              <a:rPr lang="en-US" altLang="zh-CN" smtClean="0"/>
              <a:t>,</a:t>
            </a:r>
            <a:r>
              <a:rPr lang="zh-CN" altLang="en-US" smtClean="0"/>
              <a:t>指出接受方在响应的尾部应去寻找怎么样的标头</a:t>
            </a:r>
          </a:p>
          <a:p>
            <a:pPr lvl="1" eaLnBrk="1" hangingPunct="1"/>
            <a:r>
              <a:rPr lang="en-US" altLang="zh-CN" smtClean="0"/>
              <a:t>Transfer-Encoding:	</a:t>
            </a:r>
          </a:p>
          <a:p>
            <a:pPr lvl="2" eaLnBrk="1" hangingPunct="1"/>
            <a:r>
              <a:rPr lang="zh-CN" altLang="en-US" smtClean="0"/>
              <a:t>向接收方指出响应将被分组块</a:t>
            </a:r>
            <a:r>
              <a:rPr lang="en-US" altLang="zh-CN" smtClean="0"/>
              <a:t>,</a:t>
            </a:r>
            <a:r>
              <a:rPr lang="zh-CN" altLang="en-US" smtClean="0"/>
              <a:t>所以对响应进行分析的时候应采取不同于非分组块响应的方式</a:t>
            </a:r>
          </a:p>
        </p:txBody>
      </p:sp>
    </p:spTree>
    <p:extLst>
      <p:ext uri="{BB962C8B-B14F-4D97-AF65-F5344CB8AC3E}">
        <p14:creationId xmlns:p14="http://schemas.microsoft.com/office/powerpoint/2010/main" val="19760362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zh-CN" altLang="en-US" smtClean="0"/>
              <a:t>消息头</a:t>
            </a:r>
            <a:r>
              <a:rPr lang="en-US" altLang="zh-CN" smtClean="0"/>
              <a:t>(message-header)</a:t>
            </a:r>
          </a:p>
        </p:txBody>
      </p:sp>
      <p:sp>
        <p:nvSpPr>
          <p:cNvPr id="768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通用头</a:t>
            </a:r>
          </a:p>
          <a:p>
            <a:pPr lvl="1" eaLnBrk="1" hangingPunct="1"/>
            <a:r>
              <a:rPr lang="en-US" altLang="zh-CN" smtClean="0"/>
              <a:t>Upgrade:</a:t>
            </a:r>
          </a:p>
          <a:p>
            <a:pPr lvl="2" eaLnBrk="1" hangingPunct="1"/>
            <a:r>
              <a:rPr lang="zh-CN" altLang="en-US" smtClean="0"/>
              <a:t>升级至其他协议</a:t>
            </a:r>
          </a:p>
          <a:p>
            <a:pPr lvl="1" eaLnBrk="1" hangingPunct="1"/>
            <a:r>
              <a:rPr lang="en-US" altLang="zh-CN" smtClean="0"/>
              <a:t>Warning:</a:t>
            </a:r>
          </a:p>
          <a:p>
            <a:pPr lvl="2" eaLnBrk="1" hangingPunct="1"/>
            <a:r>
              <a:rPr lang="zh-CN" altLang="en-US" smtClean="0"/>
              <a:t>错误通知</a:t>
            </a:r>
          </a:p>
        </p:txBody>
      </p:sp>
    </p:spTree>
    <p:extLst>
      <p:ext uri="{BB962C8B-B14F-4D97-AF65-F5344CB8AC3E}">
        <p14:creationId xmlns:p14="http://schemas.microsoft.com/office/powerpoint/2010/main" val="24723308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zh-CN" altLang="en-US" smtClean="0"/>
              <a:t>消息体</a:t>
            </a:r>
            <a:r>
              <a:rPr lang="en-US" altLang="zh-CN" smtClean="0"/>
              <a:t>(message-body)</a:t>
            </a:r>
          </a:p>
        </p:txBody>
      </p:sp>
      <p:sp>
        <p:nvSpPr>
          <p:cNvPr id="7782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当</a:t>
            </a:r>
            <a:r>
              <a:rPr lang="en-US" altLang="zh-CN" smtClean="0"/>
              <a:t>HTTP</a:t>
            </a:r>
            <a:r>
              <a:rPr lang="zh-CN" altLang="en-US" smtClean="0"/>
              <a:t>消息包含消息体时，消息体是用来承载与请求或响应相关的实体正文的。</a:t>
            </a:r>
          </a:p>
          <a:p>
            <a:pPr eaLnBrk="1" hangingPunct="1"/>
            <a:r>
              <a:rPr lang="zh-CN" altLang="en-US" smtClean="0"/>
              <a:t>对于请求和响应而言，消息中所允许出现消息体的格式不一样。</a:t>
            </a:r>
          </a:p>
          <a:p>
            <a:pPr lvl="1" eaLnBrk="1" hangingPunct="1"/>
            <a:r>
              <a:rPr lang="zh-CN" altLang="en-US" smtClean="0"/>
              <a:t>请求消息中的消息体：</a:t>
            </a:r>
          </a:p>
          <a:p>
            <a:pPr lvl="2" eaLnBrk="1" hangingPunct="1"/>
            <a:r>
              <a:rPr lang="zh-CN" altLang="en-US" smtClean="0"/>
              <a:t>当请求消息头中包含</a:t>
            </a:r>
            <a:r>
              <a:rPr lang="en-US" altLang="zh-CN" smtClean="0"/>
              <a:t>Content-Length</a:t>
            </a:r>
            <a:r>
              <a:rPr lang="zh-CN" altLang="en-US" smtClean="0"/>
              <a:t>或</a:t>
            </a:r>
            <a:r>
              <a:rPr lang="en-US" altLang="zh-CN" smtClean="0"/>
              <a:t>Transfer-Encoding</a:t>
            </a:r>
            <a:r>
              <a:rPr lang="zh-CN" altLang="en-US" smtClean="0"/>
              <a:t>头字段时意味着消息中包含消息体。</a:t>
            </a:r>
          </a:p>
          <a:p>
            <a:pPr lvl="2" eaLnBrk="1" hangingPunct="1"/>
            <a:r>
              <a:rPr lang="zh-CN" altLang="en-US" smtClean="0"/>
              <a:t>如果某些请求方法（</a:t>
            </a:r>
            <a:r>
              <a:rPr lang="en-US" altLang="zh-CN" smtClean="0"/>
              <a:t>method</a:t>
            </a:r>
            <a:r>
              <a:rPr lang="zh-CN" altLang="en-US" smtClean="0"/>
              <a:t>）不允许在请求中发送实体正文时，请求中不能够包含消息体。</a:t>
            </a:r>
          </a:p>
        </p:txBody>
      </p:sp>
    </p:spTree>
    <p:extLst>
      <p:ext uri="{BB962C8B-B14F-4D97-AF65-F5344CB8AC3E}">
        <p14:creationId xmlns:p14="http://schemas.microsoft.com/office/powerpoint/2010/main" val="8089259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zh-CN" altLang="en-US" smtClean="0"/>
              <a:t>消息体</a:t>
            </a:r>
            <a:r>
              <a:rPr lang="en-US" altLang="zh-CN" smtClean="0"/>
              <a:t>(message-body)</a:t>
            </a:r>
          </a:p>
        </p:txBody>
      </p:sp>
      <p:sp>
        <p:nvSpPr>
          <p:cNvPr id="7885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对于请求和响应而言，消息中所允许出现消息体的格式不一样。</a:t>
            </a:r>
          </a:p>
          <a:p>
            <a:pPr lvl="1" eaLnBrk="1" hangingPunct="1"/>
            <a:r>
              <a:rPr lang="zh-CN" altLang="en-US" smtClean="0"/>
              <a:t>响应消息中的消息体：</a:t>
            </a:r>
          </a:p>
          <a:p>
            <a:pPr lvl="2" eaLnBrk="1" hangingPunct="1"/>
            <a:r>
              <a:rPr lang="zh-CN" altLang="en-US" smtClean="0"/>
              <a:t>响应消息中是否包含消息体取决于请求方法和响应状态码（</a:t>
            </a:r>
            <a:r>
              <a:rPr lang="en-US" altLang="zh-CN" smtClean="0"/>
              <a:t>status code</a:t>
            </a:r>
            <a:r>
              <a:rPr lang="zh-CN" altLang="en-US" smtClean="0"/>
              <a:t>）。</a:t>
            </a:r>
          </a:p>
          <a:p>
            <a:pPr lvl="2" eaLnBrk="1" hangingPunct="1"/>
            <a:r>
              <a:rPr lang="zh-CN" altLang="en-US" smtClean="0"/>
              <a:t>请求方法“</a:t>
            </a:r>
            <a:r>
              <a:rPr lang="en-US" altLang="zh-CN" smtClean="0"/>
              <a:t>Head”</a:t>
            </a:r>
            <a:r>
              <a:rPr lang="zh-CN" altLang="en-US" smtClean="0"/>
              <a:t>的响应消息就不能够包含消息体，即使此时包含有实体头字段。</a:t>
            </a:r>
          </a:p>
          <a:p>
            <a:pPr lvl="2" eaLnBrk="1" hangingPunct="1"/>
            <a:r>
              <a:rPr lang="zh-CN" altLang="en-US" smtClean="0"/>
              <a:t>所有状态码为</a:t>
            </a:r>
            <a:r>
              <a:rPr lang="en-US" altLang="zh-CN" smtClean="0"/>
              <a:t>1xx</a:t>
            </a:r>
            <a:r>
              <a:rPr lang="zh-CN" altLang="en-US" smtClean="0"/>
              <a:t>、</a:t>
            </a:r>
            <a:r>
              <a:rPr lang="en-US" altLang="zh-CN" smtClean="0"/>
              <a:t>204</a:t>
            </a:r>
            <a:r>
              <a:rPr lang="zh-CN" altLang="en-US" smtClean="0"/>
              <a:t>（</a:t>
            </a:r>
            <a:r>
              <a:rPr lang="en-US" altLang="zh-CN" smtClean="0"/>
              <a:t>no content</a:t>
            </a:r>
            <a:r>
              <a:rPr lang="zh-CN" altLang="en-US" smtClean="0"/>
              <a:t>）、</a:t>
            </a:r>
            <a:r>
              <a:rPr lang="en-US" altLang="zh-CN" smtClean="0"/>
              <a:t>304</a:t>
            </a:r>
            <a:r>
              <a:rPr lang="zh-CN" altLang="en-US" smtClean="0"/>
              <a:t>（</a:t>
            </a:r>
            <a:r>
              <a:rPr lang="en-US" altLang="zh-CN" smtClean="0"/>
              <a:t>not modified</a:t>
            </a:r>
            <a:r>
              <a:rPr lang="zh-CN" altLang="en-US" smtClean="0"/>
              <a:t>）的响应都不能够包含消息体。</a:t>
            </a:r>
          </a:p>
        </p:txBody>
      </p:sp>
    </p:spTree>
    <p:extLst>
      <p:ext uri="{BB962C8B-B14F-4D97-AF65-F5344CB8AC3E}">
        <p14:creationId xmlns:p14="http://schemas.microsoft.com/office/powerpoint/2010/main" val="1841651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ctrTitle"/>
          </p:nvPr>
        </p:nvSpPr>
        <p:spPr/>
        <p:txBody>
          <a:bodyPr/>
          <a:lstStyle/>
          <a:p>
            <a:pPr eaLnBrk="1" hangingPunct="1"/>
            <a:r>
              <a:rPr lang="en-US" altLang="zh-CN" smtClean="0"/>
              <a:t>Part V</a:t>
            </a:r>
          </a:p>
        </p:txBody>
      </p:sp>
      <p:sp>
        <p:nvSpPr>
          <p:cNvPr id="79875"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zh-CN" altLang="en-US" dirty="0" smtClean="0"/>
              <a:t>请求消息</a:t>
            </a:r>
          </a:p>
        </p:txBody>
      </p:sp>
    </p:spTree>
    <p:extLst>
      <p:ext uri="{BB962C8B-B14F-4D97-AF65-F5344CB8AC3E}">
        <p14:creationId xmlns:p14="http://schemas.microsoft.com/office/powerpoint/2010/main" val="24996075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zh-CN" altLang="en-US" smtClean="0"/>
              <a:t>请求消息概述</a:t>
            </a:r>
          </a:p>
        </p:txBody>
      </p:sp>
      <p:sp>
        <p:nvSpPr>
          <p:cNvPr id="8090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请求消息格式</a:t>
            </a:r>
            <a:r>
              <a:rPr lang="en-US" altLang="zh-CN" smtClean="0"/>
              <a:t>:</a:t>
            </a:r>
          </a:p>
          <a:p>
            <a:pPr lvl="1" eaLnBrk="1" hangingPunct="1"/>
            <a:r>
              <a:rPr lang="zh-CN" altLang="en-US" smtClean="0"/>
              <a:t>当客户需要服务器提供某种服务时，将其要求以请求消息的形式提交给服务器。</a:t>
            </a:r>
          </a:p>
          <a:p>
            <a:pPr lvl="1" eaLnBrk="1" hangingPunct="1"/>
            <a:r>
              <a:rPr lang="en-US" altLang="zh-CN" smtClean="0"/>
              <a:t>Request = </a:t>
            </a:r>
            <a:br>
              <a:rPr lang="en-US" altLang="zh-CN" smtClean="0"/>
            </a:br>
            <a:r>
              <a:rPr lang="en-US" altLang="zh-CN" smtClean="0"/>
              <a:t>Request-Line</a:t>
            </a:r>
            <a:br>
              <a:rPr lang="en-US" altLang="zh-CN" smtClean="0"/>
            </a:br>
            <a:r>
              <a:rPr lang="en-US" altLang="zh-CN" smtClean="0"/>
              <a:t>*(( general-header | request-header| entity-header ) CRLF )</a:t>
            </a:r>
            <a:br>
              <a:rPr lang="en-US" altLang="zh-CN" smtClean="0"/>
            </a:br>
            <a:r>
              <a:rPr lang="en-US" altLang="zh-CN" smtClean="0"/>
              <a:t>CRLF</a:t>
            </a:r>
            <a:br>
              <a:rPr lang="en-US" altLang="zh-CN" smtClean="0"/>
            </a:br>
            <a:r>
              <a:rPr lang="en-US" altLang="zh-CN" smtClean="0"/>
              <a:t>[ message-body ]</a:t>
            </a:r>
          </a:p>
        </p:txBody>
      </p:sp>
    </p:spTree>
    <p:extLst>
      <p:ext uri="{BB962C8B-B14F-4D97-AF65-F5344CB8AC3E}">
        <p14:creationId xmlns:p14="http://schemas.microsoft.com/office/powerpoint/2010/main" val="26745221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zh-CN" altLang="en-US" smtClean="0"/>
              <a:t>请求行概述</a:t>
            </a:r>
          </a:p>
        </p:txBody>
      </p:sp>
      <p:sp>
        <p:nvSpPr>
          <p:cNvPr id="8192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请求消息的第一行称为请求行，其中包含以下内容：</a:t>
            </a:r>
          </a:p>
          <a:p>
            <a:pPr lvl="1" eaLnBrk="1" hangingPunct="1"/>
            <a:r>
              <a:rPr lang="zh-CN" altLang="en-US" smtClean="0"/>
              <a:t>一个表示请求方法（</a:t>
            </a:r>
            <a:r>
              <a:rPr lang="en-US" altLang="zh-CN" smtClean="0"/>
              <a:t>method</a:t>
            </a:r>
            <a:r>
              <a:rPr lang="zh-CN" altLang="en-US" smtClean="0"/>
              <a:t>）的字符串</a:t>
            </a:r>
          </a:p>
          <a:p>
            <a:pPr lvl="1" eaLnBrk="1" hangingPunct="1"/>
            <a:r>
              <a:rPr lang="zh-CN" altLang="en-US" smtClean="0"/>
              <a:t>一个表示请求方法所作用资源的标识符</a:t>
            </a:r>
          </a:p>
          <a:p>
            <a:pPr lvl="1" eaLnBrk="1" hangingPunct="1"/>
            <a:r>
              <a:rPr lang="zh-CN" altLang="en-US" smtClean="0"/>
              <a:t>使用的</a:t>
            </a:r>
            <a:r>
              <a:rPr lang="en-US" altLang="zh-CN" smtClean="0"/>
              <a:t>HTTP</a:t>
            </a:r>
            <a:r>
              <a:rPr lang="zh-CN" altLang="en-US" smtClean="0"/>
              <a:t>版本号</a:t>
            </a:r>
            <a:r>
              <a:rPr lang="en-US" altLang="zh-CN" smtClean="0"/>
              <a:t>(&lt;HTTP-Version&gt;)</a:t>
            </a:r>
            <a:r>
              <a:rPr lang="zh-CN" altLang="en-US" smtClean="0"/>
              <a:t>：“</a:t>
            </a:r>
            <a:r>
              <a:rPr lang="en-US" altLang="zh-CN" smtClean="0"/>
              <a:t>HTTP/0.9”</a:t>
            </a:r>
            <a:r>
              <a:rPr lang="zh-CN" altLang="en-US" smtClean="0"/>
              <a:t>、“</a:t>
            </a:r>
            <a:r>
              <a:rPr lang="en-US" altLang="zh-CN" smtClean="0"/>
              <a:t>HTTP/1.0”</a:t>
            </a:r>
            <a:r>
              <a:rPr lang="zh-CN" altLang="en-US" smtClean="0"/>
              <a:t>或“</a:t>
            </a:r>
            <a:r>
              <a:rPr lang="en-US" altLang="zh-CN" smtClean="0"/>
              <a:t>HTTP/1.1”</a:t>
            </a:r>
          </a:p>
          <a:p>
            <a:pPr lvl="1" eaLnBrk="1" hangingPunct="1"/>
            <a:r>
              <a:rPr lang="zh-CN" altLang="en-US" smtClean="0"/>
              <a:t>一个表示请求行结束的回车换行（</a:t>
            </a:r>
            <a:r>
              <a:rPr lang="en-US" altLang="zh-CN" smtClean="0"/>
              <a:t>CRLF</a:t>
            </a:r>
            <a:r>
              <a:rPr lang="zh-CN" altLang="en-US" smtClean="0"/>
              <a:t>）</a:t>
            </a:r>
          </a:p>
          <a:p>
            <a:pPr lvl="1" eaLnBrk="1" hangingPunct="1"/>
            <a:r>
              <a:rPr lang="en-US" altLang="zh-CN" smtClean="0"/>
              <a:t>&lt;SP&gt;</a:t>
            </a:r>
            <a:r>
              <a:rPr lang="zh-CN" altLang="en-US" smtClean="0"/>
              <a:t>：空格字符“ ”</a:t>
            </a:r>
          </a:p>
        </p:txBody>
      </p:sp>
    </p:spTree>
    <p:extLst>
      <p:ext uri="{BB962C8B-B14F-4D97-AF65-F5344CB8AC3E}">
        <p14:creationId xmlns:p14="http://schemas.microsoft.com/office/powerpoint/2010/main" val="28965917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zh-CN" altLang="en-US" smtClean="0"/>
              <a:t>请求行概述</a:t>
            </a:r>
          </a:p>
        </p:txBody>
      </p:sp>
      <p:sp>
        <p:nvSpPr>
          <p:cNvPr id="8294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请求行语法</a:t>
            </a:r>
          </a:p>
          <a:p>
            <a:pPr lvl="1" eaLnBrk="1" hangingPunct="1"/>
            <a:r>
              <a:rPr lang="zh-CN" altLang="en-US" dirty="0" smtClean="0"/>
              <a:t>语法：</a:t>
            </a:r>
            <a:r>
              <a:rPr lang="en-US" altLang="zh-CN" dirty="0" smtClean="0"/>
              <a:t>Request-Line = &lt;Method&gt;&lt;SP&gt;&lt;Request-URI&gt;&lt;SP&gt;&lt;HTTP-Version&gt; CRLF</a:t>
            </a:r>
          </a:p>
          <a:p>
            <a:pPr eaLnBrk="1" hangingPunct="1"/>
            <a:r>
              <a:rPr lang="zh-CN" altLang="en-US" dirty="0" smtClean="0"/>
              <a:t>请求</a:t>
            </a:r>
            <a:r>
              <a:rPr lang="en-US" altLang="zh-CN" dirty="0" smtClean="0"/>
              <a:t>URI:</a:t>
            </a:r>
          </a:p>
          <a:p>
            <a:pPr lvl="1" eaLnBrk="1" hangingPunct="1"/>
            <a:r>
              <a:rPr lang="zh-CN" altLang="en-US" dirty="0" smtClean="0"/>
              <a:t>请求</a:t>
            </a:r>
            <a:r>
              <a:rPr lang="en-US" altLang="zh-CN" dirty="0" smtClean="0"/>
              <a:t>URI</a:t>
            </a:r>
            <a:r>
              <a:rPr lang="zh-CN" altLang="en-US" dirty="0" smtClean="0"/>
              <a:t>用于指明请求方法所作用的资源。</a:t>
            </a:r>
          </a:p>
          <a:p>
            <a:pPr lvl="1" eaLnBrk="1" hangingPunct="1"/>
            <a:r>
              <a:rPr lang="zh-CN" altLang="en-US" dirty="0" smtClean="0"/>
              <a:t>请求</a:t>
            </a:r>
            <a:r>
              <a:rPr lang="en-US" altLang="zh-CN" dirty="0" smtClean="0"/>
              <a:t>URI</a:t>
            </a:r>
            <a:r>
              <a:rPr lang="zh-CN" altLang="en-US" dirty="0" smtClean="0"/>
              <a:t>可以有四种形式</a:t>
            </a:r>
          </a:p>
          <a:p>
            <a:pPr lvl="2" eaLnBrk="1" hangingPunct="1"/>
            <a:r>
              <a:rPr lang="en-US" altLang="zh-CN" dirty="0" smtClean="0"/>
              <a:t>Request-URI = "*" |</a:t>
            </a:r>
            <a:r>
              <a:rPr lang="en-US" altLang="zh-CN" dirty="0" err="1" smtClean="0"/>
              <a:t>absoluteURI</a:t>
            </a:r>
            <a:r>
              <a:rPr lang="en-US" altLang="zh-CN" dirty="0" smtClean="0"/>
              <a:t>| </a:t>
            </a:r>
            <a:r>
              <a:rPr lang="en-US" altLang="zh-CN" dirty="0" err="1" smtClean="0"/>
              <a:t>abs_path</a:t>
            </a:r>
            <a:r>
              <a:rPr lang="en-US" altLang="zh-CN" dirty="0" smtClean="0"/>
              <a:t> | authority</a:t>
            </a:r>
          </a:p>
          <a:p>
            <a:pPr lvl="2" eaLnBrk="1" hangingPunct="1"/>
            <a:r>
              <a:rPr lang="zh-CN" altLang="en-US" dirty="0" smtClean="0"/>
              <a:t>其中，</a:t>
            </a:r>
            <a:r>
              <a:rPr lang="en-US" altLang="zh-CN" dirty="0" err="1" smtClean="0"/>
              <a:t>absoluteURI</a:t>
            </a:r>
            <a:r>
              <a:rPr lang="zh-CN" altLang="en-US" dirty="0" smtClean="0"/>
              <a:t>和</a:t>
            </a:r>
            <a:r>
              <a:rPr lang="en-US" altLang="zh-CN" dirty="0" err="1" smtClean="0"/>
              <a:t>abs_path</a:t>
            </a:r>
            <a:r>
              <a:rPr lang="zh-CN" altLang="en-US" dirty="0" smtClean="0"/>
              <a:t>最为常用 </a:t>
            </a:r>
          </a:p>
          <a:p>
            <a:pPr lvl="3" eaLnBrk="1" hangingPunct="1"/>
            <a:r>
              <a:rPr lang="en-US" altLang="zh-CN" dirty="0" err="1" smtClean="0"/>
              <a:t>AbsoluteURI</a:t>
            </a:r>
            <a:r>
              <a:rPr lang="zh-CN" altLang="en-US" dirty="0" smtClean="0"/>
              <a:t>：请求</a:t>
            </a:r>
            <a:r>
              <a:rPr lang="en-US" altLang="zh-CN" dirty="0" smtClean="0"/>
              <a:t>URI</a:t>
            </a:r>
            <a:r>
              <a:rPr lang="zh-CN" altLang="en-US" dirty="0" smtClean="0"/>
              <a:t>给出了绝对</a:t>
            </a:r>
            <a:r>
              <a:rPr lang="en-US" altLang="zh-CN" dirty="0" smtClean="0"/>
              <a:t>URI</a:t>
            </a:r>
            <a:r>
              <a:rPr lang="zh-CN" altLang="en-US" dirty="0" smtClean="0"/>
              <a:t>的形式表示</a:t>
            </a:r>
          </a:p>
          <a:p>
            <a:pPr lvl="3" eaLnBrk="1" hangingPunct="1"/>
            <a:r>
              <a:rPr lang="zh-CN" altLang="en-US" dirty="0" smtClean="0"/>
              <a:t>如：</a:t>
            </a:r>
            <a:r>
              <a:rPr lang="en-US" altLang="zh-CN" dirty="0" smtClean="0"/>
              <a:t>GET http://www.swjtu.edu.cn/home.html HTTP/1.0</a:t>
            </a:r>
          </a:p>
        </p:txBody>
      </p:sp>
    </p:spTree>
    <p:extLst>
      <p:ext uri="{BB962C8B-B14F-4D97-AF65-F5344CB8AC3E}">
        <p14:creationId xmlns:p14="http://schemas.microsoft.com/office/powerpoint/2010/main" val="22511765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zh-CN" altLang="en-US" smtClean="0"/>
              <a:t>请求行概述</a:t>
            </a:r>
          </a:p>
        </p:txBody>
      </p:sp>
      <p:sp>
        <p:nvSpPr>
          <p:cNvPr id="8397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请求</a:t>
            </a:r>
            <a:r>
              <a:rPr lang="en-US" altLang="zh-CN" smtClean="0"/>
              <a:t>URI:</a:t>
            </a:r>
          </a:p>
          <a:p>
            <a:pPr lvl="1" eaLnBrk="1" hangingPunct="1"/>
            <a:r>
              <a:rPr lang="zh-CN" altLang="en-US" smtClean="0"/>
              <a:t>请求</a:t>
            </a:r>
            <a:r>
              <a:rPr lang="en-US" altLang="zh-CN" smtClean="0"/>
              <a:t>URI</a:t>
            </a:r>
            <a:r>
              <a:rPr lang="zh-CN" altLang="en-US" smtClean="0"/>
              <a:t>可以有四种形式</a:t>
            </a:r>
          </a:p>
          <a:p>
            <a:pPr lvl="2" eaLnBrk="1" hangingPunct="1"/>
            <a:r>
              <a:rPr lang="zh-CN" altLang="en-US" smtClean="0"/>
              <a:t>其中，</a:t>
            </a:r>
            <a:r>
              <a:rPr lang="en-US" altLang="zh-CN" smtClean="0"/>
              <a:t>absoluteURI</a:t>
            </a:r>
            <a:r>
              <a:rPr lang="zh-CN" altLang="en-US" smtClean="0"/>
              <a:t>和</a:t>
            </a:r>
            <a:r>
              <a:rPr lang="en-US" altLang="zh-CN" smtClean="0"/>
              <a:t>abs_path</a:t>
            </a:r>
            <a:r>
              <a:rPr lang="zh-CN" altLang="en-US" smtClean="0"/>
              <a:t>最为常用</a:t>
            </a:r>
          </a:p>
          <a:p>
            <a:pPr lvl="3" eaLnBrk="1" hangingPunct="1"/>
            <a:r>
              <a:rPr lang="en-US" altLang="zh-CN" smtClean="0"/>
              <a:t>abs_path</a:t>
            </a:r>
            <a:r>
              <a:rPr lang="zh-CN" altLang="en-US" smtClean="0"/>
              <a:t>：请求</a:t>
            </a:r>
            <a:r>
              <a:rPr lang="en-US" altLang="zh-CN" smtClean="0"/>
              <a:t>URI</a:t>
            </a:r>
            <a:r>
              <a:rPr lang="zh-CN" altLang="en-US" smtClean="0"/>
              <a:t>给出的是资源的绝对路径，而资源所在的宿主机位置由请求头中的</a:t>
            </a:r>
            <a:r>
              <a:rPr lang="zh-CN" altLang="en-US" smtClean="0">
                <a:latin typeface="Times New Roman" pitchFamily="18" charset="0"/>
              </a:rPr>
              <a:t>“</a:t>
            </a:r>
            <a:r>
              <a:rPr lang="en-US" altLang="zh-CN" smtClean="0"/>
              <a:t>Host</a:t>
            </a:r>
            <a:r>
              <a:rPr lang="en-US" altLang="zh-CN" smtClean="0">
                <a:latin typeface="Times New Roman" pitchFamily="18" charset="0"/>
              </a:rPr>
              <a:t>”</a:t>
            </a:r>
            <a:r>
              <a:rPr lang="zh-CN" altLang="en-US" smtClean="0"/>
              <a:t>头字段表示</a:t>
            </a:r>
          </a:p>
          <a:p>
            <a:pPr lvl="3" eaLnBrk="1" hangingPunct="1"/>
            <a:r>
              <a:rPr lang="zh-CN" altLang="en-US" smtClean="0"/>
              <a:t>如：</a:t>
            </a:r>
            <a:r>
              <a:rPr lang="en-US" altLang="zh-CN" smtClean="0"/>
              <a:t>GET /pub/WWW/TheProject.html HTTP/1.1 Host: www.w3.org</a:t>
            </a:r>
          </a:p>
        </p:txBody>
      </p:sp>
    </p:spTree>
    <p:extLst>
      <p:ext uri="{BB962C8B-B14F-4D97-AF65-F5344CB8AC3E}">
        <p14:creationId xmlns:p14="http://schemas.microsoft.com/office/powerpoint/2010/main" val="1120526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smtClean="0"/>
              <a:t>HTTP</a:t>
            </a:r>
            <a:r>
              <a:rPr lang="zh-CN" altLang="en-US" smtClean="0"/>
              <a:t>特点</a:t>
            </a:r>
          </a:p>
        </p:txBody>
      </p:sp>
      <p:sp>
        <p:nvSpPr>
          <p:cNvPr id="1126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客户</a:t>
            </a:r>
            <a:r>
              <a:rPr lang="en-US" altLang="zh-CN" dirty="0" smtClean="0"/>
              <a:t>/</a:t>
            </a:r>
            <a:r>
              <a:rPr lang="zh-CN" altLang="en-US" dirty="0" smtClean="0"/>
              <a:t>服务器模式</a:t>
            </a:r>
          </a:p>
          <a:p>
            <a:pPr lvl="1" eaLnBrk="1" hangingPunct="1"/>
            <a:r>
              <a:rPr lang="en-US" altLang="zh-CN" dirty="0" smtClean="0"/>
              <a:t>HTTP</a:t>
            </a:r>
            <a:r>
              <a:rPr lang="zh-CN" altLang="en-US" dirty="0" smtClean="0"/>
              <a:t>是为开发</a:t>
            </a:r>
            <a:r>
              <a:rPr lang="en-US" altLang="zh-CN" dirty="0" smtClean="0"/>
              <a:t>Web</a:t>
            </a:r>
            <a:r>
              <a:rPr lang="zh-CN" altLang="en-US" dirty="0" smtClean="0"/>
              <a:t>上的客户</a:t>
            </a:r>
            <a:r>
              <a:rPr lang="en-US" altLang="zh-CN" dirty="0" smtClean="0"/>
              <a:t>/</a:t>
            </a:r>
            <a:r>
              <a:rPr lang="zh-CN" altLang="en-US" dirty="0" smtClean="0"/>
              <a:t>服务器应用而设计的，每次客户</a:t>
            </a:r>
            <a:r>
              <a:rPr lang="en-US" altLang="zh-CN" dirty="0" smtClean="0"/>
              <a:t>/</a:t>
            </a:r>
            <a:r>
              <a:rPr lang="zh-CN" altLang="en-US" dirty="0" smtClean="0"/>
              <a:t>服务器的交互都开始于客户提出的一个请求，并以服务器给出响应而结束</a:t>
            </a:r>
          </a:p>
          <a:p>
            <a:pPr lvl="1" eaLnBrk="1" hangingPunct="1"/>
            <a:r>
              <a:rPr lang="en-US" altLang="zh-CN" dirty="0" smtClean="0"/>
              <a:t>HTTP</a:t>
            </a:r>
            <a:r>
              <a:rPr lang="zh-CN" altLang="en-US" dirty="0" smtClean="0"/>
              <a:t>的地位与其它的一些应用层协议（例如</a:t>
            </a:r>
            <a:r>
              <a:rPr lang="en-US" altLang="zh-CN" dirty="0" smtClean="0"/>
              <a:t>FTP</a:t>
            </a:r>
            <a:r>
              <a:rPr lang="zh-CN" altLang="en-US" dirty="0" smtClean="0"/>
              <a:t>、</a:t>
            </a:r>
            <a:r>
              <a:rPr lang="en-US" altLang="zh-CN" dirty="0" smtClean="0"/>
              <a:t>SMTP</a:t>
            </a:r>
            <a:r>
              <a:rPr lang="zh-CN" altLang="en-US" dirty="0" smtClean="0"/>
              <a:t>等）非常相似，它建立在可靠的网络层传输协议（例如</a:t>
            </a:r>
            <a:r>
              <a:rPr lang="en-US" altLang="zh-CN" dirty="0" smtClean="0"/>
              <a:t>TCP/IP</a:t>
            </a:r>
            <a:r>
              <a:rPr lang="zh-CN" altLang="en-US" dirty="0" smtClean="0"/>
              <a:t>）以及众所周知的端口地址（</a:t>
            </a:r>
            <a:r>
              <a:rPr lang="en-US" altLang="zh-CN" dirty="0" smtClean="0"/>
              <a:t>80</a:t>
            </a:r>
            <a:r>
              <a:rPr lang="zh-CN" altLang="en-US" dirty="0" smtClean="0"/>
              <a:t>）之上</a:t>
            </a:r>
          </a:p>
        </p:txBody>
      </p:sp>
    </p:spTree>
    <p:extLst>
      <p:ext uri="{BB962C8B-B14F-4D97-AF65-F5344CB8AC3E}">
        <p14:creationId xmlns:p14="http://schemas.microsoft.com/office/powerpoint/2010/main" val="2136227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p:txBody>
          <a:bodyPr/>
          <a:lstStyle/>
          <a:p>
            <a:pPr eaLnBrk="1" hangingPunct="1"/>
            <a:r>
              <a:rPr lang="zh-CN" altLang="en-US" smtClean="0"/>
              <a:t>请求头概述</a:t>
            </a:r>
          </a:p>
        </p:txBody>
      </p:sp>
      <p:sp>
        <p:nvSpPr>
          <p:cNvPr id="8499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请求头中的各个字段使得客户可以向服务器传送有关请求的附加信息以及有关客户本身的信息。</a:t>
            </a:r>
          </a:p>
          <a:p>
            <a:pPr eaLnBrk="1" hangingPunct="1"/>
            <a:r>
              <a:rPr lang="zh-CN" altLang="en-US" smtClean="0"/>
              <a:t>这些字段作为请求限定符，在语义上与程序设计语言中的方法调用参数相当。</a:t>
            </a:r>
          </a:p>
        </p:txBody>
      </p:sp>
    </p:spTree>
    <p:extLst>
      <p:ext uri="{BB962C8B-B14F-4D97-AF65-F5344CB8AC3E}">
        <p14:creationId xmlns:p14="http://schemas.microsoft.com/office/powerpoint/2010/main" val="25103653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zh-CN" altLang="en-US" smtClean="0"/>
              <a:t>请求头概述</a:t>
            </a:r>
          </a:p>
        </p:txBody>
      </p:sp>
      <p:sp>
        <p:nvSpPr>
          <p:cNvPr id="8602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请求头的字段分为</a:t>
            </a:r>
            <a:r>
              <a:rPr lang="en-US" altLang="zh-CN" smtClean="0"/>
              <a:t>19</a:t>
            </a:r>
            <a:r>
              <a:rPr lang="zh-CN" altLang="en-US" smtClean="0"/>
              <a:t>种，即：</a:t>
            </a:r>
          </a:p>
          <a:p>
            <a:pPr lvl="1" eaLnBrk="1" hangingPunct="1"/>
            <a:r>
              <a:rPr lang="en-US" altLang="zh-CN" smtClean="0"/>
              <a:t>request-header = Accept | Accept-Charset| Accept-Encoding | Accept-Language| Host | Referer| User-Agent | If-Modified-Since | If-Unmodified-Since | Range | If-Range| Authorization | Proxy-Authorization | If-Match | If-None-Match| Max-Forwards| Expect | From| TE</a:t>
            </a:r>
          </a:p>
        </p:txBody>
      </p:sp>
    </p:spTree>
    <p:extLst>
      <p:ext uri="{BB962C8B-B14F-4D97-AF65-F5344CB8AC3E}">
        <p14:creationId xmlns:p14="http://schemas.microsoft.com/office/powerpoint/2010/main" val="4386959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type="ctrTitle"/>
          </p:nvPr>
        </p:nvSpPr>
        <p:spPr/>
        <p:txBody>
          <a:bodyPr/>
          <a:lstStyle/>
          <a:p>
            <a:pPr eaLnBrk="1" hangingPunct="1"/>
            <a:r>
              <a:rPr lang="en-US" altLang="zh-CN" smtClean="0"/>
              <a:t>Part V-I</a:t>
            </a:r>
          </a:p>
        </p:txBody>
      </p:sp>
      <p:sp>
        <p:nvSpPr>
          <p:cNvPr id="87043" name="Rectangle 5" descr="Rectangle: Click to edit Master text styles&#10;Second level&#10;Third level&#10;Fourth level&#10;Fifth level"/>
          <p:cNvSpPr>
            <a:spLocks noGrp="1" noChangeArrowheads="1"/>
          </p:cNvSpPr>
          <p:nvPr>
            <p:ph type="subTitle" idx="1"/>
          </p:nvPr>
        </p:nvSpPr>
        <p:spPr/>
        <p:txBody>
          <a:bodyPr/>
          <a:lstStyle/>
          <a:p>
            <a:pPr eaLnBrk="1" hangingPunct="1"/>
            <a:r>
              <a:rPr lang="zh-CN" altLang="en-US" dirty="0" smtClean="0"/>
              <a:t>请求头字段</a:t>
            </a:r>
          </a:p>
        </p:txBody>
      </p:sp>
    </p:spTree>
    <p:extLst>
      <p:ext uri="{BB962C8B-B14F-4D97-AF65-F5344CB8AC3E}">
        <p14:creationId xmlns:p14="http://schemas.microsoft.com/office/powerpoint/2010/main" val="11688514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pPr eaLnBrk="1" hangingPunct="1"/>
            <a:r>
              <a:rPr lang="zh-CN" altLang="en-US" smtClean="0"/>
              <a:t>请求头字段概述</a:t>
            </a:r>
          </a:p>
        </p:txBody>
      </p:sp>
      <p:sp>
        <p:nvSpPr>
          <p:cNvPr id="8806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HTTP1.0</a:t>
            </a:r>
            <a:r>
              <a:rPr lang="zh-CN" altLang="en-US" smtClean="0"/>
              <a:t>只有</a:t>
            </a:r>
            <a:r>
              <a:rPr lang="en-US" altLang="zh-CN" smtClean="0"/>
              <a:t>5</a:t>
            </a:r>
            <a:r>
              <a:rPr lang="zh-CN" altLang="en-US" smtClean="0"/>
              <a:t>个请求头字段</a:t>
            </a:r>
            <a:r>
              <a:rPr lang="en-US" altLang="zh-CN" smtClean="0"/>
              <a:t>,</a:t>
            </a:r>
            <a:r>
              <a:rPr lang="zh-CN" altLang="en-US" smtClean="0"/>
              <a:t>而</a:t>
            </a:r>
            <a:r>
              <a:rPr lang="en-US" altLang="zh-CN" smtClean="0"/>
              <a:t>HTTP1.1</a:t>
            </a:r>
            <a:r>
              <a:rPr lang="zh-CN" altLang="en-US" smtClean="0"/>
              <a:t>有</a:t>
            </a:r>
            <a:r>
              <a:rPr lang="en-US" altLang="zh-CN" smtClean="0"/>
              <a:t>19</a:t>
            </a:r>
            <a:r>
              <a:rPr lang="zh-CN" altLang="en-US" smtClean="0"/>
              <a:t>个</a:t>
            </a:r>
          </a:p>
          <a:p>
            <a:pPr eaLnBrk="1" hangingPunct="1"/>
            <a:r>
              <a:rPr lang="en-US" altLang="zh-CN" smtClean="0"/>
              <a:t>HTTP1.1</a:t>
            </a:r>
            <a:r>
              <a:rPr lang="zh-CN" altLang="en-US" smtClean="0"/>
              <a:t>保留了所以</a:t>
            </a:r>
            <a:r>
              <a:rPr lang="en-US" altLang="zh-CN" smtClean="0"/>
              <a:t>HTTP1.0</a:t>
            </a:r>
            <a:r>
              <a:rPr lang="zh-CN" altLang="en-US" smtClean="0"/>
              <a:t>的请求头字段</a:t>
            </a:r>
            <a:r>
              <a:rPr lang="en-US" altLang="zh-CN" smtClean="0"/>
              <a:t>,</a:t>
            </a:r>
            <a:r>
              <a:rPr lang="zh-CN" altLang="en-US" smtClean="0"/>
              <a:t>但是部分语义已经发生了变化</a:t>
            </a:r>
          </a:p>
          <a:p>
            <a:pPr lvl="1" eaLnBrk="1" hangingPunct="1"/>
            <a:r>
              <a:rPr lang="zh-CN" altLang="en-US" smtClean="0"/>
              <a:t>如</a:t>
            </a:r>
            <a:r>
              <a:rPr lang="en-US" altLang="zh-CN" smtClean="0"/>
              <a:t>Authorization</a:t>
            </a:r>
            <a:r>
              <a:rPr lang="zh-CN" altLang="en-US" smtClean="0"/>
              <a:t>所描述的访问身份验证已经进行了显著的扩展</a:t>
            </a:r>
            <a:r>
              <a:rPr lang="en-US" altLang="zh-CN" smtClean="0"/>
              <a:t>,</a:t>
            </a:r>
            <a:r>
              <a:rPr lang="zh-CN" altLang="en-US" smtClean="0"/>
              <a:t>有单独的</a:t>
            </a:r>
            <a:r>
              <a:rPr lang="en-US" altLang="zh-CN" smtClean="0"/>
              <a:t>RFC</a:t>
            </a:r>
            <a:r>
              <a:rPr lang="zh-CN" altLang="en-US" smtClean="0"/>
              <a:t>进行描述</a:t>
            </a:r>
          </a:p>
          <a:p>
            <a:pPr lvl="1" eaLnBrk="1" hangingPunct="1"/>
            <a:r>
              <a:rPr lang="zh-CN" altLang="en-US" smtClean="0"/>
              <a:t>如</a:t>
            </a:r>
            <a:r>
              <a:rPr lang="en-US" altLang="zh-CN" smtClean="0"/>
              <a:t>If-Modified-Since</a:t>
            </a:r>
            <a:r>
              <a:rPr lang="zh-CN" altLang="en-US" smtClean="0"/>
              <a:t>已经不再限制只能与</a:t>
            </a:r>
            <a:r>
              <a:rPr lang="en-US" altLang="zh-CN" smtClean="0"/>
              <a:t>GET</a:t>
            </a:r>
            <a:r>
              <a:rPr lang="zh-CN" altLang="en-US" smtClean="0"/>
              <a:t>方法一起使用</a:t>
            </a:r>
          </a:p>
        </p:txBody>
      </p:sp>
    </p:spTree>
    <p:extLst>
      <p:ext uri="{BB962C8B-B14F-4D97-AF65-F5344CB8AC3E}">
        <p14:creationId xmlns:p14="http://schemas.microsoft.com/office/powerpoint/2010/main" val="37813420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zh-CN" altLang="en-US" smtClean="0"/>
              <a:t>请求头字段概述</a:t>
            </a:r>
          </a:p>
        </p:txBody>
      </p:sp>
      <p:sp>
        <p:nvSpPr>
          <p:cNvPr id="8909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所有</a:t>
            </a:r>
            <a:r>
              <a:rPr lang="en-US" altLang="zh-CN" smtClean="0"/>
              <a:t>19</a:t>
            </a:r>
            <a:r>
              <a:rPr lang="zh-CN" altLang="en-US" smtClean="0"/>
              <a:t>个请求头字段可以分为</a:t>
            </a:r>
            <a:r>
              <a:rPr lang="en-US" altLang="zh-CN" smtClean="0"/>
              <a:t>4</a:t>
            </a:r>
            <a:r>
              <a:rPr lang="zh-CN" altLang="en-US" smtClean="0"/>
              <a:t>类</a:t>
            </a:r>
            <a:r>
              <a:rPr lang="en-US" altLang="zh-CN" smtClean="0"/>
              <a:t>:</a:t>
            </a:r>
          </a:p>
          <a:p>
            <a:pPr lvl="1" eaLnBrk="1" hangingPunct="1"/>
            <a:r>
              <a:rPr lang="zh-CN" altLang="en-US" smtClean="0"/>
              <a:t>响应首选项</a:t>
            </a:r>
            <a:r>
              <a:rPr lang="en-US" altLang="zh-CN" smtClean="0"/>
              <a:t>:</a:t>
            </a:r>
          </a:p>
          <a:p>
            <a:pPr lvl="2" eaLnBrk="1" hangingPunct="1"/>
            <a:r>
              <a:rPr lang="en-US" altLang="zh-CN" smtClean="0"/>
              <a:t>Accept: </a:t>
            </a:r>
            <a:r>
              <a:rPr lang="zh-CN" altLang="en-US" smtClean="0"/>
              <a:t>首选媒体类型</a:t>
            </a:r>
          </a:p>
          <a:p>
            <a:pPr lvl="2" eaLnBrk="1" hangingPunct="1"/>
            <a:r>
              <a:rPr lang="en-US" altLang="zh-CN" smtClean="0"/>
              <a:t>Accept-Charset: </a:t>
            </a:r>
            <a:r>
              <a:rPr lang="zh-CN" altLang="en-US" smtClean="0"/>
              <a:t>首选字符集</a:t>
            </a:r>
          </a:p>
          <a:p>
            <a:pPr lvl="2" eaLnBrk="1" hangingPunct="1"/>
            <a:r>
              <a:rPr lang="en-US" altLang="zh-CN" smtClean="0"/>
              <a:t>Accept-Encoding: </a:t>
            </a:r>
            <a:r>
              <a:rPr lang="zh-CN" altLang="en-US" smtClean="0"/>
              <a:t>首选内容编码</a:t>
            </a:r>
          </a:p>
          <a:p>
            <a:pPr lvl="2" eaLnBrk="1" hangingPunct="1"/>
            <a:r>
              <a:rPr lang="en-US" altLang="zh-CN" smtClean="0"/>
              <a:t>Accept-Language: </a:t>
            </a:r>
            <a:r>
              <a:rPr lang="zh-CN" altLang="en-US" smtClean="0"/>
              <a:t>首选自然语言</a:t>
            </a:r>
          </a:p>
          <a:p>
            <a:pPr lvl="1" eaLnBrk="1" hangingPunct="1"/>
            <a:r>
              <a:rPr lang="zh-CN" altLang="en-US" smtClean="0"/>
              <a:t>随请求发送消息</a:t>
            </a:r>
            <a:r>
              <a:rPr lang="en-US" altLang="zh-CN" smtClean="0"/>
              <a:t>:</a:t>
            </a:r>
          </a:p>
          <a:p>
            <a:pPr lvl="2" eaLnBrk="1" hangingPunct="1"/>
            <a:r>
              <a:rPr lang="en-US" altLang="zh-CN" smtClean="0"/>
              <a:t>Authorization*: </a:t>
            </a:r>
            <a:r>
              <a:rPr lang="zh-CN" altLang="en-US" smtClean="0"/>
              <a:t>用户代理身份凭证</a:t>
            </a:r>
          </a:p>
          <a:p>
            <a:pPr lvl="2" eaLnBrk="1" hangingPunct="1"/>
            <a:r>
              <a:rPr lang="en-US" altLang="zh-CN" smtClean="0"/>
              <a:t>From*: </a:t>
            </a:r>
            <a:r>
              <a:rPr lang="zh-CN" altLang="en-US" smtClean="0"/>
              <a:t>用户电子邮件地址</a:t>
            </a:r>
          </a:p>
          <a:p>
            <a:pPr lvl="2" eaLnBrk="1" hangingPunct="1"/>
            <a:r>
              <a:rPr lang="en-US" altLang="zh-CN" smtClean="0"/>
              <a:t>Referer*: </a:t>
            </a:r>
            <a:r>
              <a:rPr lang="zh-CN" altLang="en-US" smtClean="0"/>
              <a:t>用于获取</a:t>
            </a:r>
            <a:r>
              <a:rPr lang="en-US" altLang="zh-CN" smtClean="0"/>
              <a:t>Request-URI</a:t>
            </a:r>
            <a:r>
              <a:rPr lang="zh-CN" altLang="en-US" smtClean="0"/>
              <a:t>的那个</a:t>
            </a:r>
            <a:r>
              <a:rPr lang="en-US" altLang="zh-CN" smtClean="0"/>
              <a:t>URI</a:t>
            </a:r>
          </a:p>
        </p:txBody>
      </p:sp>
    </p:spTree>
    <p:extLst>
      <p:ext uri="{BB962C8B-B14F-4D97-AF65-F5344CB8AC3E}">
        <p14:creationId xmlns:p14="http://schemas.microsoft.com/office/powerpoint/2010/main" val="177481862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zh-CN" altLang="en-US" smtClean="0"/>
              <a:t>请求头字段概述</a:t>
            </a:r>
          </a:p>
        </p:txBody>
      </p:sp>
      <p:sp>
        <p:nvSpPr>
          <p:cNvPr id="9011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所有</a:t>
            </a:r>
            <a:r>
              <a:rPr lang="en-US" altLang="zh-CN" smtClean="0"/>
              <a:t>19</a:t>
            </a:r>
            <a:r>
              <a:rPr lang="zh-CN" altLang="en-US" smtClean="0"/>
              <a:t>个请求头字段可以分为</a:t>
            </a:r>
            <a:r>
              <a:rPr lang="en-US" altLang="zh-CN" smtClean="0"/>
              <a:t>4</a:t>
            </a:r>
            <a:r>
              <a:rPr lang="zh-CN" altLang="en-US" smtClean="0"/>
              <a:t>类</a:t>
            </a:r>
            <a:r>
              <a:rPr lang="en-US" altLang="zh-CN" smtClean="0"/>
              <a:t>:</a:t>
            </a:r>
          </a:p>
          <a:p>
            <a:pPr lvl="1" eaLnBrk="1" hangingPunct="1"/>
            <a:r>
              <a:rPr lang="zh-CN" altLang="en-US" smtClean="0"/>
              <a:t>随请求发送消息</a:t>
            </a:r>
            <a:r>
              <a:rPr lang="en-US" altLang="zh-CN" smtClean="0"/>
              <a:t>:</a:t>
            </a:r>
          </a:p>
          <a:p>
            <a:pPr lvl="2" eaLnBrk="1" hangingPunct="1"/>
            <a:r>
              <a:rPr lang="en-US" altLang="zh-CN" smtClean="0"/>
              <a:t>User-Agent*: </a:t>
            </a:r>
            <a:r>
              <a:rPr lang="zh-CN" altLang="en-US" smtClean="0"/>
              <a:t>用户代理信息</a:t>
            </a:r>
          </a:p>
          <a:p>
            <a:pPr lvl="2" eaLnBrk="1" hangingPunct="1"/>
            <a:r>
              <a:rPr lang="en-US" altLang="zh-CN" smtClean="0"/>
              <a:t>Proxy-Authorization: </a:t>
            </a:r>
            <a:r>
              <a:rPr lang="zh-CN" altLang="en-US" smtClean="0"/>
              <a:t>客户机向代理的授权</a:t>
            </a:r>
          </a:p>
          <a:p>
            <a:pPr lvl="1" eaLnBrk="1" hangingPunct="1"/>
            <a:r>
              <a:rPr lang="zh-CN" altLang="en-US" smtClean="0"/>
              <a:t>条件请求</a:t>
            </a:r>
            <a:r>
              <a:rPr lang="en-US" altLang="zh-CN" smtClean="0"/>
              <a:t>:</a:t>
            </a:r>
          </a:p>
          <a:p>
            <a:pPr lvl="2" eaLnBrk="1" hangingPunct="1"/>
            <a:r>
              <a:rPr lang="en-US" altLang="zh-CN" smtClean="0"/>
              <a:t>If-Modified-Since*: </a:t>
            </a:r>
            <a:r>
              <a:rPr lang="zh-CN" altLang="en-US" smtClean="0"/>
              <a:t>同最后一次修改时间的比较</a:t>
            </a:r>
          </a:p>
          <a:p>
            <a:pPr lvl="2" eaLnBrk="1" hangingPunct="1"/>
            <a:r>
              <a:rPr lang="en-US" altLang="zh-CN" smtClean="0"/>
              <a:t>If-Match: </a:t>
            </a:r>
            <a:r>
              <a:rPr lang="zh-CN" altLang="en-US" smtClean="0"/>
              <a:t>与实体标签的比较</a:t>
            </a:r>
          </a:p>
          <a:p>
            <a:pPr lvl="2" eaLnBrk="1" hangingPunct="1"/>
            <a:r>
              <a:rPr lang="en-US" altLang="zh-CN" smtClean="0"/>
              <a:t>If-None-Match:</a:t>
            </a:r>
            <a:r>
              <a:rPr lang="zh-CN" altLang="en-US" smtClean="0"/>
              <a:t>与实体标签的比较</a:t>
            </a:r>
          </a:p>
          <a:p>
            <a:pPr lvl="2" eaLnBrk="1" hangingPunct="1"/>
            <a:r>
              <a:rPr lang="en-US" altLang="zh-CN" smtClean="0"/>
              <a:t>If-Unmodified-Since:</a:t>
            </a:r>
            <a:r>
              <a:rPr lang="zh-CN" altLang="en-US" smtClean="0"/>
              <a:t>同最后一次修改时间的比较</a:t>
            </a:r>
          </a:p>
          <a:p>
            <a:pPr lvl="2" eaLnBrk="1" hangingPunct="1"/>
            <a:r>
              <a:rPr lang="en-US" altLang="zh-CN" smtClean="0"/>
              <a:t>If-Range: </a:t>
            </a:r>
            <a:r>
              <a:rPr lang="zh-CN" altLang="en-US" smtClean="0"/>
              <a:t>只有实体不改变前提下才发送范围</a:t>
            </a:r>
          </a:p>
        </p:txBody>
      </p:sp>
    </p:spTree>
    <p:extLst>
      <p:ext uri="{BB962C8B-B14F-4D97-AF65-F5344CB8AC3E}">
        <p14:creationId xmlns:p14="http://schemas.microsoft.com/office/powerpoint/2010/main" val="34068254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lstStyle/>
          <a:p>
            <a:pPr eaLnBrk="1" hangingPunct="1"/>
            <a:r>
              <a:rPr lang="zh-CN" altLang="en-US" smtClean="0"/>
              <a:t>请求头字段概述</a:t>
            </a:r>
          </a:p>
        </p:txBody>
      </p:sp>
      <p:sp>
        <p:nvSpPr>
          <p:cNvPr id="9114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所有</a:t>
            </a:r>
            <a:r>
              <a:rPr lang="en-US" altLang="zh-CN" smtClean="0"/>
              <a:t>19</a:t>
            </a:r>
            <a:r>
              <a:rPr lang="zh-CN" altLang="en-US" smtClean="0"/>
              <a:t>个请求头字段可以分为</a:t>
            </a:r>
            <a:r>
              <a:rPr lang="en-US" altLang="zh-CN" smtClean="0"/>
              <a:t>4</a:t>
            </a:r>
            <a:r>
              <a:rPr lang="zh-CN" altLang="en-US" smtClean="0"/>
              <a:t>类</a:t>
            </a:r>
            <a:r>
              <a:rPr lang="en-US" altLang="zh-CN" smtClean="0"/>
              <a:t>:</a:t>
            </a:r>
          </a:p>
          <a:p>
            <a:pPr lvl="1" eaLnBrk="1" hangingPunct="1"/>
            <a:r>
              <a:rPr lang="zh-CN" altLang="en-US" smtClean="0"/>
              <a:t>在服务器上的限制</a:t>
            </a:r>
            <a:r>
              <a:rPr lang="en-US" altLang="zh-CN" smtClean="0"/>
              <a:t>:</a:t>
            </a:r>
          </a:p>
          <a:p>
            <a:pPr lvl="2" eaLnBrk="1" hangingPunct="1"/>
            <a:r>
              <a:rPr lang="en-US" altLang="zh-CN" smtClean="0"/>
              <a:t>Expect: </a:t>
            </a:r>
            <a:r>
              <a:rPr lang="zh-CN" altLang="en-US" smtClean="0"/>
              <a:t>客户机预期的服务器行为</a:t>
            </a:r>
          </a:p>
          <a:p>
            <a:pPr lvl="2" eaLnBrk="1" hangingPunct="1"/>
            <a:r>
              <a:rPr lang="en-US" altLang="zh-CN" smtClean="0"/>
              <a:t>Host: </a:t>
            </a:r>
            <a:r>
              <a:rPr lang="zh-CN" altLang="en-US" smtClean="0"/>
              <a:t>被请求资源的主机</a:t>
            </a:r>
          </a:p>
          <a:p>
            <a:pPr lvl="2" eaLnBrk="1" hangingPunct="1"/>
            <a:r>
              <a:rPr lang="en-US" altLang="zh-CN" smtClean="0"/>
              <a:t>Max-Forwards: </a:t>
            </a:r>
            <a:r>
              <a:rPr lang="zh-CN" altLang="en-US" smtClean="0"/>
              <a:t>限制转发路段</a:t>
            </a:r>
          </a:p>
          <a:p>
            <a:pPr lvl="2" eaLnBrk="1" hangingPunct="1"/>
            <a:r>
              <a:rPr lang="en-US" altLang="zh-CN" smtClean="0"/>
              <a:t>Range: </a:t>
            </a:r>
            <a:r>
              <a:rPr lang="zh-CN" altLang="en-US" smtClean="0"/>
              <a:t>请求实体的字节范围</a:t>
            </a:r>
          </a:p>
        </p:txBody>
      </p:sp>
    </p:spTree>
    <p:extLst>
      <p:ext uri="{BB962C8B-B14F-4D97-AF65-F5344CB8AC3E}">
        <p14:creationId xmlns:p14="http://schemas.microsoft.com/office/powerpoint/2010/main" val="2056193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en-US" altLang="zh-CN" smtClean="0"/>
              <a:t>Accept</a:t>
            </a:r>
          </a:p>
        </p:txBody>
      </p:sp>
      <p:sp>
        <p:nvSpPr>
          <p:cNvPr id="9216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该字段表示客户在接收响应时所能接受的特定媒体类型。例如：</a:t>
            </a:r>
          </a:p>
          <a:p>
            <a:pPr lvl="1" eaLnBrk="1" hangingPunct="1"/>
            <a:r>
              <a:rPr lang="zh-CN" altLang="en-US" smtClean="0"/>
              <a:t>“</a:t>
            </a:r>
            <a:r>
              <a:rPr lang="en-US" altLang="zh-CN" smtClean="0"/>
              <a:t>Accept : text/html”</a:t>
            </a:r>
            <a:r>
              <a:rPr lang="zh-CN" altLang="en-US" smtClean="0"/>
              <a:t>表示客户可以接受</a:t>
            </a:r>
            <a:r>
              <a:rPr lang="en-US" altLang="zh-CN" smtClean="0"/>
              <a:t>HTML</a:t>
            </a:r>
            <a:r>
              <a:rPr lang="zh-CN" altLang="en-US" smtClean="0"/>
              <a:t>文件 </a:t>
            </a:r>
          </a:p>
          <a:p>
            <a:pPr lvl="1" eaLnBrk="1" hangingPunct="1"/>
            <a:r>
              <a:rPr lang="zh-CN" altLang="en-US" smtClean="0"/>
              <a:t>“</a:t>
            </a:r>
            <a:r>
              <a:rPr lang="en-US" altLang="zh-CN" smtClean="0"/>
              <a:t>Accept : text/*”</a:t>
            </a:r>
            <a:r>
              <a:rPr lang="zh-CN" altLang="en-US" smtClean="0"/>
              <a:t>表示客户可以接受各种文本文件</a:t>
            </a:r>
          </a:p>
          <a:p>
            <a:pPr lvl="1" eaLnBrk="1" hangingPunct="1"/>
            <a:r>
              <a:rPr lang="zh-CN" altLang="en-US" smtClean="0"/>
              <a:t>“</a:t>
            </a:r>
            <a:r>
              <a:rPr lang="en-US" altLang="zh-CN" smtClean="0"/>
              <a:t>Accept : */*”</a:t>
            </a:r>
            <a:r>
              <a:rPr lang="zh-CN" altLang="en-US" smtClean="0"/>
              <a:t>则表示客户可以接受所有格式文件</a:t>
            </a:r>
          </a:p>
          <a:p>
            <a:pPr eaLnBrk="1" hangingPunct="1"/>
            <a:r>
              <a:rPr lang="en-US" altLang="zh-CN" smtClean="0"/>
              <a:t>Accept-Charset</a:t>
            </a:r>
            <a:r>
              <a:rPr lang="zh-CN" altLang="en-US" smtClean="0"/>
              <a:t>、</a:t>
            </a:r>
            <a:r>
              <a:rPr lang="en-US" altLang="zh-CN" smtClean="0"/>
              <a:t>Accept-Encoding</a:t>
            </a:r>
            <a:r>
              <a:rPr lang="zh-CN" altLang="en-US" smtClean="0"/>
              <a:t>、</a:t>
            </a:r>
            <a:r>
              <a:rPr lang="en-US" altLang="zh-CN" smtClean="0"/>
              <a:t>Accept-Language </a:t>
            </a:r>
            <a:r>
              <a:rPr lang="zh-CN" altLang="en-US" smtClean="0"/>
              <a:t>与</a:t>
            </a:r>
            <a:r>
              <a:rPr lang="en-US" altLang="zh-CN" smtClean="0"/>
              <a:t>Accept </a:t>
            </a:r>
            <a:r>
              <a:rPr lang="zh-CN" altLang="en-US" smtClean="0"/>
              <a:t>相类似</a:t>
            </a:r>
          </a:p>
          <a:p>
            <a:pPr eaLnBrk="1" hangingPunct="1"/>
            <a:r>
              <a:rPr lang="en-US" altLang="zh-CN" smtClean="0"/>
              <a:t>HTTP</a:t>
            </a:r>
            <a:r>
              <a:rPr lang="zh-CN" altLang="en-US" smtClean="0"/>
              <a:t>协议中通过使用</a:t>
            </a:r>
            <a:r>
              <a:rPr lang="en-US" altLang="zh-CN" smtClean="0"/>
              <a:t>Accept</a:t>
            </a:r>
            <a:r>
              <a:rPr lang="zh-CN" altLang="en-US" smtClean="0"/>
              <a:t>等请求头字段来实现“服务器驱动的”内容协商。</a:t>
            </a:r>
          </a:p>
        </p:txBody>
      </p:sp>
    </p:spTree>
    <p:extLst>
      <p:ext uri="{BB962C8B-B14F-4D97-AF65-F5344CB8AC3E}">
        <p14:creationId xmlns:p14="http://schemas.microsoft.com/office/powerpoint/2010/main" val="10888024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pPr eaLnBrk="1" hangingPunct="1"/>
            <a:r>
              <a:rPr lang="en-US" altLang="zh-CN" smtClean="0"/>
              <a:t>From</a:t>
            </a:r>
          </a:p>
        </p:txBody>
      </p:sp>
      <p:sp>
        <p:nvSpPr>
          <p:cNvPr id="9318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允许用户包含他的电子邮件地址作为一种身份凭证</a:t>
            </a:r>
            <a:r>
              <a:rPr lang="en-US" altLang="zh-CN" smtClean="0"/>
              <a:t>,</a:t>
            </a:r>
            <a:r>
              <a:rPr lang="zh-CN" altLang="en-US" smtClean="0"/>
              <a:t>这对作为代理运行的客户机程序特别有用</a:t>
            </a:r>
          </a:p>
          <a:p>
            <a:pPr eaLnBrk="1" hangingPunct="1"/>
            <a:r>
              <a:rPr lang="zh-CN" altLang="en-US" smtClean="0"/>
              <a:t>并不鼓励以常规方式来使用</a:t>
            </a:r>
            <a:r>
              <a:rPr lang="en-US" altLang="zh-CN" smtClean="0"/>
              <a:t>From</a:t>
            </a:r>
            <a:r>
              <a:rPr lang="zh-CN" altLang="en-US" smtClean="0"/>
              <a:t>头</a:t>
            </a:r>
            <a:r>
              <a:rPr lang="en-US" altLang="zh-CN" smtClean="0"/>
              <a:t>,</a:t>
            </a:r>
            <a:r>
              <a:rPr lang="zh-CN" altLang="en-US" smtClean="0"/>
              <a:t>因为它违背了客户的隐私权</a:t>
            </a:r>
          </a:p>
        </p:txBody>
      </p:sp>
    </p:spTree>
    <p:extLst>
      <p:ext uri="{BB962C8B-B14F-4D97-AF65-F5344CB8AC3E}">
        <p14:creationId xmlns:p14="http://schemas.microsoft.com/office/powerpoint/2010/main" val="13384954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r>
              <a:rPr lang="en-US" altLang="zh-CN" smtClean="0"/>
              <a:t>Host</a:t>
            </a:r>
          </a:p>
        </p:txBody>
      </p:sp>
      <p:sp>
        <p:nvSpPr>
          <p:cNvPr id="9421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该字段表示所请求的资源所在的</a:t>
            </a:r>
            <a:r>
              <a:rPr lang="en-US" altLang="zh-CN" smtClean="0"/>
              <a:t>Internet</a:t>
            </a:r>
            <a:r>
              <a:rPr lang="zh-CN" altLang="en-US" smtClean="0"/>
              <a:t>宿主机及其端口位置。</a:t>
            </a:r>
          </a:p>
          <a:p>
            <a:pPr eaLnBrk="1" hangingPunct="1"/>
            <a:r>
              <a:rPr lang="zh-CN" altLang="en-US" smtClean="0"/>
              <a:t>例如：“</a:t>
            </a:r>
            <a:r>
              <a:rPr lang="en-US" altLang="zh-CN" smtClean="0"/>
              <a:t>Host: www.w3.org ”</a:t>
            </a:r>
            <a:r>
              <a:rPr lang="zh-CN" altLang="en-US" smtClean="0"/>
              <a:t>表示用户想获取的资源位于</a:t>
            </a:r>
            <a:r>
              <a:rPr lang="en-US" altLang="zh-CN" smtClean="0"/>
              <a:t>www.w3.org </a:t>
            </a:r>
            <a:r>
              <a:rPr lang="zh-CN" altLang="en-US" smtClean="0"/>
              <a:t>上，端口为缺省值</a:t>
            </a:r>
            <a:r>
              <a:rPr lang="en-US" altLang="zh-CN" smtClean="0"/>
              <a:t>80</a:t>
            </a:r>
            <a:r>
              <a:rPr lang="zh-CN" altLang="en-US" smtClean="0"/>
              <a:t>。</a:t>
            </a:r>
          </a:p>
        </p:txBody>
      </p:sp>
    </p:spTree>
    <p:extLst>
      <p:ext uri="{BB962C8B-B14F-4D97-AF65-F5344CB8AC3E}">
        <p14:creationId xmlns:p14="http://schemas.microsoft.com/office/powerpoint/2010/main" val="211543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smtClean="0"/>
              <a:t>HTTP</a:t>
            </a:r>
            <a:r>
              <a:rPr lang="zh-CN" altLang="en-US" smtClean="0"/>
              <a:t>特点</a:t>
            </a:r>
          </a:p>
        </p:txBody>
      </p:sp>
      <p:sp>
        <p:nvSpPr>
          <p:cNvPr id="1229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dirty="0" smtClean="0"/>
              <a:t>简单快速</a:t>
            </a:r>
          </a:p>
          <a:p>
            <a:pPr lvl="1" eaLnBrk="1" hangingPunct="1"/>
            <a:r>
              <a:rPr lang="zh-CN" altLang="en-US" dirty="0" smtClean="0"/>
              <a:t>在</a:t>
            </a:r>
            <a:r>
              <a:rPr lang="en-US" altLang="zh-CN" dirty="0" smtClean="0"/>
              <a:t>Web</a:t>
            </a:r>
            <a:r>
              <a:rPr lang="zh-CN" altLang="en-US" dirty="0" smtClean="0"/>
              <a:t>出现前网上传输文件的传统方法是使用</a:t>
            </a:r>
            <a:r>
              <a:rPr lang="en-US" altLang="zh-CN" dirty="0" smtClean="0"/>
              <a:t>FTP</a:t>
            </a:r>
            <a:r>
              <a:rPr lang="zh-CN" altLang="en-US" dirty="0" smtClean="0"/>
              <a:t>协议。与</a:t>
            </a:r>
            <a:r>
              <a:rPr lang="en-US" altLang="zh-CN" dirty="0" smtClean="0"/>
              <a:t>HTTP</a:t>
            </a:r>
            <a:r>
              <a:rPr lang="zh-CN" altLang="en-US" dirty="0" smtClean="0"/>
              <a:t>协议相比，</a:t>
            </a:r>
            <a:r>
              <a:rPr lang="en-US" altLang="zh-CN" dirty="0" smtClean="0"/>
              <a:t>FTP</a:t>
            </a:r>
            <a:r>
              <a:rPr lang="zh-CN" altLang="en-US" dirty="0" smtClean="0"/>
              <a:t>协议传输文件的机制更为复杂，额外的开销也大</a:t>
            </a:r>
          </a:p>
          <a:p>
            <a:pPr lvl="1" eaLnBrk="1" hangingPunct="1"/>
            <a:r>
              <a:rPr lang="en-US" altLang="zh-CN" dirty="0" smtClean="0"/>
              <a:t>FTP</a:t>
            </a:r>
            <a:r>
              <a:rPr lang="zh-CN" altLang="en-US" dirty="0" smtClean="0"/>
              <a:t>协议在工作时需要建立两条连接，一条用于传输控制命令（文件下载请求），另一条用于传输文件。而</a:t>
            </a:r>
            <a:r>
              <a:rPr lang="en-US" altLang="zh-CN" dirty="0" smtClean="0"/>
              <a:t>HTTP</a:t>
            </a:r>
            <a:r>
              <a:rPr lang="zh-CN" altLang="en-US" dirty="0" smtClean="0"/>
              <a:t>使用单个连接来发送请求和传输文件。每个客户的请求指出了请求的方法以及该方法所作用的资源的地址或路径</a:t>
            </a:r>
          </a:p>
          <a:p>
            <a:pPr lvl="1" eaLnBrk="1" hangingPunct="1"/>
            <a:r>
              <a:rPr lang="zh-CN" altLang="en-US" dirty="0" smtClean="0"/>
              <a:t>由于</a:t>
            </a:r>
            <a:r>
              <a:rPr lang="en-US" altLang="zh-CN" dirty="0" smtClean="0"/>
              <a:t>HTTP</a:t>
            </a:r>
            <a:r>
              <a:rPr lang="zh-CN" altLang="en-US" dirty="0" smtClean="0"/>
              <a:t>协议简单，使得</a:t>
            </a:r>
            <a:r>
              <a:rPr lang="en-US" altLang="zh-CN" dirty="0" smtClean="0"/>
              <a:t>HTTP</a:t>
            </a:r>
            <a:r>
              <a:rPr lang="zh-CN" altLang="en-US" dirty="0" smtClean="0"/>
              <a:t>通信的速度较快</a:t>
            </a:r>
          </a:p>
        </p:txBody>
      </p:sp>
    </p:spTree>
    <p:extLst>
      <p:ext uri="{BB962C8B-B14F-4D97-AF65-F5344CB8AC3E}">
        <p14:creationId xmlns:p14="http://schemas.microsoft.com/office/powerpoint/2010/main" val="19078975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p:txBody>
          <a:bodyPr/>
          <a:lstStyle/>
          <a:p>
            <a:pPr eaLnBrk="1" hangingPunct="1"/>
            <a:r>
              <a:rPr lang="en-US" altLang="zh-CN" smtClean="0"/>
              <a:t>If-Modified-Since</a:t>
            </a:r>
          </a:p>
        </p:txBody>
      </p:sp>
      <p:sp>
        <p:nvSpPr>
          <p:cNvPr id="9523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该字段表示如果所请求的实体在某个时间之后没有被修改过的话，那么就不要返回该实体。</a:t>
            </a:r>
          </a:p>
          <a:p>
            <a:pPr eaLnBrk="1" hangingPunct="1"/>
            <a:r>
              <a:rPr lang="zh-CN" altLang="en-US" smtClean="0"/>
              <a:t>此时，返回的响应为</a:t>
            </a:r>
            <a:r>
              <a:rPr lang="en-US" altLang="zh-CN" smtClean="0"/>
              <a:t>304</a:t>
            </a:r>
            <a:r>
              <a:rPr lang="zh-CN" altLang="en-US" smtClean="0"/>
              <a:t>（</a:t>
            </a:r>
            <a:r>
              <a:rPr lang="en-US" altLang="zh-CN" smtClean="0"/>
              <a:t>not modified</a:t>
            </a:r>
            <a:r>
              <a:rPr lang="zh-CN" altLang="en-US" smtClean="0"/>
              <a:t>），且响应中没有消息体。</a:t>
            </a:r>
          </a:p>
          <a:p>
            <a:pPr eaLnBrk="1" hangingPunct="1"/>
            <a:r>
              <a:rPr lang="zh-CN" altLang="en-US" smtClean="0"/>
              <a:t>该字段的目的是以最小的代价来有效地更新缓存过的资源。</a:t>
            </a:r>
          </a:p>
          <a:p>
            <a:pPr eaLnBrk="1" hangingPunct="1"/>
            <a:r>
              <a:rPr lang="en-US" altLang="zh-CN" smtClean="0"/>
              <a:t>If-Unmodified-Since</a:t>
            </a:r>
            <a:r>
              <a:rPr lang="zh-CN" altLang="en-US" smtClean="0"/>
              <a:t>字段的含义则正好相反。它表示如果所请求资源在某个时间之后未被修改过的话</a:t>
            </a:r>
            <a:r>
              <a:rPr lang="en-US" altLang="zh-CN" smtClean="0"/>
              <a:t>,</a:t>
            </a:r>
            <a:r>
              <a:rPr lang="zh-CN" altLang="en-US" smtClean="0"/>
              <a:t>则对该资源执行指定的操作方法。</a:t>
            </a:r>
          </a:p>
        </p:txBody>
      </p:sp>
    </p:spTree>
    <p:extLst>
      <p:ext uri="{BB962C8B-B14F-4D97-AF65-F5344CB8AC3E}">
        <p14:creationId xmlns:p14="http://schemas.microsoft.com/office/powerpoint/2010/main" val="32077951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p:txBody>
          <a:bodyPr/>
          <a:lstStyle/>
          <a:p>
            <a:pPr eaLnBrk="1" hangingPunct="1"/>
            <a:r>
              <a:rPr lang="en-US" altLang="zh-CN" smtClean="0"/>
              <a:t>Range</a:t>
            </a:r>
          </a:p>
        </p:txBody>
      </p:sp>
      <p:sp>
        <p:nvSpPr>
          <p:cNvPr id="9626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该字段为</a:t>
            </a:r>
            <a:r>
              <a:rPr lang="en-US" altLang="zh-CN" smtClean="0"/>
              <a:t>GET</a:t>
            </a:r>
            <a:r>
              <a:rPr lang="zh-CN" altLang="en-US" smtClean="0"/>
              <a:t>方法设定了一个条件，以获取资源中的一个或多个部分，而不是整个资源。</a:t>
            </a:r>
          </a:p>
          <a:p>
            <a:pPr eaLnBrk="1" hangingPunct="1"/>
            <a:r>
              <a:rPr lang="zh-CN" altLang="en-US" smtClean="0"/>
              <a:t>该字段是为了解决</a:t>
            </a:r>
            <a:r>
              <a:rPr lang="en-US" altLang="zh-CN" smtClean="0"/>
              <a:t>HTTP</a:t>
            </a:r>
            <a:r>
              <a:rPr lang="zh-CN" altLang="en-US" smtClean="0"/>
              <a:t>在传输文件的效率和速度这两个问题而设定的。</a:t>
            </a:r>
          </a:p>
          <a:p>
            <a:pPr eaLnBrk="1" hangingPunct="1"/>
            <a:r>
              <a:rPr lang="zh-CN" altLang="en-US" smtClean="0"/>
              <a:t>任何一个资源</a:t>
            </a:r>
            <a:r>
              <a:rPr lang="en-US" altLang="zh-CN" smtClean="0"/>
              <a:t>,</a:t>
            </a:r>
            <a:r>
              <a:rPr lang="zh-CN" altLang="en-US" smtClean="0"/>
              <a:t>在作为消息的实体而传输时都是一个</a:t>
            </a:r>
            <a:r>
              <a:rPr lang="en-US" altLang="zh-CN" smtClean="0"/>
              <a:t>byte</a:t>
            </a:r>
            <a:r>
              <a:rPr lang="zh-CN" altLang="en-US" smtClean="0"/>
              <a:t>序列</a:t>
            </a:r>
            <a:r>
              <a:rPr lang="en-US" altLang="zh-CN" smtClean="0"/>
              <a:t>.</a:t>
            </a:r>
            <a:r>
              <a:rPr lang="zh-CN" altLang="en-US" smtClean="0"/>
              <a:t>该序列可以分为若干部分</a:t>
            </a:r>
            <a:r>
              <a:rPr lang="en-US" altLang="zh-CN" smtClean="0"/>
              <a:t>(</a:t>
            </a:r>
            <a:r>
              <a:rPr lang="zh-CN" altLang="en-US" smtClean="0"/>
              <a:t>块</a:t>
            </a:r>
            <a:r>
              <a:rPr lang="en-US" altLang="zh-CN" smtClean="0"/>
              <a:t>).</a:t>
            </a:r>
          </a:p>
          <a:p>
            <a:pPr lvl="1" eaLnBrk="1" hangingPunct="1"/>
            <a:r>
              <a:rPr lang="zh-CN" altLang="en-US" smtClean="0"/>
              <a:t>如：一个大小为</a:t>
            </a:r>
            <a:r>
              <a:rPr lang="en-US" altLang="zh-CN" smtClean="0"/>
              <a:t>10KB</a:t>
            </a:r>
            <a:r>
              <a:rPr lang="zh-CN" altLang="en-US" smtClean="0"/>
              <a:t>的文件，可以分为大小为</a:t>
            </a:r>
            <a:r>
              <a:rPr lang="en-US" altLang="zh-CN" smtClean="0"/>
              <a:t>2KB</a:t>
            </a:r>
            <a:r>
              <a:rPr lang="zh-CN" altLang="en-US" smtClean="0"/>
              <a:t>的</a:t>
            </a:r>
            <a:r>
              <a:rPr lang="en-US" altLang="zh-CN" smtClean="0"/>
              <a:t>5</a:t>
            </a:r>
            <a:r>
              <a:rPr lang="zh-CN" altLang="en-US" smtClean="0"/>
              <a:t>块：</a:t>
            </a:r>
            <a:r>
              <a:rPr lang="en-US" altLang="zh-CN" smtClean="0"/>
              <a:t>0-1999,2000-3999,4000-5999,6000-7999,8000-9999</a:t>
            </a:r>
          </a:p>
        </p:txBody>
      </p:sp>
    </p:spTree>
    <p:extLst>
      <p:ext uri="{BB962C8B-B14F-4D97-AF65-F5344CB8AC3E}">
        <p14:creationId xmlns:p14="http://schemas.microsoft.com/office/powerpoint/2010/main" val="28240483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p:txBody>
          <a:bodyPr/>
          <a:lstStyle/>
          <a:p>
            <a:pPr eaLnBrk="1" hangingPunct="1"/>
            <a:r>
              <a:rPr lang="en-US" altLang="zh-CN" smtClean="0"/>
              <a:t>Range</a:t>
            </a:r>
          </a:p>
        </p:txBody>
      </p:sp>
      <p:sp>
        <p:nvSpPr>
          <p:cNvPr id="9728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客户在使用</a:t>
            </a:r>
            <a:r>
              <a:rPr lang="en-US" altLang="zh-CN" smtClean="0"/>
              <a:t>GET</a:t>
            </a:r>
            <a:r>
              <a:rPr lang="zh-CN" altLang="en-US" smtClean="0"/>
              <a:t>方法时，可以通过指定</a:t>
            </a:r>
            <a:r>
              <a:rPr lang="en-US" altLang="zh-CN" smtClean="0"/>
              <a:t>Range</a:t>
            </a:r>
            <a:r>
              <a:rPr lang="zh-CN" altLang="en-US" smtClean="0"/>
              <a:t>字段来实现获取指定资源中的一个或者多个部分。</a:t>
            </a:r>
            <a:r>
              <a:rPr lang="en-US" altLang="zh-CN" smtClean="0"/>
              <a:t>»</a:t>
            </a:r>
          </a:p>
          <a:p>
            <a:pPr lvl="1" eaLnBrk="1" hangingPunct="1"/>
            <a:r>
              <a:rPr lang="zh-CN" altLang="en-US" smtClean="0"/>
              <a:t>如：“</a:t>
            </a:r>
            <a:r>
              <a:rPr lang="en-US" altLang="zh-CN" smtClean="0"/>
              <a:t>Range : bytes=4000-5999”</a:t>
            </a:r>
            <a:r>
              <a:rPr lang="zh-CN" altLang="en-US" smtClean="0"/>
              <a:t>表示获取文件中起始偏移为</a:t>
            </a:r>
            <a:r>
              <a:rPr lang="en-US" altLang="zh-CN" smtClean="0"/>
              <a:t>4000bytes</a:t>
            </a:r>
            <a:r>
              <a:rPr lang="zh-CN" altLang="en-US" smtClean="0"/>
              <a:t>，大小为</a:t>
            </a:r>
            <a:r>
              <a:rPr lang="en-US" altLang="zh-CN" smtClean="0"/>
              <a:t>2000bytes</a:t>
            </a:r>
            <a:r>
              <a:rPr lang="zh-CN" altLang="en-US" smtClean="0"/>
              <a:t>的一块。</a:t>
            </a:r>
          </a:p>
          <a:p>
            <a:pPr lvl="1" eaLnBrk="1" hangingPunct="1"/>
            <a:r>
              <a:rPr lang="zh-CN" altLang="en-US" smtClean="0"/>
              <a:t>而“</a:t>
            </a:r>
            <a:r>
              <a:rPr lang="en-US" altLang="zh-CN" smtClean="0"/>
              <a:t>Range: bytes=8000-9999”</a:t>
            </a:r>
            <a:r>
              <a:rPr lang="zh-CN" altLang="en-US" smtClean="0"/>
              <a:t>、“</a:t>
            </a:r>
            <a:r>
              <a:rPr lang="en-US" altLang="zh-CN" smtClean="0"/>
              <a:t>Range: bytes=8000-” </a:t>
            </a:r>
            <a:r>
              <a:rPr lang="zh-CN" altLang="en-US" smtClean="0"/>
              <a:t>均表示从文件中获取大小为</a:t>
            </a:r>
            <a:r>
              <a:rPr lang="en-US" altLang="zh-CN" smtClean="0"/>
              <a:t>2000bytes</a:t>
            </a:r>
            <a:r>
              <a:rPr lang="zh-CN" altLang="en-US" smtClean="0"/>
              <a:t>的最后一块</a:t>
            </a:r>
          </a:p>
          <a:p>
            <a:pPr lvl="1" eaLnBrk="1" hangingPunct="1"/>
            <a:r>
              <a:rPr lang="zh-CN" altLang="en-US" smtClean="0"/>
              <a:t>著名的网络下载工具</a:t>
            </a:r>
            <a:r>
              <a:rPr lang="en-US" altLang="zh-CN" smtClean="0"/>
              <a:t>Netants</a:t>
            </a:r>
            <a:r>
              <a:rPr lang="zh-CN" altLang="en-US" smtClean="0"/>
              <a:t>，就是利用</a:t>
            </a:r>
            <a:r>
              <a:rPr lang="en-US" altLang="zh-CN" smtClean="0"/>
              <a:t>Range</a:t>
            </a:r>
            <a:r>
              <a:rPr lang="zh-CN" altLang="en-US" smtClean="0"/>
              <a:t>字段来实现“断点续传”和“多线程下载”的</a:t>
            </a:r>
          </a:p>
        </p:txBody>
      </p:sp>
    </p:spTree>
    <p:extLst>
      <p:ext uri="{BB962C8B-B14F-4D97-AF65-F5344CB8AC3E}">
        <p14:creationId xmlns:p14="http://schemas.microsoft.com/office/powerpoint/2010/main" val="14726382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p:txBody>
          <a:bodyPr/>
          <a:lstStyle/>
          <a:p>
            <a:pPr eaLnBrk="1" hangingPunct="1"/>
            <a:r>
              <a:rPr lang="en-US" altLang="zh-CN" smtClean="0"/>
              <a:t>Range</a:t>
            </a:r>
          </a:p>
        </p:txBody>
      </p:sp>
      <p:sp>
        <p:nvSpPr>
          <p:cNvPr id="9830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Range</a:t>
            </a:r>
            <a:r>
              <a:rPr lang="zh-CN" altLang="en-US" smtClean="0"/>
              <a:t>字段是</a:t>
            </a:r>
            <a:r>
              <a:rPr lang="en-US" altLang="zh-CN" smtClean="0"/>
              <a:t>HTTP/1.1</a:t>
            </a:r>
            <a:r>
              <a:rPr lang="zh-CN" altLang="en-US" smtClean="0"/>
              <a:t>新引入的，</a:t>
            </a:r>
            <a:r>
              <a:rPr lang="en-US" altLang="zh-CN" smtClean="0"/>
              <a:t>HTTP/1.0</a:t>
            </a:r>
            <a:r>
              <a:rPr lang="zh-CN" altLang="en-US" smtClean="0"/>
              <a:t>服务器不支持该字段</a:t>
            </a:r>
          </a:p>
          <a:p>
            <a:pPr eaLnBrk="1" hangingPunct="1"/>
            <a:r>
              <a:rPr lang="zh-CN" altLang="en-US" smtClean="0"/>
              <a:t>若客户端过渡地使用</a:t>
            </a:r>
            <a:r>
              <a:rPr lang="en-US" altLang="zh-CN" smtClean="0"/>
              <a:t>Range</a:t>
            </a:r>
            <a:r>
              <a:rPr lang="zh-CN" altLang="en-US" smtClean="0"/>
              <a:t>字段来实现“多线程下载”，会加重服务器的负担，因此有些服务器会对同一个客户能够同时打开的连接数目进行限制</a:t>
            </a:r>
          </a:p>
        </p:txBody>
      </p:sp>
    </p:spTree>
    <p:extLst>
      <p:ext uri="{BB962C8B-B14F-4D97-AF65-F5344CB8AC3E}">
        <p14:creationId xmlns:p14="http://schemas.microsoft.com/office/powerpoint/2010/main" val="9287584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p:txBody>
          <a:bodyPr/>
          <a:lstStyle/>
          <a:p>
            <a:pPr eaLnBrk="1" hangingPunct="1"/>
            <a:r>
              <a:rPr lang="en-US" altLang="zh-CN" smtClean="0"/>
              <a:t>If-Range</a:t>
            </a:r>
          </a:p>
        </p:txBody>
      </p:sp>
      <p:sp>
        <p:nvSpPr>
          <p:cNvPr id="99332"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smtClean="0"/>
              <a:t>If-Range</a:t>
            </a:r>
            <a:r>
              <a:rPr lang="zh-CN" altLang="en-US" smtClean="0"/>
              <a:t>字段常与</a:t>
            </a:r>
            <a:r>
              <a:rPr lang="en-US" altLang="zh-CN" smtClean="0"/>
              <a:t>Range</a:t>
            </a:r>
            <a:r>
              <a:rPr lang="zh-CN" altLang="en-US" smtClean="0"/>
              <a:t>字段一起使用</a:t>
            </a:r>
            <a:r>
              <a:rPr lang="en-US" altLang="zh-CN" smtClean="0"/>
              <a:t>,</a:t>
            </a:r>
            <a:r>
              <a:rPr lang="zh-CN" altLang="en-US" smtClean="0"/>
              <a:t>表示如果资源没有被更新过，就将指定的部分传输给客户；否则，就将更新过的资源整个地传输给客户。</a:t>
            </a:r>
          </a:p>
          <a:p>
            <a:pPr eaLnBrk="1" hangingPunct="1"/>
            <a:r>
              <a:rPr lang="zh-CN" altLang="en-US" smtClean="0"/>
              <a:t>它的目的也是为了以最小的代价来有效地获取缺少的部分资源。</a:t>
            </a:r>
          </a:p>
        </p:txBody>
      </p:sp>
    </p:spTree>
    <p:extLst>
      <p:ext uri="{BB962C8B-B14F-4D97-AF65-F5344CB8AC3E}">
        <p14:creationId xmlns:p14="http://schemas.microsoft.com/office/powerpoint/2010/main" val="235889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p:txBody>
          <a:bodyPr/>
          <a:lstStyle/>
          <a:p>
            <a:pPr eaLnBrk="1" hangingPunct="1"/>
            <a:r>
              <a:rPr lang="en-US" altLang="zh-CN" smtClean="0"/>
              <a:t>Referer</a:t>
            </a:r>
          </a:p>
        </p:txBody>
      </p:sp>
      <p:sp>
        <p:nvSpPr>
          <p:cNvPr id="100356"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该字段供客户指出当前的请求</a:t>
            </a:r>
            <a:r>
              <a:rPr lang="en-US" altLang="zh-CN" smtClean="0"/>
              <a:t>URI</a:t>
            </a:r>
            <a:r>
              <a:rPr lang="zh-CN" altLang="en-US" smtClean="0"/>
              <a:t>是从何处获得的。</a:t>
            </a:r>
          </a:p>
          <a:p>
            <a:pPr eaLnBrk="1" hangingPunct="1"/>
            <a:r>
              <a:rPr lang="zh-CN" altLang="en-US" smtClean="0"/>
              <a:t>该字段的目的是使得服务器可以进行一些统计，并采取适当的优化策略。</a:t>
            </a:r>
          </a:p>
          <a:p>
            <a:pPr eaLnBrk="1" hangingPunct="1"/>
            <a:r>
              <a:rPr lang="zh-CN" altLang="en-US" smtClean="0"/>
              <a:t>例如，某些企业在一些门户站点上作广告以期望用户通过门户站点来访问本企业的网站。通过统计</a:t>
            </a:r>
            <a:r>
              <a:rPr lang="en-US" altLang="zh-CN" smtClean="0"/>
              <a:t>Referer</a:t>
            </a:r>
            <a:r>
              <a:rPr lang="zh-CN" altLang="en-US" smtClean="0"/>
              <a:t>字段，就可以了解用户是通过哪些站点来访问本网站的，进而选择最好的广告策略。</a:t>
            </a:r>
          </a:p>
        </p:txBody>
      </p:sp>
    </p:spTree>
    <p:extLst>
      <p:ext uri="{BB962C8B-B14F-4D97-AF65-F5344CB8AC3E}">
        <p14:creationId xmlns:p14="http://schemas.microsoft.com/office/powerpoint/2010/main" val="12201948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en-US" altLang="zh-CN" smtClean="0"/>
              <a:t>User-Agent</a:t>
            </a:r>
          </a:p>
        </p:txBody>
      </p:sp>
      <p:sp>
        <p:nvSpPr>
          <p:cNvPr id="101380"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该字段给出了发起请求的客户的有关信息，通常为客户应用程序的名称和版本号。</a:t>
            </a:r>
          </a:p>
          <a:p>
            <a:pPr lvl="1" eaLnBrk="1" hangingPunct="1"/>
            <a:r>
              <a:rPr lang="zh-CN" altLang="en-US" smtClean="0"/>
              <a:t>例如：</a:t>
            </a:r>
            <a:r>
              <a:rPr lang="en-US" altLang="zh-CN" smtClean="0"/>
              <a:t>Netants</a:t>
            </a:r>
            <a:r>
              <a:rPr lang="zh-CN" altLang="en-US" smtClean="0"/>
              <a:t>会给出头字段“</a:t>
            </a:r>
            <a:r>
              <a:rPr lang="en-US" altLang="zh-CN" smtClean="0"/>
              <a:t>User–Agent :Netants/1.00”</a:t>
            </a:r>
            <a:r>
              <a:rPr lang="zh-CN" altLang="en-US" smtClean="0"/>
              <a:t>；而</a:t>
            </a:r>
            <a:r>
              <a:rPr lang="en-US" altLang="zh-CN" smtClean="0"/>
              <a:t>IE</a:t>
            </a:r>
            <a:r>
              <a:rPr lang="zh-CN" altLang="en-US" smtClean="0"/>
              <a:t>则会给出头字段“</a:t>
            </a:r>
            <a:r>
              <a:rPr lang="en-US" altLang="zh-CN" smtClean="0"/>
              <a:t>User-Agent :Mozilla/4.0”</a:t>
            </a:r>
            <a:r>
              <a:rPr lang="zh-CN" altLang="en-US" smtClean="0"/>
              <a:t>。</a:t>
            </a:r>
          </a:p>
          <a:p>
            <a:pPr eaLnBrk="1" hangingPunct="1"/>
            <a:r>
              <a:rPr lang="zh-CN" altLang="en-US" smtClean="0"/>
              <a:t>服务器可以扩展一些统计工作，或者根据具体客户应用程序来定制响应，以充分利用客户的能力并避开客户的缺陷。</a:t>
            </a:r>
          </a:p>
        </p:txBody>
      </p:sp>
    </p:spTree>
    <p:extLst>
      <p:ext uri="{BB962C8B-B14F-4D97-AF65-F5344CB8AC3E}">
        <p14:creationId xmlns:p14="http://schemas.microsoft.com/office/powerpoint/2010/main" val="374766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n-US" altLang="zh-CN" smtClean="0"/>
              <a:t>Authorization</a:t>
            </a:r>
          </a:p>
        </p:txBody>
      </p:sp>
      <p:sp>
        <p:nvSpPr>
          <p:cNvPr id="102404"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在有些情况下，服务器对资源的访问给出了限制</a:t>
            </a:r>
            <a:r>
              <a:rPr lang="en-US" altLang="zh-CN" smtClean="0"/>
              <a:t>,</a:t>
            </a:r>
            <a:r>
              <a:rPr lang="zh-CN" altLang="en-US" smtClean="0"/>
              <a:t>如限定特定的用户或用户组才能够访问特定的资源。即，服务器要先对用户进行认证才能够为客户提供服务。</a:t>
            </a:r>
          </a:p>
          <a:p>
            <a:pPr eaLnBrk="1" hangingPunct="1"/>
            <a:r>
              <a:rPr lang="zh-CN" altLang="en-US" smtClean="0"/>
              <a:t>客户可以在请求消息中使用</a:t>
            </a:r>
            <a:r>
              <a:rPr lang="en-US" altLang="zh-CN" smtClean="0"/>
              <a:t>Authorization</a:t>
            </a:r>
            <a:r>
              <a:rPr lang="zh-CN" altLang="en-US" smtClean="0"/>
              <a:t>字段来表明自己的身份。该字段的值中包含了客户为访问特定资源而提供的认证信息，例如：用户名称、口令等。</a:t>
            </a:r>
          </a:p>
        </p:txBody>
      </p:sp>
    </p:spTree>
    <p:extLst>
      <p:ext uri="{BB962C8B-B14F-4D97-AF65-F5344CB8AC3E}">
        <p14:creationId xmlns:p14="http://schemas.microsoft.com/office/powerpoint/2010/main" val="20697526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p:txBody>
          <a:bodyPr/>
          <a:lstStyle/>
          <a:p>
            <a:pPr eaLnBrk="1" hangingPunct="1"/>
            <a:r>
              <a:rPr lang="en-US" altLang="zh-CN" smtClean="0"/>
              <a:t>Proxy-Authorization</a:t>
            </a:r>
          </a:p>
        </p:txBody>
      </p:sp>
      <p:sp>
        <p:nvSpPr>
          <p:cNvPr id="103428"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zh-CN" altLang="en-US" smtClean="0"/>
              <a:t>该字段的含义与字段“</a:t>
            </a:r>
            <a:r>
              <a:rPr lang="en-US" altLang="zh-CN" smtClean="0"/>
              <a:t>Authorization”</a:t>
            </a:r>
            <a:r>
              <a:rPr lang="zh-CN" altLang="en-US" smtClean="0"/>
              <a:t>有类似之处。</a:t>
            </a:r>
          </a:p>
          <a:p>
            <a:pPr eaLnBrk="1" hangingPunct="1"/>
            <a:r>
              <a:rPr lang="zh-CN" altLang="en-US" smtClean="0"/>
              <a:t>在有些情况下，</a:t>
            </a:r>
            <a:r>
              <a:rPr lang="en-US" altLang="zh-CN" smtClean="0"/>
              <a:t>Proxy</a:t>
            </a:r>
            <a:r>
              <a:rPr lang="zh-CN" altLang="en-US" smtClean="0"/>
              <a:t>也需要对用户进行认证，例如：仅对特定的用户或用户组才提供代理服务。</a:t>
            </a:r>
          </a:p>
          <a:p>
            <a:pPr eaLnBrk="1" hangingPunct="1"/>
            <a:r>
              <a:rPr lang="zh-CN" altLang="en-US" smtClean="0"/>
              <a:t>客户可以在请求消息中使用</a:t>
            </a:r>
            <a:r>
              <a:rPr lang="en-US" altLang="zh-CN" smtClean="0"/>
              <a:t>Proxy-Authorization</a:t>
            </a:r>
            <a:r>
              <a:rPr lang="zh-CN" altLang="en-US" smtClean="0"/>
              <a:t>字段来表明自己的身份。该字段的值中包含了客户为连接</a:t>
            </a:r>
            <a:r>
              <a:rPr lang="en-US" altLang="zh-CN" smtClean="0"/>
              <a:t>Proxy</a:t>
            </a:r>
            <a:r>
              <a:rPr lang="zh-CN" altLang="en-US" smtClean="0"/>
              <a:t>而提供的认证信息，例如：用户名称、口令等。</a:t>
            </a:r>
          </a:p>
        </p:txBody>
      </p:sp>
    </p:spTree>
    <p:extLst>
      <p:ext uri="{BB962C8B-B14F-4D97-AF65-F5344CB8AC3E}">
        <p14:creationId xmlns:p14="http://schemas.microsoft.com/office/powerpoint/2010/main" val="35288880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ctrTitle"/>
          </p:nvPr>
        </p:nvSpPr>
        <p:spPr/>
        <p:txBody>
          <a:bodyPr/>
          <a:lstStyle/>
          <a:p>
            <a:pPr eaLnBrk="1" hangingPunct="1"/>
            <a:r>
              <a:rPr lang="en-US" altLang="zh-CN" smtClean="0"/>
              <a:t>Part V-II</a:t>
            </a:r>
          </a:p>
        </p:txBody>
      </p:sp>
      <p:sp>
        <p:nvSpPr>
          <p:cNvPr id="104451" name="Rectangle 3" descr="Rectangle: Click to edit Master text styles&#10;Second level&#10;Third level&#10;Fourth level&#10;Fifth level"/>
          <p:cNvSpPr>
            <a:spLocks noGrp="1" noChangeArrowheads="1"/>
          </p:cNvSpPr>
          <p:nvPr>
            <p:ph type="subTitle" idx="1"/>
          </p:nvPr>
        </p:nvSpPr>
        <p:spPr/>
        <p:txBody>
          <a:bodyPr/>
          <a:lstStyle/>
          <a:p>
            <a:pPr eaLnBrk="1" hangingPunct="1"/>
            <a:r>
              <a:rPr lang="zh-CN" altLang="en-US" dirty="0" smtClean="0"/>
              <a:t>请求方法</a:t>
            </a:r>
          </a:p>
        </p:txBody>
      </p:sp>
    </p:spTree>
    <p:extLst>
      <p:ext uri="{BB962C8B-B14F-4D97-AF65-F5344CB8AC3E}">
        <p14:creationId xmlns:p14="http://schemas.microsoft.com/office/powerpoint/2010/main" val="1698020974"/>
      </p:ext>
    </p:extLst>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Arial"/>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37668</TotalTime>
  <Words>12996</Words>
  <Application>Microsoft Office PowerPoint</Application>
  <PresentationFormat>宽屏</PresentationFormat>
  <Paragraphs>1054</Paragraphs>
  <Slides>204</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204</vt:i4>
      </vt:variant>
    </vt:vector>
  </HeadingPairs>
  <TitlesOfParts>
    <vt:vector size="211" baseType="lpstr">
      <vt:lpstr>华文行楷</vt:lpstr>
      <vt:lpstr>宋体</vt:lpstr>
      <vt:lpstr>Arial</vt:lpstr>
      <vt:lpstr>Tahoma</vt:lpstr>
      <vt:lpstr>Times New Roman</vt:lpstr>
      <vt:lpstr>Wingdings</vt:lpstr>
      <vt:lpstr>Blueprint</vt:lpstr>
      <vt:lpstr>Introduction to Web Application</vt:lpstr>
      <vt:lpstr>Lecture </vt:lpstr>
      <vt:lpstr>Part I</vt:lpstr>
      <vt:lpstr>HTTP定义</vt:lpstr>
      <vt:lpstr>HTTP简史</vt:lpstr>
      <vt:lpstr>HTTP功能</vt:lpstr>
      <vt:lpstr>HTTP功能</vt:lpstr>
      <vt:lpstr>HTTP特点</vt:lpstr>
      <vt:lpstr>HTTP特点</vt:lpstr>
      <vt:lpstr>HTTP特点</vt:lpstr>
      <vt:lpstr>HTTP特点</vt:lpstr>
      <vt:lpstr>HTTP特点</vt:lpstr>
      <vt:lpstr>HTTP特点</vt:lpstr>
      <vt:lpstr>HTTP特点</vt:lpstr>
      <vt:lpstr>HTTP特点</vt:lpstr>
      <vt:lpstr>HTTP特点</vt:lpstr>
      <vt:lpstr>HTTP版本概述</vt:lpstr>
      <vt:lpstr>HTTP版本概述</vt:lpstr>
      <vt:lpstr>HTTP版本概述</vt:lpstr>
      <vt:lpstr>HTTP版本概述</vt:lpstr>
      <vt:lpstr>HTTP版本概述</vt:lpstr>
      <vt:lpstr>HTTP版本概述</vt:lpstr>
      <vt:lpstr>HTTP相关术语</vt:lpstr>
      <vt:lpstr>HTTP相关术语</vt:lpstr>
      <vt:lpstr>HTTP相关术语</vt:lpstr>
      <vt:lpstr>HTTP相关术语</vt:lpstr>
      <vt:lpstr>HTTP相关术语</vt:lpstr>
      <vt:lpstr>HTTP相关术语</vt:lpstr>
      <vt:lpstr>HTTP相关术语</vt:lpstr>
      <vt:lpstr>Part II</vt:lpstr>
      <vt:lpstr>HTTP相关规范</vt:lpstr>
      <vt:lpstr>MIME</vt:lpstr>
      <vt:lpstr>MIME</vt:lpstr>
      <vt:lpstr>MIME</vt:lpstr>
      <vt:lpstr>MIME</vt:lpstr>
      <vt:lpstr>MIME</vt:lpstr>
      <vt:lpstr>MIME</vt:lpstr>
      <vt:lpstr>MIME</vt:lpstr>
      <vt:lpstr>MIME</vt:lpstr>
      <vt:lpstr>MIME</vt:lpstr>
      <vt:lpstr>MIME</vt:lpstr>
      <vt:lpstr>MIME</vt:lpstr>
      <vt:lpstr>Part III</vt:lpstr>
      <vt:lpstr>HTTP宏观运作原理</vt:lpstr>
      <vt:lpstr>HTTP宏观运作原理</vt:lpstr>
      <vt:lpstr>HTTP宏观运作原理</vt:lpstr>
      <vt:lpstr>客户与服务器通信的三种方式</vt:lpstr>
      <vt:lpstr>客户与服务器通信的三种方式</vt:lpstr>
      <vt:lpstr>客户与服务器通信的三种方式</vt:lpstr>
      <vt:lpstr>客户与服务器通信的三种方式</vt:lpstr>
      <vt:lpstr>客户与服务器通信的三种方式</vt:lpstr>
      <vt:lpstr>客户与服务器通信的三种方式</vt:lpstr>
      <vt:lpstr>客户与服务器通信的三种方式</vt:lpstr>
      <vt:lpstr>客户与服务器通信的三种方式</vt:lpstr>
      <vt:lpstr>客户与服务器通信的三种方式</vt:lpstr>
      <vt:lpstr>客户与服务器通信的三种方式</vt:lpstr>
      <vt:lpstr>客户与服务器通信的三种方式</vt:lpstr>
      <vt:lpstr>Part IV</vt:lpstr>
      <vt:lpstr>HTTP消息概述</vt:lpstr>
      <vt:lpstr>HTTP消息概述</vt:lpstr>
      <vt:lpstr>HTTP消息概述</vt:lpstr>
      <vt:lpstr>起始行(start-line)</vt:lpstr>
      <vt:lpstr>消息头(message-header)</vt:lpstr>
      <vt:lpstr>消息头(message-header)</vt:lpstr>
      <vt:lpstr>消息头(message-header)</vt:lpstr>
      <vt:lpstr>消息头(message-header)</vt:lpstr>
      <vt:lpstr>消息头(message-header)</vt:lpstr>
      <vt:lpstr>消息头(message-header)</vt:lpstr>
      <vt:lpstr>消息头(message-header)</vt:lpstr>
      <vt:lpstr>消息头(message-header)</vt:lpstr>
      <vt:lpstr>消息头(message-header)</vt:lpstr>
      <vt:lpstr>消息头(message-header)</vt:lpstr>
      <vt:lpstr>消息体(message-body)</vt:lpstr>
      <vt:lpstr>消息体(message-body)</vt:lpstr>
      <vt:lpstr>Part V</vt:lpstr>
      <vt:lpstr>请求消息概述</vt:lpstr>
      <vt:lpstr>请求行概述</vt:lpstr>
      <vt:lpstr>请求行概述</vt:lpstr>
      <vt:lpstr>请求行概述</vt:lpstr>
      <vt:lpstr>请求头概述</vt:lpstr>
      <vt:lpstr>请求头概述</vt:lpstr>
      <vt:lpstr>Part V-I</vt:lpstr>
      <vt:lpstr>请求头字段概述</vt:lpstr>
      <vt:lpstr>请求头字段概述</vt:lpstr>
      <vt:lpstr>请求头字段概述</vt:lpstr>
      <vt:lpstr>请求头字段概述</vt:lpstr>
      <vt:lpstr>Accept</vt:lpstr>
      <vt:lpstr>From</vt:lpstr>
      <vt:lpstr>Host</vt:lpstr>
      <vt:lpstr>If-Modified-Since</vt:lpstr>
      <vt:lpstr>Range</vt:lpstr>
      <vt:lpstr>Range</vt:lpstr>
      <vt:lpstr>Range</vt:lpstr>
      <vt:lpstr>If-Range</vt:lpstr>
      <vt:lpstr>Referer</vt:lpstr>
      <vt:lpstr>User-Agent</vt:lpstr>
      <vt:lpstr>Authorization</vt:lpstr>
      <vt:lpstr>Proxy-Authorization</vt:lpstr>
      <vt:lpstr>Part V-II</vt:lpstr>
      <vt:lpstr>请求方法</vt:lpstr>
      <vt:lpstr>请求方法</vt:lpstr>
      <vt:lpstr>GET方法</vt:lpstr>
      <vt:lpstr>GET方法</vt:lpstr>
      <vt:lpstr>GET方法</vt:lpstr>
      <vt:lpstr>HEAD方法</vt:lpstr>
      <vt:lpstr>POST方法</vt:lpstr>
      <vt:lpstr>POST方法</vt:lpstr>
      <vt:lpstr>POST方法</vt:lpstr>
      <vt:lpstr>PUT方法</vt:lpstr>
      <vt:lpstr>PUT方法</vt:lpstr>
      <vt:lpstr>DELETE方法</vt:lpstr>
      <vt:lpstr>TRACE方法</vt:lpstr>
      <vt:lpstr>CONNECT方法</vt:lpstr>
      <vt:lpstr>OPTIONS方法</vt:lpstr>
      <vt:lpstr>Part VI</vt:lpstr>
      <vt:lpstr>响应消息概述</vt:lpstr>
      <vt:lpstr>状态行概述</vt:lpstr>
      <vt:lpstr>响应头概述</vt:lpstr>
      <vt:lpstr>响应头概述</vt:lpstr>
      <vt:lpstr>Part VI-I</vt:lpstr>
      <vt:lpstr>响应头概述</vt:lpstr>
      <vt:lpstr>响应头概述</vt:lpstr>
      <vt:lpstr>响应头概述</vt:lpstr>
      <vt:lpstr>Accept-Ranges</vt:lpstr>
      <vt:lpstr>Accept-Ranges</vt:lpstr>
      <vt:lpstr>Location</vt:lpstr>
      <vt:lpstr>Location</vt:lpstr>
      <vt:lpstr>Location</vt:lpstr>
      <vt:lpstr>Retry-After</vt:lpstr>
      <vt:lpstr>Server</vt:lpstr>
      <vt:lpstr>Server</vt:lpstr>
      <vt:lpstr>WWW-Authenticate</vt:lpstr>
      <vt:lpstr>WWW-Authenticate</vt:lpstr>
      <vt:lpstr>Proxy-Authenticate</vt:lpstr>
      <vt:lpstr>Proxy-Authenticate</vt:lpstr>
      <vt:lpstr>Part VI-II</vt:lpstr>
      <vt:lpstr>状态码分类</vt:lpstr>
      <vt:lpstr>状态码分类</vt:lpstr>
      <vt:lpstr>状态码分类</vt:lpstr>
      <vt:lpstr>状态码列表</vt:lpstr>
      <vt:lpstr>状态码列表</vt:lpstr>
      <vt:lpstr>状态码列表</vt:lpstr>
      <vt:lpstr>状态码列表</vt:lpstr>
      <vt:lpstr>状态码列表</vt:lpstr>
      <vt:lpstr>状态码列表</vt:lpstr>
      <vt:lpstr>状态码列表</vt:lpstr>
      <vt:lpstr>状态码列表</vt:lpstr>
      <vt:lpstr>常用状态码</vt:lpstr>
      <vt:lpstr>常用状态码</vt:lpstr>
      <vt:lpstr>常用状态码</vt:lpstr>
      <vt:lpstr>常用状态码</vt:lpstr>
      <vt:lpstr>常用状态码</vt:lpstr>
      <vt:lpstr>常用状态码</vt:lpstr>
      <vt:lpstr>常用状态码</vt:lpstr>
      <vt:lpstr>常用状态码</vt:lpstr>
      <vt:lpstr>常用状态码</vt:lpstr>
      <vt:lpstr>常用状态码</vt:lpstr>
      <vt:lpstr>常用状态码</vt:lpstr>
      <vt:lpstr>Part VII</vt:lpstr>
      <vt:lpstr>实体概述</vt:lpstr>
      <vt:lpstr>实体概述</vt:lpstr>
      <vt:lpstr>实体头概述</vt:lpstr>
      <vt:lpstr>实体正文</vt:lpstr>
      <vt:lpstr>Part VII-I</vt:lpstr>
      <vt:lpstr>实体头简介</vt:lpstr>
      <vt:lpstr>实体头简介</vt:lpstr>
      <vt:lpstr>实体头简介</vt:lpstr>
      <vt:lpstr>Allow</vt:lpstr>
      <vt:lpstr>Allow</vt:lpstr>
      <vt:lpstr>Content-Type</vt:lpstr>
      <vt:lpstr>Content-Type</vt:lpstr>
      <vt:lpstr>Content-Encoding</vt:lpstr>
      <vt:lpstr>Content-Encoding</vt:lpstr>
      <vt:lpstr>Content-Language</vt:lpstr>
      <vt:lpstr>Content-Length</vt:lpstr>
      <vt:lpstr>Content-Range</vt:lpstr>
      <vt:lpstr>Last-Modified</vt:lpstr>
      <vt:lpstr>Part VIII</vt:lpstr>
      <vt:lpstr>再谈表单</vt:lpstr>
      <vt:lpstr>再谈表单</vt:lpstr>
      <vt:lpstr>再谈表单</vt:lpstr>
      <vt:lpstr>Part IX</vt:lpstr>
      <vt:lpstr>HTTP的状态管理</vt:lpstr>
      <vt:lpstr>Cookie定义</vt:lpstr>
      <vt:lpstr>Cookie运行机制</vt:lpstr>
      <vt:lpstr>Cookie运行机制</vt:lpstr>
      <vt:lpstr>Cookie的内容</vt:lpstr>
      <vt:lpstr>Cookie属性</vt:lpstr>
      <vt:lpstr>对Cookie的读取操作</vt:lpstr>
      <vt:lpstr>Cookie与JavaScript</vt:lpstr>
      <vt:lpstr>Cookie与JavaScript</vt:lpstr>
      <vt:lpstr>Cookie的限制和缺点</vt:lpstr>
      <vt:lpstr>用户对Cookie的控制</vt:lpstr>
      <vt:lpstr>Part X</vt:lpstr>
      <vt:lpstr>HTTP所涉及的三类软件组件</vt:lpstr>
      <vt:lpstr>HTTP所涉及的三类软件组件</vt:lpstr>
      <vt:lpstr>HTTP所涉及的三类软件组件</vt:lpstr>
      <vt:lpstr>其他一些概念</vt:lpstr>
      <vt:lpstr>其他一些概念</vt:lpstr>
      <vt:lpstr>其他一些概念</vt:lpstr>
      <vt:lpstr>其他一些概念</vt:lpstr>
      <vt:lpstr>其他一些概念</vt:lpstr>
      <vt:lpstr>其他一些概念</vt:lpstr>
      <vt:lpstr>Q &amp; A</vt:lpstr>
    </vt:vector>
  </TitlesOfParts>
  <Company>113-501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Application</dc:title>
  <dc:creator>robin</dc:creator>
  <cp:lastModifiedBy>朱 东来</cp:lastModifiedBy>
  <cp:revision>1348</cp:revision>
  <dcterms:created xsi:type="dcterms:W3CDTF">2002-06-03T10:03:09Z</dcterms:created>
  <dcterms:modified xsi:type="dcterms:W3CDTF">2021-03-01T12:00:39Z</dcterms:modified>
</cp:coreProperties>
</file>