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314" r:id="rId4"/>
    <p:sldId id="313" r:id="rId5"/>
    <p:sldId id="258" r:id="rId6"/>
    <p:sldId id="259" r:id="rId7"/>
    <p:sldId id="260" r:id="rId8"/>
    <p:sldId id="265" r:id="rId9"/>
    <p:sldId id="311" r:id="rId10"/>
    <p:sldId id="271" r:id="rId11"/>
  </p:sldIdLst>
  <p:sldSz cx="12192000" cy="6858000"/>
  <p:notesSz cx="6648450" cy="97821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30305"/>
    <a:srgbClr val="EA2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85725" autoAdjust="0"/>
  </p:normalViewPr>
  <p:slideViewPr>
    <p:cSldViewPr>
      <p:cViewPr varScale="1">
        <p:scale>
          <a:sx n="94" d="100"/>
          <a:sy n="94" d="100"/>
        </p:scale>
        <p:origin x="66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088" y="733425"/>
            <a:ext cx="6519862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6613"/>
            <a:ext cx="4876800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44192EF7-8FAB-4DBB-ABF4-5586931266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8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3A8806F-00E4-4B0F-8129-1EF3D61F8955}" type="slidenum">
              <a:rPr lang="en-US" altLang="zh-CN">
                <a:latin typeface="Tahoma" pitchFamily="34" charset="0"/>
              </a:rPr>
              <a:pPr/>
              <a:t>1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9862" cy="366871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0669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9862" cy="36687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希望经过一学期的学习，能建立宏观视野下初步全面的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应用知识框架（框架是不完整的，还有很多内容有待高级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应用课程补充）。</a:t>
            </a:r>
            <a:endParaRPr lang="en-US" altLang="zh-CN" dirty="0" smtClean="0"/>
          </a:p>
          <a:p>
            <a:r>
              <a:rPr lang="zh-CN" altLang="en-US" dirty="0" smtClean="0"/>
              <a:t>不要拘泥于具体的技术细节，而应努力建立自己的知识框架。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对于注重实践的本门课程来说，最好的考核方式是完全开卷并上机，但是我们没有条件，所以我们压缩了期末考试的占比，考试内容基本就是死记硬背，只能是我们去适应这个环境。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65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11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9862" cy="36687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51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3155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320800" y="1752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83155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309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E8257D-4324-4B54-84F1-9DF7643E6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49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954A3-4CD6-4380-9755-D58C5B8234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16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3800" y="304800"/>
            <a:ext cx="26670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04800"/>
            <a:ext cx="7797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51B09-66EC-45E5-AE1C-5A8D558185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65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2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E908A-4C76-459A-A336-37A616541A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92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1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5805-154D-4E02-8BA6-8EF81656EB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2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3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377F-8464-43C9-A800-6DC803F35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2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B7E49-A5DE-4565-B108-DFEFBDF55E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30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9E671-B5A5-44DF-9119-2707DFA0BA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71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048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9050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3052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3053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7114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 smtClean="0">
                <a:latin typeface="+mn-lt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3053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A9383992-8E9F-402F-903C-68A540BFA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8" name="页脚占位符 3"/>
          <p:cNvSpPr txBox="1">
            <a:spLocks/>
          </p:cNvSpPr>
          <p:nvPr userDrawn="1"/>
        </p:nvSpPr>
        <p:spPr bwMode="auto">
          <a:xfrm>
            <a:off x="4165600" y="6248400"/>
            <a:ext cx="70189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 smtClean="0"/>
              <a:t>复旦大学软件学院</a:t>
            </a:r>
            <a:r>
              <a:rPr lang="en-US" altLang="zh-CN" sz="1400" dirty="0" smtClean="0"/>
              <a:t>2021</a:t>
            </a:r>
            <a:r>
              <a:rPr lang="zh-CN" altLang="en-US" sz="1400" dirty="0" smtClean="0"/>
              <a:t>春 </a:t>
            </a:r>
            <a:r>
              <a:rPr lang="en-US" altLang="zh-CN" sz="1400" dirty="0" smtClean="0"/>
              <a:t>Introduction to Web Application</a:t>
            </a:r>
            <a:endParaRPr lang="en-US" altLang="zh-CN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Introduction to Web Application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sz="3600" dirty="0">
                <a:ea typeface="华文行楷" pitchFamily="2" charset="-122"/>
              </a:rPr>
              <a:t>复旦大学软件学院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4"/>
    </mc:Choice>
    <mc:Fallback xmlns="">
      <p:transition spd="slow" advTm="33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7200" dirty="0">
                <a:solidFill>
                  <a:srgbClr val="FF0000"/>
                </a:solidFill>
              </a:rPr>
              <a:t>Good Luck!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94"/>
    </mc:Choice>
    <mc:Fallback xmlns="">
      <p:transition spd="slow" advTm="2729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Lecture 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期末复习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15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75"/>
    </mc:Choice>
    <mc:Fallback xmlns="">
      <p:transition spd="slow" advTm="5787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 I</a:t>
            </a:r>
          </a:p>
        </p:txBody>
      </p:sp>
      <p:sp>
        <p:nvSpPr>
          <p:cNvPr id="113050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169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17"/>
    </mc:Choice>
    <mc:Fallback xmlns="">
      <p:transition spd="slow" advTm="1491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评分标准变更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Lab		15</a:t>
            </a:r>
            <a:r>
              <a:rPr lang="zh-CN" altLang="en-US" dirty="0"/>
              <a:t>（</a:t>
            </a:r>
            <a:r>
              <a:rPr lang="en-US" altLang="zh-CN" dirty="0"/>
              <a:t>1 or 0</a:t>
            </a:r>
            <a:r>
              <a:rPr lang="zh-CN" altLang="en-US" dirty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Quiz	05</a:t>
            </a:r>
            <a:r>
              <a:rPr lang="zh-CN" altLang="en-US" dirty="0"/>
              <a:t>（</a:t>
            </a:r>
            <a:r>
              <a:rPr lang="en-US" altLang="zh-CN" dirty="0"/>
              <a:t>1 or 0</a:t>
            </a:r>
            <a:r>
              <a:rPr lang="zh-CN" altLang="en-US" dirty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Project	50</a:t>
            </a:r>
            <a:r>
              <a:rPr lang="zh-CN" altLang="en-US" dirty="0"/>
              <a:t>（</a:t>
            </a:r>
            <a:r>
              <a:rPr lang="en-US" altLang="zh-CN" dirty="0"/>
              <a:t>20</a:t>
            </a:r>
            <a:r>
              <a:rPr lang="zh-CN" altLang="en-US" dirty="0"/>
              <a:t>＋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Final	30</a:t>
            </a:r>
            <a:r>
              <a:rPr lang="zh-CN" altLang="en-US" dirty="0"/>
              <a:t>（中文）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——————————</a:t>
            </a:r>
            <a:br>
              <a:rPr lang="en-US" altLang="zh-CN" dirty="0"/>
            </a:br>
            <a:r>
              <a:rPr lang="en-US" altLang="zh-CN" dirty="0"/>
              <a:t>		100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Lab		</a:t>
            </a:r>
            <a:r>
              <a:rPr lang="en-US" altLang="zh-CN" dirty="0" smtClean="0"/>
              <a:t>6</a:t>
            </a:r>
            <a:r>
              <a:rPr lang="en-US" altLang="zh-CN" dirty="0" smtClean="0"/>
              <a:t>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Quiz	</a:t>
            </a:r>
            <a:r>
              <a:rPr lang="en-US" altLang="zh-CN" dirty="0" smtClean="0"/>
              <a:t>05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Final</a:t>
            </a:r>
            <a:r>
              <a:rPr lang="en-US" altLang="zh-CN" dirty="0"/>
              <a:t>	30</a:t>
            </a:r>
            <a:r>
              <a:rPr lang="zh-CN" altLang="en-US" dirty="0"/>
              <a:t>（中文）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——————————</a:t>
            </a:r>
            <a:br>
              <a:rPr lang="en-US" altLang="zh-CN" dirty="0"/>
            </a:br>
            <a:r>
              <a:rPr lang="en-US" altLang="zh-CN" dirty="0"/>
              <a:t>		100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1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668"/>
    </mc:Choice>
    <mc:Fallback xmlns="">
      <p:transition spd="slow" advTm="17466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en-US" altLang="zh-CN" dirty="0"/>
              <a:t>7</a:t>
            </a:r>
            <a:r>
              <a:rPr lang="zh-CN" altLang="en-US" dirty="0" smtClean="0"/>
              <a:t>月</a:t>
            </a:r>
            <a:r>
              <a:rPr lang="en-US" altLang="zh-CN" dirty="0"/>
              <a:t>1</a:t>
            </a:r>
            <a:r>
              <a:rPr lang="zh-CN" altLang="en-US" dirty="0" smtClean="0"/>
              <a:t>日</a:t>
            </a:r>
            <a:r>
              <a:rPr lang="zh-CN" altLang="en-US" dirty="0" smtClean="0"/>
              <a:t>（周四）</a:t>
            </a:r>
            <a:r>
              <a:rPr lang="zh-CN" altLang="en-US" dirty="0" smtClean="0"/>
              <a:t>上午</a:t>
            </a:r>
            <a:r>
              <a:rPr lang="en-US" altLang="zh-CN" dirty="0" smtClean="0"/>
              <a:t>8</a:t>
            </a:r>
            <a:r>
              <a:rPr lang="en-US" altLang="zh-CN" dirty="0" smtClean="0"/>
              <a:t>:30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10:30</a:t>
            </a:r>
            <a:endParaRPr lang="en-US" altLang="zh-CN" dirty="0"/>
          </a:p>
          <a:p>
            <a:pPr lvl="1"/>
            <a:r>
              <a:rPr lang="zh-CN" altLang="en-US" dirty="0" smtClean="0"/>
              <a:t>请提前半小时候场，以便助教检查证件等</a:t>
            </a:r>
            <a:endParaRPr lang="en-US" altLang="zh-CN" dirty="0"/>
          </a:p>
          <a:p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中文开卷</a:t>
            </a:r>
            <a:r>
              <a:rPr lang="zh-CN" altLang="en-US" dirty="0" smtClean="0"/>
              <a:t>（可</a:t>
            </a:r>
            <a:r>
              <a:rPr lang="zh-CN" altLang="en-US" dirty="0" smtClean="0"/>
              <a:t>使用书籍和一页</a:t>
            </a:r>
            <a:r>
              <a:rPr lang="en-US" altLang="zh-CN" dirty="0" smtClean="0"/>
              <a:t>A4</a:t>
            </a:r>
            <a:r>
              <a:rPr lang="zh-CN" altLang="en-US" dirty="0" smtClean="0"/>
              <a:t>手写资料，不得使用打印件）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167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893"/>
    </mc:Choice>
    <mc:Fallback xmlns="">
      <p:transition spd="slow" advTm="31589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试卷组成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判断 </a:t>
            </a:r>
            <a:r>
              <a:rPr lang="en-US" altLang="zh-CN" dirty="0" smtClean="0"/>
              <a:t>10×2</a:t>
            </a:r>
            <a:endParaRPr lang="en-US" altLang="zh-CN" dirty="0"/>
          </a:p>
          <a:p>
            <a:r>
              <a:rPr lang="zh-CN" altLang="en-US" dirty="0" smtClean="0"/>
              <a:t>单选 </a:t>
            </a:r>
            <a:r>
              <a:rPr lang="en-US" altLang="zh-CN" dirty="0" smtClean="0"/>
              <a:t>20×2	</a:t>
            </a:r>
          </a:p>
          <a:p>
            <a:r>
              <a:rPr lang="zh-CN" altLang="en-US" dirty="0" smtClean="0"/>
              <a:t>画图 </a:t>
            </a:r>
            <a:r>
              <a:rPr lang="en-US" altLang="zh-CN" dirty="0" smtClean="0"/>
              <a:t>1×10</a:t>
            </a:r>
            <a:endParaRPr lang="en-US" altLang="zh-CN" dirty="0" smtClean="0"/>
          </a:p>
          <a:p>
            <a:r>
              <a:rPr lang="zh-CN" altLang="en-US" dirty="0"/>
              <a:t>设计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×5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en-US" altLang="zh-CN" dirty="0" smtClean="0"/>
              <a:t>×20</a:t>
            </a: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19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600"/>
    </mc:Choice>
    <mc:Fallback xmlns="">
      <p:transition spd="slow" advTm="1866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重点覆盖</a:t>
            </a:r>
            <a:endParaRPr lang="zh-CN" altLang="en-US" dirty="0"/>
          </a:p>
        </p:txBody>
      </p:sp>
      <p:pic>
        <p:nvPicPr>
          <p:cNvPr id="11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33" y="1551973"/>
            <a:ext cx="1991975" cy="2465316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908" y="1596586"/>
            <a:ext cx="1892591" cy="237608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300" y="1551973"/>
            <a:ext cx="1893799" cy="2420702"/>
          </a:xfrm>
          <a:prstGeom prst="rect">
            <a:avLst/>
          </a:prstGeom>
        </p:spPr>
      </p:pic>
      <p:pic>
        <p:nvPicPr>
          <p:cNvPr id="19" name="内容占位符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01" y="4224034"/>
            <a:ext cx="2033763" cy="23733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133" y="4224034"/>
            <a:ext cx="1991975" cy="2373317"/>
          </a:xfrm>
          <a:prstGeom prst="rect">
            <a:avLst/>
          </a:prstGeom>
        </p:spPr>
      </p:pic>
      <p:pic>
        <p:nvPicPr>
          <p:cNvPr id="12" name="Picture 2" descr="JavaScript高级程序设计（第4版）-图书-图灵社区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908" y="4224034"/>
            <a:ext cx="1842569" cy="237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76"/>
    </mc:Choice>
    <mc:Fallback xmlns="">
      <p:transition spd="slow" advTm="898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基础概念</a:t>
            </a:r>
            <a:endParaRPr lang="en-US" altLang="zh-CN" dirty="0" smtClean="0"/>
          </a:p>
          <a:p>
            <a:r>
              <a:rPr lang="en-US" altLang="zh-CN" dirty="0" smtClean="0"/>
              <a:t>HTML5</a:t>
            </a:r>
            <a:r>
              <a:rPr lang="zh-CN" altLang="en-US" dirty="0" smtClean="0"/>
              <a:t>语义元素</a:t>
            </a:r>
            <a:endParaRPr lang="en-US" altLang="zh-CN" dirty="0" smtClean="0"/>
          </a:p>
          <a:p>
            <a:r>
              <a:rPr lang="en-US" altLang="zh-CN" dirty="0" smtClean="0"/>
              <a:t>HTML5</a:t>
            </a:r>
            <a:r>
              <a:rPr lang="zh-CN" altLang="en-US" dirty="0" smtClean="0"/>
              <a:t>表单元素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层叠规则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框模型和布局</a:t>
            </a:r>
            <a:endParaRPr lang="en-US" altLang="zh-CN" dirty="0" smtClean="0"/>
          </a:p>
          <a:p>
            <a:r>
              <a:rPr lang="zh-CN" altLang="en-US" dirty="0"/>
              <a:t>函数与闭包</a:t>
            </a:r>
            <a:endParaRPr lang="en-US" altLang="zh-CN" dirty="0"/>
          </a:p>
          <a:p>
            <a:r>
              <a:rPr lang="zh-CN" altLang="en-US" dirty="0"/>
              <a:t>对象、原型与继承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r>
              <a:rPr lang="zh-CN" altLang="en-US" dirty="0" smtClean="0"/>
              <a:t>流模型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</a:p>
          <a:p>
            <a:r>
              <a:rPr lang="zh-CN" altLang="en-US" dirty="0" smtClean="0"/>
              <a:t>服务器端编程模型</a:t>
            </a:r>
            <a:endParaRPr lang="en-US" altLang="zh-CN" dirty="0" smtClean="0"/>
          </a:p>
          <a:p>
            <a:r>
              <a:rPr lang="zh-CN" altLang="en-US" dirty="0" smtClean="0"/>
              <a:t>状态</a:t>
            </a:r>
            <a:r>
              <a:rPr lang="zh-CN" altLang="en-US" dirty="0" smtClean="0"/>
              <a:t>维持</a:t>
            </a:r>
            <a:endParaRPr lang="en-US" altLang="zh-CN" dirty="0" smtClean="0"/>
          </a:p>
          <a:p>
            <a:r>
              <a:rPr lang="zh-CN" altLang="en-US" dirty="0" smtClean="0"/>
              <a:t>分页</a:t>
            </a:r>
            <a:endParaRPr lang="en-US" altLang="zh-CN" dirty="0" smtClean="0"/>
          </a:p>
          <a:p>
            <a:r>
              <a:rPr lang="zh-CN" altLang="en-US" dirty="0"/>
              <a:t>编码、格式、容器</a:t>
            </a:r>
          </a:p>
          <a:p>
            <a:r>
              <a:rPr lang="en-US" altLang="zh-CN" dirty="0"/>
              <a:t>Canvas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67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763"/>
    </mc:Choice>
    <mc:Fallback xmlns="">
      <p:transition spd="slow" advTm="47776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缩写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WWW HTTP W3C </a:t>
            </a:r>
            <a:r>
              <a:rPr lang="en-US" altLang="zh-CN" dirty="0" smtClean="0"/>
              <a:t>REST RIA AJAX LAN </a:t>
            </a:r>
            <a:r>
              <a:rPr lang="en-US" altLang="zh-CN" dirty="0"/>
              <a:t>WAN </a:t>
            </a:r>
            <a:r>
              <a:rPr lang="en-US" altLang="zh-CN" dirty="0" smtClean="0"/>
              <a:t>IXP IP </a:t>
            </a:r>
            <a:r>
              <a:rPr lang="en-US" altLang="zh-CN" dirty="0"/>
              <a:t>TCP UDP MIME URL </a:t>
            </a:r>
            <a:r>
              <a:rPr lang="en-US" altLang="zh-CN" dirty="0" smtClean="0"/>
              <a:t>DNS HTML CSS RGB(A) HSL(A) DTD SSI PHP SQL PDO JSON BOM </a:t>
            </a:r>
            <a:r>
              <a:rPr lang="en-US" altLang="zh-CN" dirty="0"/>
              <a:t>DOM </a:t>
            </a:r>
            <a:r>
              <a:rPr lang="en-US" altLang="zh-CN" dirty="0" smtClean="0"/>
              <a:t>GIF </a:t>
            </a:r>
            <a:r>
              <a:rPr lang="en-US" altLang="zh-CN" dirty="0"/>
              <a:t>JPEG PNG SVG </a:t>
            </a:r>
            <a:r>
              <a:rPr lang="en-US" altLang="zh-CN" dirty="0" smtClean="0"/>
              <a:t>MIDI MPEG </a:t>
            </a:r>
            <a:r>
              <a:rPr lang="en-US" altLang="zh-CN" dirty="0"/>
              <a:t>SMIL VRML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88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85"/>
    </mc:Choice>
    <mc:Fallback xmlns="">
      <p:transition spd="slow" advTm="3098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Arial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39925</TotalTime>
  <Words>332</Words>
  <Application>Microsoft Office PowerPoint</Application>
  <PresentationFormat>宽屏</PresentationFormat>
  <Paragraphs>50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华文行楷</vt:lpstr>
      <vt:lpstr>宋体</vt:lpstr>
      <vt:lpstr>Arial</vt:lpstr>
      <vt:lpstr>Tahoma</vt:lpstr>
      <vt:lpstr>Times New Roman</vt:lpstr>
      <vt:lpstr>Wingdings</vt:lpstr>
      <vt:lpstr>Blueprint</vt:lpstr>
      <vt:lpstr>Introduction to Web Application</vt:lpstr>
      <vt:lpstr>Lecture 9</vt:lpstr>
      <vt:lpstr>Part I</vt:lpstr>
      <vt:lpstr>评分标准变更</vt:lpstr>
      <vt:lpstr>考试信息</vt:lpstr>
      <vt:lpstr>试卷组成</vt:lpstr>
      <vt:lpstr>重点覆盖</vt:lpstr>
      <vt:lpstr>难点</vt:lpstr>
      <vt:lpstr>缩写</vt:lpstr>
      <vt:lpstr>Q &amp; A</vt:lpstr>
    </vt:vector>
  </TitlesOfParts>
  <Company>113-501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Application</dc:title>
  <dc:creator>robin</dc:creator>
  <cp:lastModifiedBy>朱 东来</cp:lastModifiedBy>
  <cp:revision>1482</cp:revision>
  <dcterms:created xsi:type="dcterms:W3CDTF">2002-06-03T10:03:09Z</dcterms:created>
  <dcterms:modified xsi:type="dcterms:W3CDTF">2021-06-16T13:08:47Z</dcterms:modified>
</cp:coreProperties>
</file>