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7" r:id="rId11"/>
    <p:sldId id="268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 October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5 October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aechtold_caleb@bah.com" TargetMode="Externa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dalpozz/creditcardfrau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55786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Detecting Fraudulent Credit Card Purchases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912245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200" dirty="0" smtClean="0"/>
              <a:t>----------------------------------------------</a:t>
            </a:r>
          </a:p>
          <a:p>
            <a:pPr algn="r"/>
            <a:r>
              <a:rPr lang="en-US" sz="2200" dirty="0" smtClean="0"/>
              <a:t>Caleb L. Baechtold</a:t>
            </a:r>
          </a:p>
          <a:p>
            <a:pPr algn="r"/>
            <a:r>
              <a:rPr lang="en-US" sz="2200" dirty="0" smtClean="0"/>
              <a:t>Senior Consultant </a:t>
            </a:r>
            <a:r>
              <a:rPr lang="mr-IN" sz="2200" dirty="0" smtClean="0"/>
              <a:t>–</a:t>
            </a:r>
            <a:r>
              <a:rPr lang="en-US" sz="2200" dirty="0" smtClean="0"/>
              <a:t> DIG CYBER</a:t>
            </a:r>
          </a:p>
          <a:p>
            <a:pPr algn="r"/>
            <a:r>
              <a:rPr lang="en-US" sz="2200" dirty="0" smtClean="0">
                <a:hlinkClick r:id="rId2"/>
              </a:rPr>
              <a:t>Baechtold_caleb@bah.com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pic>
        <p:nvPicPr>
          <p:cNvPr id="4" name="Picture 3" descr="pexels-phot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6094"/>
            <a:ext cx="3593733" cy="239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5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Random Forest On Unbalanced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Input features</a:t>
            </a:r>
          </a:p>
          <a:p>
            <a:pPr lvl="1"/>
            <a:r>
              <a:rPr lang="en-US" sz="2000" dirty="0" smtClean="0"/>
              <a:t>Top 9 Principal Components ranked according to correlation with target label</a:t>
            </a:r>
          </a:p>
          <a:p>
            <a:pPr lvl="1"/>
            <a:r>
              <a:rPr lang="en-US" sz="2000" dirty="0" smtClean="0"/>
              <a:t>Purchase Amount  (just for kicks)</a:t>
            </a:r>
          </a:p>
          <a:p>
            <a:r>
              <a:rPr lang="en-US" sz="2400" dirty="0" smtClean="0"/>
              <a:t>Used train/test split on the original 284K transactions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72616"/>
              </p:ext>
            </p:extLst>
          </p:nvPr>
        </p:nvGraphicFramePr>
        <p:xfrm>
          <a:off x="764462" y="3900208"/>
          <a:ext cx="7615330" cy="11104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3066"/>
                <a:gridCol w="1523066"/>
                <a:gridCol w="1523066"/>
                <a:gridCol w="1523066"/>
                <a:gridCol w="1523066"/>
              </a:tblGrid>
              <a:tr h="5552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71.67%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.858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21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Random Forest On Unbalanced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Input features</a:t>
            </a:r>
          </a:p>
          <a:p>
            <a:pPr lvl="1"/>
            <a:r>
              <a:rPr lang="en-US" sz="2000" dirty="0" smtClean="0"/>
              <a:t>Top 9 Principal Components ranked according to correlation with target label</a:t>
            </a:r>
          </a:p>
          <a:p>
            <a:pPr lvl="1"/>
            <a:r>
              <a:rPr lang="en-US" sz="2000" dirty="0" smtClean="0"/>
              <a:t>Purchase Amount  (just for kicks)</a:t>
            </a:r>
          </a:p>
          <a:p>
            <a:r>
              <a:rPr lang="en-US" sz="2400" dirty="0" smtClean="0"/>
              <a:t>Used train/test split on the original 284K transactions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9725"/>
              </p:ext>
            </p:extLst>
          </p:nvPr>
        </p:nvGraphicFramePr>
        <p:xfrm>
          <a:off x="764462" y="3900208"/>
          <a:ext cx="7615330" cy="16656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3066"/>
                <a:gridCol w="1523066"/>
                <a:gridCol w="1523066"/>
                <a:gridCol w="1523066"/>
                <a:gridCol w="1523066"/>
              </a:tblGrid>
              <a:tr h="5552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RF Test</a:t>
                      </a:r>
                      <a:endParaRPr lang="en-US" dirty="0"/>
                    </a:p>
                  </a:txBody>
                  <a:tcP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71.67%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.858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99.9%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LR Test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54.16%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.770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26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smtClean="0"/>
              <a:t>Simple models are successful in identifying fraudulent activity</a:t>
            </a:r>
          </a:p>
          <a:p>
            <a:pPr lvl="1"/>
            <a:r>
              <a:rPr lang="en-US" sz="2000" dirty="0" smtClean="0"/>
              <a:t>Low number of base estimators for RF</a:t>
            </a:r>
          </a:p>
          <a:p>
            <a:pPr lvl="1"/>
            <a:r>
              <a:rPr lang="en-US" sz="2000" dirty="0" smtClean="0"/>
              <a:t>Unnecessary to modify LR threshold</a:t>
            </a:r>
          </a:p>
          <a:p>
            <a:r>
              <a:rPr lang="en-US" sz="2400" dirty="0" smtClean="0"/>
              <a:t>Significant underlying assumptions:</a:t>
            </a:r>
          </a:p>
          <a:p>
            <a:pPr lvl="1"/>
            <a:r>
              <a:rPr lang="en-US" sz="2000" dirty="0" smtClean="0"/>
              <a:t>Ability to replicate PCA-transform</a:t>
            </a:r>
          </a:p>
          <a:p>
            <a:pPr lvl="1"/>
            <a:r>
              <a:rPr lang="en-US" sz="2000" dirty="0" smtClean="0"/>
              <a:t>Two-day sample reflective of standard purchasing behaviors (lacks dimension of temporality)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9798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26.2B  credit card transaction in the United States in 2012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Overwhelming majority of these are legitimate transactions</a:t>
            </a:r>
          </a:p>
          <a:p>
            <a:r>
              <a:rPr lang="en-US" sz="2400" dirty="0" smtClean="0"/>
              <a:t>Can a model identify the “needles in the haystack”?</a:t>
            </a:r>
            <a:endParaRPr lang="en-US" sz="2400" dirty="0"/>
          </a:p>
        </p:txBody>
      </p:sp>
      <p:pic>
        <p:nvPicPr>
          <p:cNvPr id="4" name="Picture 3" descr="ALL-CARDS-2-820x4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34" y="2178742"/>
            <a:ext cx="5005464" cy="250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Labeled transaction data from </a:t>
            </a:r>
            <a:r>
              <a:rPr lang="en-US" sz="2400" dirty="0" err="1" smtClean="0"/>
              <a:t>Kaggle</a:t>
            </a:r>
            <a:endParaRPr lang="en-US" sz="2400" dirty="0" smtClean="0"/>
          </a:p>
          <a:p>
            <a:pPr lvl="1"/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://www.kaggle.com/dalpozz/</a:t>
            </a:r>
            <a:r>
              <a:rPr lang="en-US" sz="2000" dirty="0" smtClean="0">
                <a:hlinkClick r:id="rId2"/>
              </a:rPr>
              <a:t>creditcardfraud</a:t>
            </a:r>
            <a:endParaRPr lang="en-US" sz="2000" dirty="0" smtClean="0"/>
          </a:p>
          <a:p>
            <a:r>
              <a:rPr lang="en-US" sz="2400" dirty="0" smtClean="0"/>
              <a:t>284,807 transactions from European cardholders over two-day period in September 2013</a:t>
            </a:r>
          </a:p>
          <a:p>
            <a:r>
              <a:rPr lang="en-US" sz="2400" dirty="0" smtClean="0"/>
              <a:t>Data already transformed using PCA to obfuscate raw data</a:t>
            </a:r>
          </a:p>
          <a:p>
            <a:pPr lvl="1"/>
            <a:r>
              <a:rPr lang="en-US" sz="2000" dirty="0" smtClean="0"/>
              <a:t>Limits interpretability of model</a:t>
            </a:r>
          </a:p>
          <a:p>
            <a:pPr lvl="1"/>
            <a:r>
              <a:rPr lang="en-US" sz="2000" dirty="0" smtClean="0"/>
              <a:t>Also limits EDA</a:t>
            </a:r>
          </a:p>
          <a:p>
            <a:r>
              <a:rPr lang="en-US" sz="2400" dirty="0" smtClean="0"/>
              <a:t>Original data source:</a:t>
            </a:r>
          </a:p>
          <a:p>
            <a:pPr lvl="1"/>
            <a:r>
              <a:rPr lang="en-US" sz="2000" dirty="0"/>
              <a:t>Andrea Dal </a:t>
            </a:r>
            <a:r>
              <a:rPr lang="en-US" sz="2000" dirty="0" err="1"/>
              <a:t>Pozzolo</a:t>
            </a:r>
            <a:r>
              <a:rPr lang="en-US" sz="2000" dirty="0"/>
              <a:t>, Olivier </a:t>
            </a:r>
            <a:r>
              <a:rPr lang="en-US" sz="2000" dirty="0" err="1"/>
              <a:t>Caelen</a:t>
            </a:r>
            <a:r>
              <a:rPr lang="en-US" sz="2000" dirty="0"/>
              <a:t>, Reid A. Johnson and </a:t>
            </a:r>
            <a:r>
              <a:rPr lang="en-US" sz="2000" dirty="0" err="1"/>
              <a:t>Gianluca</a:t>
            </a:r>
            <a:r>
              <a:rPr lang="en-US" sz="2000" dirty="0"/>
              <a:t> </a:t>
            </a:r>
            <a:r>
              <a:rPr lang="en-US" sz="2000" dirty="0" err="1"/>
              <a:t>Bontempi</a:t>
            </a:r>
            <a:r>
              <a:rPr lang="en-US" sz="2000" dirty="0"/>
              <a:t>. Calibrating Probability with </a:t>
            </a:r>
            <a:r>
              <a:rPr lang="en-US" sz="2000" dirty="0" err="1"/>
              <a:t>Undersampling</a:t>
            </a:r>
            <a:r>
              <a:rPr lang="en-US" sz="2000" dirty="0"/>
              <a:t> for Unbalanced Classification. In Symposium on Computational Intelligence and Data Mining (CIDM), IEEE, 2015</a:t>
            </a:r>
            <a:endParaRPr lang="en-US" sz="20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4237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Modeling Approach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Assess purchase validity using classification algorithms</a:t>
            </a:r>
          </a:p>
          <a:p>
            <a:pPr lvl="1"/>
            <a:r>
              <a:rPr lang="en-US" sz="2000" dirty="0" smtClean="0"/>
              <a:t>Logistic Regression</a:t>
            </a:r>
          </a:p>
          <a:p>
            <a:pPr lvl="1"/>
            <a:r>
              <a:rPr lang="en-US" sz="2000" dirty="0" smtClean="0"/>
              <a:t>Random Forest Classifier</a:t>
            </a:r>
          </a:p>
          <a:p>
            <a:r>
              <a:rPr lang="en-US" sz="2400" dirty="0" smtClean="0"/>
              <a:t>Why?</a:t>
            </a:r>
          </a:p>
          <a:p>
            <a:pPr lvl="1"/>
            <a:r>
              <a:rPr lang="en-US" sz="2000" dirty="0" err="1" smtClean="0"/>
              <a:t>Orthogonality</a:t>
            </a:r>
            <a:r>
              <a:rPr lang="en-US" sz="2000" dirty="0" smtClean="0"/>
              <a:t> of Principal Components</a:t>
            </a:r>
          </a:p>
          <a:p>
            <a:pPr lvl="1"/>
            <a:r>
              <a:rPr lang="en-US" sz="2000" dirty="0" smtClean="0"/>
              <a:t>“Interpretability” of results for non-transformed features </a:t>
            </a:r>
          </a:p>
          <a:p>
            <a:pPr lvl="2"/>
            <a:r>
              <a:rPr lang="en-US" sz="1600" dirty="0" smtClean="0"/>
              <a:t>Time, Amount</a:t>
            </a:r>
          </a:p>
          <a:p>
            <a:r>
              <a:rPr lang="en-US" sz="2400" dirty="0" smtClean="0"/>
              <a:t>Choose desired input features using simple Logistic Regression iterating through Principal Components</a:t>
            </a:r>
          </a:p>
          <a:p>
            <a:r>
              <a:rPr lang="en-US" sz="2400" dirty="0" smtClean="0"/>
              <a:t>Perform additional parameter tuning using</a:t>
            </a:r>
          </a:p>
        </p:txBody>
      </p:sp>
    </p:spTree>
    <p:extLst>
      <p:ext uri="{BB962C8B-B14F-4D97-AF65-F5344CB8AC3E}">
        <p14:creationId xmlns:p14="http://schemas.microsoft.com/office/powerpoint/2010/main" val="1970647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Logistic Regression Classifier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5324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Initial Logistic Regression model yielded 99.9% accuracy on test split of dataset!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353449"/>
            <a:ext cx="8229600" cy="753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But wait</a:t>
            </a:r>
            <a:r>
              <a:rPr lang="mr-IN" sz="2400" dirty="0" smtClean="0"/>
              <a:t>…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004733"/>
              </p:ext>
            </p:extLst>
          </p:nvPr>
        </p:nvGraphicFramePr>
        <p:xfrm>
          <a:off x="764462" y="2854509"/>
          <a:ext cx="7615332" cy="16656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38444"/>
                <a:gridCol w="2538444"/>
                <a:gridCol w="2538444"/>
              </a:tblGrid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of Total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Legitimate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284,315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99.82%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Fraudulent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0.172%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718658"/>
            <a:ext cx="8229600" cy="1678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Overwhelming majority of credit card purchases are legitimate</a:t>
            </a:r>
          </a:p>
          <a:p>
            <a:r>
              <a:rPr lang="en-US" sz="2400" dirty="0" smtClean="0"/>
              <a:t>Simple accuracy is no longer an effective measure of model performance</a:t>
            </a:r>
          </a:p>
          <a:p>
            <a:r>
              <a:rPr lang="en-US" sz="2400" dirty="0" smtClean="0"/>
              <a:t>“Needle in a haystack</a:t>
            </a:r>
            <a:r>
              <a:rPr lang="mr-IN" sz="2400" dirty="0" smtClean="0"/>
              <a:t>…</a:t>
            </a:r>
            <a:r>
              <a:rPr lang="en-US" sz="2400" dirty="0" smtClean="0"/>
              <a:t>”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14353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Dealing With Unbalanced Classes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526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Many methods for dealing with unbalanced target classes</a:t>
            </a:r>
          </a:p>
          <a:p>
            <a:r>
              <a:rPr lang="en-US" sz="2400" dirty="0" smtClean="0"/>
              <a:t>Simple </a:t>
            </a:r>
            <a:r>
              <a:rPr lang="en-US" sz="2400" dirty="0" err="1" smtClean="0"/>
              <a:t>undersampling</a:t>
            </a:r>
            <a:r>
              <a:rPr lang="en-US" sz="2400" dirty="0" smtClean="0"/>
              <a:t> proves to be quite effective</a:t>
            </a:r>
          </a:p>
          <a:p>
            <a:pPr lvl="1"/>
            <a:r>
              <a:rPr lang="en-US" sz="2000" dirty="0" smtClean="0"/>
              <a:t>Build a fake dataset that has an even distribution of target classes to split into train/test sets</a:t>
            </a:r>
          </a:p>
          <a:p>
            <a:r>
              <a:rPr lang="en-US" sz="2400" dirty="0" smtClean="0"/>
              <a:t>Assess model performance using AUROC, TPR, FPR in addition to accuracy score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5797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Logistic Regression Classifier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Input features</a:t>
            </a:r>
          </a:p>
          <a:p>
            <a:pPr lvl="1"/>
            <a:r>
              <a:rPr lang="en-US" sz="2000" dirty="0" smtClean="0"/>
              <a:t>Top 9 Principal Components ranked according to correlation with target label</a:t>
            </a:r>
          </a:p>
          <a:p>
            <a:pPr lvl="1"/>
            <a:r>
              <a:rPr lang="en-US" sz="2000" dirty="0" smtClean="0"/>
              <a:t>Purchase Amount  (just for kicks)</a:t>
            </a:r>
          </a:p>
          <a:p>
            <a:r>
              <a:rPr lang="en-US" sz="2400" dirty="0" smtClean="0"/>
              <a:t>Used train/test split on a balanced dataset sampling 250 transactions from the original 284K transactions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977798"/>
              </p:ext>
            </p:extLst>
          </p:nvPr>
        </p:nvGraphicFramePr>
        <p:xfrm>
          <a:off x="764462" y="4298676"/>
          <a:ext cx="7615330" cy="16656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3066"/>
                <a:gridCol w="1523066"/>
                <a:gridCol w="1523066"/>
                <a:gridCol w="1523066"/>
                <a:gridCol w="1523066"/>
              </a:tblGrid>
              <a:tr h="5552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94.64%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96.8%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Original 284K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91.87%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4.13%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855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Random Forest Classifier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Input features</a:t>
            </a:r>
          </a:p>
          <a:p>
            <a:pPr lvl="1"/>
            <a:r>
              <a:rPr lang="en-US" sz="2000" dirty="0" smtClean="0"/>
              <a:t>Top 9 Principal Components ranked according to correlation with target label</a:t>
            </a:r>
          </a:p>
          <a:p>
            <a:pPr lvl="1"/>
            <a:r>
              <a:rPr lang="en-US" sz="2000" dirty="0" smtClean="0"/>
              <a:t>Purchase Amount  (just for kicks)</a:t>
            </a:r>
          </a:p>
          <a:p>
            <a:r>
              <a:rPr lang="en-US" sz="2400" dirty="0" smtClean="0"/>
              <a:t>Used train/test split on a balanced dataset sampling 250 transactions from the original 284K transactions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84062"/>
              </p:ext>
            </p:extLst>
          </p:nvPr>
        </p:nvGraphicFramePr>
        <p:xfrm>
          <a:off x="764462" y="4298676"/>
          <a:ext cx="7615330" cy="16656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3066"/>
                <a:gridCol w="1523066"/>
                <a:gridCol w="1523066"/>
                <a:gridCol w="1523066"/>
                <a:gridCol w="1523066"/>
              </a:tblGrid>
              <a:tr h="5552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95.2%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Original 284K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92.27%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487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Comparing LR/RF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23483"/>
              </p:ext>
            </p:extLst>
          </p:nvPr>
        </p:nvGraphicFramePr>
        <p:xfrm>
          <a:off x="764462" y="1477302"/>
          <a:ext cx="7615332" cy="2945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9222"/>
                <a:gridCol w="1269222"/>
                <a:gridCol w="1269222"/>
                <a:gridCol w="1269222"/>
                <a:gridCol w="1269222"/>
                <a:gridCol w="1269222"/>
              </a:tblGrid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 vert="vert27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94.64%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1.44%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.966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96.8%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</a:tr>
              <a:tr h="55520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Original 284K</a:t>
                      </a:r>
                      <a:endParaRPr lang="en-US" dirty="0"/>
                    </a:p>
                  </a:txBody>
                  <a:tcP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91.87%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4.13%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.939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95.9%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</a:tr>
              <a:tr h="55520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</a:t>
                      </a:r>
                      <a:endParaRPr lang="en-US" dirty="0"/>
                    </a:p>
                  </a:txBody>
                  <a:tcPr vert="vert27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95.2%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Original 284K</a:t>
                      </a:r>
                      <a:endParaRPr lang="en-US" dirty="0"/>
                    </a:p>
                  </a:txBody>
                  <a:tcP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92.27%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551351"/>
            <a:ext cx="8229600" cy="264597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LR</a:t>
            </a:r>
          </a:p>
          <a:p>
            <a:pPr lvl="1"/>
            <a:r>
              <a:rPr lang="en-US" sz="2000" dirty="0" smtClean="0"/>
              <a:t>Higher AUROC/Accuracy, interpretable coefficients</a:t>
            </a:r>
          </a:p>
          <a:p>
            <a:r>
              <a:rPr lang="en-US" sz="2400" dirty="0" smtClean="0"/>
              <a:t>RF</a:t>
            </a:r>
          </a:p>
          <a:p>
            <a:pPr lvl="1"/>
            <a:r>
              <a:rPr lang="en-US" sz="2000" dirty="0" smtClean="0"/>
              <a:t>Improved TPR, indications of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36169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80</TotalTime>
  <Words>692</Words>
  <Application>Microsoft Macintosh PowerPoint</Application>
  <PresentationFormat>On-screen Show (4:3)</PresentationFormat>
  <Paragraphs>165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 Black </vt:lpstr>
      <vt:lpstr>Detecting Fraudulent Credit Card Purchases</vt:lpstr>
      <vt:lpstr>Problem Statement</vt:lpstr>
      <vt:lpstr>Data Set</vt:lpstr>
      <vt:lpstr>Modeling Approach</vt:lpstr>
      <vt:lpstr>Logistic Regression Classifier</vt:lpstr>
      <vt:lpstr>Dealing With Unbalanced Classes</vt:lpstr>
      <vt:lpstr>Logistic Regression Classifier</vt:lpstr>
      <vt:lpstr>Random Forest Classifier</vt:lpstr>
      <vt:lpstr>Comparing LR/RF</vt:lpstr>
      <vt:lpstr>Random Forest On Unbalanced Data</vt:lpstr>
      <vt:lpstr>Random Forest On Unbalanced Data</vt:lpstr>
      <vt:lpstr>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Fraudulent Credit Card Purchases</dc:title>
  <dc:creator>Caleb Baechtold</dc:creator>
  <cp:lastModifiedBy>Caleb Baechtold</cp:lastModifiedBy>
  <cp:revision>59</cp:revision>
  <dcterms:created xsi:type="dcterms:W3CDTF">2017-10-04T00:12:30Z</dcterms:created>
  <dcterms:modified xsi:type="dcterms:W3CDTF">2017-10-04T01:33:00Z</dcterms:modified>
</cp:coreProperties>
</file>