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  <p:sldId id="374" r:id="rId10"/>
    <p:sldId id="258" r:id="rId11"/>
    <p:sldId id="259" r:id="rId12"/>
    <p:sldId id="260" r:id="rId13"/>
    <p:sldId id="261" r:id="rId14"/>
    <p:sldId id="345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20" r:id="rId23"/>
    <p:sldId id="357" r:id="rId24"/>
    <p:sldId id="373" r:id="rId25"/>
    <p:sldId id="361" r:id="rId26"/>
    <p:sldId id="362" r:id="rId27"/>
    <p:sldId id="363" r:id="rId28"/>
    <p:sldId id="364" r:id="rId29"/>
    <p:sldId id="366" r:id="rId30"/>
    <p:sldId id="365" r:id="rId31"/>
    <p:sldId id="367" r:id="rId32"/>
    <p:sldId id="368" r:id="rId33"/>
    <p:sldId id="369" r:id="rId34"/>
    <p:sldId id="342" r:id="rId35"/>
    <p:sldId id="354" r:id="rId36"/>
    <p:sldId id="355" r:id="rId37"/>
    <p:sldId id="372" r:id="rId38"/>
    <p:sldId id="375" r:id="rId39"/>
    <p:sldId id="370" r:id="rId40"/>
    <p:sldId id="376" r:id="rId41"/>
    <p:sldId id="377" r:id="rId42"/>
    <p:sldId id="37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F435B-1052-4AC8-A509-95C041C52D42}" v="1" dt="2025-01-29T07:45:45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79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Banjai" userId="66ec5e57-af86-4fe8-a8a2-da582b4aed7b" providerId="ADAL" clId="{748F435B-1052-4AC8-A509-95C041C52D42}"/>
    <pc:docChg chg="custSel addSld delSld modSld">
      <pc:chgData name="Claudio Banjai" userId="66ec5e57-af86-4fe8-a8a2-da582b4aed7b" providerId="ADAL" clId="{748F435B-1052-4AC8-A509-95C041C52D42}" dt="2025-01-29T07:46:49.278" v="4" actId="47"/>
      <pc:docMkLst>
        <pc:docMk/>
      </pc:docMkLst>
      <pc:sldChg chg="modSp add mod">
        <pc:chgData name="Claudio Banjai" userId="66ec5e57-af86-4fe8-a8a2-da582b4aed7b" providerId="ADAL" clId="{748F435B-1052-4AC8-A509-95C041C52D42}" dt="2025-01-29T07:45:45.338" v="1" actId="27636"/>
        <pc:sldMkLst>
          <pc:docMk/>
          <pc:sldMk cId="3015089706" sldId="320"/>
        </pc:sldMkLst>
        <pc:spChg chg="mod">
          <ac:chgData name="Claudio Banjai" userId="66ec5e57-af86-4fe8-a8a2-da582b4aed7b" providerId="ADAL" clId="{748F435B-1052-4AC8-A509-95C041C52D42}" dt="2025-01-29T07:45:45.338" v="1" actId="27636"/>
          <ac:spMkLst>
            <pc:docMk/>
            <pc:sldMk cId="3015089706" sldId="320"/>
            <ac:spMk id="2" creationId="{93B7AF3F-CB3F-FE33-2DAB-BCF216F0FA20}"/>
          </ac:spMkLst>
        </pc:spChg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3908269020" sldId="342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3155016120" sldId="345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1060170277" sldId="347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3861181339" sldId="348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3007386875" sldId="349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2652568946" sldId="350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2638906280" sldId="351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1255369731" sldId="352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1502689747" sldId="353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853701290" sldId="354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931070618" sldId="355"/>
        </pc:sldMkLst>
      </pc:sldChg>
      <pc:sldChg chg="modSp add mod">
        <pc:chgData name="Claudio Banjai" userId="66ec5e57-af86-4fe8-a8a2-da582b4aed7b" providerId="ADAL" clId="{748F435B-1052-4AC8-A509-95C041C52D42}" dt="2025-01-29T07:45:45.354" v="2" actId="27636"/>
        <pc:sldMkLst>
          <pc:docMk/>
          <pc:sldMk cId="2986472498" sldId="357"/>
        </pc:sldMkLst>
        <pc:spChg chg="mod">
          <ac:chgData name="Claudio Banjai" userId="66ec5e57-af86-4fe8-a8a2-da582b4aed7b" providerId="ADAL" clId="{748F435B-1052-4AC8-A509-95C041C52D42}" dt="2025-01-29T07:45:45.354" v="2" actId="27636"/>
          <ac:spMkLst>
            <pc:docMk/>
            <pc:sldMk cId="2986472498" sldId="357"/>
            <ac:spMk id="3" creationId="{5790F63C-5176-D452-21E1-CFFF6E65FB9F}"/>
          </ac:spMkLst>
        </pc:spChg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1296732145" sldId="361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2725625016" sldId="362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3555748480" sldId="363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4112901586" sldId="364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2778409575" sldId="365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2788681903" sldId="366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3249030292" sldId="367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3640210041" sldId="368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2444878203" sldId="369"/>
        </pc:sldMkLst>
      </pc:sldChg>
      <pc:sldChg chg="add del">
        <pc:chgData name="Claudio Banjai" userId="66ec5e57-af86-4fe8-a8a2-da582b4aed7b" providerId="ADAL" clId="{748F435B-1052-4AC8-A509-95C041C52D42}" dt="2025-01-29T07:46:43.517" v="3" actId="47"/>
        <pc:sldMkLst>
          <pc:docMk/>
          <pc:sldMk cId="669971317" sldId="371"/>
        </pc:sldMkLst>
      </pc:sldChg>
      <pc:sldChg chg="add">
        <pc:chgData name="Claudio Banjai" userId="66ec5e57-af86-4fe8-a8a2-da582b4aed7b" providerId="ADAL" clId="{748F435B-1052-4AC8-A509-95C041C52D42}" dt="2025-01-29T07:45:45.244" v="0"/>
        <pc:sldMkLst>
          <pc:docMk/>
          <pc:sldMk cId="3954429371" sldId="373"/>
        </pc:sldMkLst>
      </pc:sldChg>
      <pc:sldChg chg="add del">
        <pc:chgData name="Claudio Banjai" userId="66ec5e57-af86-4fe8-a8a2-da582b4aed7b" providerId="ADAL" clId="{748F435B-1052-4AC8-A509-95C041C52D42}" dt="2025-01-29T07:46:49.278" v="4" actId="47"/>
        <pc:sldMkLst>
          <pc:docMk/>
          <pc:sldMk cId="3102708471" sldId="3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manda.ree.es/visiona/peninsula/demandaqh/tablas/2024-12-10/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Machine Learning and OLS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Basics of Machine Learning and the sm.OLS Function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Steps in a Machine Learning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Data Collection: Gathering data for training.</a:t>
            </a:r>
          </a:p>
          <a:p>
            <a:r>
              <a:rPr dirty="0"/>
              <a:t>2. Data Preprocessing: Cleaning and transforming data.</a:t>
            </a:r>
          </a:p>
          <a:p>
            <a:r>
              <a:rPr dirty="0"/>
              <a:t>3. Model Training: Applying algorithms to data.</a:t>
            </a:r>
          </a:p>
          <a:p>
            <a:r>
              <a:rPr dirty="0"/>
              <a:t>4. Model Evaluation: Checking model performance.</a:t>
            </a:r>
          </a:p>
          <a:p>
            <a:r>
              <a:rPr dirty="0"/>
              <a:t>5. Model Deployment: Using the model for predictions.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sm.OLS Function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sm.OLS</a:t>
            </a:r>
            <a:r>
              <a:rPr dirty="0"/>
              <a:t> (Ordinary Least Squares) is used for linear regression in </a:t>
            </a:r>
            <a:r>
              <a:rPr dirty="0" err="1"/>
              <a:t>statsmodels</a:t>
            </a:r>
            <a:r>
              <a:rPr dirty="0"/>
              <a:t>.</a:t>
            </a:r>
          </a:p>
          <a:p>
            <a:r>
              <a:rPr dirty="0"/>
              <a:t>It models the relationship between a dependent variable (Y) and one or more independent variables (X).</a:t>
            </a:r>
          </a:p>
          <a:p>
            <a:endParaRPr dirty="0"/>
          </a:p>
          <a:p>
            <a:r>
              <a:rPr dirty="0"/>
              <a:t>Syntax:</a:t>
            </a:r>
          </a:p>
          <a:p>
            <a:r>
              <a:rPr dirty="0"/>
              <a:t>model = </a:t>
            </a:r>
            <a:r>
              <a:rPr dirty="0" err="1"/>
              <a:t>sm.OLS</a:t>
            </a:r>
            <a:r>
              <a:rPr dirty="0"/>
              <a:t>(Y, X)</a:t>
            </a:r>
            <a:r>
              <a:rPr lang="en-US" dirty="0"/>
              <a:t>.fit()</a:t>
            </a:r>
            <a:endParaRPr dirty="0"/>
          </a:p>
          <a:p>
            <a:r>
              <a:rPr lang="en-US" dirty="0"/>
              <a:t>forecast = </a:t>
            </a:r>
            <a:r>
              <a:rPr lang="en-US" dirty="0" err="1"/>
              <a:t>model.precit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dirty="0"/>
          </a:p>
          <a:p>
            <a:endParaRPr dirty="0"/>
          </a:p>
          <a:p>
            <a:r>
              <a:rPr dirty="0"/>
              <a:t>Attributes of the results object:</a:t>
            </a:r>
          </a:p>
          <a:p>
            <a:r>
              <a:rPr dirty="0"/>
              <a:t>- </a:t>
            </a:r>
            <a:r>
              <a:rPr dirty="0" err="1"/>
              <a:t>results.params</a:t>
            </a:r>
            <a:r>
              <a:rPr dirty="0"/>
              <a:t>: estimated coefficients</a:t>
            </a:r>
          </a:p>
          <a:p>
            <a:r>
              <a:rPr dirty="0"/>
              <a:t>- </a:t>
            </a:r>
            <a:r>
              <a:rPr dirty="0" err="1"/>
              <a:t>results.summary</a:t>
            </a:r>
            <a:r>
              <a:rPr dirty="0"/>
              <a:t>(): summary of the regression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Using sm.OLS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import statsmodels.api as sm</a:t>
            </a:r>
          </a:p>
          <a:p>
            <a:r>
              <a:t>X = sm.add_constant(X)  # Add constant for intercept</a:t>
            </a:r>
          </a:p>
          <a:p>
            <a:r>
              <a:t>model = sm.OLS(Y, X)</a:t>
            </a:r>
          </a:p>
          <a:p>
            <a:r>
              <a:t>results = model.fit()</a:t>
            </a:r>
          </a:p>
          <a:p>
            <a:r>
              <a:t>print(results.summary())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Interpreting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elements in the regression summary:</a:t>
            </a:r>
          </a:p>
          <a:p>
            <a:r>
              <a:t>- R-squared: Proportion of variance explained by the model.</a:t>
            </a:r>
          </a:p>
          <a:p>
            <a:r>
              <a:t>- p-value: Test the null hypothesis (e.g., whether the coefficient is zero).</a:t>
            </a:r>
          </a:p>
          <a:p>
            <a:r>
              <a:t>- Coefficients: Values that represent the impact of each predictor on the outcome.</a:t>
            </a:r>
          </a:p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8A00D-A120-0942-5B78-153686388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AFB6-2E7C-5889-FAD0-EAC9B0CA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9A70-83F4-0E36-9CA7-C13D95F6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stands for “Comma Separated Values”, like an excel file</a:t>
            </a:r>
          </a:p>
          <a:p>
            <a:r>
              <a:rPr lang="en-US" dirty="0"/>
              <a:t>Right now you should have a variable that stores the data frame. </a:t>
            </a:r>
          </a:p>
          <a:p>
            <a:r>
              <a:rPr lang="en-US" dirty="0"/>
              <a:t>It’s useful to write that variable into a csv file</a:t>
            </a:r>
          </a:p>
          <a:p>
            <a:r>
              <a:rPr lang="en-US" dirty="0"/>
              <a:t>We can later read that file again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76059-6B53-8DE9-C382-610AFFC3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5" y="3884112"/>
            <a:ext cx="7398525" cy="12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F3055-B740-6549-A222-884C28C2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A7F1-FEA2-E85D-1596-F40B1FD1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9B35-CFE6-EEEE-E0C2-84D0D741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stands for “Comma Separated Values”, like an excel file</a:t>
            </a:r>
          </a:p>
          <a:p>
            <a:r>
              <a:rPr lang="en-US" dirty="0"/>
              <a:t>Right now you should have a variable that stores the data frame. </a:t>
            </a:r>
          </a:p>
          <a:p>
            <a:r>
              <a:rPr lang="en-US" dirty="0"/>
              <a:t>It’s useful to write that variable into a csv file</a:t>
            </a:r>
          </a:p>
          <a:p>
            <a:r>
              <a:rPr lang="en-US" dirty="0"/>
              <a:t>We can later read that file again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97DBE-90B9-3906-F136-94D48838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5" y="3884112"/>
            <a:ext cx="7398525" cy="1221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D1BCE-F888-ADE7-4DCD-C3CD88287E76}"/>
              </a:ext>
            </a:extLst>
          </p:cNvPr>
          <p:cNvSpPr txBox="1"/>
          <p:nvPr/>
        </p:nvSpPr>
        <p:spPr>
          <a:xfrm>
            <a:off x="8671389" y="3429000"/>
            <a:ext cx="2167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do we know if it worked?</a:t>
            </a:r>
          </a:p>
        </p:txBody>
      </p:sp>
    </p:spTree>
    <p:extLst>
      <p:ext uri="{BB962C8B-B14F-4D97-AF65-F5344CB8AC3E}">
        <p14:creationId xmlns:p14="http://schemas.microsoft.com/office/powerpoint/2010/main" val="106017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4DA14-336D-2C55-3C34-DF6E3FFD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B7C8-05DE-7272-0AFD-B05A943C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ED2D-F264-F8CD-2AB4-46DFCF73F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stands for “Comma Separated Values”, like an excel file</a:t>
            </a:r>
          </a:p>
          <a:p>
            <a:r>
              <a:rPr lang="en-US" dirty="0"/>
              <a:t>Right now you should have a variable that stores the data frame. </a:t>
            </a:r>
          </a:p>
          <a:p>
            <a:r>
              <a:rPr lang="en-US" dirty="0"/>
              <a:t>It’s useful to write that variable into a csv file</a:t>
            </a:r>
          </a:p>
          <a:p>
            <a:r>
              <a:rPr lang="en-US" dirty="0"/>
              <a:t>We can later read that file again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ADA10-1192-2055-55FA-C8A6CF7D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5" y="3884112"/>
            <a:ext cx="7398525" cy="1221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0024C-0E76-3A2E-0598-50F8A75BF342}"/>
              </a:ext>
            </a:extLst>
          </p:cNvPr>
          <p:cNvSpPr txBox="1"/>
          <p:nvPr/>
        </p:nvSpPr>
        <p:spPr>
          <a:xfrm>
            <a:off x="8671389" y="3429000"/>
            <a:ext cx="21678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do we know if it worked?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PRINT!!!!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118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0C2D8-C97B-9E80-115E-3C10A9B1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1D45-91B0-4267-5501-4BFAF1CC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8ECF-6618-829A-5293-A0D8D310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193C0-A878-3610-58D4-0EC2897F9E39}"/>
              </a:ext>
            </a:extLst>
          </p:cNvPr>
          <p:cNvSpPr txBox="1"/>
          <p:nvPr/>
        </p:nvSpPr>
        <p:spPr>
          <a:xfrm>
            <a:off x="8938517" y="2052263"/>
            <a:ext cx="2682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Something’s wrong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CA8A6-446A-B370-7299-062341D1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0" y="1825625"/>
            <a:ext cx="8021789" cy="18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6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C4E82-8266-D4C2-A345-630B20805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ADAB-706B-7B51-8B37-B4BB2639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1E60-49B8-735F-2A5F-62792819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DD539-B481-33CA-2F39-7F9814AC31EB}"/>
              </a:ext>
            </a:extLst>
          </p:cNvPr>
          <p:cNvSpPr txBox="1"/>
          <p:nvPr/>
        </p:nvSpPr>
        <p:spPr>
          <a:xfrm>
            <a:off x="8938517" y="2052263"/>
            <a:ext cx="2682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Something’s wrong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48D8A-F938-24FC-BCE5-6E6BBCA1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0" y="1825625"/>
            <a:ext cx="8021789" cy="1876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0F924-EFAF-E6ED-5CC6-6321093D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9" y="4044287"/>
            <a:ext cx="8154349" cy="21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0CFA3-C6C4-B994-6EE2-E697B2AF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72C2-5151-D601-CFA9-74125301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9E0F-8A3E-17AB-1C1F-9C4ED1EB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0F0F3-7884-664B-96E5-02D1EC720292}"/>
              </a:ext>
            </a:extLst>
          </p:cNvPr>
          <p:cNvSpPr txBox="1"/>
          <p:nvPr/>
        </p:nvSpPr>
        <p:spPr>
          <a:xfrm>
            <a:off x="8938517" y="2052263"/>
            <a:ext cx="2682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index is messed up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D329B-8202-732B-77AC-C873DFBF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0" y="1825625"/>
            <a:ext cx="8021789" cy="1876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AD36E-F709-9982-33E6-F69F5BB3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9" y="4044287"/>
            <a:ext cx="8154349" cy="2132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C07DE5-02B8-3688-391B-737AA647CB62}"/>
              </a:ext>
            </a:extLst>
          </p:cNvPr>
          <p:cNvSpPr/>
          <p:nvPr/>
        </p:nvSpPr>
        <p:spPr>
          <a:xfrm>
            <a:off x="420999" y="1600200"/>
            <a:ext cx="2594344" cy="47026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Machine Learning (ML) involves training algorithms to identify patterns in data and make predictions.</a:t>
            </a:r>
            <a:r>
              <a:rPr lang="en-US" dirty="0"/>
              <a:t> </a:t>
            </a:r>
            <a:r>
              <a:rPr dirty="0"/>
              <a:t>Common ML algorithms:</a:t>
            </a:r>
          </a:p>
          <a:p>
            <a:r>
              <a:rPr dirty="0"/>
              <a:t>- Linear Regression</a:t>
            </a:r>
          </a:p>
          <a:p>
            <a:r>
              <a:rPr dirty="0"/>
              <a:t>- Decision Trees</a:t>
            </a:r>
          </a:p>
          <a:p>
            <a:r>
              <a:rPr dirty="0"/>
              <a:t>- Neural Networks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5E92D-AD28-9531-2F7D-A3BC4D40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78E2-9EE1-62D1-2EE4-A17B4281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3C19-8006-BF3A-B305-9F59E6C9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stands for “Comma Separated Values”, like an excel file</a:t>
            </a:r>
          </a:p>
          <a:p>
            <a:r>
              <a:rPr lang="en-US" dirty="0"/>
              <a:t>Right now you should have a variable that stores the data frame. </a:t>
            </a:r>
          </a:p>
          <a:p>
            <a:r>
              <a:rPr lang="en-US" dirty="0"/>
              <a:t>It’s useful to write that variable into a csv file</a:t>
            </a:r>
          </a:p>
          <a:p>
            <a:r>
              <a:rPr lang="en-US" dirty="0"/>
              <a:t>We can later read that file again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F77DC-9233-97FE-4ACF-A13CF13B192A}"/>
              </a:ext>
            </a:extLst>
          </p:cNvPr>
          <p:cNvSpPr txBox="1"/>
          <p:nvPr/>
        </p:nvSpPr>
        <p:spPr>
          <a:xfrm>
            <a:off x="8671389" y="3429000"/>
            <a:ext cx="21678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do we know if it worked?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PRINT!!!!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6711F-AE10-C264-6AAA-4E77BC67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85473"/>
            <a:ext cx="7448415" cy="10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6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A2D5-C940-842B-E5F6-C88EE1BB8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5D4E-45A5-50AC-EF25-1789D9B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240C-369A-7ECA-0DF3-80938B20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stands for “Comma Separated Values”, like an excel file</a:t>
            </a:r>
          </a:p>
          <a:p>
            <a:r>
              <a:rPr lang="en-US" dirty="0"/>
              <a:t>Right now you should have a variable that stores the data frame. </a:t>
            </a:r>
          </a:p>
          <a:p>
            <a:r>
              <a:rPr lang="en-US" dirty="0"/>
              <a:t>It’s useful to write that variable into a csv file</a:t>
            </a:r>
          </a:p>
          <a:p>
            <a:r>
              <a:rPr lang="en-US" dirty="0"/>
              <a:t>We can later read that file again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13E15-5EFD-1E25-E850-17F705B57DCA}"/>
              </a:ext>
            </a:extLst>
          </p:cNvPr>
          <p:cNvSpPr txBox="1"/>
          <p:nvPr/>
        </p:nvSpPr>
        <p:spPr>
          <a:xfrm>
            <a:off x="8671389" y="3429000"/>
            <a:ext cx="21678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do we know if it worked?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It works!!!!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4E051-60D0-D82C-F3B3-1C55C338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85473"/>
            <a:ext cx="7448415" cy="10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8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AF3F-CB3F-FE33-2DAB-BCF216F0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part of the project: data acquisition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9951-A442-A4AE-0C2B-20E6F537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this website:</a:t>
            </a:r>
          </a:p>
          <a:p>
            <a:r>
              <a:rPr lang="en-US" dirty="0">
                <a:hlinkClick r:id="rId2"/>
              </a:rPr>
              <a:t>https://demanda.ree.es/visiona/peninsula/demandaqh/tablas/2024-12-10/2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41BB-46AF-4174-50F4-C18DC463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F63C-5176-D452-21E1-CFFF6E65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your time when programming, you will spend it debugging</a:t>
            </a:r>
          </a:p>
          <a:p>
            <a:r>
              <a:rPr lang="en-US" dirty="0"/>
              <a:t>Errors are a clear sign of some sort f bug</a:t>
            </a:r>
          </a:p>
          <a:p>
            <a:r>
              <a:rPr lang="en-US" dirty="0"/>
              <a:t>When you see an error, </a:t>
            </a:r>
            <a:r>
              <a:rPr lang="en-US" b="1" dirty="0"/>
              <a:t>you should not be scared and give up</a:t>
            </a:r>
          </a:p>
          <a:p>
            <a:r>
              <a:rPr lang="en-US" b="1" dirty="0">
                <a:solidFill>
                  <a:srgbClr val="FF0000"/>
                </a:solidFill>
              </a:rPr>
              <a:t>You should identify where the error is happening</a:t>
            </a:r>
          </a:p>
          <a:p>
            <a:r>
              <a:rPr lang="en-US" b="1" dirty="0">
                <a:solidFill>
                  <a:srgbClr val="FF0000"/>
                </a:solidFill>
              </a:rPr>
              <a:t>Read and try to understand what it’s saying</a:t>
            </a:r>
          </a:p>
          <a:p>
            <a:r>
              <a:rPr lang="en-US" b="1" dirty="0">
                <a:solidFill>
                  <a:srgbClr val="FF0000"/>
                </a:solidFill>
              </a:rPr>
              <a:t>Find the reason why it’s happening</a:t>
            </a:r>
          </a:p>
          <a:p>
            <a:r>
              <a:rPr lang="en-US" b="1" dirty="0">
                <a:solidFill>
                  <a:srgbClr val="FF0000"/>
                </a:solidFill>
              </a:rPr>
              <a:t>Fix the error</a:t>
            </a:r>
          </a:p>
        </p:txBody>
      </p:sp>
    </p:spTree>
    <p:extLst>
      <p:ext uri="{BB962C8B-B14F-4D97-AF65-F5344CB8AC3E}">
        <p14:creationId xmlns:p14="http://schemas.microsoft.com/office/powerpoint/2010/main" val="2986472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07E2A-5195-5622-FBBD-FC31CE31B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3C9A-23D4-CD11-A482-AF749F0E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FFC5-8166-A024-33DD-AE4D3F43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Error messages are a tool!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2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FAA1C-97A2-90CC-D542-7A85DDB5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C6E3-8F88-B926-14CD-23CE6E2E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087F-D085-4356-B561-C0918277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useful tools you have at your disposal, is AI</a:t>
            </a:r>
          </a:p>
          <a:p>
            <a:r>
              <a:rPr lang="en-US" dirty="0"/>
              <a:t>They have a great ability at reading </a:t>
            </a:r>
            <a:r>
              <a:rPr lang="en-US" dirty="0" err="1"/>
              <a:t>erros</a:t>
            </a:r>
            <a:r>
              <a:rPr lang="en-US" dirty="0"/>
              <a:t> and translating them to you</a:t>
            </a:r>
          </a:p>
          <a:p>
            <a:r>
              <a:rPr lang="en-US" dirty="0"/>
              <a:t>A good and efficient practice when programming is using AI to help you debug!</a:t>
            </a:r>
          </a:p>
        </p:txBody>
      </p:sp>
    </p:spTree>
    <p:extLst>
      <p:ext uri="{BB962C8B-B14F-4D97-AF65-F5344CB8AC3E}">
        <p14:creationId xmlns:p14="http://schemas.microsoft.com/office/powerpoint/2010/main" val="1296732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F4C8D-7650-AF83-6E8D-F05CE1B7E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AF4C-98E1-8079-3D75-053E5415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D081-9459-C9F2-96CE-166E9E84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your code</a:t>
            </a:r>
          </a:p>
          <a:p>
            <a:r>
              <a:rPr lang="en-US" dirty="0"/>
              <a:t>Copy the error message</a:t>
            </a:r>
          </a:p>
          <a:p>
            <a:r>
              <a:rPr lang="en-US" dirty="0"/>
              <a:t>Copy any data types that you might be working with</a:t>
            </a:r>
          </a:p>
          <a:p>
            <a:r>
              <a:rPr lang="en-US" dirty="0"/>
              <a:t>Explain your goal</a:t>
            </a:r>
          </a:p>
        </p:txBody>
      </p:sp>
    </p:spTree>
    <p:extLst>
      <p:ext uri="{BB962C8B-B14F-4D97-AF65-F5344CB8AC3E}">
        <p14:creationId xmlns:p14="http://schemas.microsoft.com/office/powerpoint/2010/main" val="2725625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D0E0C-B818-1437-85B8-6FF69398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5B1A-63A2-352B-789B-3BA20EA8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F0D1-436D-037D-1EB8-E2D12F55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how errors might appear in our work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AI, what find out what the error means and ways to solve it</a:t>
            </a:r>
          </a:p>
          <a:p>
            <a:r>
              <a:rPr lang="en-US" dirty="0"/>
              <a:t>Give it all the information that it might need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457D4-760E-B235-6787-7594D11B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39" y="2498734"/>
            <a:ext cx="7788999" cy="6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8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2A8B8-8F54-DA61-39EC-761354D1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020D-7310-F8C4-40BB-DDCF8E41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EB17-A81E-D2F0-CA6A-F42A89EF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powerful but it can’t always find the answer</a:t>
            </a:r>
          </a:p>
          <a:p>
            <a:r>
              <a:rPr lang="en-US" dirty="0"/>
              <a:t>In those instances </a:t>
            </a:r>
            <a:r>
              <a:rPr lang="en-US" b="1" dirty="0"/>
              <a:t>you </a:t>
            </a:r>
            <a:r>
              <a:rPr lang="en-US" dirty="0"/>
              <a:t>have to try different things to try to fix the error</a:t>
            </a:r>
          </a:p>
          <a:p>
            <a:r>
              <a:rPr lang="en-US" dirty="0"/>
              <a:t>One methodology that is particular is to look at instance or example where the action you’re performing works and see what’s the difference with what you’re doing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01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E01A-6BD6-6093-2DFB-2EC151A3B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FE94-1536-8EAD-2397-7C89B15E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BEC33-3055-84C3-EFE0-7F282B4E7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406" y="2003462"/>
            <a:ext cx="8371692" cy="7121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B170A-1E9C-74E2-04E0-4BFF5DB6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24" y="3091317"/>
            <a:ext cx="8956353" cy="4782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8EB385-DE63-4E66-D5E0-9BF623E73B5C}"/>
              </a:ext>
            </a:extLst>
          </p:cNvPr>
          <p:cNvSpPr/>
          <p:nvPr/>
        </p:nvSpPr>
        <p:spPr>
          <a:xfrm>
            <a:off x="308225" y="1690688"/>
            <a:ext cx="4202130" cy="225458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94230-D31A-7573-46AF-911A07771E36}"/>
              </a:ext>
            </a:extLst>
          </p:cNvPr>
          <p:cNvSpPr/>
          <p:nvPr/>
        </p:nvSpPr>
        <p:spPr>
          <a:xfrm>
            <a:off x="6614845" y="3028384"/>
            <a:ext cx="3386913" cy="793603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DB2044-799E-0EAF-7C39-D2537805F8E2}"/>
              </a:ext>
            </a:extLst>
          </p:cNvPr>
          <p:cNvSpPr/>
          <p:nvPr/>
        </p:nvSpPr>
        <p:spPr>
          <a:xfrm>
            <a:off x="4427805" y="2817982"/>
            <a:ext cx="2187040" cy="7936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566E6-B062-5ED8-87A9-44A4E25BC107}"/>
              </a:ext>
            </a:extLst>
          </p:cNvPr>
          <p:cNvSpPr txBox="1"/>
          <p:nvPr/>
        </p:nvSpPr>
        <p:spPr>
          <a:xfrm>
            <a:off x="838200" y="4654193"/>
            <a:ext cx="50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the issue is in the file that we are reading!! </a:t>
            </a:r>
          </a:p>
        </p:txBody>
      </p:sp>
    </p:spTree>
    <p:extLst>
      <p:ext uri="{BB962C8B-B14F-4D97-AF65-F5344CB8AC3E}">
        <p14:creationId xmlns:p14="http://schemas.microsoft.com/office/powerpoint/2010/main" val="27886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E526-E367-E1FD-C13A-489E65DD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4249-5951-C440-0BC1-294BD0C5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BB814-F62D-D192-3AF7-D07D42AE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17"/>
            <a:ext cx="9144000" cy="68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35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7669C-BDAC-6354-1DA4-5E312281F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4166-920D-B8B0-68EC-16FA8836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E93770F-0A4A-6020-B90B-535CC14E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the file we’re trying to read compared to the one we read before???</a:t>
            </a:r>
          </a:p>
        </p:txBody>
      </p:sp>
    </p:spTree>
    <p:extLst>
      <p:ext uri="{BB962C8B-B14F-4D97-AF65-F5344CB8AC3E}">
        <p14:creationId xmlns:p14="http://schemas.microsoft.com/office/powerpoint/2010/main" val="2778409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C49CA-DFC9-EBA2-CD69-0AD7DD12B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4763-9436-4387-C813-050DC0E4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18849DE-5AEA-E57E-D488-C6C95179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the file we’re trying to read compared to the one we read before???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15A5A-779A-A78E-34C9-AD61C805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2463"/>
            <a:ext cx="9793067" cy="2715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C7BE4-6FC9-CC3B-315B-387B6E29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49" y="4265580"/>
            <a:ext cx="659222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30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BCCE1-2A69-A8AA-B28D-C7DE38FB1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D257-562E-328C-7585-0F5E4571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664026-E8F4-115D-26B3-4F93A90F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the file we’re trying to read compared to the one we read before???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452E1-498D-D8DA-7AE5-F54BA046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2463"/>
            <a:ext cx="9793067" cy="2715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3C452-B9E4-0EF0-B825-DD5C5698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49" y="4265580"/>
            <a:ext cx="6592220" cy="2514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3C0341-DC39-10B6-B019-BE24C40F417D}"/>
              </a:ext>
            </a:extLst>
          </p:cNvPr>
          <p:cNvSpPr/>
          <p:nvPr/>
        </p:nvSpPr>
        <p:spPr>
          <a:xfrm>
            <a:off x="1140074" y="1214350"/>
            <a:ext cx="3164797" cy="611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0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4992-518E-C2E8-A2AF-30386B293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DB1-4554-A1AC-0F13-A077E7D0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C83016-459F-D6F1-1556-E706B401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020FF-348C-F443-2EF5-F733B02C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0" y="2658357"/>
            <a:ext cx="11249485" cy="6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78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00A4E-F7ED-0C1F-221D-C9079AA7F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584D-8935-30F7-2F45-3A1EB8D3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Manipulating files in your directory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2303-2C83-0B33-4F83-4E214332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we can read the files we downloaded </a:t>
            </a:r>
          </a:p>
          <a:p>
            <a:r>
              <a:rPr lang="en-US" dirty="0"/>
              <a:t>But we have </a:t>
            </a:r>
            <a:r>
              <a:rPr lang="en-US" b="1" dirty="0"/>
              <a:t>a lot of files (a lot!!) </a:t>
            </a:r>
            <a:r>
              <a:rPr lang="en-US" dirty="0"/>
              <a:t>in our folder</a:t>
            </a:r>
          </a:p>
          <a:p>
            <a:r>
              <a:rPr lang="en-US" dirty="0"/>
              <a:t>Going through them one by one would take </a:t>
            </a:r>
            <a:r>
              <a:rPr lang="en-US" dirty="0" err="1"/>
              <a:t>wayyy</a:t>
            </a:r>
            <a:r>
              <a:rPr lang="en-US" dirty="0"/>
              <a:t> too much time</a:t>
            </a:r>
          </a:p>
          <a:p>
            <a:r>
              <a:rPr lang="en-US" dirty="0"/>
              <a:t>To manipulate all these files, we will use a new library</a:t>
            </a:r>
          </a:p>
          <a:p>
            <a:pPr marL="0" indent="0">
              <a:buNone/>
            </a:pPr>
            <a:r>
              <a:rPr lang="en-US" b="1" dirty="0" err="1"/>
              <a:t>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8269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E87C1-DCE4-98D3-F7F2-D29AE8253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EA32-600B-BBD8-435D-7B4D87B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6617-F112-A4F5-F98A-62DD1FDD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W</a:t>
            </a:r>
            <a:r>
              <a:rPr lang="en-US" dirty="0"/>
              <a:t>e have a lot of files that we want to work with</a:t>
            </a:r>
          </a:p>
          <a:p>
            <a:r>
              <a:rPr lang="en-US" dirty="0"/>
              <a:t>Going through them one by one would take </a:t>
            </a:r>
            <a:r>
              <a:rPr lang="en-US" dirty="0" err="1"/>
              <a:t>wayyy</a:t>
            </a:r>
            <a:r>
              <a:rPr lang="en-US" dirty="0"/>
              <a:t> too much time</a:t>
            </a:r>
          </a:p>
          <a:p>
            <a:r>
              <a:rPr lang="en-US" dirty="0" err="1"/>
              <a:t>os</a:t>
            </a:r>
            <a:r>
              <a:rPr lang="en-US" dirty="0"/>
              <a:t> library allows us to manipulate the files in our directory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import </a:t>
            </a:r>
            <a:r>
              <a:rPr lang="en-US" b="1" u="sng" dirty="0" err="1">
                <a:solidFill>
                  <a:srgbClr val="FF0000"/>
                </a:solidFill>
              </a:rPr>
              <a:t>os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D559A-A95F-3B0E-9076-9CA8E77E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5" y="3825647"/>
            <a:ext cx="7522029" cy="6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01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2AB0D-9A85-8F1D-C27A-239BCFB9C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0ECD-FA37-7323-949D-9BBD6628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89E6-508E-BB4E-4DD0-C2F7B3CA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W</a:t>
            </a:r>
            <a:r>
              <a:rPr lang="en-US" dirty="0" err="1"/>
              <a:t>e’re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use this library to change the name of the files of interest in our directory</a:t>
            </a:r>
          </a:p>
          <a:p>
            <a:r>
              <a:rPr lang="en-US" dirty="0"/>
              <a:t>Get the directory we are working on at the moment</a:t>
            </a:r>
          </a:p>
          <a:p>
            <a:r>
              <a:rPr lang="en-US" dirty="0"/>
              <a:t>Get all the files in the directory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A6EE2-F0E5-6CE7-4AC0-5BF1C0EB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20" y="3890235"/>
            <a:ext cx="9953958" cy="14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0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4289-BE44-284A-2F39-2FE4FA5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8831-F08F-A339-D75B-FC88152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1A99C-00B4-E532-E5E5-1A023124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9" r="7779"/>
          <a:stretch/>
        </p:blipFill>
        <p:spPr>
          <a:xfrm>
            <a:off x="1439991" y="1222626"/>
            <a:ext cx="9252303" cy="460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8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68AE-7E33-4E00-4E84-E84A3F80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012EB-BCC5-F01C-9D7F-BA061F6E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5E799-B028-F420-2E0D-87B063AC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35" y="30182"/>
            <a:ext cx="8239040" cy="682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17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61944-9E31-C6AD-D25A-EDFBCDD97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4A0B-72F7-D945-2619-13602819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Concatonating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1204250-43C7-E95B-8F41-A967B4E7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we can successfully read the files we downloaded with error we’ll perform a small exercise</a:t>
            </a:r>
          </a:p>
          <a:p>
            <a:pPr marL="0" indent="0">
              <a:buNone/>
            </a:pPr>
            <a:r>
              <a:rPr lang="en-US" dirty="0"/>
              <a:t>I’d like to combine all the files we downloaded into 1 large csv file </a:t>
            </a:r>
          </a:p>
          <a:p>
            <a:pPr marL="0" indent="0">
              <a:buNone/>
            </a:pPr>
            <a:r>
              <a:rPr lang="en-US" dirty="0"/>
              <a:t>We can combine multiple csv files as follows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C34A6-F7C2-8713-5CEA-E8A94FB7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33" y="3917377"/>
            <a:ext cx="8475215" cy="2543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995137-31B8-FA9E-F97E-0EC67A81C453}"/>
              </a:ext>
            </a:extLst>
          </p:cNvPr>
          <p:cNvSpPr/>
          <p:nvPr/>
        </p:nvSpPr>
        <p:spPr>
          <a:xfrm>
            <a:off x="2322328" y="5607218"/>
            <a:ext cx="3057112" cy="351989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62005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FBB7-7A1F-B5F8-59FD-738F34E9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3315-4845-AB07-7773-8F4C4380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3A7CD-7D67-723A-E9CE-46E036A5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31" y="0"/>
            <a:ext cx="9087739" cy="685800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7D9F470B-AA67-6941-97FE-CAE40E4EE4D9}"/>
              </a:ext>
            </a:extLst>
          </p:cNvPr>
          <p:cNvSpPr/>
          <p:nvPr/>
        </p:nvSpPr>
        <p:spPr>
          <a:xfrm>
            <a:off x="5551479" y="2547888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3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3E99-FEC3-F683-4860-519FE758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D312-1DF0-D41E-0D23-C85F9BDF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1BB5E-1D08-61F3-7BD4-3429E7EE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824"/>
            <a:ext cx="12321717" cy="36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16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824C-4AEC-DDE3-E9A8-E946D496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6A38-4CCD-7C2D-6E1B-52A76288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95E11-78CB-7A73-BFBF-9F0759FB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158"/>
            <a:ext cx="12192000" cy="36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98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5A7-EDA4-E8EF-8A91-137E8E80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021A-65ED-77AB-0776-70882D80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82235-45BA-4944-2720-2519763D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8" y="508814"/>
            <a:ext cx="12023352" cy="6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4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F861-745C-76CA-A26E-179DD1AF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5BCF-1291-E6EC-4340-51298AEA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8BED8-34FC-E56A-980F-90EB8912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806"/>
            <a:ext cx="9144000" cy="6842388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2AE5AF57-84A2-05C2-02DF-E31FD968D74F}"/>
              </a:ext>
            </a:extLst>
          </p:cNvPr>
          <p:cNvSpPr/>
          <p:nvPr/>
        </p:nvSpPr>
        <p:spPr>
          <a:xfrm>
            <a:off x="5777503" y="2334803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B3E8AFBC-12EE-A576-84CA-B3C84D22C3DF}"/>
              </a:ext>
            </a:extLst>
          </p:cNvPr>
          <p:cNvSpPr/>
          <p:nvPr/>
        </p:nvSpPr>
        <p:spPr>
          <a:xfrm>
            <a:off x="5570308" y="2535346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DDFEDC66-7046-824D-1777-8F4355124523}"/>
              </a:ext>
            </a:extLst>
          </p:cNvPr>
          <p:cNvSpPr/>
          <p:nvPr/>
        </p:nvSpPr>
        <p:spPr>
          <a:xfrm>
            <a:off x="5293762" y="2632753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C7A17CC-41C0-1924-E9BC-11D5D8ADA461}"/>
              </a:ext>
            </a:extLst>
          </p:cNvPr>
          <p:cNvSpPr/>
          <p:nvPr/>
        </p:nvSpPr>
        <p:spPr>
          <a:xfrm>
            <a:off x="4989818" y="2845793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ADC77F81-6E21-1BEC-B324-184D9A2AE2E6}"/>
              </a:ext>
            </a:extLst>
          </p:cNvPr>
          <p:cNvSpPr/>
          <p:nvPr/>
        </p:nvSpPr>
        <p:spPr>
          <a:xfrm>
            <a:off x="4633648" y="3058833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601FC11B-83AE-47B7-55AF-90F361D4224A}"/>
              </a:ext>
            </a:extLst>
          </p:cNvPr>
          <p:cNvSpPr/>
          <p:nvPr/>
        </p:nvSpPr>
        <p:spPr>
          <a:xfrm>
            <a:off x="4291178" y="3241395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8D66BFE-C99D-25FD-74E3-98087C855794}"/>
              </a:ext>
            </a:extLst>
          </p:cNvPr>
          <p:cNvSpPr/>
          <p:nvPr/>
        </p:nvSpPr>
        <p:spPr>
          <a:xfrm>
            <a:off x="3702983" y="3356783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6D703C5-71E1-1F52-97D4-6C07F5F3669A}"/>
              </a:ext>
            </a:extLst>
          </p:cNvPr>
          <p:cNvSpPr/>
          <p:nvPr/>
        </p:nvSpPr>
        <p:spPr>
          <a:xfrm>
            <a:off x="3496648" y="3688320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2141647D-D508-AC3D-EB7A-00624D8137BC}"/>
              </a:ext>
            </a:extLst>
          </p:cNvPr>
          <p:cNvSpPr/>
          <p:nvPr/>
        </p:nvSpPr>
        <p:spPr>
          <a:xfrm>
            <a:off x="3451274" y="3407112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9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C8F6-E5A0-E91F-588B-08F3E4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3EDA-7C8B-C93E-2F41-D1D54C77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64D87-9FB4-BE1F-965C-A37E573A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20"/>
            <a:ext cx="9144000" cy="6853561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64E4BA9F-A50C-4F20-FC2B-C372B7AEC178}"/>
              </a:ext>
            </a:extLst>
          </p:cNvPr>
          <p:cNvSpPr/>
          <p:nvPr/>
        </p:nvSpPr>
        <p:spPr>
          <a:xfrm>
            <a:off x="5777503" y="2334803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64A9571-6112-3F5E-3561-98D785961CED}"/>
              </a:ext>
            </a:extLst>
          </p:cNvPr>
          <p:cNvSpPr/>
          <p:nvPr/>
        </p:nvSpPr>
        <p:spPr>
          <a:xfrm>
            <a:off x="5570308" y="2535346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08E6A6B8-1D85-2FFE-2DC0-3D5FCFCEE162}"/>
              </a:ext>
            </a:extLst>
          </p:cNvPr>
          <p:cNvSpPr/>
          <p:nvPr/>
        </p:nvSpPr>
        <p:spPr>
          <a:xfrm>
            <a:off x="5293762" y="2632753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18F6E0A-D6BA-6CAD-391E-633F3D16A840}"/>
              </a:ext>
            </a:extLst>
          </p:cNvPr>
          <p:cNvSpPr/>
          <p:nvPr/>
        </p:nvSpPr>
        <p:spPr>
          <a:xfrm>
            <a:off x="4989818" y="2845793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DCAFC50-601D-6DDB-4066-C5570DD93E29}"/>
              </a:ext>
            </a:extLst>
          </p:cNvPr>
          <p:cNvSpPr/>
          <p:nvPr/>
        </p:nvSpPr>
        <p:spPr>
          <a:xfrm>
            <a:off x="4633648" y="3058833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5B7EB13A-28BB-AFB7-3738-5EAD84C910EB}"/>
              </a:ext>
            </a:extLst>
          </p:cNvPr>
          <p:cNvSpPr/>
          <p:nvPr/>
        </p:nvSpPr>
        <p:spPr>
          <a:xfrm>
            <a:off x="4291178" y="3241395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5537466-EBDD-ACA2-00AE-CFE9E6F95239}"/>
              </a:ext>
            </a:extLst>
          </p:cNvPr>
          <p:cNvSpPr/>
          <p:nvPr/>
        </p:nvSpPr>
        <p:spPr>
          <a:xfrm>
            <a:off x="3702983" y="3356783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41343B76-0A0D-19BB-F2E7-D6D5D146EB54}"/>
              </a:ext>
            </a:extLst>
          </p:cNvPr>
          <p:cNvSpPr/>
          <p:nvPr/>
        </p:nvSpPr>
        <p:spPr>
          <a:xfrm>
            <a:off x="3496648" y="3688320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64BB404-8B02-C7A7-F711-97AF8D82A764}"/>
              </a:ext>
            </a:extLst>
          </p:cNvPr>
          <p:cNvSpPr/>
          <p:nvPr/>
        </p:nvSpPr>
        <p:spPr>
          <a:xfrm>
            <a:off x="3451274" y="3407112"/>
            <a:ext cx="359595" cy="29795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3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CD8C-F6D7-7599-B6EB-07143A1E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0C400-7628-E115-21C8-C4E1C7FA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A4916-78F0-0A86-1CC3-D92D7DF7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587"/>
            <a:ext cx="9144000" cy="68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A4F3-1197-A763-A26E-175F1882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4AFD-0D21-26CE-D239-4ECE78EB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6116A16A-8BB1-282A-CAE2-F2570FFDF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1975"/>
            <a:ext cx="91440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A28B-7583-310F-97AB-A1145D60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6502-4318-7F47-198D-AFA9C195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7C9B5-DB37-1C94-8E53-5367F5C3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118" y="21149"/>
            <a:ext cx="6260118" cy="6841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D8687-9C19-BC33-5B00-0D7FD0DB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41" y="21149"/>
            <a:ext cx="6196671" cy="68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3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1121</Words>
  <Application>Microsoft Office PowerPoint</Application>
  <PresentationFormat>Widescreen</PresentationFormat>
  <Paragraphs>139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Introduction to Machine Learning and OLS in Python</vt:lpstr>
      <vt:lpstr>Basics of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 a Machine Learning Workflow</vt:lpstr>
      <vt:lpstr>The sm.OLS Function in Python</vt:lpstr>
      <vt:lpstr>Example of Using sm.OLS</vt:lpstr>
      <vt:lpstr>Interpreting the Results</vt:lpstr>
      <vt:lpstr>Saving and reading CSV files </vt:lpstr>
      <vt:lpstr>Saving and reading CSV files </vt:lpstr>
      <vt:lpstr>Saving and reading CSV files </vt:lpstr>
      <vt:lpstr>Saving and reading CSV files </vt:lpstr>
      <vt:lpstr>Saving and reading CSV files </vt:lpstr>
      <vt:lpstr>Saving and reading CSV files </vt:lpstr>
      <vt:lpstr>Saving and reading CSV files </vt:lpstr>
      <vt:lpstr>Saving and reading CSV files </vt:lpstr>
      <vt:lpstr>Next part of the project: data acquisition (again)</vt:lpstr>
      <vt:lpstr>Error handling</vt:lpstr>
      <vt:lpstr>Error handling</vt:lpstr>
      <vt:lpstr>Error handling and AI</vt:lpstr>
      <vt:lpstr>Error handling and AI</vt:lpstr>
      <vt:lpstr>Controlled error handling</vt:lpstr>
      <vt:lpstr>Controlled error handling</vt:lpstr>
      <vt:lpstr>Controlled error handling</vt:lpstr>
      <vt:lpstr>Controlled error handling</vt:lpstr>
      <vt:lpstr>Controlled error handling</vt:lpstr>
      <vt:lpstr>Controlled error handling</vt:lpstr>
      <vt:lpstr>Controlled error handling</vt:lpstr>
      <vt:lpstr>Manipulating files in your directory with python</vt:lpstr>
      <vt:lpstr>OS</vt:lpstr>
      <vt:lpstr>OS</vt:lpstr>
      <vt:lpstr>PowerPoint Presentation</vt:lpstr>
      <vt:lpstr>PowerPoint Presentation</vt:lpstr>
      <vt:lpstr>Concatonating</vt:lpstr>
      <vt:lpstr>First task</vt:lpstr>
      <vt:lpstr>Second task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claud</dc:creator>
  <cp:keywords/>
  <dc:description>generated using python-pptx</dc:description>
  <cp:lastModifiedBy>Claudio Banjai</cp:lastModifiedBy>
  <cp:revision>2</cp:revision>
  <dcterms:created xsi:type="dcterms:W3CDTF">2013-01-27T09:14:16Z</dcterms:created>
  <dcterms:modified xsi:type="dcterms:W3CDTF">2025-01-29T07:46:52Z</dcterms:modified>
  <cp:category/>
</cp:coreProperties>
</file>