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9" r:id="rId3"/>
    <p:sldId id="340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3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C6228E-5EF3-4447-A160-E52FA0232B6A}" v="1" dt="2025-01-20T07:15:09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anjai" userId="66ec5e57-af86-4fe8-a8a2-da582b4aed7b" providerId="ADAL" clId="{85C6228E-5EF3-4447-A160-E52FA0232B6A}"/>
    <pc:docChg chg="custSel addSld delSld modSld">
      <pc:chgData name="Claudio Banjai" userId="66ec5e57-af86-4fe8-a8a2-da582b4aed7b" providerId="ADAL" clId="{85C6228E-5EF3-4447-A160-E52FA0232B6A}" dt="2025-01-20T10:12:41.220" v="594" actId="2696"/>
      <pc:docMkLst>
        <pc:docMk/>
      </pc:docMkLst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015089706" sldId="320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2811400925" sldId="341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908269020" sldId="342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2838481150" sldId="343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92783457" sldId="344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155016120" sldId="345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233120432" sldId="346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060170277" sldId="347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861181339" sldId="348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007386875" sldId="349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2652568946" sldId="350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2638906280" sldId="351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255369731" sldId="352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502689747" sldId="353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853701290" sldId="354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931070618" sldId="355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399387649" sldId="356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2986472498" sldId="357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194325251" sldId="358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722954935" sldId="360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11551080" sldId="361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94544408" sldId="362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265943987" sldId="363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907567321" sldId="364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245088679" sldId="365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1982034217" sldId="366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016156452" sldId="367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921878104" sldId="368"/>
        </pc:sldMkLst>
      </pc:sldChg>
      <pc:sldChg chg="del">
        <pc:chgData name="Claudio Banjai" userId="66ec5e57-af86-4fe8-a8a2-da582b4aed7b" providerId="ADAL" clId="{85C6228E-5EF3-4447-A160-E52FA0232B6A}" dt="2025-01-20T10:12:41.220" v="594" actId="2696"/>
        <pc:sldMkLst>
          <pc:docMk/>
          <pc:sldMk cId="3720029565" sldId="369"/>
        </pc:sldMkLst>
      </pc:sldChg>
      <pc:sldChg chg="addSp delSp modSp add del mod">
        <pc:chgData name="Claudio Banjai" userId="66ec5e57-af86-4fe8-a8a2-da582b4aed7b" providerId="ADAL" clId="{85C6228E-5EF3-4447-A160-E52FA0232B6A}" dt="2025-01-20T10:12:41.220" v="594" actId="2696"/>
        <pc:sldMkLst>
          <pc:docMk/>
          <pc:sldMk cId="2620056730" sldId="370"/>
        </pc:sldMkLst>
        <pc:spChg chg="mod">
          <ac:chgData name="Claudio Banjai" userId="66ec5e57-af86-4fe8-a8a2-da582b4aed7b" providerId="ADAL" clId="{85C6228E-5EF3-4447-A160-E52FA0232B6A}" dt="2025-01-20T07:15:02.712" v="271" actId="20577"/>
          <ac:spMkLst>
            <pc:docMk/>
            <pc:sldMk cId="2620056730" sldId="370"/>
            <ac:spMk id="2" creationId="{26F44A0B-72F7-D945-2619-136028194307}"/>
          </ac:spMkLst>
        </pc:spChg>
        <pc:spChg chg="add mod">
          <ac:chgData name="Claudio Banjai" userId="66ec5e57-af86-4fe8-a8a2-da582b4aed7b" providerId="ADAL" clId="{85C6228E-5EF3-4447-A160-E52FA0232B6A}" dt="2025-01-20T07:15:36.846" v="278" actId="1076"/>
          <ac:spMkLst>
            <pc:docMk/>
            <pc:sldMk cId="2620056730" sldId="370"/>
            <ac:spMk id="5" creationId="{67995137-31B8-FA9E-F97E-0EC67A81C453}"/>
          </ac:spMkLst>
        </pc:spChg>
        <pc:spChg chg="mod">
          <ac:chgData name="Claudio Banjai" userId="66ec5e57-af86-4fe8-a8a2-da582b4aed7b" providerId="ADAL" clId="{85C6228E-5EF3-4447-A160-E52FA0232B6A}" dt="2025-01-20T07:12:45.518" v="252" actId="20577"/>
          <ac:spMkLst>
            <pc:docMk/>
            <pc:sldMk cId="2620056730" sldId="370"/>
            <ac:spMk id="14" creationId="{91204250-43C7-E95B-8F41-A967B4E76970}"/>
          </ac:spMkLst>
        </pc:spChg>
        <pc:picChg chg="add mod">
          <ac:chgData name="Claudio Banjai" userId="66ec5e57-af86-4fe8-a8a2-da582b4aed7b" providerId="ADAL" clId="{85C6228E-5EF3-4447-A160-E52FA0232B6A}" dt="2025-01-20T07:14:30.734" v="256" actId="14100"/>
          <ac:picMkLst>
            <pc:docMk/>
            <pc:sldMk cId="2620056730" sldId="370"/>
            <ac:picMk id="4" creationId="{F9EC34A6-F7C2-8713-5CEA-E8A94FB7E522}"/>
          </ac:picMkLst>
        </pc:picChg>
        <pc:picChg chg="del">
          <ac:chgData name="Claudio Banjai" userId="66ec5e57-af86-4fe8-a8a2-da582b4aed7b" providerId="ADAL" clId="{85C6228E-5EF3-4447-A160-E52FA0232B6A}" dt="2025-01-20T07:09:29.760" v="1" actId="478"/>
          <ac:picMkLst>
            <pc:docMk/>
            <pc:sldMk cId="2620056730" sldId="370"/>
            <ac:picMk id="7" creationId="{DAC7A2B1-4D8C-F7C5-E196-970357F4834B}"/>
          </ac:picMkLst>
        </pc:picChg>
      </pc:sldChg>
      <pc:sldChg chg="delSp modSp add del mod">
        <pc:chgData name="Claudio Banjai" userId="66ec5e57-af86-4fe8-a8a2-da582b4aed7b" providerId="ADAL" clId="{85C6228E-5EF3-4447-A160-E52FA0232B6A}" dt="2025-01-20T10:12:41.220" v="594" actId="2696"/>
        <pc:sldMkLst>
          <pc:docMk/>
          <pc:sldMk cId="669971317" sldId="371"/>
        </pc:sldMkLst>
        <pc:spChg chg="mod">
          <ac:chgData name="Claudio Banjai" userId="66ec5e57-af86-4fe8-a8a2-da582b4aed7b" providerId="ADAL" clId="{85C6228E-5EF3-4447-A160-E52FA0232B6A}" dt="2025-01-20T07:15:54.477" v="291" actId="20577"/>
          <ac:spMkLst>
            <pc:docMk/>
            <pc:sldMk cId="669971317" sldId="371"/>
            <ac:spMk id="2" creationId="{F8D9DF1C-61CE-969A-F897-C7CF25491553}"/>
          </ac:spMkLst>
        </pc:spChg>
        <pc:spChg chg="del">
          <ac:chgData name="Claudio Banjai" userId="66ec5e57-af86-4fe8-a8a2-da582b4aed7b" providerId="ADAL" clId="{85C6228E-5EF3-4447-A160-E52FA0232B6A}" dt="2025-01-20T07:15:58.799" v="292" actId="478"/>
          <ac:spMkLst>
            <pc:docMk/>
            <pc:sldMk cId="669971317" sldId="371"/>
            <ac:spMk id="5" creationId="{8967CF7B-6BA4-9562-D629-35EA7FA8BF4D}"/>
          </ac:spMkLst>
        </pc:spChg>
        <pc:spChg chg="mod">
          <ac:chgData name="Claudio Banjai" userId="66ec5e57-af86-4fe8-a8a2-da582b4aed7b" providerId="ADAL" clId="{85C6228E-5EF3-4447-A160-E52FA0232B6A}" dt="2025-01-20T07:18:35.594" v="593" actId="20577"/>
          <ac:spMkLst>
            <pc:docMk/>
            <pc:sldMk cId="669971317" sldId="371"/>
            <ac:spMk id="14" creationId="{43E30754-2F76-70A9-B750-726FD12B8E84}"/>
          </ac:spMkLst>
        </pc:spChg>
        <pc:picChg chg="del">
          <ac:chgData name="Claudio Banjai" userId="66ec5e57-af86-4fe8-a8a2-da582b4aed7b" providerId="ADAL" clId="{85C6228E-5EF3-4447-A160-E52FA0232B6A}" dt="2025-01-20T07:15:49.952" v="281" actId="478"/>
          <ac:picMkLst>
            <pc:docMk/>
            <pc:sldMk cId="669971317" sldId="371"/>
            <ac:picMk id="4" creationId="{085DA83D-7A59-E1EA-A051-DFF0F6CE7E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5DFA-097D-2607-F4D9-CEBF825BB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35EC0-6FD5-455F-671A-1E85F0B8A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6537-86C9-D704-07E2-7EAE15F8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E7CA-E4B5-7AC8-F3C8-013019D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4569-DFC2-AAC8-3AED-0884C296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6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C9A-EB48-0762-F4B3-55702C18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775AE-92D5-774C-13C5-4CC743A7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07E32-8E72-E8A3-110D-B322BB2F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A9DB-4A37-4C11-A5FE-D6200BC3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8B49-09CC-F675-01FA-642EDE15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7443C-A93C-7775-C758-7E97CBA85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83F46-15BC-C9DB-4C3C-0E15632D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1DE1-5644-4215-F962-BD6F0E5D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6D9A-71DB-F17F-9B45-A0C9987D9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E6674-8C4B-ED51-90CA-9B6D7FE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B569-72D1-0DFC-730E-0E7704A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DA36-ECB5-E1F8-DDF2-380D7B66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EB85E-FC2B-21D3-7760-161D43CE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D0C91-3A21-24C1-11C5-C84EC3B2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30D7-0A3E-B57E-BF74-757226E0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6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9FE1-6307-0869-AF47-5869D49D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3A64-0C88-12AD-8FBB-21C7876ED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69CF-4AAE-CE96-049B-108DE8B0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5FAA-E1B9-FB19-F405-FEC1079F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2A8-0C66-C7AB-91D7-7DBA7041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2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243B-E888-097B-05F4-9D1CC467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D61F3-9505-D7DC-B7DF-E5F292A6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A41E3-7826-C8F2-D86F-A3D9FD71D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9F41-2F44-EDD9-273D-80B56827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550DC-FDA6-9344-0C8D-9A36CCED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D2E8B-4B9D-3A5E-95E6-8FC2222C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1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37D3-9339-0FC7-45ED-52C78662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CAAB0-32BE-6B92-9694-C9A85B630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61B02-AEE7-0627-AAB2-A84E6D3C9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B3623-2FB0-DA54-82AB-483DA70BA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B5045-2BA2-9484-08B1-8306B8C6F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2F058-24D2-5A64-3C56-6CDF4D16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150A0-0730-C0BE-0F4D-D8768A1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734F2-DE3D-211B-F3CB-76778DFD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F2CC-C28D-66AA-D78A-142B6F67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514E1-9364-3E23-C67B-DBD0D0D5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0541F-31AF-2530-3140-9418093F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899D4-C5C8-EC83-4092-89E6AFCF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1D7CF-AE1F-0AE2-B9A4-6817147D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4FDCA-99A7-5916-AD89-3495209C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462F-453B-E753-8EC0-A4742A9D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3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C8CA-4073-0F00-0D4B-A2FB5DC1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719C-0031-BBC1-E0A1-8279208E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BF2F6-34AF-8073-5C13-8C7BF3215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824BE-069E-3CC5-B156-BDEDFD9A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3AD2-2811-F446-E4B6-2395F7CD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0BCE-4AC7-C471-C84B-DA43D7A1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8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CC13-0224-152D-1758-08696EEA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F634C-1ECF-D15F-5AEA-2B68DEC91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06668-9C1D-84C5-1F7E-F69D7D8A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50342-237F-F9FC-9585-10D80E40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4C8D9-4850-6401-429A-EB3C6057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EAF1-C3F8-EFA9-A2B9-D0F65203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1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1A6CB-9B06-6817-D9E6-322C9310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5EA13-AF10-B79F-9774-41F52D86D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4E8B-1DAA-0BB2-4E47-A63758899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CC800D-BC2C-4661-BC52-B1904894593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D6C5-F80E-82E0-C1D6-BD8F3E66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9961-C929-EC23-4C6D-9FD47891E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B1744-E667-490D-BC2E-0026E5602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8A8D-D3ED-AA69-0788-9A5E5C84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BFF1-5829-179B-A6E7-319AB275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went over the principles of data analysis</a:t>
            </a:r>
          </a:p>
          <a:p>
            <a:pPr marL="514350" indent="-514350">
              <a:buAutoNum type="arabicPeriod"/>
            </a:pPr>
            <a:r>
              <a:rPr lang="en-US" dirty="0"/>
              <a:t>Define the Objective</a:t>
            </a:r>
          </a:p>
          <a:p>
            <a:pPr marL="514350" indent="-514350">
              <a:buAutoNum type="arabicPeriod"/>
            </a:pPr>
            <a:r>
              <a:rPr lang="en-US" dirty="0"/>
              <a:t>Collect the data</a:t>
            </a:r>
          </a:p>
          <a:p>
            <a:pPr marL="514350" indent="-514350">
              <a:buAutoNum type="arabicPeriod"/>
            </a:pPr>
            <a:r>
              <a:rPr lang="en-US" dirty="0"/>
              <a:t>Explore and understand the data</a:t>
            </a:r>
          </a:p>
          <a:p>
            <a:pPr marL="514350" indent="-514350">
              <a:buAutoNum type="arabicPeriod"/>
            </a:pPr>
            <a:r>
              <a:rPr lang="en-US" dirty="0"/>
              <a:t>Data cleaning</a:t>
            </a:r>
          </a:p>
          <a:p>
            <a:pPr marL="514350" indent="-514350">
              <a:buAutoNum type="arabicPeriod"/>
            </a:pPr>
            <a:r>
              <a:rPr lang="en-US" dirty="0"/>
              <a:t>Transform the data</a:t>
            </a:r>
            <a:endParaRPr lang="en-US" i="1" dirty="0"/>
          </a:p>
          <a:p>
            <a:pPr marL="514350" indent="-514350">
              <a:buAutoNum type="arabicPeriod"/>
            </a:pPr>
            <a:r>
              <a:rPr lang="en-US" dirty="0"/>
              <a:t>Analyze the Data</a:t>
            </a:r>
          </a:p>
          <a:p>
            <a:pPr marL="514350" indent="-514350">
              <a:buAutoNum type="arabicPeriod"/>
            </a:pPr>
            <a:r>
              <a:rPr lang="en-US" dirty="0"/>
              <a:t>Interpret the results</a:t>
            </a:r>
          </a:p>
        </p:txBody>
      </p:sp>
    </p:spTree>
    <p:extLst>
      <p:ext uri="{BB962C8B-B14F-4D97-AF65-F5344CB8AC3E}">
        <p14:creationId xmlns:p14="http://schemas.microsoft.com/office/powerpoint/2010/main" val="3950970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DFBE-D5F2-232D-713B-AC1460C3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13C0-54A2-ACBE-9F92-DA80031B9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choose to plot more curves in the same image and compare them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D8C78-B32B-3631-7AC4-216A0756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71" y="2634613"/>
            <a:ext cx="8743635" cy="38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2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223-80FC-8528-3F0A-BAD191A9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316872-5117-ADBA-5D24-A20E0E77E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075" y="1377108"/>
            <a:ext cx="9672783" cy="5146778"/>
          </a:xfrm>
        </p:spPr>
      </p:pic>
    </p:spTree>
    <p:extLst>
      <p:ext uri="{BB962C8B-B14F-4D97-AF65-F5344CB8AC3E}">
        <p14:creationId xmlns:p14="http://schemas.microsoft.com/office/powerpoint/2010/main" val="428307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2D7F-13F0-1E4B-A783-997F3AAB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D9DFF-02AF-FEBA-A1B6-7855DD4C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6007" cy="4351338"/>
          </a:xfrm>
        </p:spPr>
        <p:txBody>
          <a:bodyPr/>
          <a:lstStyle/>
          <a:p>
            <a:r>
              <a:rPr lang="en-US" dirty="0"/>
              <a:t>This plot is not very good either </a:t>
            </a:r>
          </a:p>
          <a:p>
            <a:r>
              <a:rPr lang="en-US" dirty="0"/>
              <a:t>It’s missing something </a:t>
            </a:r>
            <a:r>
              <a:rPr lang="en-US" b="1" dirty="0"/>
              <a:t>crucial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03866DB1-C218-FFA7-DD31-25420FC9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34" y="1690688"/>
            <a:ext cx="843144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CACE9-1702-B084-2544-53D31434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E5110-DAA1-2B24-2C14-AF2FA931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8CB8-4D93-52C9-7B50-9B5B81E3F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6007" cy="4351338"/>
          </a:xfrm>
        </p:spPr>
        <p:txBody>
          <a:bodyPr/>
          <a:lstStyle/>
          <a:p>
            <a:r>
              <a:rPr lang="en-US" dirty="0"/>
              <a:t>This plot is not very good either </a:t>
            </a:r>
          </a:p>
          <a:p>
            <a:r>
              <a:rPr lang="en-US" dirty="0"/>
              <a:t>It’s missing something </a:t>
            </a:r>
            <a:r>
              <a:rPr lang="en-US" b="1" dirty="0"/>
              <a:t>crucial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LABELS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DDE0B43-7FE2-CFBD-6FFA-B71CEE268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34" y="1690688"/>
            <a:ext cx="8431442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4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D1A49-FCD5-827C-0CDD-C57C0287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736D-834D-EF35-EC92-0D88025C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F7CD-09D2-2982-24AA-FE843E46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6007" cy="4351338"/>
          </a:xfrm>
        </p:spPr>
        <p:txBody>
          <a:bodyPr/>
          <a:lstStyle/>
          <a:p>
            <a:r>
              <a:rPr lang="en-US" dirty="0"/>
              <a:t>This plot is not very good either </a:t>
            </a:r>
          </a:p>
          <a:p>
            <a:r>
              <a:rPr lang="en-US" dirty="0"/>
              <a:t>It’s missing something </a:t>
            </a:r>
            <a:r>
              <a:rPr lang="en-US" b="1" dirty="0"/>
              <a:t>crucial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LABELS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C8C32-3294-EC53-13A4-A89DDC25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837" y="1690688"/>
            <a:ext cx="8360929" cy="36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0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CB87-A620-89FC-E43A-7638EF410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6ADA0-71C7-F310-CCBA-7F14151A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075" y="1383754"/>
            <a:ext cx="9672809" cy="4982282"/>
          </a:xfrm>
        </p:spPr>
      </p:pic>
    </p:spTree>
    <p:extLst>
      <p:ext uri="{BB962C8B-B14F-4D97-AF65-F5344CB8AC3E}">
        <p14:creationId xmlns:p14="http://schemas.microsoft.com/office/powerpoint/2010/main" val="3021741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288E5-7213-FEBE-4B70-A2AF2C59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B936-B975-57F7-C21F-3EC5CD2A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you associate Andorra with another color, yellow maybe?</a:t>
            </a:r>
          </a:p>
          <a:p>
            <a:r>
              <a:rPr lang="en-US" dirty="0"/>
              <a:t>In matplotlib there are multiple base colors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Flag of Andorra - Wikipedia">
            <a:extLst>
              <a:ext uri="{FF2B5EF4-FFF2-40B4-BE49-F238E27FC236}">
                <a16:creationId xmlns:a16="http://schemas.microsoft.com/office/drawing/2014/main" id="{2BADC85E-DDE6-FECA-CC79-FE843159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35" y="234157"/>
            <a:ext cx="2286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amed colors">
            <a:extLst>
              <a:ext uri="{FF2B5EF4-FFF2-40B4-BE49-F238E27FC236}">
                <a16:creationId xmlns:a16="http://schemas.microsoft.com/office/drawing/2014/main" id="{B8CD8516-92FD-AD40-F6C1-B38B2522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62" y="2790824"/>
            <a:ext cx="7430812" cy="222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8DA88-829D-5337-7CA5-6C83C91F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21315"/>
            <a:ext cx="881185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725C-7AC0-0737-BE31-38981DE4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Curves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ACCA9-7939-123E-F657-917CC0F4A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395" y="1360966"/>
            <a:ext cx="9979956" cy="4953677"/>
          </a:xfrm>
        </p:spPr>
      </p:pic>
    </p:spTree>
    <p:extLst>
      <p:ext uri="{BB962C8B-B14F-4D97-AF65-F5344CB8AC3E}">
        <p14:creationId xmlns:p14="http://schemas.microsoft.com/office/powerpoint/2010/main" val="347392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4D1CB-37FB-177D-031E-069C6AE7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2F4-EA2D-5651-EB1E-88FAF2C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C845-59B9-27B1-CAB9-9BC5DFB4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meteostat</a:t>
            </a:r>
            <a:r>
              <a:rPr lang="en-US" dirty="0"/>
              <a:t>, choose a location in </a:t>
            </a:r>
            <a:r>
              <a:rPr lang="en-US" dirty="0" err="1"/>
              <a:t>spain</a:t>
            </a:r>
            <a:r>
              <a:rPr lang="en-US" dirty="0"/>
              <a:t>, and get the weather data from July 1</a:t>
            </a:r>
            <a:r>
              <a:rPr lang="en-US" baseline="30000" dirty="0"/>
              <a:t>st</a:t>
            </a:r>
            <a:r>
              <a:rPr lang="en-US" dirty="0"/>
              <a:t> 2023 to January 1</a:t>
            </a:r>
            <a:r>
              <a:rPr lang="en-US" baseline="30000" dirty="0"/>
              <a:t>st</a:t>
            </a:r>
            <a:r>
              <a:rPr lang="en-US" dirty="0"/>
              <a:t> 2025</a:t>
            </a:r>
          </a:p>
          <a:p>
            <a:pPr lvl="1"/>
            <a:r>
              <a:rPr lang="en-US" b="1" dirty="0"/>
              <a:t>Remember how we input dates and coordinates into </a:t>
            </a:r>
            <a:r>
              <a:rPr lang="en-US" b="1" dirty="0" err="1"/>
              <a:t>meteostat</a:t>
            </a:r>
            <a:endParaRPr lang="en-US" b="1" dirty="0"/>
          </a:p>
          <a:p>
            <a:r>
              <a:rPr lang="en-US" dirty="0"/>
              <a:t>Clean the data</a:t>
            </a:r>
          </a:p>
          <a:p>
            <a:r>
              <a:rPr lang="en-US" dirty="0"/>
              <a:t>Get the wind data from the first week of 2024</a:t>
            </a:r>
          </a:p>
          <a:p>
            <a:r>
              <a:rPr lang="en-US" dirty="0"/>
              <a:t>Plot it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3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9FAC-FB10-41A5-12C8-13D896EAF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9136-EF5F-7D4B-557A-91778A0A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A701-4893-724F-1F00-DC14915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We learned ways to use pandas</a:t>
            </a:r>
          </a:p>
          <a:p>
            <a:pPr lvl="1"/>
            <a:r>
              <a:rPr lang="en-US" dirty="0"/>
              <a:t>Access columns</a:t>
            </a:r>
          </a:p>
          <a:p>
            <a:pPr lvl="2"/>
            <a:r>
              <a:rPr lang="en-US" dirty="0" err="1"/>
              <a:t>data_frame</a:t>
            </a:r>
            <a:r>
              <a:rPr lang="en-US" dirty="0"/>
              <a:t>[[‘</a:t>
            </a:r>
            <a:r>
              <a:rPr lang="en-US" dirty="0" err="1"/>
              <a:t>list_of_columns</a:t>
            </a:r>
            <a:r>
              <a:rPr lang="en-US" dirty="0"/>
              <a:t>’]]</a:t>
            </a:r>
          </a:p>
          <a:p>
            <a:pPr lvl="1"/>
            <a:r>
              <a:rPr lang="en-US" dirty="0"/>
              <a:t>Access rows </a:t>
            </a:r>
          </a:p>
          <a:p>
            <a:pPr lvl="2"/>
            <a:r>
              <a:rPr lang="en-US" dirty="0" err="1"/>
              <a:t>data_frame.loc</a:t>
            </a:r>
            <a:r>
              <a:rPr lang="en-US" dirty="0"/>
              <a:t>[[“</a:t>
            </a:r>
            <a:r>
              <a:rPr lang="en-US" dirty="0" err="1"/>
              <a:t>index_of_choice</a:t>
            </a:r>
            <a:r>
              <a:rPr lang="en-US" dirty="0"/>
              <a:t>”] *special cases</a:t>
            </a:r>
          </a:p>
          <a:p>
            <a:pPr lvl="1"/>
            <a:r>
              <a:rPr lang="en-US" dirty="0"/>
              <a:t>Top of the data frame</a:t>
            </a:r>
          </a:p>
          <a:p>
            <a:pPr lvl="2"/>
            <a:r>
              <a:rPr lang="en-US" dirty="0" err="1"/>
              <a:t>data_frame.head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 rid of useless data</a:t>
            </a:r>
          </a:p>
          <a:p>
            <a:pPr lvl="2"/>
            <a:r>
              <a:rPr lang="en-US" dirty="0" err="1"/>
              <a:t>data_frame.dropna</a:t>
            </a:r>
            <a:r>
              <a:rPr lang="en-US" dirty="0"/>
              <a:t>(axis=1)</a:t>
            </a:r>
          </a:p>
          <a:p>
            <a:pPr lvl="1"/>
            <a:r>
              <a:rPr lang="en-US" dirty="0"/>
              <a:t>Check the shape of the data frame</a:t>
            </a:r>
          </a:p>
          <a:p>
            <a:pPr lvl="2"/>
            <a:r>
              <a:rPr lang="en-US" dirty="0" err="1"/>
              <a:t>data_frame.shape</a:t>
            </a:r>
            <a:endParaRPr lang="en-US" dirty="0"/>
          </a:p>
          <a:p>
            <a:pPr lvl="1"/>
            <a:r>
              <a:rPr lang="en-US" dirty="0"/>
              <a:t>Access the index</a:t>
            </a:r>
          </a:p>
          <a:p>
            <a:pPr lvl="2"/>
            <a:r>
              <a:rPr lang="en-US" dirty="0" err="1"/>
              <a:t>data_frame.index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65215-E494-453B-89FE-27486E6B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2896-9C1F-E0FE-3BF0-88A9346E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7D4A-8113-6F60-8EA0-4839275A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began to use matplotlib to gain an understanding of the data</a:t>
            </a:r>
          </a:p>
          <a:p>
            <a:endParaRPr lang="en-US" dirty="0"/>
          </a:p>
          <a:p>
            <a:r>
              <a:rPr lang="en-US" dirty="0"/>
              <a:t>Most basic plot needs elements in the x axis and elements in the y axis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8FB98-6393-E7C4-AD82-FD591FD8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217"/>
          <a:stretch/>
        </p:blipFill>
        <p:spPr>
          <a:xfrm>
            <a:off x="934089" y="3980890"/>
            <a:ext cx="6894131" cy="251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4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4031-E9D0-A0F0-FC9F-68C12452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pic>
        <p:nvPicPr>
          <p:cNvPr id="5" name="Content Placeholder 4" descr="A blue line graph with black text&#10;&#10;Description automatically generated">
            <a:extLst>
              <a:ext uri="{FF2B5EF4-FFF2-40B4-BE49-F238E27FC236}">
                <a16:creationId xmlns:a16="http://schemas.microsoft.com/office/drawing/2014/main" id="{98472FA5-555B-F4CD-A9B0-9010D493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t="8561" r="7295" b="3849"/>
          <a:stretch/>
        </p:blipFill>
        <p:spPr>
          <a:xfrm>
            <a:off x="1283240" y="1260474"/>
            <a:ext cx="9625520" cy="5232401"/>
          </a:xfrm>
        </p:spPr>
      </p:pic>
    </p:spTree>
    <p:extLst>
      <p:ext uri="{BB962C8B-B14F-4D97-AF65-F5344CB8AC3E}">
        <p14:creationId xmlns:p14="http://schemas.microsoft.com/office/powerpoint/2010/main" val="14417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BB45-642D-6697-F8B3-C193ED82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6E67-0C5A-E0D1-A84F-36D6A447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680" cy="4667250"/>
          </a:xfrm>
        </p:spPr>
        <p:txBody>
          <a:bodyPr/>
          <a:lstStyle/>
          <a:p>
            <a:r>
              <a:rPr lang="en-US" dirty="0"/>
              <a:t>This is a really bad plot!</a:t>
            </a:r>
          </a:p>
          <a:p>
            <a:r>
              <a:rPr lang="en-US" dirty="0"/>
              <a:t>Why? </a:t>
            </a:r>
          </a:p>
        </p:txBody>
      </p:sp>
      <p:pic>
        <p:nvPicPr>
          <p:cNvPr id="4" name="Content Placeholder 4" descr="A blue line graph with black text&#10;&#10;Description automatically generated">
            <a:extLst>
              <a:ext uri="{FF2B5EF4-FFF2-40B4-BE49-F238E27FC236}">
                <a16:creationId xmlns:a16="http://schemas.microsoft.com/office/drawing/2014/main" id="{9C6D3D9E-10CC-0D8D-B7B0-60B0A4F6F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2" t="8561" r="7295" b="3849"/>
          <a:stretch/>
        </p:blipFill>
        <p:spPr>
          <a:xfrm>
            <a:off x="2679740" y="2232361"/>
            <a:ext cx="7837637" cy="42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5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E48B-47F0-C899-79DC-2A13594A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9270-0E21-F3FB-F5C7-4DA215E3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plot needs to be easily understood by anyone</a:t>
            </a:r>
          </a:p>
          <a:p>
            <a:r>
              <a:rPr lang="en-US" b="1" dirty="0"/>
              <a:t>LABELS </a:t>
            </a:r>
            <a:r>
              <a:rPr lang="en-US" dirty="0"/>
              <a:t>are crucial!!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F8FE5-3D7A-B990-08D5-54B7948B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83" y="3054881"/>
            <a:ext cx="8884712" cy="248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0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3D02-B77A-1901-3141-6D5B103C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C9E114-EF6B-DE4E-D60D-138EF1632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17" y="1355074"/>
            <a:ext cx="9576765" cy="5258986"/>
          </a:xfrm>
        </p:spPr>
      </p:pic>
    </p:spTree>
    <p:extLst>
      <p:ext uri="{BB962C8B-B14F-4D97-AF65-F5344CB8AC3E}">
        <p14:creationId xmlns:p14="http://schemas.microsoft.com/office/powerpoint/2010/main" val="295482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ADBE-EF8F-92A3-6A64-37898949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CD7A-0D32-009C-A6B1-B5C75ACD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improvements that I like to make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7D8FA-D8BC-6CF2-206E-AA89E6CC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9" y="2396624"/>
            <a:ext cx="8739274" cy="34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B6B5-49BF-75BA-37F7-EE089B16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16521-B25D-AD53-B343-161AA9ACC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009" y="1393052"/>
            <a:ext cx="9909982" cy="5261135"/>
          </a:xfrm>
        </p:spPr>
      </p:pic>
    </p:spTree>
    <p:extLst>
      <p:ext uri="{BB962C8B-B14F-4D97-AF65-F5344CB8AC3E}">
        <p14:creationId xmlns:p14="http://schemas.microsoft.com/office/powerpoint/2010/main" val="214109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316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Recap</vt:lpstr>
      <vt:lpstr>Recap</vt:lpstr>
      <vt:lpstr>Recap</vt:lpstr>
      <vt:lpstr>Plotting</vt:lpstr>
      <vt:lpstr>Plotting</vt:lpstr>
      <vt:lpstr>Plotting</vt:lpstr>
      <vt:lpstr>Plotting</vt:lpstr>
      <vt:lpstr>Plotting</vt:lpstr>
      <vt:lpstr>Plotting</vt:lpstr>
      <vt:lpstr>Plotting two curves</vt:lpstr>
      <vt:lpstr>Plotting two curves</vt:lpstr>
      <vt:lpstr>Plotting Two Curves</vt:lpstr>
      <vt:lpstr>Plotting Two Curves</vt:lpstr>
      <vt:lpstr>Plotting Two Curves</vt:lpstr>
      <vt:lpstr>Plotting Two curves</vt:lpstr>
      <vt:lpstr>Customizing plots</vt:lpstr>
      <vt:lpstr>Plotting Two Curves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Banjai</dc:creator>
  <cp:lastModifiedBy>Claudio Banjai</cp:lastModifiedBy>
  <cp:revision>1</cp:revision>
  <dcterms:created xsi:type="dcterms:W3CDTF">2025-01-19T23:35:14Z</dcterms:created>
  <dcterms:modified xsi:type="dcterms:W3CDTF">2025-01-20T10:12:44Z</dcterms:modified>
</cp:coreProperties>
</file>