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 id="257"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C769"/>
    <a:srgbClr val="E54A9A"/>
    <a:srgbClr val="C97F3F"/>
    <a:srgbClr val="E4C464"/>
    <a:srgbClr val="50AE8E"/>
    <a:srgbClr val="4E907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25" d="100"/>
          <a:sy n="125" d="100"/>
        </p:scale>
        <p:origin x="-760" y="16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797E5429-56BC-6549-824B-C429C5E6A021}" type="datetimeFigureOut">
              <a:rPr lang="en-US" smtClean="0"/>
              <a:t>08/02/16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78CE0-9876-504E-8688-3CC2FACFC4B3}" type="slidenum">
              <a:rPr lang="en-US" smtClean="0"/>
              <a:t>‹#›</a:t>
            </a:fld>
            <a:endParaRPr lang="en-US"/>
          </a:p>
        </p:txBody>
      </p:sp>
    </p:spTree>
    <p:extLst>
      <p:ext uri="{BB962C8B-B14F-4D97-AF65-F5344CB8AC3E}">
        <p14:creationId xmlns:p14="http://schemas.microsoft.com/office/powerpoint/2010/main" val="1108735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97E5429-56BC-6549-824B-C429C5E6A021}" type="datetimeFigureOut">
              <a:rPr lang="en-US" smtClean="0"/>
              <a:t>08/02/16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78CE0-9876-504E-8688-3CC2FACFC4B3}" type="slidenum">
              <a:rPr lang="en-US" smtClean="0"/>
              <a:t>‹#›</a:t>
            </a:fld>
            <a:endParaRPr lang="en-US"/>
          </a:p>
        </p:txBody>
      </p:sp>
    </p:spTree>
    <p:extLst>
      <p:ext uri="{BB962C8B-B14F-4D97-AF65-F5344CB8AC3E}">
        <p14:creationId xmlns:p14="http://schemas.microsoft.com/office/powerpoint/2010/main" val="197795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97E5429-56BC-6549-824B-C429C5E6A021}" type="datetimeFigureOut">
              <a:rPr lang="en-US" smtClean="0"/>
              <a:t>08/02/16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78CE0-9876-504E-8688-3CC2FACFC4B3}" type="slidenum">
              <a:rPr lang="en-US" smtClean="0"/>
              <a:t>‹#›</a:t>
            </a:fld>
            <a:endParaRPr lang="en-US"/>
          </a:p>
        </p:txBody>
      </p:sp>
    </p:spTree>
    <p:extLst>
      <p:ext uri="{BB962C8B-B14F-4D97-AF65-F5344CB8AC3E}">
        <p14:creationId xmlns:p14="http://schemas.microsoft.com/office/powerpoint/2010/main" val="1997378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97E5429-56BC-6549-824B-C429C5E6A021}" type="datetimeFigureOut">
              <a:rPr lang="en-US" smtClean="0"/>
              <a:t>08/02/16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78CE0-9876-504E-8688-3CC2FACFC4B3}" type="slidenum">
              <a:rPr lang="en-US" smtClean="0"/>
              <a:t>‹#›</a:t>
            </a:fld>
            <a:endParaRPr lang="en-US"/>
          </a:p>
        </p:txBody>
      </p:sp>
    </p:spTree>
    <p:extLst>
      <p:ext uri="{BB962C8B-B14F-4D97-AF65-F5344CB8AC3E}">
        <p14:creationId xmlns:p14="http://schemas.microsoft.com/office/powerpoint/2010/main" val="3935441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797E5429-56BC-6549-824B-C429C5E6A021}" type="datetimeFigureOut">
              <a:rPr lang="en-US" smtClean="0"/>
              <a:t>08/02/16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78CE0-9876-504E-8688-3CC2FACFC4B3}" type="slidenum">
              <a:rPr lang="en-US" smtClean="0"/>
              <a:t>‹#›</a:t>
            </a:fld>
            <a:endParaRPr lang="en-US"/>
          </a:p>
        </p:txBody>
      </p:sp>
    </p:spTree>
    <p:extLst>
      <p:ext uri="{BB962C8B-B14F-4D97-AF65-F5344CB8AC3E}">
        <p14:creationId xmlns:p14="http://schemas.microsoft.com/office/powerpoint/2010/main" val="3788595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797E5429-56BC-6549-824B-C429C5E6A021}" type="datetimeFigureOut">
              <a:rPr lang="en-US" smtClean="0"/>
              <a:t>08/02/16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78CE0-9876-504E-8688-3CC2FACFC4B3}" type="slidenum">
              <a:rPr lang="en-US" smtClean="0"/>
              <a:t>‹#›</a:t>
            </a:fld>
            <a:endParaRPr lang="en-US"/>
          </a:p>
        </p:txBody>
      </p:sp>
    </p:spTree>
    <p:extLst>
      <p:ext uri="{BB962C8B-B14F-4D97-AF65-F5344CB8AC3E}">
        <p14:creationId xmlns:p14="http://schemas.microsoft.com/office/powerpoint/2010/main" val="3259621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797E5429-56BC-6549-824B-C429C5E6A021}" type="datetimeFigureOut">
              <a:rPr lang="en-US" smtClean="0"/>
              <a:t>08/02/16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678CE0-9876-504E-8688-3CC2FACFC4B3}" type="slidenum">
              <a:rPr lang="en-US" smtClean="0"/>
              <a:t>‹#›</a:t>
            </a:fld>
            <a:endParaRPr lang="en-US"/>
          </a:p>
        </p:txBody>
      </p:sp>
    </p:spTree>
    <p:extLst>
      <p:ext uri="{BB962C8B-B14F-4D97-AF65-F5344CB8AC3E}">
        <p14:creationId xmlns:p14="http://schemas.microsoft.com/office/powerpoint/2010/main" val="341504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797E5429-56BC-6549-824B-C429C5E6A021}" type="datetimeFigureOut">
              <a:rPr lang="en-US" smtClean="0"/>
              <a:t>08/02/16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678CE0-9876-504E-8688-3CC2FACFC4B3}" type="slidenum">
              <a:rPr lang="en-US" smtClean="0"/>
              <a:t>‹#›</a:t>
            </a:fld>
            <a:endParaRPr lang="en-US"/>
          </a:p>
        </p:txBody>
      </p:sp>
    </p:spTree>
    <p:extLst>
      <p:ext uri="{BB962C8B-B14F-4D97-AF65-F5344CB8AC3E}">
        <p14:creationId xmlns:p14="http://schemas.microsoft.com/office/powerpoint/2010/main" val="65656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E5429-56BC-6549-824B-C429C5E6A021}" type="datetimeFigureOut">
              <a:rPr lang="en-US" smtClean="0"/>
              <a:t>08/02/16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678CE0-9876-504E-8688-3CC2FACFC4B3}" type="slidenum">
              <a:rPr lang="en-US" smtClean="0"/>
              <a:t>‹#›</a:t>
            </a:fld>
            <a:endParaRPr lang="en-US"/>
          </a:p>
        </p:txBody>
      </p:sp>
    </p:spTree>
    <p:extLst>
      <p:ext uri="{BB962C8B-B14F-4D97-AF65-F5344CB8AC3E}">
        <p14:creationId xmlns:p14="http://schemas.microsoft.com/office/powerpoint/2010/main" val="3446710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797E5429-56BC-6549-824B-C429C5E6A021}" type="datetimeFigureOut">
              <a:rPr lang="en-US" smtClean="0"/>
              <a:t>08/02/16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78CE0-9876-504E-8688-3CC2FACFC4B3}" type="slidenum">
              <a:rPr lang="en-US" smtClean="0"/>
              <a:t>‹#›</a:t>
            </a:fld>
            <a:endParaRPr lang="en-US"/>
          </a:p>
        </p:txBody>
      </p:sp>
    </p:spTree>
    <p:extLst>
      <p:ext uri="{BB962C8B-B14F-4D97-AF65-F5344CB8AC3E}">
        <p14:creationId xmlns:p14="http://schemas.microsoft.com/office/powerpoint/2010/main" val="3259755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797E5429-56BC-6549-824B-C429C5E6A021}" type="datetimeFigureOut">
              <a:rPr lang="en-US" smtClean="0"/>
              <a:t>08/02/16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78CE0-9876-504E-8688-3CC2FACFC4B3}" type="slidenum">
              <a:rPr lang="en-US" smtClean="0"/>
              <a:t>‹#›</a:t>
            </a:fld>
            <a:endParaRPr lang="en-US"/>
          </a:p>
        </p:txBody>
      </p:sp>
    </p:spTree>
    <p:extLst>
      <p:ext uri="{BB962C8B-B14F-4D97-AF65-F5344CB8AC3E}">
        <p14:creationId xmlns:p14="http://schemas.microsoft.com/office/powerpoint/2010/main" val="17372063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7E5429-56BC-6549-824B-C429C5E6A021}" type="datetimeFigureOut">
              <a:rPr lang="en-US" smtClean="0"/>
              <a:t>08/02/16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78CE0-9876-504E-8688-3CC2FACFC4B3}" type="slidenum">
              <a:rPr lang="en-US" smtClean="0"/>
              <a:t>‹#›</a:t>
            </a:fld>
            <a:endParaRPr lang="en-US"/>
          </a:p>
        </p:txBody>
      </p:sp>
    </p:spTree>
    <p:extLst>
      <p:ext uri="{BB962C8B-B14F-4D97-AF65-F5344CB8AC3E}">
        <p14:creationId xmlns:p14="http://schemas.microsoft.com/office/powerpoint/2010/main" val="476039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43056" y="197830"/>
            <a:ext cx="5824476" cy="6581770"/>
            <a:chOff x="43056" y="197830"/>
            <a:chExt cx="5824476" cy="6581770"/>
          </a:xfrm>
        </p:grpSpPr>
        <p:pic>
          <p:nvPicPr>
            <p:cNvPr id="4" name="Picture 3" descr="no-n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8680" y="4818422"/>
              <a:ext cx="2630088" cy="1961178"/>
            </a:xfrm>
            <a:prstGeom prst="rect">
              <a:avLst/>
            </a:prstGeom>
          </p:spPr>
        </p:pic>
        <p:pic>
          <p:nvPicPr>
            <p:cNvPr id="5" name="Picture 4" descr="no-n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056" y="469736"/>
              <a:ext cx="2630089" cy="1961178"/>
            </a:xfrm>
            <a:prstGeom prst="rect">
              <a:avLst/>
            </a:prstGeom>
          </p:spPr>
        </p:pic>
        <p:pic>
          <p:nvPicPr>
            <p:cNvPr id="6" name="Picture 5" descr="no-np.png"/>
            <p:cNvPicPr>
              <a:picLocks noChangeAspect="1"/>
            </p:cNvPicPr>
            <p:nvPr/>
          </p:nvPicPr>
          <p:blipFill rotWithShape="1">
            <a:blip r:embed="rId4">
              <a:extLst>
                <a:ext uri="{28A0092B-C50C-407E-A947-70E740481C1C}">
                  <a14:useLocalDpi xmlns:a14="http://schemas.microsoft.com/office/drawing/2010/main" val="0"/>
                </a:ext>
              </a:extLst>
            </a:blip>
            <a:srcRect r="20316"/>
            <a:stretch/>
          </p:blipFill>
          <p:spPr>
            <a:xfrm>
              <a:off x="3173172" y="469736"/>
              <a:ext cx="2694359" cy="1953435"/>
            </a:xfrm>
            <a:prstGeom prst="rect">
              <a:avLst/>
            </a:prstGeom>
          </p:spPr>
        </p:pic>
        <p:pic>
          <p:nvPicPr>
            <p:cNvPr id="7" name="Picture 6" descr="no-np.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0742" y="2671642"/>
              <a:ext cx="2568026" cy="1914900"/>
            </a:xfrm>
            <a:prstGeom prst="rect">
              <a:avLst/>
            </a:prstGeom>
          </p:spPr>
        </p:pic>
        <p:pic>
          <p:nvPicPr>
            <p:cNvPr id="8" name="Picture 7" descr="no-np.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6914" y="4815355"/>
              <a:ext cx="2627231" cy="1959047"/>
            </a:xfrm>
            <a:prstGeom prst="rect">
              <a:avLst/>
            </a:prstGeom>
          </p:spPr>
        </p:pic>
        <p:pic>
          <p:nvPicPr>
            <p:cNvPr id="9" name="Picture 8" descr="no-np.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6384" y="2671642"/>
              <a:ext cx="2627231" cy="1959047"/>
            </a:xfrm>
            <a:prstGeom prst="rect">
              <a:avLst/>
            </a:prstGeom>
          </p:spPr>
        </p:pic>
        <p:sp>
          <p:nvSpPr>
            <p:cNvPr id="11" name="TextBox 10"/>
            <p:cNvSpPr txBox="1"/>
            <p:nvPr/>
          </p:nvSpPr>
          <p:spPr>
            <a:xfrm>
              <a:off x="43056" y="197830"/>
              <a:ext cx="295236" cy="369332"/>
            </a:xfrm>
            <a:prstGeom prst="rect">
              <a:avLst/>
            </a:prstGeom>
            <a:noFill/>
          </p:spPr>
          <p:txBody>
            <a:bodyPr wrap="none" rtlCol="0">
              <a:spAutoFit/>
            </a:bodyPr>
            <a:lstStyle/>
            <a:p>
              <a:r>
                <a:rPr lang="en-US" dirty="0" smtClean="0"/>
                <a:t>a</a:t>
              </a:r>
              <a:endParaRPr lang="en-US" dirty="0"/>
            </a:p>
          </p:txBody>
        </p:sp>
        <p:sp>
          <p:nvSpPr>
            <p:cNvPr id="12" name="TextBox 11"/>
            <p:cNvSpPr txBox="1"/>
            <p:nvPr/>
          </p:nvSpPr>
          <p:spPr>
            <a:xfrm>
              <a:off x="2968381" y="197830"/>
              <a:ext cx="305943" cy="369332"/>
            </a:xfrm>
            <a:prstGeom prst="rect">
              <a:avLst/>
            </a:prstGeom>
            <a:noFill/>
          </p:spPr>
          <p:txBody>
            <a:bodyPr wrap="none" rtlCol="0">
              <a:spAutoFit/>
            </a:bodyPr>
            <a:lstStyle/>
            <a:p>
              <a:r>
                <a:rPr lang="en-US" dirty="0"/>
                <a:t>b</a:t>
              </a:r>
              <a:endParaRPr lang="en-US" dirty="0"/>
            </a:p>
          </p:txBody>
        </p:sp>
        <p:sp>
          <p:nvSpPr>
            <p:cNvPr id="13" name="TextBox 12"/>
            <p:cNvSpPr txBox="1"/>
            <p:nvPr/>
          </p:nvSpPr>
          <p:spPr>
            <a:xfrm>
              <a:off x="43056" y="2418014"/>
              <a:ext cx="282274" cy="369332"/>
            </a:xfrm>
            <a:prstGeom prst="rect">
              <a:avLst/>
            </a:prstGeom>
            <a:noFill/>
          </p:spPr>
          <p:txBody>
            <a:bodyPr wrap="none" rtlCol="0">
              <a:spAutoFit/>
            </a:bodyPr>
            <a:lstStyle/>
            <a:p>
              <a:r>
                <a:rPr lang="en-US" dirty="0"/>
                <a:t>c</a:t>
              </a:r>
              <a:endParaRPr lang="en-US" dirty="0"/>
            </a:p>
          </p:txBody>
        </p:sp>
        <p:sp>
          <p:nvSpPr>
            <p:cNvPr id="14" name="TextBox 13"/>
            <p:cNvSpPr txBox="1"/>
            <p:nvPr/>
          </p:nvSpPr>
          <p:spPr>
            <a:xfrm>
              <a:off x="2968381" y="2418014"/>
              <a:ext cx="305943" cy="369332"/>
            </a:xfrm>
            <a:prstGeom prst="rect">
              <a:avLst/>
            </a:prstGeom>
            <a:noFill/>
          </p:spPr>
          <p:txBody>
            <a:bodyPr wrap="none" rtlCol="0">
              <a:spAutoFit/>
            </a:bodyPr>
            <a:lstStyle/>
            <a:p>
              <a:r>
                <a:rPr lang="en-US" dirty="0" smtClean="0"/>
                <a:t>d</a:t>
              </a:r>
              <a:endParaRPr lang="en-US" dirty="0"/>
            </a:p>
          </p:txBody>
        </p:sp>
        <p:sp>
          <p:nvSpPr>
            <p:cNvPr id="15" name="TextBox 14"/>
            <p:cNvSpPr txBox="1"/>
            <p:nvPr/>
          </p:nvSpPr>
          <p:spPr>
            <a:xfrm>
              <a:off x="43056" y="4446023"/>
              <a:ext cx="299519" cy="369332"/>
            </a:xfrm>
            <a:prstGeom prst="rect">
              <a:avLst/>
            </a:prstGeom>
            <a:noFill/>
          </p:spPr>
          <p:txBody>
            <a:bodyPr wrap="none" rtlCol="0">
              <a:spAutoFit/>
            </a:bodyPr>
            <a:lstStyle/>
            <a:p>
              <a:r>
                <a:rPr lang="en-US" dirty="0"/>
                <a:t>e</a:t>
              </a:r>
              <a:endParaRPr lang="en-US" dirty="0"/>
            </a:p>
          </p:txBody>
        </p:sp>
        <p:sp>
          <p:nvSpPr>
            <p:cNvPr id="16" name="TextBox 15"/>
            <p:cNvSpPr txBox="1"/>
            <p:nvPr/>
          </p:nvSpPr>
          <p:spPr>
            <a:xfrm>
              <a:off x="2968381" y="4446023"/>
              <a:ext cx="261610" cy="369332"/>
            </a:xfrm>
            <a:prstGeom prst="rect">
              <a:avLst/>
            </a:prstGeom>
            <a:noFill/>
          </p:spPr>
          <p:txBody>
            <a:bodyPr wrap="none" rtlCol="0">
              <a:spAutoFit/>
            </a:bodyPr>
            <a:lstStyle/>
            <a:p>
              <a:r>
                <a:rPr lang="en-US" dirty="0" smtClean="0"/>
                <a:t>f</a:t>
              </a:r>
              <a:endParaRPr lang="en-US" dirty="0"/>
            </a:p>
          </p:txBody>
        </p:sp>
        <p:sp>
          <p:nvSpPr>
            <p:cNvPr id="17" name="Rectangle 16"/>
            <p:cNvSpPr/>
            <p:nvPr/>
          </p:nvSpPr>
          <p:spPr>
            <a:xfrm>
              <a:off x="5788768" y="865244"/>
              <a:ext cx="78764" cy="116635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3571685" y="704468"/>
              <a:ext cx="266607" cy="230832"/>
            </a:xfrm>
            <a:prstGeom prst="rect">
              <a:avLst/>
            </a:prstGeom>
            <a:noFill/>
          </p:spPr>
          <p:txBody>
            <a:bodyPr wrap="none" rtlCol="0">
              <a:spAutoFit/>
            </a:bodyPr>
            <a:lstStyle/>
            <a:p>
              <a:r>
                <a:rPr lang="en-US" sz="900" dirty="0" smtClean="0">
                  <a:solidFill>
                    <a:srgbClr val="50AE8E"/>
                  </a:solidFill>
                </a:rPr>
                <a:t>gj</a:t>
              </a:r>
              <a:endParaRPr lang="en-US" sz="900" dirty="0">
                <a:solidFill>
                  <a:srgbClr val="50AE8E"/>
                </a:solidFill>
              </a:endParaRPr>
            </a:p>
          </p:txBody>
        </p:sp>
        <p:sp>
          <p:nvSpPr>
            <p:cNvPr id="19" name="TextBox 18"/>
            <p:cNvSpPr txBox="1"/>
            <p:nvPr/>
          </p:nvSpPr>
          <p:spPr>
            <a:xfrm>
              <a:off x="3986114" y="834068"/>
              <a:ext cx="342687" cy="230832"/>
            </a:xfrm>
            <a:prstGeom prst="rect">
              <a:avLst/>
            </a:prstGeom>
            <a:noFill/>
          </p:spPr>
          <p:txBody>
            <a:bodyPr wrap="none" rtlCol="0">
              <a:spAutoFit/>
            </a:bodyPr>
            <a:lstStyle/>
            <a:p>
              <a:r>
                <a:rPr lang="en-US" sz="900" dirty="0" smtClean="0">
                  <a:solidFill>
                    <a:srgbClr val="E54A9A"/>
                  </a:solidFill>
                </a:rPr>
                <a:t>syn</a:t>
              </a:r>
              <a:endParaRPr lang="en-US" sz="900" dirty="0">
                <a:solidFill>
                  <a:srgbClr val="E54A9A"/>
                </a:solidFill>
              </a:endParaRPr>
            </a:p>
          </p:txBody>
        </p:sp>
        <p:sp>
          <p:nvSpPr>
            <p:cNvPr id="20" name="TextBox 19"/>
            <p:cNvSpPr txBox="1"/>
            <p:nvPr/>
          </p:nvSpPr>
          <p:spPr>
            <a:xfrm>
              <a:off x="4760783" y="1448145"/>
              <a:ext cx="332148" cy="230832"/>
            </a:xfrm>
            <a:prstGeom prst="rect">
              <a:avLst/>
            </a:prstGeom>
            <a:noFill/>
          </p:spPr>
          <p:txBody>
            <a:bodyPr wrap="none" rtlCol="0">
              <a:spAutoFit/>
            </a:bodyPr>
            <a:lstStyle/>
            <a:p>
              <a:r>
                <a:rPr lang="en-US" sz="900" dirty="0" smtClean="0">
                  <a:solidFill>
                    <a:srgbClr val="C97F3F"/>
                  </a:solidFill>
                </a:rPr>
                <a:t>ma</a:t>
              </a:r>
              <a:endParaRPr lang="en-US" sz="900" dirty="0">
                <a:solidFill>
                  <a:srgbClr val="C97F3F"/>
                </a:solidFill>
              </a:endParaRPr>
            </a:p>
          </p:txBody>
        </p:sp>
        <p:sp>
          <p:nvSpPr>
            <p:cNvPr id="21" name="TextBox 20"/>
            <p:cNvSpPr txBox="1"/>
            <p:nvPr/>
          </p:nvSpPr>
          <p:spPr>
            <a:xfrm>
              <a:off x="5092215" y="1864068"/>
              <a:ext cx="642780" cy="230832"/>
            </a:xfrm>
            <a:prstGeom prst="rect">
              <a:avLst/>
            </a:prstGeom>
            <a:noFill/>
          </p:spPr>
          <p:txBody>
            <a:bodyPr wrap="none" rtlCol="0">
              <a:spAutoFit/>
            </a:bodyPr>
            <a:lstStyle/>
            <a:p>
              <a:r>
                <a:rPr lang="en-US" sz="900" dirty="0" smtClean="0">
                  <a:solidFill>
                    <a:srgbClr val="E4C464"/>
                  </a:solidFill>
                </a:rPr>
                <a:t>syn</a:t>
              </a:r>
              <a:r>
                <a:rPr lang="en-US" sz="900" dirty="0">
                  <a:solidFill>
                    <a:srgbClr val="E4C464"/>
                  </a:solidFill>
                </a:rPr>
                <a:t>-</a:t>
              </a:r>
              <a:r>
                <a:rPr lang="en-US" sz="900" dirty="0" smtClean="0">
                  <a:solidFill>
                    <a:srgbClr val="E4C464"/>
                  </a:solidFill>
                </a:rPr>
                <a:t>gj-ma</a:t>
              </a:r>
              <a:endParaRPr lang="en-US" sz="900" dirty="0">
                <a:solidFill>
                  <a:srgbClr val="E4C464"/>
                </a:solidFill>
              </a:endParaRPr>
            </a:p>
          </p:txBody>
        </p:sp>
        <p:sp>
          <p:nvSpPr>
            <p:cNvPr id="22" name="TextBox 21"/>
            <p:cNvSpPr txBox="1"/>
            <p:nvPr/>
          </p:nvSpPr>
          <p:spPr>
            <a:xfrm>
              <a:off x="4569675" y="1171955"/>
              <a:ext cx="459963" cy="230832"/>
            </a:xfrm>
            <a:prstGeom prst="rect">
              <a:avLst/>
            </a:prstGeom>
            <a:noFill/>
          </p:spPr>
          <p:txBody>
            <a:bodyPr wrap="none" rtlCol="0">
              <a:spAutoFit/>
            </a:bodyPr>
            <a:lstStyle/>
            <a:p>
              <a:r>
                <a:rPr lang="en-US" sz="900" dirty="0" smtClean="0">
                  <a:solidFill>
                    <a:srgbClr val="98C769"/>
                  </a:solidFill>
                </a:rPr>
                <a:t>syn</a:t>
              </a:r>
              <a:r>
                <a:rPr lang="en-US" sz="900" dirty="0">
                  <a:solidFill>
                    <a:srgbClr val="98C769"/>
                  </a:solidFill>
                </a:rPr>
                <a:t>-</a:t>
              </a:r>
              <a:r>
                <a:rPr lang="en-US" sz="900" dirty="0" smtClean="0">
                  <a:solidFill>
                    <a:srgbClr val="98C769"/>
                  </a:solidFill>
                </a:rPr>
                <a:t>gj</a:t>
              </a:r>
              <a:endParaRPr lang="en-US" sz="900" dirty="0">
                <a:solidFill>
                  <a:srgbClr val="98C769"/>
                </a:solidFill>
              </a:endParaRPr>
            </a:p>
          </p:txBody>
        </p:sp>
      </p:grpSp>
      <p:sp>
        <p:nvSpPr>
          <p:cNvPr id="24" name="TextBox 23"/>
          <p:cNvSpPr txBox="1"/>
          <p:nvPr/>
        </p:nvSpPr>
        <p:spPr>
          <a:xfrm>
            <a:off x="5955393" y="514760"/>
            <a:ext cx="3138480" cy="3631763"/>
          </a:xfrm>
          <a:prstGeom prst="rect">
            <a:avLst/>
          </a:prstGeom>
          <a:noFill/>
        </p:spPr>
        <p:txBody>
          <a:bodyPr wrap="square" rtlCol="0">
            <a:spAutoFit/>
          </a:bodyPr>
          <a:lstStyle/>
          <a:p>
            <a:pPr algn="just"/>
            <a:r>
              <a:rPr lang="en-US" sz="1000" dirty="0" smtClean="0"/>
              <a:t>In Figure 3a we show the density of each network layer as well as the density of connections in aggregate networks combining several layers. Aggregating the two physical networks (synapses + gap junctions) leads to sparser binary connectivity than the sum of the two individual layer densities (</a:t>
            </a:r>
            <a:r>
              <a:rPr lang="en-US" sz="1000" dirty="0" smtClean="0">
                <a:solidFill>
                  <a:srgbClr val="0000FF"/>
                </a:solidFill>
              </a:rPr>
              <a:t>0.35 &lt; 0.13 +0.26 – get precise numbers</a:t>
            </a:r>
            <a:r>
              <a:rPr lang="en-US" sz="1000" dirty="0" smtClean="0"/>
              <a:t>), highlighting the fact that a significant proportion of synapses and gap junctions overlap. The overlap however is much less substantial with the monoamine layer (</a:t>
            </a:r>
            <a:r>
              <a:rPr lang="en-US" sz="1000" dirty="0" smtClean="0">
                <a:solidFill>
                  <a:srgbClr val="0000FF"/>
                </a:solidFill>
              </a:rPr>
              <a:t>0.58 ~ 0.35 + 0.23 </a:t>
            </a:r>
            <a:r>
              <a:rPr lang="en-US" sz="1000" dirty="0" smtClean="0">
                <a:solidFill>
                  <a:srgbClr val="0000FF"/>
                </a:solidFill>
              </a:rPr>
              <a:t>– get precise numbers</a:t>
            </a:r>
            <a:r>
              <a:rPr lang="en-US" sz="1000" dirty="0" smtClean="0"/>
              <a:t>). As described in the methods section, the null model used throughout the figure is based on randomizing each layer of the network individually, preserving its degree distribution, then aggregating the randomized networks to form null models for the aggregates. Figure 3b once again confirms that the two physical layers significantly interact, forming fewer high degree hubs than would be expected by chance due to the significantly larger than expected number of overlapping edges. </a:t>
            </a:r>
          </a:p>
          <a:p>
            <a:pPr algn="just"/>
            <a:endParaRPr lang="en-US" sz="1000" dirty="0" smtClean="0"/>
          </a:p>
          <a:p>
            <a:pPr algn="just"/>
            <a:endParaRPr lang="en-US" sz="1000" dirty="0" smtClean="0"/>
          </a:p>
          <a:p>
            <a:pPr algn="just"/>
            <a:endParaRPr lang="en-US" sz="1000" dirty="0">
              <a:solidFill>
                <a:srgbClr val="0000FF"/>
              </a:solidFill>
            </a:endParaRPr>
          </a:p>
        </p:txBody>
      </p:sp>
    </p:spTree>
    <p:extLst>
      <p:ext uri="{BB962C8B-B14F-4D97-AF65-F5344CB8AC3E}">
        <p14:creationId xmlns:p14="http://schemas.microsoft.com/office/powerpoint/2010/main" val="3527400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5972102" y="519872"/>
            <a:ext cx="3138480" cy="6247864"/>
          </a:xfrm>
          <a:prstGeom prst="rect">
            <a:avLst/>
          </a:prstGeom>
          <a:noFill/>
        </p:spPr>
        <p:txBody>
          <a:bodyPr wrap="square" rtlCol="0">
            <a:spAutoFit/>
          </a:bodyPr>
          <a:lstStyle/>
          <a:p>
            <a:pPr algn="just"/>
            <a:r>
              <a:rPr lang="en-US" sz="1000" dirty="0" smtClean="0"/>
              <a:t>The degree distribution of the monoamine layer also has a significant impact on other network metrics characterizing its topology. For example the null models for the monoamine layer alone have significantly higher clustering (Figure 3c) [WHY? Is it because many nodes have k=1 and these are counted as C=1?] and significantly shorter path lengths (Figure 3d) than the null models of other layers. Despite the strong topological role of the broadcasting hubs, however, the monoamine layer displays some complex network properties with higher modularity (Figure 3e) compared to the corresponding null model and significantly longer path lengths than expected by chance. Clustering is not significantly increased for monoamines alone but the aggregate network including all three layers remains significantly modular, clustered and small-world (</a:t>
            </a:r>
            <a:r>
              <a:rPr lang="en-US" sz="1000" dirty="0" smtClean="0">
                <a:solidFill>
                  <a:srgbClr val="0000FF"/>
                </a:solidFill>
              </a:rPr>
              <a:t>calculate value</a:t>
            </a:r>
            <a:r>
              <a:rPr lang="en-US" sz="1000" dirty="0" smtClean="0"/>
              <a:t>). </a:t>
            </a:r>
          </a:p>
          <a:p>
            <a:pPr algn="just"/>
            <a:endParaRPr lang="en-US" sz="1000" dirty="0"/>
          </a:p>
          <a:p>
            <a:pPr algn="just"/>
            <a:r>
              <a:rPr lang="en-US" sz="1000" dirty="0" smtClean="0"/>
              <a:t>Comparing the aggregate physical network to the aggregate network including the monoamine layer, we find that the </a:t>
            </a:r>
            <a:r>
              <a:rPr lang="en-US" sz="1000" dirty="0" err="1" smtClean="0"/>
              <a:t>extrasynaptic</a:t>
            </a:r>
            <a:r>
              <a:rPr lang="en-US" sz="1000" dirty="0" smtClean="0"/>
              <a:t> connectivity reduces the modularity and average path lengths in the overall network, thus increasing the efficiency of integrative information processing by providing shortcuts between more segregated </a:t>
            </a:r>
            <a:r>
              <a:rPr lang="en-US" sz="1000" dirty="0" err="1" smtClean="0"/>
              <a:t>subgraphs</a:t>
            </a:r>
            <a:r>
              <a:rPr lang="en-US" sz="1000" dirty="0" smtClean="0"/>
              <a:t> of the physical network [5]. </a:t>
            </a:r>
          </a:p>
          <a:p>
            <a:pPr algn="just"/>
            <a:endParaRPr lang="en-US" sz="1000" dirty="0"/>
          </a:p>
          <a:p>
            <a:pPr algn="just"/>
            <a:r>
              <a:rPr lang="en-US" sz="1000" dirty="0" smtClean="0"/>
              <a:t>(</a:t>
            </a:r>
            <a:r>
              <a:rPr lang="en-US" sz="1000" dirty="0" smtClean="0">
                <a:solidFill>
                  <a:srgbClr val="0000FF"/>
                </a:solidFill>
              </a:rPr>
              <a:t>To really say this is would be good to also compare gj-syn-ma to a randomized networks resulting from keeping real gj-syn and adding a randomized ma net preserving its degree distribution.</a:t>
            </a:r>
          </a:p>
          <a:p>
            <a:pPr algn="just"/>
            <a:r>
              <a:rPr lang="en-US" sz="1000" dirty="0" smtClean="0"/>
              <a:t>ALSO: </a:t>
            </a:r>
            <a:r>
              <a:rPr lang="en-US" sz="1000" dirty="0" smtClean="0">
                <a:solidFill>
                  <a:srgbClr val="0000FF"/>
                </a:solidFill>
              </a:rPr>
              <a:t>would be good to show plot or at least quote numbers for the proportion of ma links that fall with or between modules of the physical network – </a:t>
            </a:r>
            <a:r>
              <a:rPr lang="en-US" sz="1000" dirty="0" err="1" smtClean="0">
                <a:solidFill>
                  <a:srgbClr val="0000FF"/>
                </a:solidFill>
              </a:rPr>
              <a:t>copared</a:t>
            </a:r>
            <a:r>
              <a:rPr lang="en-US" sz="1000" dirty="0" smtClean="0">
                <a:solidFill>
                  <a:srgbClr val="0000FF"/>
                </a:solidFill>
              </a:rPr>
              <a:t> to what one might expect by chance</a:t>
            </a:r>
            <a:r>
              <a:rPr lang="en-US" sz="1000" dirty="0" smtClean="0"/>
              <a:t>).</a:t>
            </a:r>
          </a:p>
          <a:p>
            <a:pPr algn="just"/>
            <a:endParaRPr lang="en-US" sz="1000" dirty="0" smtClean="0"/>
          </a:p>
          <a:p>
            <a:pPr algn="just"/>
            <a:r>
              <a:rPr lang="en-US" sz="1000" dirty="0" smtClean="0"/>
              <a:t>Interestingly however clustering is increased (</a:t>
            </a:r>
            <a:r>
              <a:rPr lang="en-US" sz="1000" dirty="0" smtClean="0">
                <a:solidFill>
                  <a:srgbClr val="0000FF"/>
                </a:solidFill>
              </a:rPr>
              <a:t>I wonder whether this is an artifact of k=1 as described above?</a:t>
            </a:r>
            <a:r>
              <a:rPr lang="en-US" sz="1000" dirty="0" smtClean="0"/>
              <a:t>).</a:t>
            </a:r>
          </a:p>
          <a:p>
            <a:pPr algn="just"/>
            <a:endParaRPr lang="en-US" sz="1000" dirty="0" smtClean="0"/>
          </a:p>
          <a:p>
            <a:pPr algn="just"/>
            <a:endParaRPr lang="en-US" sz="1000" dirty="0" smtClean="0"/>
          </a:p>
          <a:p>
            <a:pPr algn="just"/>
            <a:endParaRPr lang="en-US" sz="1000" dirty="0">
              <a:solidFill>
                <a:srgbClr val="0000FF"/>
              </a:solidFill>
            </a:endParaRPr>
          </a:p>
        </p:txBody>
      </p:sp>
      <p:grpSp>
        <p:nvGrpSpPr>
          <p:cNvPr id="43" name="Group 42"/>
          <p:cNvGrpSpPr/>
          <p:nvPr/>
        </p:nvGrpSpPr>
        <p:grpSpPr>
          <a:xfrm>
            <a:off x="43056" y="197830"/>
            <a:ext cx="5824476" cy="6581770"/>
            <a:chOff x="43056" y="197830"/>
            <a:chExt cx="5824476" cy="6581770"/>
          </a:xfrm>
        </p:grpSpPr>
        <p:pic>
          <p:nvPicPr>
            <p:cNvPr id="44" name="Picture 43" descr="no-n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8680" y="4818422"/>
              <a:ext cx="2630088" cy="1961178"/>
            </a:xfrm>
            <a:prstGeom prst="rect">
              <a:avLst/>
            </a:prstGeom>
          </p:spPr>
        </p:pic>
        <p:pic>
          <p:nvPicPr>
            <p:cNvPr id="45" name="Picture 44" descr="no-n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056" y="469736"/>
              <a:ext cx="2630089" cy="1961178"/>
            </a:xfrm>
            <a:prstGeom prst="rect">
              <a:avLst/>
            </a:prstGeom>
          </p:spPr>
        </p:pic>
        <p:pic>
          <p:nvPicPr>
            <p:cNvPr id="46" name="Picture 45" descr="no-np.png"/>
            <p:cNvPicPr>
              <a:picLocks noChangeAspect="1"/>
            </p:cNvPicPr>
            <p:nvPr/>
          </p:nvPicPr>
          <p:blipFill rotWithShape="1">
            <a:blip r:embed="rId4">
              <a:extLst>
                <a:ext uri="{28A0092B-C50C-407E-A947-70E740481C1C}">
                  <a14:useLocalDpi xmlns:a14="http://schemas.microsoft.com/office/drawing/2010/main" val="0"/>
                </a:ext>
              </a:extLst>
            </a:blip>
            <a:srcRect r="20316"/>
            <a:stretch/>
          </p:blipFill>
          <p:spPr>
            <a:xfrm>
              <a:off x="3173172" y="469736"/>
              <a:ext cx="2694359" cy="1953435"/>
            </a:xfrm>
            <a:prstGeom prst="rect">
              <a:avLst/>
            </a:prstGeom>
          </p:spPr>
        </p:pic>
        <p:pic>
          <p:nvPicPr>
            <p:cNvPr id="47" name="Picture 46" descr="no-np.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0742" y="2671642"/>
              <a:ext cx="2568026" cy="1914900"/>
            </a:xfrm>
            <a:prstGeom prst="rect">
              <a:avLst/>
            </a:prstGeom>
          </p:spPr>
        </p:pic>
        <p:pic>
          <p:nvPicPr>
            <p:cNvPr id="48" name="Picture 47" descr="no-np.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6914" y="4815355"/>
              <a:ext cx="2627231" cy="1959047"/>
            </a:xfrm>
            <a:prstGeom prst="rect">
              <a:avLst/>
            </a:prstGeom>
          </p:spPr>
        </p:pic>
        <p:pic>
          <p:nvPicPr>
            <p:cNvPr id="49" name="Picture 48" descr="no-np.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6384" y="2671642"/>
              <a:ext cx="2627231" cy="1959047"/>
            </a:xfrm>
            <a:prstGeom prst="rect">
              <a:avLst/>
            </a:prstGeom>
          </p:spPr>
        </p:pic>
        <p:sp>
          <p:nvSpPr>
            <p:cNvPr id="50" name="TextBox 49"/>
            <p:cNvSpPr txBox="1"/>
            <p:nvPr/>
          </p:nvSpPr>
          <p:spPr>
            <a:xfrm>
              <a:off x="43056" y="197830"/>
              <a:ext cx="295236" cy="369332"/>
            </a:xfrm>
            <a:prstGeom prst="rect">
              <a:avLst/>
            </a:prstGeom>
            <a:noFill/>
          </p:spPr>
          <p:txBody>
            <a:bodyPr wrap="none" rtlCol="0">
              <a:spAutoFit/>
            </a:bodyPr>
            <a:lstStyle/>
            <a:p>
              <a:r>
                <a:rPr lang="en-US" dirty="0" smtClean="0"/>
                <a:t>a</a:t>
              </a:r>
              <a:endParaRPr lang="en-US" dirty="0"/>
            </a:p>
          </p:txBody>
        </p:sp>
        <p:sp>
          <p:nvSpPr>
            <p:cNvPr id="51" name="TextBox 50"/>
            <p:cNvSpPr txBox="1"/>
            <p:nvPr/>
          </p:nvSpPr>
          <p:spPr>
            <a:xfrm>
              <a:off x="2968381" y="197830"/>
              <a:ext cx="305943" cy="369332"/>
            </a:xfrm>
            <a:prstGeom prst="rect">
              <a:avLst/>
            </a:prstGeom>
            <a:noFill/>
          </p:spPr>
          <p:txBody>
            <a:bodyPr wrap="none" rtlCol="0">
              <a:spAutoFit/>
            </a:bodyPr>
            <a:lstStyle/>
            <a:p>
              <a:r>
                <a:rPr lang="en-US" dirty="0"/>
                <a:t>b</a:t>
              </a:r>
              <a:endParaRPr lang="en-US" dirty="0"/>
            </a:p>
          </p:txBody>
        </p:sp>
        <p:sp>
          <p:nvSpPr>
            <p:cNvPr id="52" name="TextBox 51"/>
            <p:cNvSpPr txBox="1"/>
            <p:nvPr/>
          </p:nvSpPr>
          <p:spPr>
            <a:xfrm>
              <a:off x="43056" y="2418014"/>
              <a:ext cx="282274" cy="369332"/>
            </a:xfrm>
            <a:prstGeom prst="rect">
              <a:avLst/>
            </a:prstGeom>
            <a:noFill/>
          </p:spPr>
          <p:txBody>
            <a:bodyPr wrap="none" rtlCol="0">
              <a:spAutoFit/>
            </a:bodyPr>
            <a:lstStyle/>
            <a:p>
              <a:r>
                <a:rPr lang="en-US" dirty="0"/>
                <a:t>c</a:t>
              </a:r>
              <a:endParaRPr lang="en-US" dirty="0"/>
            </a:p>
          </p:txBody>
        </p:sp>
        <p:sp>
          <p:nvSpPr>
            <p:cNvPr id="53" name="TextBox 52"/>
            <p:cNvSpPr txBox="1"/>
            <p:nvPr/>
          </p:nvSpPr>
          <p:spPr>
            <a:xfrm>
              <a:off x="2968381" y="2418014"/>
              <a:ext cx="305943" cy="369332"/>
            </a:xfrm>
            <a:prstGeom prst="rect">
              <a:avLst/>
            </a:prstGeom>
            <a:noFill/>
          </p:spPr>
          <p:txBody>
            <a:bodyPr wrap="none" rtlCol="0">
              <a:spAutoFit/>
            </a:bodyPr>
            <a:lstStyle/>
            <a:p>
              <a:r>
                <a:rPr lang="en-US" dirty="0" smtClean="0"/>
                <a:t>d</a:t>
              </a:r>
              <a:endParaRPr lang="en-US" dirty="0"/>
            </a:p>
          </p:txBody>
        </p:sp>
        <p:sp>
          <p:nvSpPr>
            <p:cNvPr id="54" name="TextBox 53"/>
            <p:cNvSpPr txBox="1"/>
            <p:nvPr/>
          </p:nvSpPr>
          <p:spPr>
            <a:xfrm>
              <a:off x="43056" y="4446023"/>
              <a:ext cx="299519" cy="369332"/>
            </a:xfrm>
            <a:prstGeom prst="rect">
              <a:avLst/>
            </a:prstGeom>
            <a:noFill/>
          </p:spPr>
          <p:txBody>
            <a:bodyPr wrap="none" rtlCol="0">
              <a:spAutoFit/>
            </a:bodyPr>
            <a:lstStyle/>
            <a:p>
              <a:r>
                <a:rPr lang="en-US" dirty="0"/>
                <a:t>e</a:t>
              </a:r>
              <a:endParaRPr lang="en-US" dirty="0"/>
            </a:p>
          </p:txBody>
        </p:sp>
        <p:sp>
          <p:nvSpPr>
            <p:cNvPr id="55" name="TextBox 54"/>
            <p:cNvSpPr txBox="1"/>
            <p:nvPr/>
          </p:nvSpPr>
          <p:spPr>
            <a:xfrm>
              <a:off x="2968381" y="4446023"/>
              <a:ext cx="261610" cy="369332"/>
            </a:xfrm>
            <a:prstGeom prst="rect">
              <a:avLst/>
            </a:prstGeom>
            <a:noFill/>
          </p:spPr>
          <p:txBody>
            <a:bodyPr wrap="none" rtlCol="0">
              <a:spAutoFit/>
            </a:bodyPr>
            <a:lstStyle/>
            <a:p>
              <a:r>
                <a:rPr lang="en-US" dirty="0" smtClean="0"/>
                <a:t>f</a:t>
              </a:r>
              <a:endParaRPr lang="en-US" dirty="0"/>
            </a:p>
          </p:txBody>
        </p:sp>
        <p:sp>
          <p:nvSpPr>
            <p:cNvPr id="56" name="Rectangle 55"/>
            <p:cNvSpPr/>
            <p:nvPr/>
          </p:nvSpPr>
          <p:spPr>
            <a:xfrm>
              <a:off x="5788768" y="865244"/>
              <a:ext cx="78764" cy="116635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3571685" y="704468"/>
              <a:ext cx="266607" cy="230832"/>
            </a:xfrm>
            <a:prstGeom prst="rect">
              <a:avLst/>
            </a:prstGeom>
            <a:noFill/>
          </p:spPr>
          <p:txBody>
            <a:bodyPr wrap="none" rtlCol="0">
              <a:spAutoFit/>
            </a:bodyPr>
            <a:lstStyle/>
            <a:p>
              <a:r>
                <a:rPr lang="en-US" sz="900" dirty="0" smtClean="0">
                  <a:solidFill>
                    <a:srgbClr val="50AE8E"/>
                  </a:solidFill>
                </a:rPr>
                <a:t>gj</a:t>
              </a:r>
              <a:endParaRPr lang="en-US" sz="900" dirty="0">
                <a:solidFill>
                  <a:srgbClr val="50AE8E"/>
                </a:solidFill>
              </a:endParaRPr>
            </a:p>
          </p:txBody>
        </p:sp>
        <p:sp>
          <p:nvSpPr>
            <p:cNvPr id="58" name="TextBox 57"/>
            <p:cNvSpPr txBox="1"/>
            <p:nvPr/>
          </p:nvSpPr>
          <p:spPr>
            <a:xfrm>
              <a:off x="3986114" y="834068"/>
              <a:ext cx="342687" cy="230832"/>
            </a:xfrm>
            <a:prstGeom prst="rect">
              <a:avLst/>
            </a:prstGeom>
            <a:noFill/>
          </p:spPr>
          <p:txBody>
            <a:bodyPr wrap="none" rtlCol="0">
              <a:spAutoFit/>
            </a:bodyPr>
            <a:lstStyle/>
            <a:p>
              <a:r>
                <a:rPr lang="en-US" sz="900" dirty="0" smtClean="0">
                  <a:solidFill>
                    <a:srgbClr val="E54A9A"/>
                  </a:solidFill>
                </a:rPr>
                <a:t>syn</a:t>
              </a:r>
              <a:endParaRPr lang="en-US" sz="900" dirty="0">
                <a:solidFill>
                  <a:srgbClr val="E54A9A"/>
                </a:solidFill>
              </a:endParaRPr>
            </a:p>
          </p:txBody>
        </p:sp>
        <p:sp>
          <p:nvSpPr>
            <p:cNvPr id="59" name="TextBox 58"/>
            <p:cNvSpPr txBox="1"/>
            <p:nvPr/>
          </p:nvSpPr>
          <p:spPr>
            <a:xfrm>
              <a:off x="4760783" y="1448145"/>
              <a:ext cx="332148" cy="230832"/>
            </a:xfrm>
            <a:prstGeom prst="rect">
              <a:avLst/>
            </a:prstGeom>
            <a:noFill/>
          </p:spPr>
          <p:txBody>
            <a:bodyPr wrap="none" rtlCol="0">
              <a:spAutoFit/>
            </a:bodyPr>
            <a:lstStyle/>
            <a:p>
              <a:r>
                <a:rPr lang="en-US" sz="900" dirty="0" smtClean="0">
                  <a:solidFill>
                    <a:srgbClr val="C97F3F"/>
                  </a:solidFill>
                </a:rPr>
                <a:t>ma</a:t>
              </a:r>
              <a:endParaRPr lang="en-US" sz="900" dirty="0">
                <a:solidFill>
                  <a:srgbClr val="C97F3F"/>
                </a:solidFill>
              </a:endParaRPr>
            </a:p>
          </p:txBody>
        </p:sp>
        <p:sp>
          <p:nvSpPr>
            <p:cNvPr id="60" name="TextBox 59"/>
            <p:cNvSpPr txBox="1"/>
            <p:nvPr/>
          </p:nvSpPr>
          <p:spPr>
            <a:xfrm>
              <a:off x="5092215" y="1864068"/>
              <a:ext cx="642780" cy="230832"/>
            </a:xfrm>
            <a:prstGeom prst="rect">
              <a:avLst/>
            </a:prstGeom>
            <a:noFill/>
          </p:spPr>
          <p:txBody>
            <a:bodyPr wrap="none" rtlCol="0">
              <a:spAutoFit/>
            </a:bodyPr>
            <a:lstStyle/>
            <a:p>
              <a:r>
                <a:rPr lang="en-US" sz="900" dirty="0" smtClean="0">
                  <a:solidFill>
                    <a:srgbClr val="E4C464"/>
                  </a:solidFill>
                </a:rPr>
                <a:t>syn</a:t>
              </a:r>
              <a:r>
                <a:rPr lang="en-US" sz="900" dirty="0">
                  <a:solidFill>
                    <a:srgbClr val="E4C464"/>
                  </a:solidFill>
                </a:rPr>
                <a:t>-</a:t>
              </a:r>
              <a:r>
                <a:rPr lang="en-US" sz="900" dirty="0" smtClean="0">
                  <a:solidFill>
                    <a:srgbClr val="E4C464"/>
                  </a:solidFill>
                </a:rPr>
                <a:t>gj-ma</a:t>
              </a:r>
              <a:endParaRPr lang="en-US" sz="900" dirty="0">
                <a:solidFill>
                  <a:srgbClr val="E4C464"/>
                </a:solidFill>
              </a:endParaRPr>
            </a:p>
          </p:txBody>
        </p:sp>
        <p:sp>
          <p:nvSpPr>
            <p:cNvPr id="61" name="TextBox 60"/>
            <p:cNvSpPr txBox="1"/>
            <p:nvPr/>
          </p:nvSpPr>
          <p:spPr>
            <a:xfrm>
              <a:off x="4569675" y="1171955"/>
              <a:ext cx="459963" cy="230832"/>
            </a:xfrm>
            <a:prstGeom prst="rect">
              <a:avLst/>
            </a:prstGeom>
            <a:noFill/>
          </p:spPr>
          <p:txBody>
            <a:bodyPr wrap="none" rtlCol="0">
              <a:spAutoFit/>
            </a:bodyPr>
            <a:lstStyle/>
            <a:p>
              <a:r>
                <a:rPr lang="en-US" sz="900" dirty="0" smtClean="0">
                  <a:solidFill>
                    <a:srgbClr val="98C769"/>
                  </a:solidFill>
                </a:rPr>
                <a:t>syn</a:t>
              </a:r>
              <a:r>
                <a:rPr lang="en-US" sz="900" dirty="0">
                  <a:solidFill>
                    <a:srgbClr val="98C769"/>
                  </a:solidFill>
                </a:rPr>
                <a:t>-</a:t>
              </a:r>
              <a:r>
                <a:rPr lang="en-US" sz="900" dirty="0" smtClean="0">
                  <a:solidFill>
                    <a:srgbClr val="98C769"/>
                  </a:solidFill>
                </a:rPr>
                <a:t>gj</a:t>
              </a:r>
              <a:endParaRPr lang="en-US" sz="900" dirty="0">
                <a:solidFill>
                  <a:srgbClr val="98C769"/>
                </a:solidFill>
              </a:endParaRPr>
            </a:p>
          </p:txBody>
        </p:sp>
      </p:grpSp>
    </p:spTree>
    <p:extLst>
      <p:ext uri="{BB962C8B-B14F-4D97-AF65-F5344CB8AC3E}">
        <p14:creationId xmlns:p14="http://schemas.microsoft.com/office/powerpoint/2010/main" val="1219415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6005520" y="47162"/>
            <a:ext cx="3138480" cy="5170646"/>
          </a:xfrm>
          <a:prstGeom prst="rect">
            <a:avLst/>
          </a:prstGeom>
          <a:noFill/>
        </p:spPr>
        <p:txBody>
          <a:bodyPr wrap="square" rtlCol="0">
            <a:spAutoFit/>
          </a:bodyPr>
          <a:lstStyle/>
          <a:p>
            <a:pPr algn="just"/>
            <a:endParaRPr lang="en-US" sz="1000" dirty="0"/>
          </a:p>
          <a:p>
            <a:pPr algn="just"/>
            <a:r>
              <a:rPr lang="en-US" sz="1000" dirty="0" smtClean="0"/>
              <a:t>Finally, Figure 3f shows that all layers tend to be weakly disassortative. This feature  is widely observed in biological and technological networks [1] and is known to be relevant for the organization of networks into collective dynamics, such as synchronization [2] and cooperation behaviour [3,4]. Interestingly the monoamine network alone is very strongly disassortative due to its degree distribution. Indeed the monoamine network comprises a number of key hubs broadcasting monoamine signals to a large number cells with appropriate receptors. This is in contract to the networked pairwise communication that characterizes gap junctions and synapses. Interestingly, however, both synaptic and monoamine layers are significantly more assortative than expected by chance given their degree distribution. This suggests greater communication between the broadcasting monoamine hubs than expected by chance.</a:t>
            </a:r>
          </a:p>
          <a:p>
            <a:pPr algn="just"/>
            <a:r>
              <a:rPr lang="en-US" sz="1000" dirty="0" smtClean="0"/>
              <a:t>As might be expected, the addition of monoamines increases the </a:t>
            </a:r>
            <a:r>
              <a:rPr lang="en-US" sz="1000" dirty="0" err="1" smtClean="0"/>
              <a:t>disassortativity</a:t>
            </a:r>
            <a:r>
              <a:rPr lang="en-US" sz="1000" dirty="0" smtClean="0"/>
              <a:t> of the physical network due to the modified overall degree distribution. However this </a:t>
            </a:r>
            <a:r>
              <a:rPr lang="en-US" sz="1000" dirty="0" err="1" smtClean="0"/>
              <a:t>extrasynaptic</a:t>
            </a:r>
            <a:r>
              <a:rPr lang="en-US" sz="1000" dirty="0" smtClean="0"/>
              <a:t> layer also induces more assortativity than expected given the degree distribution of additional layer. </a:t>
            </a:r>
            <a:r>
              <a:rPr lang="en-US" sz="1000" dirty="0" smtClean="0">
                <a:solidFill>
                  <a:srgbClr val="0000FF"/>
                </a:solidFill>
              </a:rPr>
              <a:t>[To really say this we should also compare gj-ma-syn </a:t>
            </a:r>
            <a:r>
              <a:rPr lang="en-US" sz="1000" dirty="0" err="1" smtClean="0">
                <a:solidFill>
                  <a:srgbClr val="0000FF"/>
                </a:solidFill>
              </a:rPr>
              <a:t>toa</a:t>
            </a:r>
            <a:r>
              <a:rPr lang="en-US" sz="1000" dirty="0" smtClean="0">
                <a:solidFill>
                  <a:srgbClr val="0000FF"/>
                </a:solidFill>
              </a:rPr>
              <a:t> randomized networks resulting from keeping real gj-syn and adding a randomized ma net preserving its </a:t>
            </a:r>
            <a:r>
              <a:rPr lang="en-US" sz="1000" smtClean="0">
                <a:solidFill>
                  <a:srgbClr val="0000FF"/>
                </a:solidFill>
              </a:rPr>
              <a:t>degree distribution]</a:t>
            </a:r>
            <a:r>
              <a:rPr lang="en-US" sz="1000" dirty="0" smtClean="0">
                <a:solidFill>
                  <a:srgbClr val="0000FF"/>
                </a:solidFill>
              </a:rPr>
              <a:t>.</a:t>
            </a:r>
          </a:p>
          <a:p>
            <a:pPr algn="just"/>
            <a:endParaRPr lang="en-US" sz="1000" dirty="0" smtClean="0">
              <a:solidFill>
                <a:srgbClr val="0000FF"/>
              </a:solidFill>
            </a:endParaRPr>
          </a:p>
          <a:p>
            <a:pPr algn="just"/>
            <a:r>
              <a:rPr lang="en-US" sz="1000" dirty="0" smtClean="0">
                <a:solidFill>
                  <a:srgbClr val="000000"/>
                </a:solidFill>
              </a:rPr>
              <a:t>-&gt; transition to rich clubs</a:t>
            </a:r>
          </a:p>
          <a:p>
            <a:pPr algn="just"/>
            <a:endParaRPr lang="en-US" sz="1000" dirty="0"/>
          </a:p>
          <a:p>
            <a:pPr algn="just"/>
            <a:endParaRPr lang="en-US" sz="1000" dirty="0" smtClean="0"/>
          </a:p>
        </p:txBody>
      </p:sp>
      <p:grpSp>
        <p:nvGrpSpPr>
          <p:cNvPr id="44" name="Group 43"/>
          <p:cNvGrpSpPr/>
          <p:nvPr/>
        </p:nvGrpSpPr>
        <p:grpSpPr>
          <a:xfrm>
            <a:off x="43056" y="197830"/>
            <a:ext cx="5824476" cy="6581770"/>
            <a:chOff x="43056" y="197830"/>
            <a:chExt cx="5824476" cy="6581770"/>
          </a:xfrm>
        </p:grpSpPr>
        <p:pic>
          <p:nvPicPr>
            <p:cNvPr id="45" name="Picture 44" descr="no-n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8680" y="4818422"/>
              <a:ext cx="2630088" cy="1961178"/>
            </a:xfrm>
            <a:prstGeom prst="rect">
              <a:avLst/>
            </a:prstGeom>
          </p:spPr>
        </p:pic>
        <p:pic>
          <p:nvPicPr>
            <p:cNvPr id="46" name="Picture 45" descr="no-n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056" y="469736"/>
              <a:ext cx="2630089" cy="1961178"/>
            </a:xfrm>
            <a:prstGeom prst="rect">
              <a:avLst/>
            </a:prstGeom>
          </p:spPr>
        </p:pic>
        <p:pic>
          <p:nvPicPr>
            <p:cNvPr id="47" name="Picture 46" descr="no-np.png"/>
            <p:cNvPicPr>
              <a:picLocks noChangeAspect="1"/>
            </p:cNvPicPr>
            <p:nvPr/>
          </p:nvPicPr>
          <p:blipFill rotWithShape="1">
            <a:blip r:embed="rId4">
              <a:extLst>
                <a:ext uri="{28A0092B-C50C-407E-A947-70E740481C1C}">
                  <a14:useLocalDpi xmlns:a14="http://schemas.microsoft.com/office/drawing/2010/main" val="0"/>
                </a:ext>
              </a:extLst>
            </a:blip>
            <a:srcRect r="20316"/>
            <a:stretch/>
          </p:blipFill>
          <p:spPr>
            <a:xfrm>
              <a:off x="3173172" y="469736"/>
              <a:ext cx="2694359" cy="1953435"/>
            </a:xfrm>
            <a:prstGeom prst="rect">
              <a:avLst/>
            </a:prstGeom>
          </p:spPr>
        </p:pic>
        <p:pic>
          <p:nvPicPr>
            <p:cNvPr id="48" name="Picture 47" descr="no-np.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0742" y="2671642"/>
              <a:ext cx="2568026" cy="1914900"/>
            </a:xfrm>
            <a:prstGeom prst="rect">
              <a:avLst/>
            </a:prstGeom>
          </p:spPr>
        </p:pic>
        <p:pic>
          <p:nvPicPr>
            <p:cNvPr id="49" name="Picture 48" descr="no-np.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6914" y="4815355"/>
              <a:ext cx="2627231" cy="1959047"/>
            </a:xfrm>
            <a:prstGeom prst="rect">
              <a:avLst/>
            </a:prstGeom>
          </p:spPr>
        </p:pic>
        <p:pic>
          <p:nvPicPr>
            <p:cNvPr id="50" name="Picture 49" descr="no-np.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6384" y="2671642"/>
              <a:ext cx="2627231" cy="1959047"/>
            </a:xfrm>
            <a:prstGeom prst="rect">
              <a:avLst/>
            </a:prstGeom>
          </p:spPr>
        </p:pic>
        <p:sp>
          <p:nvSpPr>
            <p:cNvPr id="51" name="TextBox 50"/>
            <p:cNvSpPr txBox="1"/>
            <p:nvPr/>
          </p:nvSpPr>
          <p:spPr>
            <a:xfrm>
              <a:off x="43056" y="197830"/>
              <a:ext cx="295236" cy="369332"/>
            </a:xfrm>
            <a:prstGeom prst="rect">
              <a:avLst/>
            </a:prstGeom>
            <a:noFill/>
          </p:spPr>
          <p:txBody>
            <a:bodyPr wrap="none" rtlCol="0">
              <a:spAutoFit/>
            </a:bodyPr>
            <a:lstStyle/>
            <a:p>
              <a:r>
                <a:rPr lang="en-US" dirty="0" smtClean="0"/>
                <a:t>a</a:t>
              </a:r>
              <a:endParaRPr lang="en-US" dirty="0"/>
            </a:p>
          </p:txBody>
        </p:sp>
        <p:sp>
          <p:nvSpPr>
            <p:cNvPr id="52" name="TextBox 51"/>
            <p:cNvSpPr txBox="1"/>
            <p:nvPr/>
          </p:nvSpPr>
          <p:spPr>
            <a:xfrm>
              <a:off x="2968381" y="197830"/>
              <a:ext cx="305943" cy="369332"/>
            </a:xfrm>
            <a:prstGeom prst="rect">
              <a:avLst/>
            </a:prstGeom>
            <a:noFill/>
          </p:spPr>
          <p:txBody>
            <a:bodyPr wrap="none" rtlCol="0">
              <a:spAutoFit/>
            </a:bodyPr>
            <a:lstStyle/>
            <a:p>
              <a:r>
                <a:rPr lang="en-US" dirty="0"/>
                <a:t>b</a:t>
              </a:r>
              <a:endParaRPr lang="en-US" dirty="0"/>
            </a:p>
          </p:txBody>
        </p:sp>
        <p:sp>
          <p:nvSpPr>
            <p:cNvPr id="53" name="TextBox 52"/>
            <p:cNvSpPr txBox="1"/>
            <p:nvPr/>
          </p:nvSpPr>
          <p:spPr>
            <a:xfrm>
              <a:off x="43056" y="2418014"/>
              <a:ext cx="282274" cy="369332"/>
            </a:xfrm>
            <a:prstGeom prst="rect">
              <a:avLst/>
            </a:prstGeom>
            <a:noFill/>
          </p:spPr>
          <p:txBody>
            <a:bodyPr wrap="none" rtlCol="0">
              <a:spAutoFit/>
            </a:bodyPr>
            <a:lstStyle/>
            <a:p>
              <a:r>
                <a:rPr lang="en-US" dirty="0"/>
                <a:t>c</a:t>
              </a:r>
              <a:endParaRPr lang="en-US" dirty="0"/>
            </a:p>
          </p:txBody>
        </p:sp>
        <p:sp>
          <p:nvSpPr>
            <p:cNvPr id="54" name="TextBox 53"/>
            <p:cNvSpPr txBox="1"/>
            <p:nvPr/>
          </p:nvSpPr>
          <p:spPr>
            <a:xfrm>
              <a:off x="2968381" y="2418014"/>
              <a:ext cx="305943" cy="369332"/>
            </a:xfrm>
            <a:prstGeom prst="rect">
              <a:avLst/>
            </a:prstGeom>
            <a:noFill/>
          </p:spPr>
          <p:txBody>
            <a:bodyPr wrap="none" rtlCol="0">
              <a:spAutoFit/>
            </a:bodyPr>
            <a:lstStyle/>
            <a:p>
              <a:r>
                <a:rPr lang="en-US" dirty="0" smtClean="0"/>
                <a:t>d</a:t>
              </a:r>
              <a:endParaRPr lang="en-US" dirty="0"/>
            </a:p>
          </p:txBody>
        </p:sp>
        <p:sp>
          <p:nvSpPr>
            <p:cNvPr id="55" name="TextBox 54"/>
            <p:cNvSpPr txBox="1"/>
            <p:nvPr/>
          </p:nvSpPr>
          <p:spPr>
            <a:xfrm>
              <a:off x="43056" y="4446023"/>
              <a:ext cx="299519" cy="369332"/>
            </a:xfrm>
            <a:prstGeom prst="rect">
              <a:avLst/>
            </a:prstGeom>
            <a:noFill/>
          </p:spPr>
          <p:txBody>
            <a:bodyPr wrap="none" rtlCol="0">
              <a:spAutoFit/>
            </a:bodyPr>
            <a:lstStyle/>
            <a:p>
              <a:r>
                <a:rPr lang="en-US" dirty="0"/>
                <a:t>e</a:t>
              </a:r>
              <a:endParaRPr lang="en-US" dirty="0"/>
            </a:p>
          </p:txBody>
        </p:sp>
        <p:sp>
          <p:nvSpPr>
            <p:cNvPr id="56" name="TextBox 55"/>
            <p:cNvSpPr txBox="1"/>
            <p:nvPr/>
          </p:nvSpPr>
          <p:spPr>
            <a:xfrm>
              <a:off x="2968381" y="4446023"/>
              <a:ext cx="261610" cy="369332"/>
            </a:xfrm>
            <a:prstGeom prst="rect">
              <a:avLst/>
            </a:prstGeom>
            <a:noFill/>
          </p:spPr>
          <p:txBody>
            <a:bodyPr wrap="none" rtlCol="0">
              <a:spAutoFit/>
            </a:bodyPr>
            <a:lstStyle/>
            <a:p>
              <a:r>
                <a:rPr lang="en-US" dirty="0" smtClean="0"/>
                <a:t>f</a:t>
              </a:r>
              <a:endParaRPr lang="en-US" dirty="0"/>
            </a:p>
          </p:txBody>
        </p:sp>
        <p:sp>
          <p:nvSpPr>
            <p:cNvPr id="57" name="Rectangle 56"/>
            <p:cNvSpPr/>
            <p:nvPr/>
          </p:nvSpPr>
          <p:spPr>
            <a:xfrm>
              <a:off x="5788768" y="865244"/>
              <a:ext cx="78764" cy="116635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extBox 57"/>
            <p:cNvSpPr txBox="1"/>
            <p:nvPr/>
          </p:nvSpPr>
          <p:spPr>
            <a:xfrm>
              <a:off x="3571685" y="704468"/>
              <a:ext cx="266607" cy="230832"/>
            </a:xfrm>
            <a:prstGeom prst="rect">
              <a:avLst/>
            </a:prstGeom>
            <a:noFill/>
          </p:spPr>
          <p:txBody>
            <a:bodyPr wrap="none" rtlCol="0">
              <a:spAutoFit/>
            </a:bodyPr>
            <a:lstStyle/>
            <a:p>
              <a:r>
                <a:rPr lang="en-US" sz="900" dirty="0" smtClean="0">
                  <a:solidFill>
                    <a:srgbClr val="50AE8E"/>
                  </a:solidFill>
                </a:rPr>
                <a:t>gj</a:t>
              </a:r>
              <a:endParaRPr lang="en-US" sz="900" dirty="0">
                <a:solidFill>
                  <a:srgbClr val="50AE8E"/>
                </a:solidFill>
              </a:endParaRPr>
            </a:p>
          </p:txBody>
        </p:sp>
        <p:sp>
          <p:nvSpPr>
            <p:cNvPr id="59" name="TextBox 58"/>
            <p:cNvSpPr txBox="1"/>
            <p:nvPr/>
          </p:nvSpPr>
          <p:spPr>
            <a:xfrm>
              <a:off x="3986114" y="834068"/>
              <a:ext cx="342687" cy="230832"/>
            </a:xfrm>
            <a:prstGeom prst="rect">
              <a:avLst/>
            </a:prstGeom>
            <a:noFill/>
          </p:spPr>
          <p:txBody>
            <a:bodyPr wrap="none" rtlCol="0">
              <a:spAutoFit/>
            </a:bodyPr>
            <a:lstStyle/>
            <a:p>
              <a:r>
                <a:rPr lang="en-US" sz="900" dirty="0" smtClean="0">
                  <a:solidFill>
                    <a:srgbClr val="E54A9A"/>
                  </a:solidFill>
                </a:rPr>
                <a:t>syn</a:t>
              </a:r>
              <a:endParaRPr lang="en-US" sz="900" dirty="0">
                <a:solidFill>
                  <a:srgbClr val="E54A9A"/>
                </a:solidFill>
              </a:endParaRPr>
            </a:p>
          </p:txBody>
        </p:sp>
        <p:sp>
          <p:nvSpPr>
            <p:cNvPr id="60" name="TextBox 59"/>
            <p:cNvSpPr txBox="1"/>
            <p:nvPr/>
          </p:nvSpPr>
          <p:spPr>
            <a:xfrm>
              <a:off x="4760783" y="1448145"/>
              <a:ext cx="332148" cy="230832"/>
            </a:xfrm>
            <a:prstGeom prst="rect">
              <a:avLst/>
            </a:prstGeom>
            <a:noFill/>
          </p:spPr>
          <p:txBody>
            <a:bodyPr wrap="none" rtlCol="0">
              <a:spAutoFit/>
            </a:bodyPr>
            <a:lstStyle/>
            <a:p>
              <a:r>
                <a:rPr lang="en-US" sz="900" dirty="0" smtClean="0">
                  <a:solidFill>
                    <a:srgbClr val="C97F3F"/>
                  </a:solidFill>
                </a:rPr>
                <a:t>ma</a:t>
              </a:r>
              <a:endParaRPr lang="en-US" sz="900" dirty="0">
                <a:solidFill>
                  <a:srgbClr val="C97F3F"/>
                </a:solidFill>
              </a:endParaRPr>
            </a:p>
          </p:txBody>
        </p:sp>
        <p:sp>
          <p:nvSpPr>
            <p:cNvPr id="61" name="TextBox 60"/>
            <p:cNvSpPr txBox="1"/>
            <p:nvPr/>
          </p:nvSpPr>
          <p:spPr>
            <a:xfrm>
              <a:off x="5092215" y="1864068"/>
              <a:ext cx="642780" cy="230832"/>
            </a:xfrm>
            <a:prstGeom prst="rect">
              <a:avLst/>
            </a:prstGeom>
            <a:noFill/>
          </p:spPr>
          <p:txBody>
            <a:bodyPr wrap="none" rtlCol="0">
              <a:spAutoFit/>
            </a:bodyPr>
            <a:lstStyle/>
            <a:p>
              <a:r>
                <a:rPr lang="en-US" sz="900" dirty="0" smtClean="0">
                  <a:solidFill>
                    <a:srgbClr val="E4C464"/>
                  </a:solidFill>
                </a:rPr>
                <a:t>syn</a:t>
              </a:r>
              <a:r>
                <a:rPr lang="en-US" sz="900" dirty="0">
                  <a:solidFill>
                    <a:srgbClr val="E4C464"/>
                  </a:solidFill>
                </a:rPr>
                <a:t>-</a:t>
              </a:r>
              <a:r>
                <a:rPr lang="en-US" sz="900" dirty="0" smtClean="0">
                  <a:solidFill>
                    <a:srgbClr val="E4C464"/>
                  </a:solidFill>
                </a:rPr>
                <a:t>gj-ma</a:t>
              </a:r>
              <a:endParaRPr lang="en-US" sz="900" dirty="0">
                <a:solidFill>
                  <a:srgbClr val="E4C464"/>
                </a:solidFill>
              </a:endParaRPr>
            </a:p>
          </p:txBody>
        </p:sp>
        <p:sp>
          <p:nvSpPr>
            <p:cNvPr id="62" name="TextBox 61"/>
            <p:cNvSpPr txBox="1"/>
            <p:nvPr/>
          </p:nvSpPr>
          <p:spPr>
            <a:xfrm>
              <a:off x="4569675" y="1171955"/>
              <a:ext cx="459963" cy="230832"/>
            </a:xfrm>
            <a:prstGeom prst="rect">
              <a:avLst/>
            </a:prstGeom>
            <a:noFill/>
          </p:spPr>
          <p:txBody>
            <a:bodyPr wrap="none" rtlCol="0">
              <a:spAutoFit/>
            </a:bodyPr>
            <a:lstStyle/>
            <a:p>
              <a:r>
                <a:rPr lang="en-US" sz="900" dirty="0" smtClean="0">
                  <a:solidFill>
                    <a:srgbClr val="98C769"/>
                  </a:solidFill>
                </a:rPr>
                <a:t>syn</a:t>
              </a:r>
              <a:r>
                <a:rPr lang="en-US" sz="900" dirty="0">
                  <a:solidFill>
                    <a:srgbClr val="98C769"/>
                  </a:solidFill>
                </a:rPr>
                <a:t>-</a:t>
              </a:r>
              <a:r>
                <a:rPr lang="en-US" sz="900" dirty="0" smtClean="0">
                  <a:solidFill>
                    <a:srgbClr val="98C769"/>
                  </a:solidFill>
                </a:rPr>
                <a:t>gj</a:t>
              </a:r>
              <a:endParaRPr lang="en-US" sz="900" dirty="0">
                <a:solidFill>
                  <a:srgbClr val="98C769"/>
                </a:solidFill>
              </a:endParaRPr>
            </a:p>
          </p:txBody>
        </p:sp>
      </p:grpSp>
    </p:spTree>
    <p:extLst>
      <p:ext uri="{BB962C8B-B14F-4D97-AF65-F5344CB8AC3E}">
        <p14:creationId xmlns:p14="http://schemas.microsoft.com/office/powerpoint/2010/main" val="3903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55000" lnSpcReduction="20000"/>
          </a:bodyPr>
          <a:lstStyle/>
          <a:p>
            <a:pPr marL="514350" indent="-514350">
              <a:buFont typeface="+mj-lt"/>
              <a:buAutoNum type="arabicPeriod"/>
            </a:pPr>
            <a:r>
              <a:rPr lang="en-US" dirty="0" smtClean="0"/>
              <a:t>Newman</a:t>
            </a:r>
            <a:r>
              <a:rPr lang="en-US" dirty="0"/>
              <a:t>, M. E. J. The structure and function of complex networks. </a:t>
            </a:r>
            <a:r>
              <a:rPr lang="en-US" i="1" dirty="0"/>
              <a:t>SIAM Rev.</a:t>
            </a:r>
            <a:r>
              <a:rPr lang="en-US" dirty="0"/>
              <a:t> </a:t>
            </a:r>
            <a:r>
              <a:rPr lang="en-US" b="1" dirty="0"/>
              <a:t>45</a:t>
            </a:r>
            <a:r>
              <a:rPr lang="en-US" dirty="0"/>
              <a:t>, 167 (2003).</a:t>
            </a:r>
            <a:endParaRPr lang="en-US" sz="2400" b="1" dirty="0"/>
          </a:p>
          <a:p>
            <a:pPr marL="514350" indent="-514350">
              <a:buFont typeface="+mj-lt"/>
              <a:buAutoNum type="arabicPeriod"/>
            </a:pPr>
            <a:endParaRPr lang="en-US" dirty="0" smtClean="0"/>
          </a:p>
          <a:p>
            <a:pPr marL="514350" indent="-514350">
              <a:buFont typeface="+mj-lt"/>
              <a:buAutoNum type="arabicPeriod"/>
            </a:pPr>
            <a:r>
              <a:rPr lang="en-US" dirty="0" err="1" smtClean="0"/>
              <a:t>Sorrentino</a:t>
            </a:r>
            <a:r>
              <a:rPr lang="en-US" dirty="0"/>
              <a:t>, F., Di Bernardo, M., Cuellar, G. H. &amp; </a:t>
            </a:r>
            <a:r>
              <a:rPr lang="en-US" dirty="0" err="1"/>
              <a:t>Boccaletti</a:t>
            </a:r>
            <a:r>
              <a:rPr lang="en-US" dirty="0"/>
              <a:t>, S. Synchronization in weighted scale-free networks with degree-degree correlation. </a:t>
            </a:r>
            <a:r>
              <a:rPr lang="en-US" i="1" dirty="0" err="1"/>
              <a:t>Physica</a:t>
            </a:r>
            <a:r>
              <a:rPr lang="en-US" i="1" dirty="0"/>
              <a:t> D</a:t>
            </a:r>
            <a:r>
              <a:rPr lang="en-US" dirty="0"/>
              <a:t> </a:t>
            </a:r>
            <a:r>
              <a:rPr lang="en-US" b="1" dirty="0"/>
              <a:t>224</a:t>
            </a:r>
            <a:r>
              <a:rPr lang="en-US" dirty="0"/>
              <a:t>, 123–129 (2006)</a:t>
            </a:r>
            <a:r>
              <a:rPr lang="en-US" dirty="0" smtClean="0"/>
              <a:t>.</a:t>
            </a:r>
          </a:p>
          <a:p>
            <a:pPr marL="514350" indent="-514350">
              <a:buFont typeface="+mj-lt"/>
              <a:buAutoNum type="arabicPeriod"/>
            </a:pPr>
            <a:endParaRPr lang="en-US" dirty="0" smtClean="0"/>
          </a:p>
          <a:p>
            <a:pPr marL="514350" indent="-514350">
              <a:buFont typeface="+mj-lt"/>
              <a:buAutoNum type="arabicPeriod"/>
            </a:pPr>
            <a:r>
              <a:rPr lang="en-US" dirty="0" err="1" smtClean="0"/>
              <a:t>Perc</a:t>
            </a:r>
            <a:r>
              <a:rPr lang="en-US" dirty="0"/>
              <a:t>, M., Gómez-</a:t>
            </a:r>
            <a:r>
              <a:rPr lang="en-US" dirty="0" err="1"/>
              <a:t>Gardeñes</a:t>
            </a:r>
            <a:r>
              <a:rPr lang="en-US" dirty="0"/>
              <a:t>, J., </a:t>
            </a:r>
            <a:r>
              <a:rPr lang="en-US" dirty="0" err="1"/>
              <a:t>Szolnoki</a:t>
            </a:r>
            <a:r>
              <a:rPr lang="en-US" dirty="0"/>
              <a:t>, A., </a:t>
            </a:r>
            <a:r>
              <a:rPr lang="en-US" dirty="0" err="1"/>
              <a:t>Floría</a:t>
            </a:r>
            <a:r>
              <a:rPr lang="en-US" dirty="0"/>
              <a:t>, L. M. &amp; Moreno, Y. Evolutionary dynamics of group interactions on structured populations: a review. </a:t>
            </a:r>
            <a:r>
              <a:rPr lang="en-US" i="1" dirty="0"/>
              <a:t>J. R. Soc. Interface</a:t>
            </a:r>
            <a:r>
              <a:rPr lang="en-US" dirty="0"/>
              <a:t> </a:t>
            </a:r>
            <a:r>
              <a:rPr lang="en-US" b="1" dirty="0"/>
              <a:t>10</a:t>
            </a:r>
            <a:r>
              <a:rPr lang="en-US" dirty="0"/>
              <a:t>, 20120997 (2013)</a:t>
            </a:r>
            <a:r>
              <a:rPr lang="en-US" dirty="0" smtClean="0"/>
              <a:t>.</a:t>
            </a:r>
            <a:endParaRPr lang="en-US" sz="2400" b="1" dirty="0" smtClean="0"/>
          </a:p>
          <a:p>
            <a:pPr marL="514350" indent="-514350">
              <a:buFont typeface="+mj-lt"/>
              <a:buAutoNum type="arabicPeriod"/>
            </a:pPr>
            <a:endParaRPr lang="en-US" dirty="0" smtClean="0"/>
          </a:p>
          <a:p>
            <a:pPr marL="514350" indent="-514350">
              <a:buFont typeface="+mj-lt"/>
              <a:buAutoNum type="arabicPeriod"/>
            </a:pPr>
            <a:r>
              <a:rPr lang="en-US" dirty="0" smtClean="0"/>
              <a:t>Wang</a:t>
            </a:r>
            <a:r>
              <a:rPr lang="en-US" dirty="0"/>
              <a:t>, S., </a:t>
            </a:r>
            <a:r>
              <a:rPr lang="en-US" dirty="0" err="1"/>
              <a:t>Szalay</a:t>
            </a:r>
            <a:r>
              <a:rPr lang="en-US" dirty="0"/>
              <a:t>, M. S., Zhang, C. &amp; </a:t>
            </a:r>
            <a:r>
              <a:rPr lang="en-US" dirty="0" err="1"/>
              <a:t>Csermely</a:t>
            </a:r>
            <a:r>
              <a:rPr lang="en-US" dirty="0"/>
              <a:t>, P. Learning and innovative elements of strategy adoption rules expand cooperative network topologies. </a:t>
            </a:r>
            <a:r>
              <a:rPr lang="en-US" i="1" dirty="0" err="1"/>
              <a:t>PLoS</a:t>
            </a:r>
            <a:r>
              <a:rPr lang="en-US" i="1" dirty="0"/>
              <a:t> ONE</a:t>
            </a:r>
            <a:r>
              <a:rPr lang="en-US" dirty="0"/>
              <a:t> </a:t>
            </a:r>
            <a:r>
              <a:rPr lang="en-US" b="1" dirty="0"/>
              <a:t>3</a:t>
            </a:r>
            <a:r>
              <a:rPr lang="en-US" dirty="0"/>
              <a:t>, e1917 (2008)</a:t>
            </a:r>
            <a:r>
              <a:rPr lang="en-US" dirty="0" smtClean="0"/>
              <a:t>.</a:t>
            </a:r>
          </a:p>
          <a:p>
            <a:pPr marL="514350" indent="-514350">
              <a:buFont typeface="+mj-lt"/>
              <a:buAutoNum type="arabicPeriod"/>
            </a:pPr>
            <a:endParaRPr lang="en-US" dirty="0" smtClean="0"/>
          </a:p>
          <a:p>
            <a:pPr marL="514350" indent="-514350">
              <a:buFont typeface="+mj-lt"/>
              <a:buAutoNum type="arabicPeriod"/>
            </a:pPr>
            <a:r>
              <a:rPr lang="en-US" dirty="0" err="1"/>
              <a:t>Sporns</a:t>
            </a:r>
            <a:r>
              <a:rPr lang="en-US" dirty="0"/>
              <a:t>, O. Network attributes for segregation and integration in the human brain. </a:t>
            </a:r>
            <a:r>
              <a:rPr lang="en-US" i="1" dirty="0"/>
              <a:t>Current opinion in neurobiology</a:t>
            </a:r>
            <a:r>
              <a:rPr lang="en-US" dirty="0"/>
              <a:t> </a:t>
            </a:r>
            <a:r>
              <a:rPr lang="en-US" b="1" dirty="0"/>
              <a:t>23</a:t>
            </a:r>
            <a:r>
              <a:rPr lang="en-US" dirty="0"/>
              <a:t>, 162-171 (2013).</a:t>
            </a:r>
            <a:endParaRPr lang="en-GB" dirty="0"/>
          </a:p>
          <a:p>
            <a:pPr marL="514350" indent="-514350">
              <a:buFont typeface="+mj-lt"/>
              <a:buAutoNum type="arabicPeriod"/>
            </a:pPr>
            <a:endParaRPr lang="en-US" dirty="0"/>
          </a:p>
        </p:txBody>
      </p:sp>
    </p:spTree>
    <p:extLst>
      <p:ext uri="{BB962C8B-B14F-4D97-AF65-F5344CB8AC3E}">
        <p14:creationId xmlns:p14="http://schemas.microsoft.com/office/powerpoint/2010/main" val="4006467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112</TotalTime>
  <Words>962</Words>
  <Application>Microsoft Macintosh PowerPoint</Application>
  <PresentationFormat>On-screen Show (4:3)</PresentationFormat>
  <Paragraphs>59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References</vt:lpstr>
    </vt:vector>
  </TitlesOfParts>
  <Company>None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Petra Vertes</dc:creator>
  <cp:lastModifiedBy>Petra Vertes</cp:lastModifiedBy>
  <cp:revision>12</cp:revision>
  <dcterms:created xsi:type="dcterms:W3CDTF">2016-02-08T16:00:17Z</dcterms:created>
  <dcterms:modified xsi:type="dcterms:W3CDTF">2016-02-08T17:52:44Z</dcterms:modified>
</cp:coreProperties>
</file>