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5"/>
  </p:notesMasterIdLst>
  <p:handoutMasterIdLst>
    <p:handoutMasterId r:id="rId46"/>
  </p:handoutMasterIdLst>
  <p:sldIdLst>
    <p:sldId id="256" r:id="rId2"/>
    <p:sldId id="454" r:id="rId3"/>
    <p:sldId id="453" r:id="rId4"/>
    <p:sldId id="408" r:id="rId5"/>
    <p:sldId id="402" r:id="rId6"/>
    <p:sldId id="403" r:id="rId7"/>
    <p:sldId id="404" r:id="rId8"/>
    <p:sldId id="405" r:id="rId9"/>
    <p:sldId id="40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409" r:id="rId19"/>
    <p:sldId id="410" r:id="rId20"/>
    <p:sldId id="431" r:id="rId21"/>
    <p:sldId id="432" r:id="rId22"/>
    <p:sldId id="433" r:id="rId23"/>
    <p:sldId id="434" r:id="rId24"/>
    <p:sldId id="414" r:id="rId25"/>
    <p:sldId id="437" r:id="rId26"/>
    <p:sldId id="438" r:id="rId27"/>
    <p:sldId id="459" r:id="rId28"/>
    <p:sldId id="439" r:id="rId29"/>
    <p:sldId id="440" r:id="rId30"/>
    <p:sldId id="460" r:id="rId31"/>
    <p:sldId id="442" r:id="rId32"/>
    <p:sldId id="443" r:id="rId33"/>
    <p:sldId id="444" r:id="rId34"/>
    <p:sldId id="365" r:id="rId35"/>
    <p:sldId id="366" r:id="rId36"/>
    <p:sldId id="367" r:id="rId37"/>
    <p:sldId id="368" r:id="rId38"/>
    <p:sldId id="369" r:id="rId39"/>
    <p:sldId id="370" r:id="rId40"/>
    <p:sldId id="455" r:id="rId41"/>
    <p:sldId id="456" r:id="rId42"/>
    <p:sldId id="457" r:id="rId43"/>
    <p:sldId id="344" r:id="rId4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F2B65-6854-4103-84F4-F1D409EEE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D39B2F7-6455-4B62-B5B3-205BE0FF7D68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3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9A1970-84A1-457B-93F2-22857681E852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540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research-products/crspcompustat-merged-database" TargetMode="External"/><Relationship Id="rId2" Type="http://schemas.openxmlformats.org/officeDocument/2006/relationships/hyperlink" Target="https://www.proquest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oducts/databases/" TargetMode="External"/><Relationship Id="rId2" Type="http://schemas.openxmlformats.org/officeDocument/2006/relationships/hyperlink" Target="https://cloud.google.com/big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s@etown.edu" TargetMode="External"/><Relationship Id="rId2" Type="http://schemas.openxmlformats.org/officeDocument/2006/relationships/hyperlink" Target="mailto:js@etown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g@etown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shared, integrated computer </a:t>
            </a:r>
            <a:r>
              <a:rPr lang="en-US" i="1" dirty="0"/>
              <a:t>structure</a:t>
            </a:r>
            <a:r>
              <a:rPr lang="en-US" dirty="0"/>
              <a:t>.</a:t>
            </a:r>
          </a:p>
          <a:p>
            <a:r>
              <a:rPr lang="en-US" dirty="0"/>
              <a:t>The data stored in a database includes: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</a:rPr>
              <a:t>End-user data</a:t>
            </a:r>
            <a:r>
              <a:rPr lang="en-US" sz="2400" dirty="0"/>
              <a:t>: raw facts of interest to the end user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Metadata</a:t>
            </a:r>
            <a:r>
              <a:rPr lang="en-US" sz="2400" dirty="0"/>
              <a:t>: data about data</a:t>
            </a:r>
          </a:p>
          <a:p>
            <a:pPr lvl="1"/>
            <a:endParaRPr lang="en-US" sz="2400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metadata</a:t>
            </a:r>
          </a:p>
          <a:p>
            <a:pPr lvl="1"/>
            <a:r>
              <a:rPr lang="en-US" altLang="en-US" sz="2400" dirty="0"/>
              <a:t>describe the data characteristics and relationships in data.</a:t>
            </a:r>
          </a:p>
          <a:p>
            <a:pPr lvl="1"/>
            <a:r>
              <a:rPr lang="en-US" altLang="en-US" sz="2400" dirty="0"/>
              <a:t>present a more complete picture of the data in the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145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End-user data vs. Metadata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9" y="1663831"/>
            <a:ext cx="8235828" cy="39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687104" y="2429513"/>
            <a:ext cx="7916965" cy="3048177"/>
          </a:xfrm>
          <a:prstGeom prst="flowChart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55" y="354544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End-user data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58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characteristics </a:t>
            </a:r>
          </a:p>
          <a:p>
            <a:pPr lvl="1"/>
            <a:r>
              <a:rPr lang="en-US" sz="2400" dirty="0"/>
              <a:t>name of data element</a:t>
            </a:r>
          </a:p>
          <a:p>
            <a:pPr lvl="1"/>
            <a:r>
              <a:rPr lang="en-US" sz="2400" dirty="0"/>
              <a:t>Data types (numeric, dates, or text)</a:t>
            </a:r>
          </a:p>
          <a:p>
            <a:pPr lvl="1"/>
            <a:r>
              <a:rPr lang="en-US" sz="2400" dirty="0"/>
              <a:t>Empty or not 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sz="2400" dirty="0"/>
              <a:t>important component of database design</a:t>
            </a:r>
          </a:p>
          <a:p>
            <a:pPr lvl="1"/>
            <a:r>
              <a:rPr lang="en-US" sz="2400" dirty="0"/>
              <a:t>often defined by their environment, e.g., EMPLOYEE and JOB </a:t>
            </a:r>
          </a:p>
        </p:txBody>
      </p:sp>
    </p:spTree>
    <p:extLst>
      <p:ext uri="{BB962C8B-B14F-4D97-AF65-F5344CB8AC3E}">
        <p14:creationId xmlns:p14="http://schemas.microsoft.com/office/powerpoint/2010/main" val="4232961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metadata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02" y="1848248"/>
            <a:ext cx="7894864" cy="23569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59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Database Management System (DBMS)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6" y="1706880"/>
            <a:ext cx="7924299" cy="37769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collection of </a:t>
            </a:r>
            <a:r>
              <a:rPr lang="en-US" i="1" dirty="0"/>
              <a:t>programs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the database structure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access to the data stored in the database</a:t>
            </a:r>
          </a:p>
          <a:p>
            <a:pPr marL="642938" lvl="2" indent="0">
              <a:buNone/>
            </a:pPr>
            <a:endParaRPr lang="en-US" dirty="0"/>
          </a:p>
          <a:p>
            <a:pPr marL="642938" lvl="2" indent="0">
              <a:buNone/>
            </a:pPr>
            <a:endParaRPr lang="en-US" dirty="0" smtClean="0"/>
          </a:p>
          <a:p>
            <a:pPr marL="642938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4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DBMS is the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intermediary </a:t>
            </a:r>
            <a:r>
              <a:rPr lang="en-US" altLang="en-US" dirty="0" smtClean="0"/>
              <a:t>between the user and the database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Database structure stored as file collection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Can only access files through the DBMS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DBMS enables data to be </a:t>
            </a:r>
            <a:r>
              <a:rPr lang="en-US" altLang="en-US" i="1" u="sng" dirty="0" smtClean="0"/>
              <a:t>shared </a:t>
            </a:r>
          </a:p>
          <a:p>
            <a:r>
              <a:rPr lang="en-US" altLang="en-US" dirty="0" smtClean="0"/>
              <a:t>DBMS </a:t>
            </a:r>
            <a:r>
              <a:rPr lang="en-US" altLang="en-US" i="1" u="sng" dirty="0" smtClean="0"/>
              <a:t>integrates</a:t>
            </a:r>
            <a:r>
              <a:rPr lang="en-US" altLang="en-US" dirty="0" smtClean="0"/>
              <a:t> many users’ views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12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DBMS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5" y="1620077"/>
            <a:ext cx="8128914" cy="4263887"/>
          </a:xfrm>
        </p:spPr>
      </p:pic>
    </p:spTree>
    <p:extLst>
      <p:ext uri="{BB962C8B-B14F-4D97-AF65-F5344CB8AC3E}">
        <p14:creationId xmlns:p14="http://schemas.microsoft.com/office/powerpoint/2010/main" val="573093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85553" y="1602377"/>
            <a:ext cx="8066264" cy="4380411"/>
          </a:xfrm>
        </p:spPr>
        <p:txBody>
          <a:bodyPr>
            <a:noAutofit/>
          </a:bodyPr>
          <a:lstStyle/>
          <a:p>
            <a:pPr marL="275537" lvl="1" indent="-275537">
              <a:defRPr/>
            </a:pPr>
            <a:r>
              <a:rPr lang="en-US" altLang="en-US" sz="2400" dirty="0"/>
              <a:t>Better data integration and less data inconsistency</a:t>
            </a:r>
          </a:p>
          <a:p>
            <a:pPr marL="575555" lvl="2" indent="-275537">
              <a:defRPr/>
            </a:pPr>
            <a:r>
              <a:rPr lang="en-CA" sz="2400" dirty="0"/>
              <a:t>Data inconsistency: Different versions of the same data appear in different places</a:t>
            </a:r>
            <a:endParaRPr lang="en-US" altLang="en-US" sz="2400" dirty="0"/>
          </a:p>
          <a:p>
            <a:pPr marL="275537" lvl="1" indent="-275537">
              <a:defRPr/>
            </a:pPr>
            <a:r>
              <a:rPr lang="en-US" altLang="en-US" sz="2400" dirty="0"/>
              <a:t>Increased end-user productivity</a:t>
            </a:r>
          </a:p>
          <a:p>
            <a:pPr marL="275537" lvl="1" indent="-275537">
              <a:defRPr/>
            </a:pPr>
            <a:r>
              <a:rPr lang="en-US" altLang="en-US" sz="2400" dirty="0"/>
              <a:t>Improved:</a:t>
            </a:r>
          </a:p>
          <a:p>
            <a:pPr marL="65149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Data sharing</a:t>
            </a:r>
          </a:p>
          <a:p>
            <a:pPr marL="65149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Data security</a:t>
            </a:r>
          </a:p>
          <a:p>
            <a:pPr marL="65149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Data access</a:t>
            </a:r>
          </a:p>
          <a:p>
            <a:pPr marL="65149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Decision making</a:t>
            </a:r>
          </a:p>
          <a:p>
            <a:pPr marL="453049">
              <a:buFont typeface="Wingdings" panose="05000000000000000000" pitchFamily="2" charset="2"/>
              <a:buChar char="§"/>
              <a:defRPr/>
            </a:pPr>
            <a:r>
              <a:rPr lang="en-CA" dirty="0"/>
              <a:t>Data quality: Accuracy, validity, and timeliness of data</a:t>
            </a:r>
            <a:endParaRPr lang="en-US" alt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557177" indent="-214299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857197" indent="-171439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200076" indent="-171439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542953" indent="-171439"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1885832" indent="-171439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228711" indent="-171439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2571590" indent="-171439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2914468" indent="-171439" eaLnBrk="0" fontAlgn="base" hangingPunct="0">
              <a:spcBef>
                <a:spcPct val="0"/>
              </a:spcBef>
              <a:spcAft>
                <a:spcPct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F250907-A523-48EA-BB31-466A471B2B4A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71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0" y="1492321"/>
            <a:ext cx="8229600" cy="4525963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altLang="en-US" dirty="0">
                <a:ea typeface="ＭＳ Ｐゴシック" panose="020B0600070205080204" pitchFamily="34" charset="-128"/>
              </a:rPr>
              <a:t> describes how a record (e.g., instructor) is stored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altLang="en-US" dirty="0">
                <a:ea typeface="ＭＳ Ｐゴシック" panose="020B0600070205080204" pitchFamily="34" charset="-128"/>
              </a:rPr>
              <a:t> describes data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ea typeface="ＭＳ Ｐゴシック" panose="020B0600070205080204" pitchFamily="34" charset="-128"/>
              </a:rPr>
              <a:t>type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b="1" dirty="0">
                <a:ea typeface="ＭＳ Ｐゴシック" panose="020B0600070205080204" pitchFamily="34" charset="-128"/>
              </a:rPr>
              <a:t>record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</a:rPr>
              <a:t> : string;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 : string;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salary</a:t>
            </a:r>
            <a:r>
              <a:rPr lang="en-US" altLang="en-US" dirty="0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ea typeface="ＭＳ Ｐゴシック" panose="020B0600070205080204" pitchFamily="34" charset="-128"/>
              </a:rPr>
              <a:t>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;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altLang="en-US" dirty="0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16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An </a:t>
            </a:r>
            <a:r>
              <a:rPr lang="en-US" altLang="en-US" dirty="0"/>
              <a:t>architecture for a database system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6" y="1567454"/>
            <a:ext cx="7572054" cy="443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557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What is a</a:t>
            </a:r>
            <a:r>
              <a:rPr lang="en-US" smtClean="0"/>
              <a:t> Database System</a:t>
            </a:r>
            <a:r>
              <a:rPr lang="en-US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Database: </a:t>
            </a:r>
          </a:p>
          <a:p>
            <a:pPr>
              <a:buFont typeface="Monotype Sorts" charset="2"/>
              <a:buNone/>
            </a:pPr>
            <a:r>
              <a:rPr lang="en-US" altLang="en-US" sz="2400" dirty="0" smtClean="0"/>
              <a:t>		A </a:t>
            </a:r>
            <a:r>
              <a:rPr lang="en-US" altLang="en-US" sz="2400" u="sng" dirty="0" smtClean="0">
                <a:solidFill>
                  <a:schemeClr val="tx2"/>
                </a:solidFill>
              </a:rPr>
              <a:t>very large</a:t>
            </a:r>
            <a:r>
              <a:rPr lang="en-US" altLang="en-US" sz="2400" dirty="0" smtClean="0"/>
              <a:t> collection of </a:t>
            </a:r>
            <a:r>
              <a:rPr lang="en-US" altLang="en-US" sz="2400" i="1" dirty="0" smtClean="0"/>
              <a:t>related</a:t>
            </a:r>
            <a:r>
              <a:rPr lang="en-US" altLang="en-US" sz="2400" dirty="0" smtClean="0"/>
              <a:t> data</a:t>
            </a:r>
          </a:p>
          <a:p>
            <a:r>
              <a:rPr lang="en-US" altLang="en-US" sz="2400" dirty="0" smtClean="0"/>
              <a:t>Models a real world </a:t>
            </a:r>
            <a:r>
              <a:rPr lang="en-US" altLang="en-US" sz="2400" u="sng" dirty="0" smtClean="0"/>
              <a:t>enterprise</a:t>
            </a:r>
            <a:r>
              <a:rPr lang="en-US" altLang="en-US" sz="2400" dirty="0" smtClean="0"/>
              <a:t>: </a:t>
            </a:r>
          </a:p>
          <a:p>
            <a:pPr lvl="1"/>
            <a:r>
              <a:rPr lang="en-US" altLang="en-US" sz="2000" dirty="0" smtClean="0"/>
              <a:t>Entities (e.g., teams, games / students, courses)</a:t>
            </a:r>
          </a:p>
          <a:p>
            <a:pPr lvl="1"/>
            <a:r>
              <a:rPr lang="en-US" altLang="en-US" sz="2000" dirty="0" smtClean="0"/>
              <a:t>Relationships (e.g., a student can choose many courses)</a:t>
            </a:r>
          </a:p>
          <a:p>
            <a:r>
              <a:rPr lang="en-US" altLang="en-US" sz="2400" dirty="0" smtClean="0"/>
              <a:t>DBMS: A software system that can be used to store, manage and retrieve data from databases</a:t>
            </a:r>
          </a:p>
          <a:p>
            <a:r>
              <a:rPr lang="en-US" altLang="en-US" sz="2400" dirty="0" smtClean="0"/>
              <a:t>Database System: </a:t>
            </a:r>
            <a:r>
              <a:rPr lang="en-US" altLang="en-US" sz="2400" dirty="0" err="1" smtClean="0"/>
              <a:t>DBMS+data</a:t>
            </a:r>
            <a:r>
              <a:rPr lang="en-US" altLang="en-US" sz="2400" dirty="0" smtClean="0"/>
              <a:t> (+ applications)</a:t>
            </a:r>
          </a:p>
        </p:txBody>
      </p:sp>
    </p:spTree>
    <p:extLst>
      <p:ext uri="{BB962C8B-B14F-4D97-AF65-F5344CB8AC3E}">
        <p14:creationId xmlns:p14="http://schemas.microsoft.com/office/powerpoint/2010/main" val="549306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Instances and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870"/>
            <a:ext cx="8229600" cy="4525963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Similar to types and variables in programming languages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Logical Schema – the overall logical structure of the database 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400" dirty="0">
                <a:ea typeface="ＭＳ Ｐゴシック" panose="020B0600070205080204" pitchFamily="34" charset="-128"/>
              </a:rPr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>
                <a:ea typeface="ＭＳ Ｐゴシック" panose="020B0600070205080204" pitchFamily="34" charset="-128"/>
              </a:rPr>
              <a:t>Analogous to type information of a variable in a program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Physical schema– the overall physical  structure of the database 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Instance – the actual content of the database at a particular point in time 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sz="1800" dirty="0">
                <a:ea typeface="ＭＳ Ｐゴシック" panose="020B0600070205080204" pitchFamily="34" charset="-128"/>
              </a:rPr>
              <a:t>Analogous to the value of a variable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66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Physical 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the ability to modify the physical schema without changing the </a:t>
            </a:r>
            <a:r>
              <a:rPr lang="en-US" dirty="0" smtClean="0">
                <a:ea typeface="ＭＳ Ｐゴシック" panose="020B0600070205080204" pitchFamily="34" charset="-128"/>
              </a:rPr>
              <a:t>logical schema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Applications depend on the logical </a:t>
            </a:r>
            <a:r>
              <a:rPr lang="en-US" dirty="0" smtClean="0">
                <a:ea typeface="ＭＳ Ｐゴシック" panose="020B0600070205080204" pitchFamily="34" charset="-128"/>
              </a:rPr>
              <a:t>schema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In general, the interfaces between the various levels and components should be well defined so that changes in some parts do not seriously influence </a:t>
            </a:r>
            <a:r>
              <a:rPr lang="en-US" dirty="0"/>
              <a:t>others.</a:t>
            </a:r>
          </a:p>
          <a:p>
            <a:pPr lvl="1"/>
            <a:endParaRPr lang="en-US" dirty="0">
              <a:ea typeface="ＭＳ Ｐゴシック" panose="020B0600070205080204" pitchFamily="34" charset="-128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22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Relational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model (most widely used)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Semistructured</a:t>
            </a:r>
            <a:r>
              <a:rPr lang="en-US" altLang="en-US" dirty="0">
                <a:ea typeface="ＭＳ Ｐゴシック" panose="020B0600070205080204" pitchFamily="34" charset="-128"/>
              </a:rPr>
              <a:t> data model  (XML)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6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All the data is stored in various tables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 of tabular data in the relational model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3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444964" y="2727004"/>
            <a:ext cx="5772632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2912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94" y="1582774"/>
            <a:ext cx="5346771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79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Definition Language (DDL)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5737"/>
          </a:xfrm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Example:	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create table</a:t>
            </a: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800" dirty="0">
                <a:ea typeface="ＭＳ Ｐゴシック" panose="020B0600070205080204" pitchFamily="34" charset="-128"/>
              </a:rPr>
              <a:t> (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</a:rPr>
              <a:t>     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char</a:t>
            </a:r>
            <a:r>
              <a:rPr lang="en-US" altLang="en-US" sz="1800" dirty="0">
                <a:ea typeface="ＭＳ Ｐゴシック" panose="020B0600070205080204" pitchFamily="34" charset="-128"/>
              </a:rPr>
              <a:t>(5),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name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1800" dirty="0">
                <a:ea typeface="ＭＳ Ｐゴシック" panose="020B0600070205080204" pitchFamily="34" charset="-128"/>
              </a:rPr>
              <a:t>(20)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,</a:t>
            </a:r>
            <a:r>
              <a:rPr lang="en-US" altLang="en-US" sz="1800" b="1" i="1" dirty="0">
                <a:ea typeface="ＭＳ Ｐゴシック" panose="020B0600070205080204" pitchFamily="34" charset="-128"/>
              </a:rPr>
              <a:t/>
            </a:r>
            <a:br>
              <a:rPr lang="en-US" altLang="en-US" sz="1800" b="1" i="1" dirty="0">
                <a:ea typeface="ＭＳ Ｐゴシック" panose="020B0600070205080204" pitchFamily="34" charset="-128"/>
              </a:rPr>
            </a:br>
            <a:r>
              <a:rPr lang="en-US" altLang="en-US" sz="1800" b="1" i="1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1800" dirty="0">
                <a:ea typeface="ＭＳ Ｐゴシック" panose="020B0600070205080204" pitchFamily="34" charset="-128"/>
              </a:rPr>
              <a:t>(20),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r>
              <a:rPr lang="en-US" altLang="en-US" sz="1800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salary</a:t>
            </a:r>
            <a:r>
              <a:rPr lang="en-US" altLang="en-US" sz="18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800" b="1" dirty="0">
                <a:ea typeface="ＭＳ Ｐゴシック" panose="020B0600070205080204" pitchFamily="34" charset="-128"/>
              </a:rPr>
              <a:t>numeric</a:t>
            </a:r>
            <a:r>
              <a:rPr lang="en-US" altLang="en-US" sz="1800" dirty="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DDL compiler generates a set of table templates stored in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Authorization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Who can access what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Manipulation Language (DML)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Procedural </a:t>
            </a:r>
            <a:r>
              <a:rPr lang="en-US" altLang="en-US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 what and how</a:t>
            </a:r>
          </a:p>
          <a:p>
            <a:pPr lvl="1"/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Declarative (nonprocedural)</a:t>
            </a:r>
            <a:r>
              <a:rPr lang="en-US" altLang="en-US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–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what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how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Query language: the portion of a DML that involves information retrieval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Often use the term query language and DML synonymously</a:t>
            </a:r>
          </a:p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51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Pure</a:t>
            </a:r>
            <a:r>
              <a:rPr lang="en-US" altLang="en-US" b="1" dirty="0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(formal relational)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 </a:t>
            </a:r>
            <a:r>
              <a:rPr lang="en-US" altLang="en-US" dirty="0">
                <a:ea typeface="ＭＳ Ｐゴシック" panose="020B0600070205080204" pitchFamily="34" charset="-128"/>
              </a:rPr>
              <a:t>used for proving properties about computational power and for optimization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Relational Algebra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Tuple relational calculus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Domain relational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calculus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Commercial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– used in commercial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SQL(Structured Query Language) is the most widely used commercial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language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58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Nonprocedural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Takes several tables(possibly only one) and always return a single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table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</a:t>
            </a:r>
            <a:r>
              <a:rPr lang="en-US" altLang="en-US" dirty="0">
                <a:ea typeface="ＭＳ Ｐゴシック" panose="020B0600070205080204" pitchFamily="34" charset="-128"/>
              </a:rPr>
              <a:t>be able to compute complex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functions, </a:t>
            </a:r>
            <a:r>
              <a:rPr lang="en-US" altLang="en-US" dirty="0">
                <a:ea typeface="ＭＳ Ｐゴシック" panose="020B0600070205080204" pitchFamily="34" charset="-128"/>
              </a:rPr>
              <a:t>SQL is usually embedded in some higher-level language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Application programs generally access databases through one of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Language extensions to allow embedded SQL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(e.g., ODBC/JDBC) which allow SQL queries to be sent to a database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165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designing the general structure of the database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Physical Design – Deciding on the physical layout of the database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984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Wide-range of database applications: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Colleges:  </a:t>
            </a:r>
            <a:r>
              <a:rPr lang="en-US" altLang="en-US" dirty="0">
                <a:ea typeface="ＭＳ Ｐゴシック" panose="020B0600070205080204" pitchFamily="34" charset="-128"/>
              </a:rPr>
              <a:t>registration, grades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Human resources:  employee records, salaries, tax deductions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 for a University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Interviews with database users</a:t>
            </a:r>
          </a:p>
          <a:p>
            <a:r>
              <a:rPr lang="en-US" dirty="0" smtClean="0"/>
              <a:t>Designer’s own analysis</a:t>
            </a:r>
          </a:p>
          <a:p>
            <a:r>
              <a:rPr lang="en-US" dirty="0" smtClean="0"/>
              <a:t>Major characteristics of the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5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Design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Two ways of doing so: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Entity Relationship Model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Normalization Theory 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63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Object-Relational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Relational model: flat, “atomic” values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 Relational 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Models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Provide upward compatibility with existing relational languages.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11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XML:  Extensible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Defined by the WWW Consortium (W3C)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Originally intended as a document markup language not a database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language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ability to specify new tags, and to create nested tag structures made XML a great way to exchange </a:t>
            </a:r>
            <a:r>
              <a:rPr lang="en-US" altLang="en-US" b="1" dirty="0">
                <a:ea typeface="ＭＳ Ｐゴシック" panose="020B0600070205080204" pitchFamily="34" charset="-128"/>
              </a:rPr>
              <a:t>data</a:t>
            </a:r>
            <a:r>
              <a:rPr lang="en-US" altLang="en-US" dirty="0">
                <a:ea typeface="ＭＳ Ｐゴシック" panose="020B0600070205080204" pitchFamily="34" charset="-128"/>
              </a:rPr>
              <a:t>, not just documents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XML has become the basis for all new generation data interchange formats.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wide variety of tools is available for parsing, browsing and querying XML documents/data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675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classification: 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Databases can be classified according to: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Number of users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Database location(s)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Type of data stored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Intended data usage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Degree to which the data are 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19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Number </a:t>
            </a:r>
            <a:r>
              <a:rPr lang="en-US" dirty="0"/>
              <a:t>of users 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 smtClean="0"/>
              <a:t>Single-user </a:t>
            </a:r>
            <a:r>
              <a:rPr lang="en-US" altLang="en-US" b="1" dirty="0"/>
              <a:t>database </a:t>
            </a:r>
            <a:r>
              <a:rPr lang="en-US" altLang="en-US" dirty="0"/>
              <a:t>supports only one user at a time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Desktop database: single-user; runs on PC</a:t>
            </a:r>
          </a:p>
          <a:p>
            <a:pPr>
              <a:defRPr/>
            </a:pPr>
            <a:endParaRPr lang="en-US" altLang="en-US" b="1" dirty="0" smtClean="0"/>
          </a:p>
          <a:p>
            <a:pPr>
              <a:defRPr/>
            </a:pPr>
            <a:r>
              <a:rPr lang="en-US" altLang="en-US" b="1" dirty="0" smtClean="0"/>
              <a:t>Multiuser </a:t>
            </a:r>
            <a:r>
              <a:rPr lang="en-US" altLang="en-US" b="1" dirty="0"/>
              <a:t>database </a:t>
            </a:r>
            <a:r>
              <a:rPr lang="en-US" altLang="en-US" dirty="0"/>
              <a:t>supports multiple users at the same time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Workgroup and enterprise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8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type of data stored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3337"/>
            <a:ext cx="8214560" cy="438912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b="1" dirty="0"/>
              <a:t>General-purpose databases</a:t>
            </a:r>
            <a:r>
              <a:rPr lang="en-US" altLang="en-US" dirty="0"/>
              <a:t> contain a wide variety of data used in multiple </a:t>
            </a:r>
            <a:r>
              <a:rPr lang="en-US" altLang="en-US" dirty="0" smtClean="0"/>
              <a:t>disciplines.</a:t>
            </a:r>
          </a:p>
          <a:p>
            <a:pPr lvl="1">
              <a:defRPr/>
            </a:pPr>
            <a:r>
              <a:rPr lang="en-US" altLang="en-US" dirty="0" smtClean="0"/>
              <a:t>A census database contains general demographical data.</a:t>
            </a:r>
          </a:p>
          <a:p>
            <a:pPr lvl="1">
              <a:defRPr/>
            </a:pPr>
            <a:r>
              <a:rPr lang="en-US" altLang="en-US" dirty="0" smtClean="0"/>
              <a:t>The </a:t>
            </a:r>
            <a:r>
              <a:rPr lang="en-US" altLang="en-US" dirty="0" smtClean="0">
                <a:hlinkClick r:id="rId2"/>
              </a:rPr>
              <a:t>ProQuest</a:t>
            </a:r>
            <a:r>
              <a:rPr lang="en-US" altLang="en-US" dirty="0" smtClean="0"/>
              <a:t> database contains newspaper, magazine, and journal articles for a variety of topics.</a:t>
            </a:r>
            <a:endParaRPr lang="en-US" altLang="en-US" dirty="0"/>
          </a:p>
          <a:p>
            <a:pPr>
              <a:defRPr/>
            </a:pPr>
            <a:endParaRPr lang="en-US" altLang="en-US" b="1" dirty="0" smtClean="0"/>
          </a:p>
          <a:p>
            <a:pPr>
              <a:defRPr/>
            </a:pPr>
            <a:r>
              <a:rPr lang="en-US" altLang="en-US" b="1" dirty="0" smtClean="0"/>
              <a:t>Discipline-specific </a:t>
            </a:r>
            <a:r>
              <a:rPr lang="en-US" altLang="en-US" b="1" dirty="0"/>
              <a:t>databases</a:t>
            </a:r>
            <a:r>
              <a:rPr lang="en-US" altLang="en-US" dirty="0"/>
              <a:t> contain specific subject area </a:t>
            </a:r>
            <a:r>
              <a:rPr lang="en-US" altLang="en-US" dirty="0" smtClean="0"/>
              <a:t>data.</a:t>
            </a:r>
          </a:p>
          <a:p>
            <a:pPr lvl="1">
              <a:defRPr/>
            </a:pPr>
            <a:r>
              <a:rPr lang="en-US" altLang="en-US" dirty="0" err="1" smtClean="0">
                <a:hlinkClick r:id="rId3"/>
              </a:rPr>
              <a:t>ComputStat</a:t>
            </a:r>
            <a:r>
              <a:rPr lang="en-US" altLang="en-US" dirty="0" smtClean="0"/>
              <a:t> and CRSP databases store financial data.</a:t>
            </a:r>
          </a:p>
          <a:p>
            <a:pPr lvl="1">
              <a:defRPr/>
            </a:pPr>
            <a:r>
              <a:rPr lang="en-US" altLang="en-US" dirty="0" smtClean="0"/>
              <a:t>Geographic information system (GIS) databases store geospatial and related data.</a:t>
            </a:r>
          </a:p>
          <a:p>
            <a:pPr lvl="1">
              <a:defRPr/>
            </a:pPr>
            <a:r>
              <a:rPr lang="en-US" altLang="en-US" dirty="0" smtClean="0"/>
              <a:t>Medical databases store confidential medical history data.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397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</a:t>
            </a:r>
            <a:r>
              <a:rPr lang="en-US" dirty="0"/>
              <a:t>data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Operational database</a:t>
            </a:r>
            <a:r>
              <a:rPr lang="en-US" altLang="en-US" dirty="0"/>
              <a:t> supports a company’s day-to-day </a:t>
            </a:r>
            <a:r>
              <a:rPr lang="en-US" altLang="en-US" dirty="0" smtClean="0"/>
              <a:t>operations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Transactional </a:t>
            </a:r>
            <a:r>
              <a:rPr lang="en-US" altLang="en-US" dirty="0">
                <a:ea typeface="ＭＳ Ｐゴシック" panose="020B0600070205080204" pitchFamily="34" charset="-128"/>
              </a:rPr>
              <a:t>or production database </a:t>
            </a:r>
          </a:p>
          <a:p>
            <a:pPr>
              <a:defRPr/>
            </a:pPr>
            <a:endParaRPr lang="en-US" altLang="en-US" b="1" dirty="0" smtClean="0"/>
          </a:p>
          <a:p>
            <a:pPr>
              <a:defRPr/>
            </a:pPr>
            <a:r>
              <a:rPr lang="en-US" altLang="en-US" b="1" dirty="0" smtClean="0"/>
              <a:t>Analytical </a:t>
            </a:r>
            <a:r>
              <a:rPr lang="en-US" altLang="en-US" b="1" dirty="0"/>
              <a:t>databases </a:t>
            </a:r>
            <a:r>
              <a:rPr lang="en-US" altLang="en-US" dirty="0"/>
              <a:t>supports for tactical or strategic decision </a:t>
            </a:r>
            <a:r>
              <a:rPr lang="en-US" altLang="en-US" dirty="0" smtClean="0"/>
              <a:t>making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Data warehouse: </a:t>
            </a:r>
            <a:r>
              <a:rPr lang="en-US" altLang="en-US" dirty="0" smtClean="0"/>
              <a:t>data stored is used </a:t>
            </a:r>
            <a:r>
              <a:rPr lang="en-US" altLang="en-US" dirty="0"/>
              <a:t>for tactical or strategic </a:t>
            </a:r>
            <a:r>
              <a:rPr lang="en-US" altLang="en-US" dirty="0" smtClean="0"/>
              <a:t>decisions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Online analytical processing(OLAP) front end: a set of tools that work together to provide an advanced data analysis environment for retrieving, processing, and modeling data from the data warehouse.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457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</a:t>
            </a:r>
            <a:r>
              <a:rPr lang="en-US" dirty="0"/>
              <a:t>the data are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Unstructured data </a:t>
            </a:r>
            <a:r>
              <a:rPr lang="en-US" altLang="en-US" dirty="0"/>
              <a:t>exist in their original state</a:t>
            </a:r>
          </a:p>
          <a:p>
            <a:pPr>
              <a:defRPr/>
            </a:pPr>
            <a:r>
              <a:rPr lang="en-US" altLang="en-US" b="1" dirty="0"/>
              <a:t>Structured data </a:t>
            </a:r>
            <a:r>
              <a:rPr lang="en-US" altLang="en-US" dirty="0"/>
              <a:t>result from formatting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Structure applied based on type of processing to be performed</a:t>
            </a:r>
          </a:p>
          <a:p>
            <a:pPr>
              <a:defRPr/>
            </a:pPr>
            <a:r>
              <a:rPr lang="en-US" altLang="en-US" b="1" dirty="0" err="1"/>
              <a:t>Semistructured</a:t>
            </a:r>
            <a:r>
              <a:rPr lang="en-US" altLang="en-US" b="1" dirty="0"/>
              <a:t> data </a:t>
            </a:r>
            <a:r>
              <a:rPr lang="en-US" altLang="en-US" dirty="0"/>
              <a:t>have been processed to some extent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7" y="4048051"/>
            <a:ext cx="7250762" cy="22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1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provided by various DBMS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C:\Users\Amster\Documents\AmityWork\DBSystems\Figures\C7888_01\C7888_01\Tbl01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" y="1715589"/>
            <a:ext cx="7901233" cy="361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04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University Database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Application program examples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Add new students, instructors, and courses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Register students for courses, and generate class rosters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Assign grades to students, compute grade point averages (GPA) and generate transcripts</a:t>
            </a:r>
          </a:p>
          <a:p>
            <a:r>
              <a:rPr lang="en-US" altLang="en-US" dirty="0"/>
              <a:t>In the early days, database applications were built directly on top of file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History of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1950s and early 1960s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 processing using magnetic tapes for storage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Tapes provided only sequential access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Punched cards for input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Late 1960s and 1970s: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 disks allowed direct access to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Network and hierarchical data models in widespread use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Ted </a:t>
            </a:r>
            <a:r>
              <a:rPr lang="en-US" altLang="en-US" dirty="0" err="1">
                <a:ea typeface="ＭＳ Ｐゴシック" panose="020B0600070205080204" pitchFamily="34" charset="-128"/>
              </a:rPr>
              <a:t>Codd</a:t>
            </a:r>
            <a:r>
              <a:rPr lang="en-US" altLang="en-US" dirty="0">
                <a:ea typeface="ＭＳ Ｐゴシック" panose="020B0600070205080204" pitchFamily="34" charset="-128"/>
              </a:rPr>
              <a:t> defines the relational data model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won </a:t>
            </a:r>
            <a:r>
              <a:rPr lang="en-US" altLang="en-US" dirty="0">
                <a:ea typeface="ＭＳ Ｐゴシック" panose="020B0600070205080204" pitchFamily="34" charset="-128"/>
              </a:rPr>
              <a:t>the ACM Turing Award for this work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High-performance (for the era) transaction processing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30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History of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1980s: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Research relational prototypes evolve into commercial systems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SQL becomes industrial standard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Parallel and distributed database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Object-oriented database systems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1990s: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Large decision support and data-mining applications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Large multi-terabyte data warehouses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Emergence of Web commerce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562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History of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Early 2000s: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XML and XQuery standards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Automated database administration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Later 2000s: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Giant data storage systems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Google </a:t>
            </a:r>
            <a:r>
              <a:rPr lang="en-US" altLang="en-US" dirty="0" err="1" smtClean="0">
                <a:ea typeface="ＭＳ Ｐゴシック" panose="020B0600070205080204" pitchFamily="34" charset="-128"/>
                <a:hlinkClick r:id="rId2"/>
              </a:rPr>
              <a:t>BigTable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  <a:hlinkClick r:id="rId3"/>
              </a:rPr>
              <a:t>Amazon Database on AWS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51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Databases?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39"/>
            <a:ext cx="8563510" cy="5160204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sz="2400" dirty="0" smtClean="0"/>
              <a:t>Why not store everything in flat files: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 smtClean="0"/>
              <a:t>i.e., use the file system of the OS, cheap/simple…</a:t>
            </a:r>
            <a:endParaRPr lang="en-US" altLang="en-US" dirty="0" smtClean="0"/>
          </a:p>
          <a:p>
            <a:pPr>
              <a:buFont typeface="Monotype Sorts" charset="2"/>
              <a:buNone/>
            </a:pPr>
            <a:r>
              <a:rPr lang="en-US" altLang="en-US" dirty="0" smtClean="0"/>
              <a:t>     </a:t>
            </a:r>
            <a:r>
              <a:rPr lang="en-US" altLang="en-US" sz="1800" b="1" i="1" dirty="0" smtClean="0"/>
              <a:t>Name,  Course, Grade</a:t>
            </a:r>
            <a:r>
              <a:rPr lang="en-US" altLang="en-US" sz="1800" dirty="0" smtClean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/>
              <a:t>     John Smith,  CS113,  B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/>
              <a:t>     Mike </a:t>
            </a:r>
            <a:r>
              <a:rPr lang="en-US" altLang="en-US" sz="1800" dirty="0" err="1" smtClean="0"/>
              <a:t>Stonebraker</a:t>
            </a:r>
            <a:r>
              <a:rPr lang="en-US" altLang="en-US" sz="1800" dirty="0" smtClean="0"/>
              <a:t>, CS205, A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/>
              <a:t>     Jim Gray, CS405, A</a:t>
            </a:r>
          </a:p>
          <a:p>
            <a:pPr>
              <a:buFont typeface="Monotype Sorts" charset="2"/>
              <a:buNone/>
            </a:pPr>
            <a:r>
              <a:rPr lang="en-US" altLang="en-US" sz="1800" dirty="0" smtClean="0"/>
              <a:t>     John Smith, CS315, B+</a:t>
            </a:r>
          </a:p>
          <a:p>
            <a:pPr>
              <a:buFont typeface="Monotype Sorts" charset="2"/>
              <a:buNone/>
            </a:pPr>
            <a:r>
              <a:rPr lang="en-US" altLang="en-US" dirty="0" smtClean="0"/>
              <a:t>         ……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671621" y="2945191"/>
            <a:ext cx="3478212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dirty="0"/>
              <a:t>  </a:t>
            </a:r>
            <a:r>
              <a:rPr lang="en-US" altLang="en-US" sz="2400" dirty="0">
                <a:solidFill>
                  <a:schemeClr val="tx2"/>
                </a:solidFill>
              </a:rPr>
              <a:t>This is how things were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  in the “Bad Old Days”</a:t>
            </a:r>
          </a:p>
        </p:txBody>
      </p:sp>
    </p:spTree>
    <p:extLst>
      <p:ext uri="{BB962C8B-B14F-4D97-AF65-F5344CB8AC3E}">
        <p14:creationId xmlns:p14="http://schemas.microsoft.com/office/powerpoint/2010/main" val="2528291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36" y="1510569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Data redundancy and inconsistency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Multiple file formats,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duplication of information in different files</a:t>
            </a:r>
          </a:p>
          <a:p>
            <a:pPr lvl="2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i="1" dirty="0" smtClean="0"/>
              <a:t>      </a:t>
            </a:r>
            <a:r>
              <a:rPr lang="en-US" altLang="en-US" sz="1600" b="1" i="1" dirty="0" smtClean="0"/>
              <a:t>Name,  Course, Email,  Grade</a:t>
            </a:r>
            <a:r>
              <a:rPr lang="en-US" altLang="en-US" sz="1600" b="1" dirty="0" smtClean="0"/>
              <a:t> 	   </a:t>
            </a:r>
            <a:r>
              <a:rPr lang="en-US" altLang="en-US" sz="1600" b="1" i="1" dirty="0" smtClean="0"/>
              <a:t>Name,  Email,  Course, Grade</a:t>
            </a:r>
            <a:r>
              <a:rPr lang="en-US" altLang="en-US" sz="1600" dirty="0" smtClean="0"/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800" dirty="0" smtClean="0"/>
              <a:t>     </a:t>
            </a:r>
            <a:r>
              <a:rPr lang="en-US" altLang="en-US" sz="1400" dirty="0" smtClean="0"/>
              <a:t>John Smith, </a:t>
            </a:r>
            <a:r>
              <a:rPr lang="en-US" altLang="en-US" sz="1400" dirty="0"/>
              <a:t>CS113, </a:t>
            </a:r>
            <a:r>
              <a:rPr lang="en-US" altLang="en-US" sz="1400" dirty="0" smtClean="0">
                <a:hlinkClick r:id="rId2"/>
              </a:rPr>
              <a:t>js@etown.edu</a:t>
            </a:r>
            <a:r>
              <a:rPr lang="en-US" altLang="en-US" sz="1400" dirty="0" smtClean="0"/>
              <a:t>, B	  Mike </a:t>
            </a:r>
            <a:r>
              <a:rPr lang="en-US" altLang="en-US" sz="1400" dirty="0" err="1" smtClean="0"/>
              <a:t>Stonebraker</a:t>
            </a:r>
            <a:r>
              <a:rPr lang="en-US" altLang="en-US" sz="1400" dirty="0" smtClean="0"/>
              <a:t>, </a:t>
            </a:r>
            <a:r>
              <a:rPr lang="en-US" altLang="en-US" sz="1400" dirty="0" smtClean="0">
                <a:hlinkClick r:id="rId3"/>
              </a:rPr>
              <a:t>ms@etown.edu</a:t>
            </a:r>
            <a:r>
              <a:rPr lang="en-US" altLang="en-US" sz="1400" dirty="0" smtClean="0"/>
              <a:t>, CS234, 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    Jim Gray, CS560, </a:t>
            </a:r>
            <a:r>
              <a:rPr lang="en-US" altLang="en-US" sz="1400" dirty="0" smtClean="0">
                <a:hlinkClick r:id="rId4"/>
              </a:rPr>
              <a:t>jg@etown.edu</a:t>
            </a:r>
            <a:r>
              <a:rPr lang="en-US" altLang="en-US" sz="1400" dirty="0" smtClean="0"/>
              <a:t>,  A	           J. Smith, </a:t>
            </a:r>
            <a:r>
              <a:rPr lang="en-US" altLang="en-US" sz="1400" dirty="0" smtClean="0">
                <a:hlinkClick r:id="rId2"/>
              </a:rPr>
              <a:t>js@etown.edu</a:t>
            </a:r>
            <a:r>
              <a:rPr lang="en-US" altLang="en-US" sz="1400" dirty="0" smtClean="0"/>
              <a:t>, CS560, B+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400" dirty="0" smtClean="0"/>
              <a:t>      John Smith, CS560, </a:t>
            </a:r>
            <a:r>
              <a:rPr lang="en-US" altLang="en-US" sz="1400" dirty="0" smtClean="0">
                <a:hlinkClick r:id="rId2"/>
              </a:rPr>
              <a:t>js@etown.edu</a:t>
            </a:r>
            <a:r>
              <a:rPr lang="en-US" altLang="en-US" sz="1400" dirty="0" smtClean="0"/>
              <a:t>, B+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400" dirty="0" smtClean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dirty="0" smtClean="0"/>
              <a:t>Why is this a problem?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Wasted space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Potential inconsistencies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</a:t>
            </a:r>
            <a:r>
              <a:rPr lang="en-US" altLang="en-US" sz="2000" dirty="0"/>
              <a:t>e.g., multiple formats, John Smith vs </a:t>
            </a:r>
            <a:r>
              <a:rPr lang="en-US" altLang="en-US" sz="2000" dirty="0" smtClean="0"/>
              <a:t>J. Smith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738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Problem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051" y="1584254"/>
            <a:ext cx="8078733" cy="4876800"/>
          </a:xfrm>
        </p:spPr>
        <p:txBody>
          <a:bodyPr/>
          <a:lstStyle/>
          <a:p>
            <a:r>
              <a:rPr lang="en-US" altLang="en-US" sz="2400" dirty="0" smtClean="0"/>
              <a:t>Data retrieval:</a:t>
            </a:r>
          </a:p>
          <a:p>
            <a:pPr lvl="1"/>
            <a:r>
              <a:rPr lang="en-US" altLang="en-US" sz="1800" dirty="0" smtClean="0"/>
              <a:t>Find the students who took CS113</a:t>
            </a:r>
          </a:p>
          <a:p>
            <a:pPr lvl="1"/>
            <a:r>
              <a:rPr lang="en-US" altLang="en-US" sz="1800" dirty="0" smtClean="0"/>
              <a:t>Find the students with GPA &gt; 3.5  </a:t>
            </a:r>
          </a:p>
          <a:p>
            <a:pPr lvl="1">
              <a:buFont typeface="Monotype Sorts" charset="2"/>
              <a:buNone/>
            </a:pPr>
            <a:endParaRPr lang="en-US" altLang="en-US" sz="1800" dirty="0" smtClean="0"/>
          </a:p>
          <a:p>
            <a:pPr lvl="1">
              <a:buFont typeface="Monotype Sorts" charset="2"/>
              <a:buNone/>
            </a:pPr>
            <a:r>
              <a:rPr lang="en-US" altLang="en-US" sz="2000" dirty="0" smtClean="0"/>
              <a:t>For every query we need to write a program!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We need the retrieval to be:</a:t>
            </a:r>
          </a:p>
          <a:p>
            <a:pPr lvl="1"/>
            <a:r>
              <a:rPr lang="en-US" altLang="en-US" sz="2000" dirty="0" smtClean="0"/>
              <a:t>Easy to write</a:t>
            </a:r>
          </a:p>
          <a:p>
            <a:pPr lvl="1"/>
            <a:r>
              <a:rPr lang="en-US" altLang="en-US" sz="2000" dirty="0" smtClean="0"/>
              <a:t>Execute efficiently</a:t>
            </a:r>
          </a:p>
        </p:txBody>
      </p:sp>
    </p:spTree>
    <p:extLst>
      <p:ext uri="{BB962C8B-B14F-4D97-AF65-F5344CB8AC3E}">
        <p14:creationId xmlns:p14="http://schemas.microsoft.com/office/powerpoint/2010/main" val="25146090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52398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Problem 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404" y="1466511"/>
            <a:ext cx="8370888" cy="4876800"/>
          </a:xfrm>
        </p:spPr>
        <p:txBody>
          <a:bodyPr/>
          <a:lstStyle/>
          <a:p>
            <a:r>
              <a:rPr lang="en-US" altLang="en-US" sz="2400" dirty="0" smtClean="0"/>
              <a:t>Data Integrity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No support for </a:t>
            </a:r>
            <a:r>
              <a:rPr lang="en-US" altLang="en-US" sz="1800" dirty="0" smtClean="0">
                <a:solidFill>
                  <a:schemeClr val="tx2"/>
                </a:solidFill>
              </a:rPr>
              <a:t>sharing</a:t>
            </a:r>
            <a:r>
              <a:rPr lang="en-US" altLang="en-US" sz="1800" dirty="0" smtClean="0"/>
              <a:t>: </a:t>
            </a:r>
          </a:p>
          <a:p>
            <a:pPr lvl="2"/>
            <a:r>
              <a:rPr lang="en-US" altLang="en-US" sz="1800" dirty="0" smtClean="0"/>
              <a:t>Prevent simultaneous modifications</a:t>
            </a:r>
          </a:p>
          <a:p>
            <a:pPr lvl="1"/>
            <a:r>
              <a:rPr lang="en-US" altLang="en-US" sz="1800" dirty="0" smtClean="0"/>
              <a:t>No coping mechanisms for </a:t>
            </a:r>
            <a:r>
              <a:rPr lang="en-US" altLang="en-US" sz="1800" dirty="0" smtClean="0">
                <a:solidFill>
                  <a:schemeClr val="tx2"/>
                </a:solidFill>
              </a:rPr>
              <a:t>system crashes</a:t>
            </a:r>
          </a:p>
          <a:p>
            <a:pPr lvl="1"/>
            <a:r>
              <a:rPr lang="en-US" altLang="en-US" sz="1800" dirty="0" smtClean="0"/>
              <a:t>No means of Preventing </a:t>
            </a:r>
            <a:r>
              <a:rPr lang="en-US" altLang="en-US" sz="1800" dirty="0" smtClean="0">
                <a:solidFill>
                  <a:schemeClr val="tx2"/>
                </a:solidFill>
              </a:rPr>
              <a:t>Data Entry Errors</a:t>
            </a:r>
            <a:r>
              <a:rPr lang="en-US" altLang="en-US" sz="1800" dirty="0" smtClean="0"/>
              <a:t> (checks must be hard-coded in the programs)</a:t>
            </a:r>
          </a:p>
          <a:p>
            <a:pPr lvl="1"/>
            <a:r>
              <a:rPr lang="en-US" altLang="en-US" sz="1800" dirty="0" smtClean="0">
                <a:solidFill>
                  <a:schemeClr val="tx2"/>
                </a:solidFill>
              </a:rPr>
              <a:t>Security </a:t>
            </a:r>
            <a:r>
              <a:rPr lang="en-US" altLang="en-US" sz="1800" dirty="0" smtClean="0"/>
              <a:t>problems: </a:t>
            </a:r>
            <a:r>
              <a:rPr lang="en-US" altLang="en-US" sz="1800" dirty="0">
                <a:ea typeface="ＭＳ Ｐゴシック" panose="020B0600070205080204" pitchFamily="34" charset="-128"/>
              </a:rPr>
              <a:t>h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ard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provide user access to some, but not all, data</a:t>
            </a:r>
          </a:p>
          <a:p>
            <a:pPr lvl="1"/>
            <a:endParaRPr lang="en-US" altLang="en-US" sz="1800" dirty="0" smtClean="0"/>
          </a:p>
          <a:p>
            <a:pPr lvl="1"/>
            <a:endParaRPr lang="en-US" altLang="en-US" sz="1800" dirty="0" smtClean="0"/>
          </a:p>
          <a:p>
            <a:r>
              <a:rPr lang="en-US" altLang="en-US" dirty="0" smtClean="0"/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2625183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Problem 4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9593"/>
            <a:ext cx="7848600" cy="4108450"/>
          </a:xfrm>
        </p:spPr>
        <p:txBody>
          <a:bodyPr/>
          <a:lstStyle/>
          <a:p>
            <a:r>
              <a:rPr lang="en-US" altLang="en-US" sz="2400" dirty="0" smtClean="0"/>
              <a:t>Long-lived data </a:t>
            </a:r>
            <a:r>
              <a:rPr lang="en-US" altLang="en-US" sz="2400" dirty="0" smtClean="0">
                <a:sym typeface="Wingdings" panose="05000000000000000000" pitchFamily="2" charset="2"/>
              </a:rPr>
              <a:t> Evolution</a:t>
            </a:r>
          </a:p>
          <a:p>
            <a:r>
              <a:rPr lang="en-US" altLang="en-US" sz="2400" dirty="0" smtClean="0">
                <a:sym typeface="Wingdings" panose="05000000000000000000" pitchFamily="2" charset="2"/>
              </a:rPr>
              <a:t>What happens if I need to change my mind about how the data is stored?</a:t>
            </a:r>
          </a:p>
          <a:p>
            <a:pPr lvl="1"/>
            <a:r>
              <a:rPr lang="en-US" altLang="en-US" sz="2400" dirty="0" smtClean="0"/>
              <a:t>Access patterns change</a:t>
            </a:r>
          </a:p>
          <a:p>
            <a:r>
              <a:rPr lang="en-US" altLang="en-US" sz="2400" dirty="0" smtClean="0"/>
              <a:t>Don’t want to have to re-write all my applications.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Solution:  Data independence!</a:t>
            </a:r>
          </a:p>
        </p:txBody>
      </p:sp>
    </p:spTree>
    <p:extLst>
      <p:ext uri="{BB962C8B-B14F-4D97-AF65-F5344CB8AC3E}">
        <p14:creationId xmlns:p14="http://schemas.microsoft.com/office/powerpoint/2010/main" val="22855160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5563</TotalTime>
  <Words>1728</Words>
  <Application>Microsoft Office PowerPoint</Application>
  <PresentationFormat>On-screen Show (4:3)</PresentationFormat>
  <Paragraphs>315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Monotype Sorts</vt:lpstr>
      <vt:lpstr>ＭＳ Ｐゴシック</vt:lpstr>
      <vt:lpstr>Arial</vt:lpstr>
      <vt:lpstr>Calibri</vt:lpstr>
      <vt:lpstr>Helvetica</vt:lpstr>
      <vt:lpstr>Times New Roman</vt:lpstr>
      <vt:lpstr>Webdings</vt:lpstr>
      <vt:lpstr>Wingdings</vt:lpstr>
      <vt:lpstr>SE10 slides</vt:lpstr>
      <vt:lpstr>CS 309A- Database Management Systems</vt:lpstr>
      <vt:lpstr>What is a Database System?</vt:lpstr>
      <vt:lpstr>Why Study Databases</vt:lpstr>
      <vt:lpstr>University Database Example</vt:lpstr>
      <vt:lpstr>Why Databases?</vt:lpstr>
      <vt:lpstr>Problem 1</vt:lpstr>
      <vt:lpstr>Problem 2</vt:lpstr>
      <vt:lpstr>Problem 3</vt:lpstr>
      <vt:lpstr>Problem 4</vt:lpstr>
      <vt:lpstr>Database</vt:lpstr>
      <vt:lpstr>End-user data vs. Metadata</vt:lpstr>
      <vt:lpstr>Metadata</vt:lpstr>
      <vt:lpstr>An example of metadata</vt:lpstr>
      <vt:lpstr>Database Management System (DBMS)</vt:lpstr>
      <vt:lpstr>Role of the DBMS</vt:lpstr>
      <vt:lpstr>Role of the DBMS</vt:lpstr>
      <vt:lpstr>Advantages of the DBMS</vt:lpstr>
      <vt:lpstr>Levels of Abstraction</vt:lpstr>
      <vt:lpstr> An architecture for a database system  </vt:lpstr>
      <vt:lpstr>Instances and Schemas</vt:lpstr>
      <vt:lpstr>Physical Data Independence</vt:lpstr>
      <vt:lpstr>Data Models</vt:lpstr>
      <vt:lpstr>Relational Model</vt:lpstr>
      <vt:lpstr>A Sample Relational Database</vt:lpstr>
      <vt:lpstr>Data Definition Language (DDL)</vt:lpstr>
      <vt:lpstr>Data Manipulation Language (DML)</vt:lpstr>
      <vt:lpstr>Query language</vt:lpstr>
      <vt:lpstr>SQL</vt:lpstr>
      <vt:lpstr>Database Design</vt:lpstr>
      <vt:lpstr>Discussion</vt:lpstr>
      <vt:lpstr>Design Approaches</vt:lpstr>
      <vt:lpstr>Object-Relational Data Models</vt:lpstr>
      <vt:lpstr>XML:  Extensible Markup Language</vt:lpstr>
      <vt:lpstr>Database classification: types of Databases</vt:lpstr>
      <vt:lpstr> Number of users supported</vt:lpstr>
      <vt:lpstr>The type of data stored</vt:lpstr>
      <vt:lpstr>Intended data usage</vt:lpstr>
      <vt:lpstr>Degree the data are structured</vt:lpstr>
      <vt:lpstr>Databases provided by various DBMS vendors</vt:lpstr>
      <vt:lpstr>History of Database Systems</vt:lpstr>
      <vt:lpstr>History of Database Systems</vt:lpstr>
      <vt:lpstr>History of Database Systems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200</cp:revision>
  <dcterms:created xsi:type="dcterms:W3CDTF">2009-12-29T10:39:27Z</dcterms:created>
  <dcterms:modified xsi:type="dcterms:W3CDTF">2018-08-30T19:26:15Z</dcterms:modified>
</cp:coreProperties>
</file>