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3"/>
  </p:notesMasterIdLst>
  <p:handoutMasterIdLst>
    <p:handoutMasterId r:id="rId54"/>
  </p:handoutMasterIdLst>
  <p:sldIdLst>
    <p:sldId id="256" r:id="rId2"/>
    <p:sldId id="367" r:id="rId3"/>
    <p:sldId id="368" r:id="rId4"/>
    <p:sldId id="369" r:id="rId5"/>
    <p:sldId id="415" r:id="rId6"/>
    <p:sldId id="370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8" r:id="rId16"/>
    <p:sldId id="429" r:id="rId17"/>
    <p:sldId id="433" r:id="rId18"/>
    <p:sldId id="431" r:id="rId19"/>
    <p:sldId id="432" r:id="rId20"/>
    <p:sldId id="434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3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4" r:id="rId40"/>
    <p:sldId id="396" r:id="rId41"/>
    <p:sldId id="397" r:id="rId42"/>
    <p:sldId id="398" r:id="rId43"/>
    <p:sldId id="435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14" r:id="rId5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 defTabSz="966788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 defTabSz="966788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 defTabSz="966788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 defTabSz="966788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fld id="{D5789E41-A8EB-4047-9984-916E28A7B3C4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11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43072796-1E3C-4523-AC68-01147DF99FBD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9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1C9F77CE-8B54-42A3-852E-8BB742499371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65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AD61E703-6E3F-49A2-9A8C-C5C81BEA52BD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2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8433F868-7DC6-4B82-B98E-5F3515343A59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1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D746AE87-82B9-4B09-898F-DD9CB7FB2379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9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553A37C6-96F7-43DC-80C6-D27CED79EF92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6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0C1D611A-4170-484B-9809-D3774F862B4E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6773461E-CF0E-4B27-AA5C-A11461084540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5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B078E40D-6C63-4BD8-AC55-923897A5227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8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3723ECA3-4B07-4BD2-9F21-91582BCA3D51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0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7A20A46E-86E3-4511-820A-0A8EDDFC4121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2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F1C46DBC-C236-4DCC-AADE-6A640DAE9761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9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fld id="{109336D7-3DCA-4C11-8822-36A8D306BBB0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6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3C2A-56DE-4A06-A839-D5BB58B4BF8E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56A31-AE54-478C-A509-1634FB00E0AC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Chapter 1 Introduction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C6171CE-53FC-47BA-96E3-B6320AE4FD38}" type="datetime1">
              <a:rPr lang="en-US" smtClean="0"/>
              <a:t>9/6/2018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1092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ED63-E8FF-4326-BD6E-7B2AEECDAC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93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8750D-390F-4748-BDCF-DC83C4CF9965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185F7-DD48-4CBD-BF78-49066BC6650C}" type="datetime1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67FD-1C90-43C4-983B-33C6C559F5A3}" type="datetime1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0A7CB-2DD9-4CDD-A5D7-B40062815949}" type="datetime1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6F19B-5964-4995-A020-63700817F307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8ACF-E67D-4F1F-961C-A82D99950F88}" type="datetime1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06" y="270102"/>
            <a:ext cx="1347251" cy="1118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9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21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2.wmf"/><Relationship Id="rId9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image" Target="../media/image11.wmf"/><Relationship Id="rId10" Type="http://schemas.openxmlformats.org/officeDocument/2006/relationships/image" Target="../media/image3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/>
              <a:t>CS </a:t>
            </a:r>
            <a:r>
              <a:rPr lang="en-US" sz="3600" dirty="0" smtClean="0"/>
              <a:t>309A- </a:t>
            </a:r>
            <a:r>
              <a:rPr lang="en-US" sz="3600" dirty="0"/>
              <a:t>Database Management Systems</a:t>
            </a:r>
            <a:endParaRPr lang="en-US" sz="36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Introduction to relational model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994"/>
            <a:ext cx="8425113" cy="386953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Composite key</a:t>
            </a:r>
            <a:r>
              <a:rPr lang="en-US" dirty="0" smtClean="0"/>
              <a:t>: composed of more than one attribute</a:t>
            </a:r>
          </a:p>
          <a:p>
            <a:pPr marL="342900" lvl="1" indent="0">
              <a:buNone/>
            </a:pPr>
            <a:r>
              <a:rPr lang="en-US" dirty="0" smtClean="0"/>
              <a:t>STU_NUM -&gt; GPA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(Is not a composite key)</a:t>
            </a:r>
          </a:p>
          <a:p>
            <a:pPr marL="342900" lvl="1" indent="0">
              <a:buNone/>
            </a:pPr>
            <a:r>
              <a:rPr lang="en-US" dirty="0" smtClean="0"/>
              <a:t>(STU_LNAME, STU_FNAME, STU_INIT, STU_PHONE) </a:t>
            </a:r>
            <a:r>
              <a:rPr lang="en-US" dirty="0" smtClean="0">
                <a:sym typeface="Wingdings" panose="05000000000000000000" pitchFamily="2" charset="2"/>
              </a:rPr>
              <a:t> STU_HRS </a:t>
            </a:r>
            <a:r>
              <a:rPr lang="en-US" i="1" dirty="0" smtClean="0">
                <a:sym typeface="Wingdings" panose="05000000000000000000" pitchFamily="2" charset="2"/>
              </a:rPr>
              <a:t>(Is a composite key)</a:t>
            </a:r>
          </a:p>
          <a:p>
            <a:r>
              <a:rPr lang="en-US" b="1" dirty="0" err="1" smtClean="0">
                <a:sym typeface="Wingdings" panose="05000000000000000000" pitchFamily="2" charset="2"/>
              </a:rPr>
              <a:t>Superkey</a:t>
            </a:r>
            <a:r>
              <a:rPr lang="en-US" b="1" dirty="0" smtClean="0">
                <a:sym typeface="Wingdings" panose="05000000000000000000" pitchFamily="2" charset="2"/>
              </a:rPr>
              <a:t>:</a:t>
            </a:r>
            <a:r>
              <a:rPr lang="en-US" dirty="0" smtClean="0">
                <a:sym typeface="Wingdings" panose="05000000000000000000" pitchFamily="2" charset="2"/>
              </a:rPr>
              <a:t> can uniquely identify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any row </a:t>
            </a:r>
            <a:r>
              <a:rPr lang="en-US" dirty="0" smtClean="0">
                <a:sym typeface="Wingdings" panose="05000000000000000000" pitchFamily="2" charset="2"/>
              </a:rPr>
              <a:t>in the table</a:t>
            </a:r>
          </a:p>
          <a:p>
            <a:pPr marL="3429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 </a:t>
            </a:r>
            <a:r>
              <a:rPr lang="en-US" dirty="0" err="1" smtClean="0">
                <a:sym typeface="Wingdings" panose="05000000000000000000" pitchFamily="2" charset="2"/>
              </a:rPr>
              <a:t>superkey</a:t>
            </a:r>
            <a:r>
              <a:rPr lang="en-US" dirty="0" smtClean="0">
                <a:sym typeface="Wingdings" panose="05000000000000000000" pitchFamily="2" charset="2"/>
              </a:rPr>
              <a:t> functionally determines </a:t>
            </a:r>
            <a:r>
              <a:rPr lang="en-US" i="1" dirty="0" smtClean="0">
                <a:sym typeface="Wingdings" panose="05000000000000000000" pitchFamily="2" charset="2"/>
              </a:rPr>
              <a:t>every attribute</a:t>
            </a:r>
            <a:r>
              <a:rPr lang="en-US" dirty="0" smtClean="0">
                <a:sym typeface="Wingdings" panose="05000000000000000000" pitchFamily="2" charset="2"/>
              </a:rPr>
              <a:t> in the row</a:t>
            </a:r>
          </a:p>
          <a:p>
            <a:pPr marL="3429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STU_NUM, (STU_NUM, STU_LNAME), (STU_LNAME, STU_FNAME, STU_INIT)</a:t>
            </a:r>
          </a:p>
          <a:p>
            <a:r>
              <a:rPr lang="en-US" b="1" dirty="0" smtClean="0"/>
              <a:t>Candidate key</a:t>
            </a:r>
            <a:r>
              <a:rPr lang="en-US" dirty="0" smtClean="0"/>
              <a:t>: a minimal </a:t>
            </a:r>
            <a:r>
              <a:rPr lang="en-US" dirty="0" err="1" smtClean="0"/>
              <a:t>superkey</a:t>
            </a:r>
            <a:r>
              <a:rPr lang="en-US" dirty="0" smtClean="0"/>
              <a:t>; a </a:t>
            </a:r>
            <a:r>
              <a:rPr lang="en-US" dirty="0" err="1" smtClean="0"/>
              <a:t>superkey</a:t>
            </a:r>
            <a:r>
              <a:rPr lang="en-US" dirty="0" smtClean="0"/>
              <a:t> without any unnecessary attributes</a:t>
            </a:r>
          </a:p>
          <a:p>
            <a:pPr marL="342900" lvl="1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In the above </a:t>
            </a:r>
            <a:r>
              <a:rPr lang="en-US" dirty="0" err="1" smtClean="0">
                <a:solidFill>
                  <a:schemeClr val="accent5"/>
                </a:solidFill>
              </a:rPr>
              <a:t>superkeys</a:t>
            </a:r>
            <a:r>
              <a:rPr lang="en-US" dirty="0" smtClean="0">
                <a:solidFill>
                  <a:schemeClr val="accent5"/>
                </a:solidFill>
              </a:rPr>
              <a:t>, which are candidate keys?</a:t>
            </a:r>
          </a:p>
          <a:p>
            <a:pPr marL="342900" lvl="1" indent="0">
              <a:buNone/>
            </a:pPr>
            <a:r>
              <a:rPr lang="en-US" dirty="0" smtClean="0"/>
              <a:t>A table can have many different candidate keys. </a:t>
            </a:r>
          </a:p>
        </p:txBody>
      </p:sp>
    </p:spTree>
    <p:extLst>
      <p:ext uri="{BB962C8B-B14F-4D97-AF65-F5344CB8AC3E}">
        <p14:creationId xmlns:p14="http://schemas.microsoft.com/office/powerpoint/2010/main" val="33534627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Keys: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995"/>
            <a:ext cx="7886700" cy="3485523"/>
          </a:xfrm>
        </p:spPr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en-US" sz="2100" dirty="0"/>
              <a:t>The </a:t>
            </a:r>
            <a:r>
              <a:rPr lang="en-US" sz="2100" b="1" dirty="0"/>
              <a:t>primary key </a:t>
            </a:r>
            <a:r>
              <a:rPr lang="en-US" sz="2100" dirty="0"/>
              <a:t>is a candidate key chosen to ensure </a:t>
            </a:r>
            <a:r>
              <a:rPr lang="en-US" sz="2100" i="1" dirty="0"/>
              <a:t>entity integrity</a:t>
            </a:r>
            <a:r>
              <a:rPr lang="en-US" sz="2100" dirty="0"/>
              <a:t>.</a:t>
            </a:r>
          </a:p>
          <a:p>
            <a:pPr marL="171450" lvl="1">
              <a:spcBef>
                <a:spcPts val="750"/>
              </a:spcBef>
            </a:pPr>
            <a:endParaRPr lang="en-US" sz="2100" dirty="0"/>
          </a:p>
          <a:p>
            <a:pPr marL="171450" lvl="1">
              <a:spcBef>
                <a:spcPts val="750"/>
              </a:spcBef>
            </a:pPr>
            <a:r>
              <a:rPr lang="en-US" sz="2100" b="1" dirty="0"/>
              <a:t>Entity integrity</a:t>
            </a:r>
            <a:r>
              <a:rPr lang="en-US" sz="2100" dirty="0"/>
              <a:t>: each row in the table has its own unique identity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To ensure entity integrity, the primary key has two requirements: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All of the values must be unique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No key attribute can contain a </a:t>
            </a:r>
            <a:r>
              <a:rPr lang="en-US" b="1" dirty="0" smtClean="0"/>
              <a:t>null</a:t>
            </a:r>
          </a:p>
          <a:p>
            <a:endParaRPr lang="en-US" dirty="0" smtClean="0"/>
          </a:p>
          <a:p>
            <a:r>
              <a:rPr lang="en-US" dirty="0" smtClean="0"/>
              <a:t>Another role that the primary key plays is to build relationships between tables.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3297" y="3236947"/>
            <a:ext cx="31406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The absence of any data value.</a:t>
            </a:r>
          </a:p>
          <a:p>
            <a:r>
              <a:rPr lang="en-US" sz="1200" dirty="0">
                <a:solidFill>
                  <a:srgbClr val="7030A0"/>
                </a:solidFill>
              </a:rPr>
              <a:t>Null</a:t>
            </a:r>
            <a:r>
              <a:rPr lang="en-US" sz="1200" dirty="0"/>
              <a:t>s should be avoided in the database.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4556600" y="3385756"/>
            <a:ext cx="475247" cy="156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:\DBSystems\Figures\C7888_03\C7888_03\Fig03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8" y="1786960"/>
            <a:ext cx="7584588" cy="412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466" y="338093"/>
            <a:ext cx="70637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The relational model uses </a:t>
            </a:r>
            <a:r>
              <a:rPr lang="en-US" sz="2100" b="1" i="1" dirty="0"/>
              <a:t>common attributes </a:t>
            </a:r>
            <a:r>
              <a:rPr lang="en-US" sz="2100" b="1" dirty="0"/>
              <a:t>to link tables.</a:t>
            </a:r>
          </a:p>
        </p:txBody>
      </p:sp>
    </p:spTree>
    <p:extLst>
      <p:ext uri="{BB962C8B-B14F-4D97-AF65-F5344CB8AC3E}">
        <p14:creationId xmlns:p14="http://schemas.microsoft.com/office/powerpoint/2010/main" val="41626587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Keys: 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="1" dirty="0" smtClean="0"/>
              <a:t> Foreign key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/>
                </a:solidFill>
              </a:rPr>
              <a:t>the primary key of one table </a:t>
            </a:r>
            <a:r>
              <a:rPr lang="en-US" dirty="0" smtClean="0"/>
              <a:t>that has been placed into </a:t>
            </a:r>
            <a:r>
              <a:rPr lang="en-US" dirty="0" smtClean="0">
                <a:solidFill>
                  <a:schemeClr val="accent2"/>
                </a:solidFill>
              </a:rPr>
              <a:t>another table</a:t>
            </a:r>
            <a:r>
              <a:rPr lang="en-US" dirty="0" smtClean="0"/>
              <a:t> to create a common attribute, which are used to ensure </a:t>
            </a:r>
            <a:r>
              <a:rPr lang="en-US" i="1" dirty="0" smtClean="0"/>
              <a:t>referential integrity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b="1" dirty="0" smtClean="0"/>
              <a:t> </a:t>
            </a:r>
          </a:p>
          <a:p>
            <a:r>
              <a:rPr lang="en-US" b="1" dirty="0" smtClean="0"/>
              <a:t>Referential integrity</a:t>
            </a:r>
            <a:r>
              <a:rPr lang="en-US" dirty="0" smtClean="0"/>
              <a:t>: every reference to an entity occurrence (instance) by another entity occurrence (instance) is </a:t>
            </a:r>
            <a:r>
              <a:rPr lang="en-US" dirty="0" smtClean="0">
                <a:solidFill>
                  <a:srgbClr val="FF0000"/>
                </a:solidFill>
              </a:rPr>
              <a:t>valid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5475" y="4510710"/>
            <a:ext cx="204536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Every foreign key entry must either be </a:t>
            </a:r>
            <a:r>
              <a:rPr lang="en-US" i="1" dirty="0" smtClean="0"/>
              <a:t>null</a:t>
            </a:r>
            <a:r>
              <a:rPr lang="en-US" dirty="0" smtClean="0"/>
              <a:t> or a </a:t>
            </a:r>
            <a:r>
              <a:rPr lang="en-US" i="1" dirty="0" smtClean="0"/>
              <a:t>valid value </a:t>
            </a:r>
            <a:r>
              <a:rPr lang="en-US" dirty="0" smtClean="0"/>
              <a:t>in the primary key of the related table.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6200000">
            <a:off x="6675863" y="4132248"/>
            <a:ext cx="346230" cy="252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76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Secondary key</a:t>
            </a:r>
            <a:r>
              <a:rPr lang="en-US" dirty="0" smtClean="0"/>
              <a:t>: a key used for data retrieval purpose.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May not yield a unique identify</a:t>
            </a:r>
            <a:endParaRPr lang="en-US" dirty="0"/>
          </a:p>
        </p:txBody>
      </p:sp>
      <p:pic>
        <p:nvPicPr>
          <p:cNvPr id="4" name="Picture 5" descr="G:\DBSystems\Figures\C7888_03\C7888_03\Tbl03-0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1728"/>
            <a:ext cx="7903235" cy="2406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799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089"/>
            <a:ext cx="8106276" cy="326350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Very important </a:t>
            </a:r>
            <a:r>
              <a:rPr lang="en-US" dirty="0" smtClean="0"/>
              <a:t>to good database design</a:t>
            </a:r>
          </a:p>
          <a:p>
            <a:endParaRPr lang="en-US" dirty="0" smtClean="0"/>
          </a:p>
          <a:p>
            <a:r>
              <a:rPr lang="en-US" dirty="0" smtClean="0"/>
              <a:t>RDBMS enforce integrity rules automatically</a:t>
            </a:r>
          </a:p>
          <a:p>
            <a:endParaRPr lang="en-US" dirty="0" smtClean="0"/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Safer to ensure that application design conforms to the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entity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referential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252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:\DBSystems\Figures\C7888_03\C7888_03\Tbl03-0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6" y="1679433"/>
            <a:ext cx="8390389" cy="403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911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Table and Agent table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4860274"/>
            <a:ext cx="8507537" cy="1133475"/>
          </a:xfrm>
          <a:prstGeom prst="rect">
            <a:avLst/>
          </a:prstGeom>
        </p:spPr>
      </p:pic>
      <p:sp>
        <p:nvSpPr>
          <p:cNvPr id="7" name="Vertical Text Placeholder 6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0A7CB-2DD9-4CDD-A5D7-B40062815949}" type="datetime1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2" y="1497298"/>
            <a:ext cx="8400996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831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the following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What is the </a:t>
            </a:r>
            <a:r>
              <a:rPr lang="en-US" sz="2700" b="1" dirty="0"/>
              <a:t>primary key </a:t>
            </a:r>
            <a:r>
              <a:rPr lang="en-US" sz="2700" dirty="0"/>
              <a:t>in the CUSTOMER table? How does it ensure the </a:t>
            </a:r>
            <a:r>
              <a:rPr lang="en-US" sz="2700" b="1" dirty="0"/>
              <a:t>entity integrity</a:t>
            </a:r>
            <a:r>
              <a:rPr lang="en-US" sz="2700" dirty="0"/>
              <a:t>?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/>
              <a:t>What is the </a:t>
            </a:r>
            <a:r>
              <a:rPr lang="en-US" sz="2700" b="1" dirty="0"/>
              <a:t>foreign key </a:t>
            </a:r>
            <a:r>
              <a:rPr lang="en-US" sz="2700" dirty="0"/>
              <a:t>in the CUSTOMER table? How does it ensure the </a:t>
            </a:r>
            <a:r>
              <a:rPr lang="en-US" sz="2700" b="1" dirty="0"/>
              <a:t>referential integrity</a:t>
            </a:r>
            <a:r>
              <a:rPr lang="en-US" sz="27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43276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7462" y="550513"/>
            <a:ext cx="5829300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Another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830" y="1706140"/>
            <a:ext cx="6343650" cy="15430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Consider the following two tables : Enrolled and Students</a:t>
            </a:r>
          </a:p>
          <a:p>
            <a:r>
              <a:rPr lang="en-US" dirty="0"/>
              <a:t>What is the </a:t>
            </a:r>
            <a:r>
              <a:rPr lang="en-US" b="1" dirty="0"/>
              <a:t>primary key </a:t>
            </a:r>
            <a:r>
              <a:rPr lang="en-US" dirty="0"/>
              <a:t>in the </a:t>
            </a:r>
            <a:r>
              <a:rPr lang="en-US" dirty="0" smtClean="0"/>
              <a:t>Students </a:t>
            </a:r>
            <a:r>
              <a:rPr lang="en-US" dirty="0"/>
              <a:t>table? How does it ensure the </a:t>
            </a:r>
            <a:r>
              <a:rPr lang="en-US" b="1" dirty="0"/>
              <a:t>entity integrity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What is the </a:t>
            </a:r>
            <a:r>
              <a:rPr lang="en-US" b="1" dirty="0"/>
              <a:t>foreign key </a:t>
            </a:r>
            <a:r>
              <a:rPr lang="en-US" dirty="0"/>
              <a:t>in the </a:t>
            </a:r>
            <a:r>
              <a:rPr lang="en-US" dirty="0" smtClean="0"/>
              <a:t>Enrolled </a:t>
            </a:r>
            <a:r>
              <a:rPr lang="en-US" dirty="0"/>
              <a:t>table? How does it ensure the </a:t>
            </a:r>
            <a:r>
              <a:rPr lang="en-US" b="1" dirty="0"/>
              <a:t>referential integrity</a:t>
            </a:r>
            <a:r>
              <a:rPr lang="en-US" dirty="0"/>
              <a:t>?</a:t>
            </a:r>
          </a:p>
        </p:txBody>
      </p:sp>
      <p:sp>
        <p:nvSpPr>
          <p:cNvPr id="30724" name="Rectangle 76"/>
          <p:cNvSpPr>
            <a:spLocks noChangeArrowheads="1"/>
          </p:cNvSpPr>
          <p:nvPr/>
        </p:nvSpPr>
        <p:spPr bwMode="auto">
          <a:xfrm>
            <a:off x="4655344" y="3946922"/>
            <a:ext cx="582216" cy="21907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25" name="Rectangle 77"/>
          <p:cNvSpPr>
            <a:spLocks noChangeArrowheads="1"/>
          </p:cNvSpPr>
          <p:nvPr/>
        </p:nvSpPr>
        <p:spPr bwMode="auto">
          <a:xfrm>
            <a:off x="4811316" y="3946923"/>
            <a:ext cx="242054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sid</a:t>
            </a:r>
            <a:endParaRPr lang="en-US" altLang="en-US" sz="750"/>
          </a:p>
        </p:txBody>
      </p:sp>
      <p:sp>
        <p:nvSpPr>
          <p:cNvPr id="30726" name="Rectangle 78"/>
          <p:cNvSpPr>
            <a:spLocks noChangeArrowheads="1"/>
          </p:cNvSpPr>
          <p:nvPr/>
        </p:nvSpPr>
        <p:spPr bwMode="auto">
          <a:xfrm>
            <a:off x="4655344" y="4165997"/>
            <a:ext cx="582216" cy="369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27" name="Rectangle 79"/>
          <p:cNvSpPr>
            <a:spLocks noChangeArrowheads="1"/>
          </p:cNvSpPr>
          <p:nvPr/>
        </p:nvSpPr>
        <p:spPr bwMode="auto">
          <a:xfrm>
            <a:off x="5241132" y="3946922"/>
            <a:ext cx="597694" cy="21907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28" name="Rectangle 80"/>
          <p:cNvSpPr>
            <a:spLocks noChangeArrowheads="1"/>
          </p:cNvSpPr>
          <p:nvPr/>
        </p:nvSpPr>
        <p:spPr bwMode="auto">
          <a:xfrm>
            <a:off x="5297092" y="3946923"/>
            <a:ext cx="44723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name</a:t>
            </a:r>
            <a:endParaRPr lang="en-US" altLang="en-US" sz="750"/>
          </a:p>
        </p:txBody>
      </p:sp>
      <p:sp>
        <p:nvSpPr>
          <p:cNvPr id="30729" name="Rectangle 81"/>
          <p:cNvSpPr>
            <a:spLocks noChangeArrowheads="1"/>
          </p:cNvSpPr>
          <p:nvPr/>
        </p:nvSpPr>
        <p:spPr bwMode="auto">
          <a:xfrm>
            <a:off x="5241132" y="4165997"/>
            <a:ext cx="597694" cy="369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30" name="Rectangle 82"/>
          <p:cNvSpPr>
            <a:spLocks noChangeArrowheads="1"/>
          </p:cNvSpPr>
          <p:nvPr/>
        </p:nvSpPr>
        <p:spPr bwMode="auto">
          <a:xfrm>
            <a:off x="5842397" y="3946922"/>
            <a:ext cx="1137047" cy="21907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31" name="Rectangle 83"/>
          <p:cNvSpPr>
            <a:spLocks noChangeArrowheads="1"/>
          </p:cNvSpPr>
          <p:nvPr/>
        </p:nvSpPr>
        <p:spPr bwMode="auto">
          <a:xfrm>
            <a:off x="6200776" y="3946923"/>
            <a:ext cx="411972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login</a:t>
            </a:r>
            <a:endParaRPr lang="en-US" altLang="en-US" sz="750"/>
          </a:p>
        </p:txBody>
      </p:sp>
      <p:sp>
        <p:nvSpPr>
          <p:cNvPr id="30732" name="Rectangle 84"/>
          <p:cNvSpPr>
            <a:spLocks noChangeArrowheads="1"/>
          </p:cNvSpPr>
          <p:nvPr/>
        </p:nvSpPr>
        <p:spPr bwMode="auto">
          <a:xfrm>
            <a:off x="5842397" y="4165997"/>
            <a:ext cx="1137047" cy="369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33" name="Rectangle 85"/>
          <p:cNvSpPr>
            <a:spLocks noChangeArrowheads="1"/>
          </p:cNvSpPr>
          <p:nvPr/>
        </p:nvSpPr>
        <p:spPr bwMode="auto">
          <a:xfrm>
            <a:off x="6983017" y="3946922"/>
            <a:ext cx="477440" cy="21907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34" name="Rectangle 86"/>
          <p:cNvSpPr>
            <a:spLocks noChangeArrowheads="1"/>
          </p:cNvSpPr>
          <p:nvPr/>
        </p:nvSpPr>
        <p:spPr bwMode="auto">
          <a:xfrm>
            <a:off x="7068742" y="3946923"/>
            <a:ext cx="28052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age</a:t>
            </a:r>
            <a:endParaRPr lang="en-US" altLang="en-US" sz="750"/>
          </a:p>
        </p:txBody>
      </p:sp>
      <p:sp>
        <p:nvSpPr>
          <p:cNvPr id="30735" name="Rectangle 87"/>
          <p:cNvSpPr>
            <a:spLocks noChangeArrowheads="1"/>
          </p:cNvSpPr>
          <p:nvPr/>
        </p:nvSpPr>
        <p:spPr bwMode="auto">
          <a:xfrm>
            <a:off x="6983017" y="4165997"/>
            <a:ext cx="477440" cy="369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36" name="Rectangle 88"/>
          <p:cNvSpPr>
            <a:spLocks noChangeArrowheads="1"/>
          </p:cNvSpPr>
          <p:nvPr/>
        </p:nvSpPr>
        <p:spPr bwMode="auto">
          <a:xfrm>
            <a:off x="7464030" y="3946922"/>
            <a:ext cx="445294" cy="219075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37" name="Rectangle 89"/>
          <p:cNvSpPr>
            <a:spLocks noChangeArrowheads="1"/>
          </p:cNvSpPr>
          <p:nvPr/>
        </p:nvSpPr>
        <p:spPr bwMode="auto">
          <a:xfrm>
            <a:off x="7531895" y="3946923"/>
            <a:ext cx="30296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gpa</a:t>
            </a:r>
            <a:endParaRPr lang="en-US" altLang="en-US" sz="750"/>
          </a:p>
        </p:txBody>
      </p:sp>
      <p:sp>
        <p:nvSpPr>
          <p:cNvPr id="30738" name="Rectangle 90"/>
          <p:cNvSpPr>
            <a:spLocks noChangeArrowheads="1"/>
          </p:cNvSpPr>
          <p:nvPr/>
        </p:nvSpPr>
        <p:spPr bwMode="auto">
          <a:xfrm>
            <a:off x="7464030" y="4165997"/>
            <a:ext cx="445294" cy="369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39" name="Rectangle 91"/>
          <p:cNvSpPr>
            <a:spLocks noChangeArrowheads="1"/>
          </p:cNvSpPr>
          <p:nvPr/>
        </p:nvSpPr>
        <p:spPr bwMode="auto">
          <a:xfrm>
            <a:off x="4645819" y="3943351"/>
            <a:ext cx="591741" cy="357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0" name="Rectangle 92"/>
          <p:cNvSpPr>
            <a:spLocks noChangeArrowheads="1"/>
          </p:cNvSpPr>
          <p:nvPr/>
        </p:nvSpPr>
        <p:spPr bwMode="auto">
          <a:xfrm>
            <a:off x="5237560" y="3943351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1" name="Rectangle 93"/>
          <p:cNvSpPr>
            <a:spLocks noChangeArrowheads="1"/>
          </p:cNvSpPr>
          <p:nvPr/>
        </p:nvSpPr>
        <p:spPr bwMode="auto">
          <a:xfrm>
            <a:off x="5241132" y="3943351"/>
            <a:ext cx="597694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2" name="Rectangle 94"/>
          <p:cNvSpPr>
            <a:spLocks noChangeArrowheads="1"/>
          </p:cNvSpPr>
          <p:nvPr/>
        </p:nvSpPr>
        <p:spPr bwMode="auto">
          <a:xfrm>
            <a:off x="5838826" y="3943351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3" name="Rectangle 95"/>
          <p:cNvSpPr>
            <a:spLocks noChangeArrowheads="1"/>
          </p:cNvSpPr>
          <p:nvPr/>
        </p:nvSpPr>
        <p:spPr bwMode="auto">
          <a:xfrm>
            <a:off x="5842397" y="3943351"/>
            <a:ext cx="1137047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4" name="Rectangle 96"/>
          <p:cNvSpPr>
            <a:spLocks noChangeArrowheads="1"/>
          </p:cNvSpPr>
          <p:nvPr/>
        </p:nvSpPr>
        <p:spPr bwMode="auto">
          <a:xfrm>
            <a:off x="6979445" y="3943351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5" name="Rectangle 97"/>
          <p:cNvSpPr>
            <a:spLocks noChangeArrowheads="1"/>
          </p:cNvSpPr>
          <p:nvPr/>
        </p:nvSpPr>
        <p:spPr bwMode="auto">
          <a:xfrm>
            <a:off x="6983017" y="3943351"/>
            <a:ext cx="477440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6" name="Rectangle 98"/>
          <p:cNvSpPr>
            <a:spLocks noChangeArrowheads="1"/>
          </p:cNvSpPr>
          <p:nvPr/>
        </p:nvSpPr>
        <p:spPr bwMode="auto">
          <a:xfrm>
            <a:off x="7460458" y="3943351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7" name="Rectangle 99"/>
          <p:cNvSpPr>
            <a:spLocks noChangeArrowheads="1"/>
          </p:cNvSpPr>
          <p:nvPr/>
        </p:nvSpPr>
        <p:spPr bwMode="auto">
          <a:xfrm>
            <a:off x="7464030" y="3943351"/>
            <a:ext cx="445294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8" name="Rectangle 100"/>
          <p:cNvSpPr>
            <a:spLocks noChangeArrowheads="1"/>
          </p:cNvSpPr>
          <p:nvPr/>
        </p:nvSpPr>
        <p:spPr bwMode="auto">
          <a:xfrm>
            <a:off x="7909322" y="3943351"/>
            <a:ext cx="9525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49" name="Rectangle 101"/>
          <p:cNvSpPr>
            <a:spLocks noChangeArrowheads="1"/>
          </p:cNvSpPr>
          <p:nvPr/>
        </p:nvSpPr>
        <p:spPr bwMode="auto">
          <a:xfrm>
            <a:off x="4645819" y="3946922"/>
            <a:ext cx="9525" cy="2559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50" name="Rectangle 102"/>
          <p:cNvSpPr>
            <a:spLocks noChangeArrowheads="1"/>
          </p:cNvSpPr>
          <p:nvPr/>
        </p:nvSpPr>
        <p:spPr bwMode="auto">
          <a:xfrm>
            <a:off x="5237560" y="3946922"/>
            <a:ext cx="3572" cy="2559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51" name="Rectangle 103"/>
          <p:cNvSpPr>
            <a:spLocks noChangeArrowheads="1"/>
          </p:cNvSpPr>
          <p:nvPr/>
        </p:nvSpPr>
        <p:spPr bwMode="auto">
          <a:xfrm>
            <a:off x="5838826" y="3946922"/>
            <a:ext cx="3572" cy="2559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52" name="Rectangle 104"/>
          <p:cNvSpPr>
            <a:spLocks noChangeArrowheads="1"/>
          </p:cNvSpPr>
          <p:nvPr/>
        </p:nvSpPr>
        <p:spPr bwMode="auto">
          <a:xfrm>
            <a:off x="6979445" y="3946922"/>
            <a:ext cx="3572" cy="2559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53" name="Rectangle 105"/>
          <p:cNvSpPr>
            <a:spLocks noChangeArrowheads="1"/>
          </p:cNvSpPr>
          <p:nvPr/>
        </p:nvSpPr>
        <p:spPr bwMode="auto">
          <a:xfrm>
            <a:off x="7460458" y="3946922"/>
            <a:ext cx="3572" cy="2559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54" name="Rectangle 106"/>
          <p:cNvSpPr>
            <a:spLocks noChangeArrowheads="1"/>
          </p:cNvSpPr>
          <p:nvPr/>
        </p:nvSpPr>
        <p:spPr bwMode="auto">
          <a:xfrm>
            <a:off x="7909322" y="3946922"/>
            <a:ext cx="9525" cy="2559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55" name="Rectangle 107"/>
          <p:cNvSpPr>
            <a:spLocks noChangeArrowheads="1"/>
          </p:cNvSpPr>
          <p:nvPr/>
        </p:nvSpPr>
        <p:spPr bwMode="auto">
          <a:xfrm>
            <a:off x="4685111" y="4206479"/>
            <a:ext cx="4568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53666</a:t>
            </a:r>
            <a:endParaRPr lang="en-US" altLang="en-US" sz="750"/>
          </a:p>
        </p:txBody>
      </p:sp>
      <p:sp>
        <p:nvSpPr>
          <p:cNvPr id="30756" name="Rectangle 108"/>
          <p:cNvSpPr>
            <a:spLocks noChangeArrowheads="1"/>
          </p:cNvSpPr>
          <p:nvPr/>
        </p:nvSpPr>
        <p:spPr bwMode="auto">
          <a:xfrm>
            <a:off x="5274470" y="4206479"/>
            <a:ext cx="431208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Jones</a:t>
            </a:r>
            <a:endParaRPr lang="en-US" altLang="en-US" sz="750"/>
          </a:p>
        </p:txBody>
      </p:sp>
      <p:sp>
        <p:nvSpPr>
          <p:cNvPr id="30757" name="Rectangle 109"/>
          <p:cNvSpPr>
            <a:spLocks noChangeArrowheads="1"/>
          </p:cNvSpPr>
          <p:nvPr/>
        </p:nvSpPr>
        <p:spPr bwMode="auto">
          <a:xfrm>
            <a:off x="5874545" y="4206479"/>
            <a:ext cx="708527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jones@cs</a:t>
            </a:r>
            <a:endParaRPr lang="en-US" altLang="en-US" sz="750"/>
          </a:p>
        </p:txBody>
      </p:sp>
      <p:sp>
        <p:nvSpPr>
          <p:cNvPr id="30758" name="Rectangle 110"/>
          <p:cNvSpPr>
            <a:spLocks noChangeArrowheads="1"/>
          </p:cNvSpPr>
          <p:nvPr/>
        </p:nvSpPr>
        <p:spPr bwMode="auto">
          <a:xfrm>
            <a:off x="7096125" y="4206479"/>
            <a:ext cx="182742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18</a:t>
            </a:r>
            <a:endParaRPr lang="en-US" altLang="en-US" sz="750"/>
          </a:p>
        </p:txBody>
      </p:sp>
      <p:sp>
        <p:nvSpPr>
          <p:cNvPr id="30759" name="Rectangle 111"/>
          <p:cNvSpPr>
            <a:spLocks noChangeArrowheads="1"/>
          </p:cNvSpPr>
          <p:nvPr/>
        </p:nvSpPr>
        <p:spPr bwMode="auto">
          <a:xfrm>
            <a:off x="7559279" y="4206479"/>
            <a:ext cx="22923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3.4</a:t>
            </a:r>
            <a:endParaRPr lang="en-US" altLang="en-US" sz="750"/>
          </a:p>
        </p:txBody>
      </p:sp>
      <p:sp>
        <p:nvSpPr>
          <p:cNvPr id="30760" name="Rectangle 112"/>
          <p:cNvSpPr>
            <a:spLocks noChangeArrowheads="1"/>
          </p:cNvSpPr>
          <p:nvPr/>
        </p:nvSpPr>
        <p:spPr bwMode="auto">
          <a:xfrm>
            <a:off x="4645819" y="4202908"/>
            <a:ext cx="9525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61" name="Rectangle 113"/>
          <p:cNvSpPr>
            <a:spLocks noChangeArrowheads="1"/>
          </p:cNvSpPr>
          <p:nvPr/>
        </p:nvSpPr>
        <p:spPr bwMode="auto">
          <a:xfrm>
            <a:off x="4655344" y="4202908"/>
            <a:ext cx="582216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62" name="Rectangle 114"/>
          <p:cNvSpPr>
            <a:spLocks noChangeArrowheads="1"/>
          </p:cNvSpPr>
          <p:nvPr/>
        </p:nvSpPr>
        <p:spPr bwMode="auto">
          <a:xfrm>
            <a:off x="5237560" y="4202908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63" name="Rectangle 115"/>
          <p:cNvSpPr>
            <a:spLocks noChangeArrowheads="1"/>
          </p:cNvSpPr>
          <p:nvPr/>
        </p:nvSpPr>
        <p:spPr bwMode="auto">
          <a:xfrm>
            <a:off x="5241132" y="4202908"/>
            <a:ext cx="597694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64" name="Rectangle 116"/>
          <p:cNvSpPr>
            <a:spLocks noChangeArrowheads="1"/>
          </p:cNvSpPr>
          <p:nvPr/>
        </p:nvSpPr>
        <p:spPr bwMode="auto">
          <a:xfrm>
            <a:off x="5838826" y="4202908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65" name="Rectangle 117"/>
          <p:cNvSpPr>
            <a:spLocks noChangeArrowheads="1"/>
          </p:cNvSpPr>
          <p:nvPr/>
        </p:nvSpPr>
        <p:spPr bwMode="auto">
          <a:xfrm>
            <a:off x="5842397" y="4202908"/>
            <a:ext cx="1137047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66" name="Rectangle 118"/>
          <p:cNvSpPr>
            <a:spLocks noChangeArrowheads="1"/>
          </p:cNvSpPr>
          <p:nvPr/>
        </p:nvSpPr>
        <p:spPr bwMode="auto">
          <a:xfrm>
            <a:off x="6979445" y="4202908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67" name="Rectangle 119"/>
          <p:cNvSpPr>
            <a:spLocks noChangeArrowheads="1"/>
          </p:cNvSpPr>
          <p:nvPr/>
        </p:nvSpPr>
        <p:spPr bwMode="auto">
          <a:xfrm>
            <a:off x="6983017" y="4202908"/>
            <a:ext cx="477440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68" name="Rectangle 120"/>
          <p:cNvSpPr>
            <a:spLocks noChangeArrowheads="1"/>
          </p:cNvSpPr>
          <p:nvPr/>
        </p:nvSpPr>
        <p:spPr bwMode="auto">
          <a:xfrm>
            <a:off x="7460458" y="4202908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69" name="Rectangle 121"/>
          <p:cNvSpPr>
            <a:spLocks noChangeArrowheads="1"/>
          </p:cNvSpPr>
          <p:nvPr/>
        </p:nvSpPr>
        <p:spPr bwMode="auto">
          <a:xfrm>
            <a:off x="7464030" y="4202908"/>
            <a:ext cx="445294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70" name="Rectangle 122"/>
          <p:cNvSpPr>
            <a:spLocks noChangeArrowheads="1"/>
          </p:cNvSpPr>
          <p:nvPr/>
        </p:nvSpPr>
        <p:spPr bwMode="auto">
          <a:xfrm>
            <a:off x="7909322" y="4202908"/>
            <a:ext cx="9525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71" name="Rectangle 123"/>
          <p:cNvSpPr>
            <a:spLocks noChangeArrowheads="1"/>
          </p:cNvSpPr>
          <p:nvPr/>
        </p:nvSpPr>
        <p:spPr bwMode="auto">
          <a:xfrm>
            <a:off x="4645819" y="4206480"/>
            <a:ext cx="9525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72" name="Rectangle 124"/>
          <p:cNvSpPr>
            <a:spLocks noChangeArrowheads="1"/>
          </p:cNvSpPr>
          <p:nvPr/>
        </p:nvSpPr>
        <p:spPr bwMode="auto">
          <a:xfrm>
            <a:off x="5237560" y="4206480"/>
            <a:ext cx="3572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73" name="Rectangle 125"/>
          <p:cNvSpPr>
            <a:spLocks noChangeArrowheads="1"/>
          </p:cNvSpPr>
          <p:nvPr/>
        </p:nvSpPr>
        <p:spPr bwMode="auto">
          <a:xfrm>
            <a:off x="5838826" y="4206480"/>
            <a:ext cx="3572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74" name="Rectangle 126"/>
          <p:cNvSpPr>
            <a:spLocks noChangeArrowheads="1"/>
          </p:cNvSpPr>
          <p:nvPr/>
        </p:nvSpPr>
        <p:spPr bwMode="auto">
          <a:xfrm>
            <a:off x="6979445" y="4206480"/>
            <a:ext cx="3572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75" name="Rectangle 127"/>
          <p:cNvSpPr>
            <a:spLocks noChangeArrowheads="1"/>
          </p:cNvSpPr>
          <p:nvPr/>
        </p:nvSpPr>
        <p:spPr bwMode="auto">
          <a:xfrm>
            <a:off x="7460458" y="4206480"/>
            <a:ext cx="3572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76" name="Rectangle 128"/>
          <p:cNvSpPr>
            <a:spLocks noChangeArrowheads="1"/>
          </p:cNvSpPr>
          <p:nvPr/>
        </p:nvSpPr>
        <p:spPr bwMode="auto">
          <a:xfrm>
            <a:off x="7909322" y="4206480"/>
            <a:ext cx="9525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77" name="Rectangle 129"/>
          <p:cNvSpPr>
            <a:spLocks noChangeArrowheads="1"/>
          </p:cNvSpPr>
          <p:nvPr/>
        </p:nvSpPr>
        <p:spPr bwMode="auto">
          <a:xfrm>
            <a:off x="4685111" y="4460082"/>
            <a:ext cx="4568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53688</a:t>
            </a:r>
            <a:endParaRPr lang="en-US" altLang="en-US" sz="750"/>
          </a:p>
        </p:txBody>
      </p:sp>
      <p:sp>
        <p:nvSpPr>
          <p:cNvPr id="30778" name="Rectangle 130"/>
          <p:cNvSpPr>
            <a:spLocks noChangeArrowheads="1"/>
          </p:cNvSpPr>
          <p:nvPr/>
        </p:nvSpPr>
        <p:spPr bwMode="auto">
          <a:xfrm>
            <a:off x="5274470" y="4460082"/>
            <a:ext cx="476092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Smith</a:t>
            </a:r>
            <a:endParaRPr lang="en-US" altLang="en-US" sz="750"/>
          </a:p>
        </p:txBody>
      </p:sp>
      <p:sp>
        <p:nvSpPr>
          <p:cNvPr id="30779" name="Rectangle 131"/>
          <p:cNvSpPr>
            <a:spLocks noChangeArrowheads="1"/>
          </p:cNvSpPr>
          <p:nvPr/>
        </p:nvSpPr>
        <p:spPr bwMode="auto">
          <a:xfrm>
            <a:off x="5874544" y="4460082"/>
            <a:ext cx="928139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smith@eecs</a:t>
            </a:r>
            <a:endParaRPr lang="en-US" altLang="en-US" sz="750"/>
          </a:p>
        </p:txBody>
      </p:sp>
      <p:sp>
        <p:nvSpPr>
          <p:cNvPr id="30780" name="Rectangle 132"/>
          <p:cNvSpPr>
            <a:spLocks noChangeArrowheads="1"/>
          </p:cNvSpPr>
          <p:nvPr/>
        </p:nvSpPr>
        <p:spPr bwMode="auto">
          <a:xfrm>
            <a:off x="7096125" y="4460082"/>
            <a:ext cx="182742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18</a:t>
            </a:r>
            <a:endParaRPr lang="en-US" altLang="en-US" sz="750"/>
          </a:p>
        </p:txBody>
      </p:sp>
      <p:sp>
        <p:nvSpPr>
          <p:cNvPr id="30781" name="Rectangle 133"/>
          <p:cNvSpPr>
            <a:spLocks noChangeArrowheads="1"/>
          </p:cNvSpPr>
          <p:nvPr/>
        </p:nvSpPr>
        <p:spPr bwMode="auto">
          <a:xfrm>
            <a:off x="7559279" y="4460082"/>
            <a:ext cx="22923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3.2</a:t>
            </a:r>
            <a:endParaRPr lang="en-US" altLang="en-US" sz="750"/>
          </a:p>
        </p:txBody>
      </p:sp>
      <p:sp>
        <p:nvSpPr>
          <p:cNvPr id="30782" name="Rectangle 134"/>
          <p:cNvSpPr>
            <a:spLocks noChangeArrowheads="1"/>
          </p:cNvSpPr>
          <p:nvPr/>
        </p:nvSpPr>
        <p:spPr bwMode="auto">
          <a:xfrm>
            <a:off x="4645819" y="4460083"/>
            <a:ext cx="9525" cy="2512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83" name="Rectangle 135"/>
          <p:cNvSpPr>
            <a:spLocks noChangeArrowheads="1"/>
          </p:cNvSpPr>
          <p:nvPr/>
        </p:nvSpPr>
        <p:spPr bwMode="auto">
          <a:xfrm>
            <a:off x="5237560" y="4460083"/>
            <a:ext cx="3572" cy="2512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84" name="Rectangle 136"/>
          <p:cNvSpPr>
            <a:spLocks noChangeArrowheads="1"/>
          </p:cNvSpPr>
          <p:nvPr/>
        </p:nvSpPr>
        <p:spPr bwMode="auto">
          <a:xfrm>
            <a:off x="5838826" y="4460083"/>
            <a:ext cx="3572" cy="2512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85" name="Rectangle 137"/>
          <p:cNvSpPr>
            <a:spLocks noChangeArrowheads="1"/>
          </p:cNvSpPr>
          <p:nvPr/>
        </p:nvSpPr>
        <p:spPr bwMode="auto">
          <a:xfrm>
            <a:off x="6979445" y="4460083"/>
            <a:ext cx="3572" cy="2512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86" name="Rectangle 138"/>
          <p:cNvSpPr>
            <a:spLocks noChangeArrowheads="1"/>
          </p:cNvSpPr>
          <p:nvPr/>
        </p:nvSpPr>
        <p:spPr bwMode="auto">
          <a:xfrm>
            <a:off x="7460458" y="4460083"/>
            <a:ext cx="3572" cy="2512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87" name="Rectangle 139"/>
          <p:cNvSpPr>
            <a:spLocks noChangeArrowheads="1"/>
          </p:cNvSpPr>
          <p:nvPr/>
        </p:nvSpPr>
        <p:spPr bwMode="auto">
          <a:xfrm>
            <a:off x="7909322" y="4460083"/>
            <a:ext cx="9525" cy="2512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88" name="Rectangle 140"/>
          <p:cNvSpPr>
            <a:spLocks noChangeArrowheads="1"/>
          </p:cNvSpPr>
          <p:nvPr/>
        </p:nvSpPr>
        <p:spPr bwMode="auto">
          <a:xfrm>
            <a:off x="4685111" y="4710113"/>
            <a:ext cx="456856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53650</a:t>
            </a:r>
            <a:endParaRPr lang="en-US" altLang="en-US" sz="750"/>
          </a:p>
        </p:txBody>
      </p:sp>
      <p:sp>
        <p:nvSpPr>
          <p:cNvPr id="30789" name="Rectangle 141"/>
          <p:cNvSpPr>
            <a:spLocks noChangeArrowheads="1"/>
          </p:cNvSpPr>
          <p:nvPr/>
        </p:nvSpPr>
        <p:spPr bwMode="auto">
          <a:xfrm>
            <a:off x="5274470" y="4710113"/>
            <a:ext cx="476092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Smith</a:t>
            </a:r>
            <a:endParaRPr lang="en-US" altLang="en-US" sz="750"/>
          </a:p>
        </p:txBody>
      </p:sp>
      <p:sp>
        <p:nvSpPr>
          <p:cNvPr id="30790" name="Rectangle 142"/>
          <p:cNvSpPr>
            <a:spLocks noChangeArrowheads="1"/>
          </p:cNvSpPr>
          <p:nvPr/>
        </p:nvSpPr>
        <p:spPr bwMode="auto">
          <a:xfrm>
            <a:off x="5874544" y="4710113"/>
            <a:ext cx="1011495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smith@math</a:t>
            </a:r>
            <a:endParaRPr lang="en-US" altLang="en-US" sz="750"/>
          </a:p>
        </p:txBody>
      </p:sp>
      <p:sp>
        <p:nvSpPr>
          <p:cNvPr id="30791" name="Rectangle 143"/>
          <p:cNvSpPr>
            <a:spLocks noChangeArrowheads="1"/>
          </p:cNvSpPr>
          <p:nvPr/>
        </p:nvSpPr>
        <p:spPr bwMode="auto">
          <a:xfrm>
            <a:off x="7096125" y="4710113"/>
            <a:ext cx="182742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19</a:t>
            </a:r>
            <a:endParaRPr lang="en-US" altLang="en-US" sz="750"/>
          </a:p>
        </p:txBody>
      </p:sp>
      <p:sp>
        <p:nvSpPr>
          <p:cNvPr id="30792" name="Rectangle 144"/>
          <p:cNvSpPr>
            <a:spLocks noChangeArrowheads="1"/>
          </p:cNvSpPr>
          <p:nvPr/>
        </p:nvSpPr>
        <p:spPr bwMode="auto">
          <a:xfrm>
            <a:off x="7559279" y="4710113"/>
            <a:ext cx="22923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425">
                <a:solidFill>
                  <a:srgbClr val="000000"/>
                </a:solidFill>
              </a:rPr>
              <a:t>3.8</a:t>
            </a:r>
            <a:endParaRPr lang="en-US" altLang="en-US" sz="750"/>
          </a:p>
        </p:txBody>
      </p:sp>
      <p:sp>
        <p:nvSpPr>
          <p:cNvPr id="30793" name="Rectangle 145"/>
          <p:cNvSpPr>
            <a:spLocks noChangeArrowheads="1"/>
          </p:cNvSpPr>
          <p:nvPr/>
        </p:nvSpPr>
        <p:spPr bwMode="auto">
          <a:xfrm>
            <a:off x="4645819" y="4711305"/>
            <a:ext cx="9525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94" name="Rectangle 146"/>
          <p:cNvSpPr>
            <a:spLocks noChangeArrowheads="1"/>
          </p:cNvSpPr>
          <p:nvPr/>
        </p:nvSpPr>
        <p:spPr bwMode="auto">
          <a:xfrm>
            <a:off x="4645819" y="4964908"/>
            <a:ext cx="591741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95" name="Rectangle 147"/>
          <p:cNvSpPr>
            <a:spLocks noChangeArrowheads="1"/>
          </p:cNvSpPr>
          <p:nvPr/>
        </p:nvSpPr>
        <p:spPr bwMode="auto">
          <a:xfrm>
            <a:off x="5237560" y="4711305"/>
            <a:ext cx="3572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96" name="Rectangle 148"/>
          <p:cNvSpPr>
            <a:spLocks noChangeArrowheads="1"/>
          </p:cNvSpPr>
          <p:nvPr/>
        </p:nvSpPr>
        <p:spPr bwMode="auto">
          <a:xfrm>
            <a:off x="5237560" y="4964908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97" name="Rectangle 149"/>
          <p:cNvSpPr>
            <a:spLocks noChangeArrowheads="1"/>
          </p:cNvSpPr>
          <p:nvPr/>
        </p:nvSpPr>
        <p:spPr bwMode="auto">
          <a:xfrm>
            <a:off x="5241132" y="4964908"/>
            <a:ext cx="597694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98" name="Rectangle 150"/>
          <p:cNvSpPr>
            <a:spLocks noChangeArrowheads="1"/>
          </p:cNvSpPr>
          <p:nvPr/>
        </p:nvSpPr>
        <p:spPr bwMode="auto">
          <a:xfrm>
            <a:off x="5838826" y="4711305"/>
            <a:ext cx="3572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799" name="Rectangle 151"/>
          <p:cNvSpPr>
            <a:spLocks noChangeArrowheads="1"/>
          </p:cNvSpPr>
          <p:nvPr/>
        </p:nvSpPr>
        <p:spPr bwMode="auto">
          <a:xfrm>
            <a:off x="5838826" y="4964908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0" name="Rectangle 152"/>
          <p:cNvSpPr>
            <a:spLocks noChangeArrowheads="1"/>
          </p:cNvSpPr>
          <p:nvPr/>
        </p:nvSpPr>
        <p:spPr bwMode="auto">
          <a:xfrm>
            <a:off x="5842397" y="4964908"/>
            <a:ext cx="1137047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1" name="Rectangle 153"/>
          <p:cNvSpPr>
            <a:spLocks noChangeArrowheads="1"/>
          </p:cNvSpPr>
          <p:nvPr/>
        </p:nvSpPr>
        <p:spPr bwMode="auto">
          <a:xfrm>
            <a:off x="6979445" y="4711305"/>
            <a:ext cx="3572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2" name="Rectangle 154"/>
          <p:cNvSpPr>
            <a:spLocks noChangeArrowheads="1"/>
          </p:cNvSpPr>
          <p:nvPr/>
        </p:nvSpPr>
        <p:spPr bwMode="auto">
          <a:xfrm>
            <a:off x="6979445" y="4964908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3" name="Rectangle 155"/>
          <p:cNvSpPr>
            <a:spLocks noChangeArrowheads="1"/>
          </p:cNvSpPr>
          <p:nvPr/>
        </p:nvSpPr>
        <p:spPr bwMode="auto">
          <a:xfrm>
            <a:off x="6983017" y="4964908"/>
            <a:ext cx="477440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4" name="Rectangle 156"/>
          <p:cNvSpPr>
            <a:spLocks noChangeArrowheads="1"/>
          </p:cNvSpPr>
          <p:nvPr/>
        </p:nvSpPr>
        <p:spPr bwMode="auto">
          <a:xfrm>
            <a:off x="7460458" y="4711305"/>
            <a:ext cx="3572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5" name="Rectangle 157"/>
          <p:cNvSpPr>
            <a:spLocks noChangeArrowheads="1"/>
          </p:cNvSpPr>
          <p:nvPr/>
        </p:nvSpPr>
        <p:spPr bwMode="auto">
          <a:xfrm>
            <a:off x="7460458" y="4964908"/>
            <a:ext cx="3572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6" name="Rectangle 158"/>
          <p:cNvSpPr>
            <a:spLocks noChangeArrowheads="1"/>
          </p:cNvSpPr>
          <p:nvPr/>
        </p:nvSpPr>
        <p:spPr bwMode="auto">
          <a:xfrm>
            <a:off x="7464030" y="4964908"/>
            <a:ext cx="445294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7" name="Rectangle 159"/>
          <p:cNvSpPr>
            <a:spLocks noChangeArrowheads="1"/>
          </p:cNvSpPr>
          <p:nvPr/>
        </p:nvSpPr>
        <p:spPr bwMode="auto">
          <a:xfrm>
            <a:off x="7909322" y="4711305"/>
            <a:ext cx="9525" cy="25360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8" name="Rectangle 160"/>
          <p:cNvSpPr>
            <a:spLocks noChangeArrowheads="1"/>
          </p:cNvSpPr>
          <p:nvPr/>
        </p:nvSpPr>
        <p:spPr bwMode="auto">
          <a:xfrm>
            <a:off x="7909322" y="4964908"/>
            <a:ext cx="9525" cy="357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09" name="Rectangle 16"/>
          <p:cNvSpPr>
            <a:spLocks noChangeArrowheads="1"/>
          </p:cNvSpPr>
          <p:nvPr/>
        </p:nvSpPr>
        <p:spPr bwMode="auto">
          <a:xfrm>
            <a:off x="1472804" y="3762375"/>
            <a:ext cx="646509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0" name="Rectangle 17"/>
          <p:cNvSpPr>
            <a:spLocks noChangeArrowheads="1"/>
          </p:cNvSpPr>
          <p:nvPr/>
        </p:nvSpPr>
        <p:spPr bwMode="auto">
          <a:xfrm>
            <a:off x="2119312" y="3762375"/>
            <a:ext cx="476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1" name="Rectangle 18"/>
          <p:cNvSpPr>
            <a:spLocks noChangeArrowheads="1"/>
          </p:cNvSpPr>
          <p:nvPr/>
        </p:nvSpPr>
        <p:spPr bwMode="auto">
          <a:xfrm>
            <a:off x="2124075" y="3762375"/>
            <a:ext cx="1215629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2" name="Rectangle 19"/>
          <p:cNvSpPr>
            <a:spLocks noChangeArrowheads="1"/>
          </p:cNvSpPr>
          <p:nvPr/>
        </p:nvSpPr>
        <p:spPr bwMode="auto">
          <a:xfrm>
            <a:off x="3339703" y="3762375"/>
            <a:ext cx="476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3" name="Rectangle 20"/>
          <p:cNvSpPr>
            <a:spLocks noChangeArrowheads="1"/>
          </p:cNvSpPr>
          <p:nvPr/>
        </p:nvSpPr>
        <p:spPr bwMode="auto">
          <a:xfrm>
            <a:off x="3344467" y="3762375"/>
            <a:ext cx="55840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4" name="Rectangle 21"/>
          <p:cNvSpPr>
            <a:spLocks noChangeArrowheads="1"/>
          </p:cNvSpPr>
          <p:nvPr/>
        </p:nvSpPr>
        <p:spPr bwMode="auto">
          <a:xfrm>
            <a:off x="3902869" y="3762375"/>
            <a:ext cx="952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5" name="Rectangle 22"/>
          <p:cNvSpPr>
            <a:spLocks noChangeArrowheads="1"/>
          </p:cNvSpPr>
          <p:nvPr/>
        </p:nvSpPr>
        <p:spPr bwMode="auto">
          <a:xfrm>
            <a:off x="1472804" y="3767138"/>
            <a:ext cx="9525" cy="2488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6" name="Rectangle 23"/>
          <p:cNvSpPr>
            <a:spLocks noChangeArrowheads="1"/>
          </p:cNvSpPr>
          <p:nvPr/>
        </p:nvSpPr>
        <p:spPr bwMode="auto">
          <a:xfrm>
            <a:off x="2119312" y="3767138"/>
            <a:ext cx="4763" cy="2488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7" name="Rectangle 24"/>
          <p:cNvSpPr>
            <a:spLocks noChangeArrowheads="1"/>
          </p:cNvSpPr>
          <p:nvPr/>
        </p:nvSpPr>
        <p:spPr bwMode="auto">
          <a:xfrm>
            <a:off x="3339703" y="3767138"/>
            <a:ext cx="4763" cy="2488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8" name="Rectangle 25"/>
          <p:cNvSpPr>
            <a:spLocks noChangeArrowheads="1"/>
          </p:cNvSpPr>
          <p:nvPr/>
        </p:nvSpPr>
        <p:spPr bwMode="auto">
          <a:xfrm>
            <a:off x="3902869" y="3767138"/>
            <a:ext cx="9525" cy="2488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19" name="Rectangle 26"/>
          <p:cNvSpPr>
            <a:spLocks noChangeArrowheads="1"/>
          </p:cNvSpPr>
          <p:nvPr/>
        </p:nvSpPr>
        <p:spPr bwMode="auto">
          <a:xfrm>
            <a:off x="1482329" y="3767139"/>
            <a:ext cx="636984" cy="22741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20" name="Rectangle 27"/>
          <p:cNvSpPr>
            <a:spLocks noChangeArrowheads="1"/>
          </p:cNvSpPr>
          <p:nvPr/>
        </p:nvSpPr>
        <p:spPr bwMode="auto">
          <a:xfrm>
            <a:off x="1653778" y="3775473"/>
            <a:ext cx="235642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sid</a:t>
            </a:r>
            <a:endParaRPr lang="en-US" altLang="en-US" sz="750"/>
          </a:p>
        </p:txBody>
      </p:sp>
      <p:sp>
        <p:nvSpPr>
          <p:cNvPr id="30821" name="Rectangle 28"/>
          <p:cNvSpPr>
            <a:spLocks noChangeArrowheads="1"/>
          </p:cNvSpPr>
          <p:nvPr/>
        </p:nvSpPr>
        <p:spPr bwMode="auto">
          <a:xfrm>
            <a:off x="1482329" y="3994549"/>
            <a:ext cx="636984" cy="21431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22" name="Rectangle 29"/>
          <p:cNvSpPr>
            <a:spLocks noChangeArrowheads="1"/>
          </p:cNvSpPr>
          <p:nvPr/>
        </p:nvSpPr>
        <p:spPr bwMode="auto">
          <a:xfrm>
            <a:off x="2124075" y="3767139"/>
            <a:ext cx="1215629" cy="22741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23" name="Rectangle 30"/>
          <p:cNvSpPr>
            <a:spLocks noChangeArrowheads="1"/>
          </p:cNvSpPr>
          <p:nvPr/>
        </p:nvSpPr>
        <p:spPr bwMode="auto">
          <a:xfrm>
            <a:off x="2653904" y="3775473"/>
            <a:ext cx="246862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cid</a:t>
            </a:r>
            <a:endParaRPr lang="en-US" altLang="en-US" sz="750"/>
          </a:p>
        </p:txBody>
      </p:sp>
      <p:sp>
        <p:nvSpPr>
          <p:cNvPr id="30824" name="Rectangle 31"/>
          <p:cNvSpPr>
            <a:spLocks noChangeArrowheads="1"/>
          </p:cNvSpPr>
          <p:nvPr/>
        </p:nvSpPr>
        <p:spPr bwMode="auto">
          <a:xfrm>
            <a:off x="2124075" y="3994549"/>
            <a:ext cx="1215629" cy="21431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25" name="Rectangle 32"/>
          <p:cNvSpPr>
            <a:spLocks noChangeArrowheads="1"/>
          </p:cNvSpPr>
          <p:nvPr/>
        </p:nvSpPr>
        <p:spPr bwMode="auto">
          <a:xfrm>
            <a:off x="3344467" y="3767139"/>
            <a:ext cx="558403" cy="227410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26" name="Rectangle 33"/>
          <p:cNvSpPr>
            <a:spLocks noChangeArrowheads="1"/>
          </p:cNvSpPr>
          <p:nvPr/>
        </p:nvSpPr>
        <p:spPr bwMode="auto">
          <a:xfrm>
            <a:off x="3406380" y="3775473"/>
            <a:ext cx="448841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grade</a:t>
            </a:r>
            <a:endParaRPr lang="en-US" altLang="en-US" sz="750"/>
          </a:p>
        </p:txBody>
      </p:sp>
      <p:sp>
        <p:nvSpPr>
          <p:cNvPr id="30827" name="Rectangle 34"/>
          <p:cNvSpPr>
            <a:spLocks noChangeArrowheads="1"/>
          </p:cNvSpPr>
          <p:nvPr/>
        </p:nvSpPr>
        <p:spPr bwMode="auto">
          <a:xfrm>
            <a:off x="3344467" y="3994549"/>
            <a:ext cx="558403" cy="21431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28" name="Rectangle 35"/>
          <p:cNvSpPr>
            <a:spLocks noChangeArrowheads="1"/>
          </p:cNvSpPr>
          <p:nvPr/>
        </p:nvSpPr>
        <p:spPr bwMode="auto">
          <a:xfrm>
            <a:off x="1472804" y="4015978"/>
            <a:ext cx="952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29" name="Rectangle 36"/>
          <p:cNvSpPr>
            <a:spLocks noChangeArrowheads="1"/>
          </p:cNvSpPr>
          <p:nvPr/>
        </p:nvSpPr>
        <p:spPr bwMode="auto">
          <a:xfrm>
            <a:off x="1482329" y="4015978"/>
            <a:ext cx="636984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0" name="Rectangle 37"/>
          <p:cNvSpPr>
            <a:spLocks noChangeArrowheads="1"/>
          </p:cNvSpPr>
          <p:nvPr/>
        </p:nvSpPr>
        <p:spPr bwMode="auto">
          <a:xfrm>
            <a:off x="2119312" y="4015978"/>
            <a:ext cx="476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1" name="Rectangle 38"/>
          <p:cNvSpPr>
            <a:spLocks noChangeArrowheads="1"/>
          </p:cNvSpPr>
          <p:nvPr/>
        </p:nvSpPr>
        <p:spPr bwMode="auto">
          <a:xfrm>
            <a:off x="2124075" y="4015978"/>
            <a:ext cx="1215629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2" name="Rectangle 39"/>
          <p:cNvSpPr>
            <a:spLocks noChangeArrowheads="1"/>
          </p:cNvSpPr>
          <p:nvPr/>
        </p:nvSpPr>
        <p:spPr bwMode="auto">
          <a:xfrm>
            <a:off x="3339703" y="4015978"/>
            <a:ext cx="476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3" name="Rectangle 40"/>
          <p:cNvSpPr>
            <a:spLocks noChangeArrowheads="1"/>
          </p:cNvSpPr>
          <p:nvPr/>
        </p:nvSpPr>
        <p:spPr bwMode="auto">
          <a:xfrm>
            <a:off x="3344467" y="4015978"/>
            <a:ext cx="55840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4" name="Rectangle 41"/>
          <p:cNvSpPr>
            <a:spLocks noChangeArrowheads="1"/>
          </p:cNvSpPr>
          <p:nvPr/>
        </p:nvSpPr>
        <p:spPr bwMode="auto">
          <a:xfrm>
            <a:off x="3902869" y="4015978"/>
            <a:ext cx="952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5" name="Rectangle 42"/>
          <p:cNvSpPr>
            <a:spLocks noChangeArrowheads="1"/>
          </p:cNvSpPr>
          <p:nvPr/>
        </p:nvSpPr>
        <p:spPr bwMode="auto">
          <a:xfrm>
            <a:off x="1472804" y="4020742"/>
            <a:ext cx="9525" cy="24884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6" name="Rectangle 43"/>
          <p:cNvSpPr>
            <a:spLocks noChangeArrowheads="1"/>
          </p:cNvSpPr>
          <p:nvPr/>
        </p:nvSpPr>
        <p:spPr bwMode="auto">
          <a:xfrm>
            <a:off x="2119312" y="4020742"/>
            <a:ext cx="4763" cy="24884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7" name="Rectangle 44"/>
          <p:cNvSpPr>
            <a:spLocks noChangeArrowheads="1"/>
          </p:cNvSpPr>
          <p:nvPr/>
        </p:nvSpPr>
        <p:spPr bwMode="auto">
          <a:xfrm>
            <a:off x="3339703" y="4020742"/>
            <a:ext cx="4763" cy="24884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8" name="Rectangle 45"/>
          <p:cNvSpPr>
            <a:spLocks noChangeArrowheads="1"/>
          </p:cNvSpPr>
          <p:nvPr/>
        </p:nvSpPr>
        <p:spPr bwMode="auto">
          <a:xfrm>
            <a:off x="3902869" y="4020742"/>
            <a:ext cx="9525" cy="24884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39" name="Rectangle 46"/>
          <p:cNvSpPr>
            <a:spLocks noChangeArrowheads="1"/>
          </p:cNvSpPr>
          <p:nvPr/>
        </p:nvSpPr>
        <p:spPr bwMode="auto">
          <a:xfrm>
            <a:off x="1514475" y="4030267"/>
            <a:ext cx="504946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53666</a:t>
            </a:r>
            <a:endParaRPr lang="en-US" altLang="en-US" sz="750"/>
          </a:p>
        </p:txBody>
      </p:sp>
      <p:sp>
        <p:nvSpPr>
          <p:cNvPr id="30840" name="Rectangle 47"/>
          <p:cNvSpPr>
            <a:spLocks noChangeArrowheads="1"/>
          </p:cNvSpPr>
          <p:nvPr/>
        </p:nvSpPr>
        <p:spPr bwMode="auto">
          <a:xfrm>
            <a:off x="2159794" y="4030267"/>
            <a:ext cx="987450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Carnatic101</a:t>
            </a:r>
            <a:endParaRPr lang="en-US" altLang="en-US" sz="750"/>
          </a:p>
        </p:txBody>
      </p:sp>
      <p:sp>
        <p:nvSpPr>
          <p:cNvPr id="30841" name="Rectangle 48"/>
          <p:cNvSpPr>
            <a:spLocks noChangeArrowheads="1"/>
          </p:cNvSpPr>
          <p:nvPr/>
        </p:nvSpPr>
        <p:spPr bwMode="auto">
          <a:xfrm>
            <a:off x="3532585" y="4030267"/>
            <a:ext cx="134652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750"/>
          </a:p>
        </p:txBody>
      </p:sp>
      <p:sp>
        <p:nvSpPr>
          <p:cNvPr id="30842" name="Rectangle 49"/>
          <p:cNvSpPr>
            <a:spLocks noChangeArrowheads="1"/>
          </p:cNvSpPr>
          <p:nvPr/>
        </p:nvSpPr>
        <p:spPr bwMode="auto">
          <a:xfrm>
            <a:off x="1472804" y="4269581"/>
            <a:ext cx="9525" cy="2488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43" name="Rectangle 50"/>
          <p:cNvSpPr>
            <a:spLocks noChangeArrowheads="1"/>
          </p:cNvSpPr>
          <p:nvPr/>
        </p:nvSpPr>
        <p:spPr bwMode="auto">
          <a:xfrm>
            <a:off x="2119312" y="4269581"/>
            <a:ext cx="4763" cy="2488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44" name="Rectangle 51"/>
          <p:cNvSpPr>
            <a:spLocks noChangeArrowheads="1"/>
          </p:cNvSpPr>
          <p:nvPr/>
        </p:nvSpPr>
        <p:spPr bwMode="auto">
          <a:xfrm>
            <a:off x="3339703" y="4269581"/>
            <a:ext cx="4763" cy="2488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45" name="Rectangle 52"/>
          <p:cNvSpPr>
            <a:spLocks noChangeArrowheads="1"/>
          </p:cNvSpPr>
          <p:nvPr/>
        </p:nvSpPr>
        <p:spPr bwMode="auto">
          <a:xfrm>
            <a:off x="3902869" y="4269581"/>
            <a:ext cx="9525" cy="2488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46" name="Rectangle 53"/>
          <p:cNvSpPr>
            <a:spLocks noChangeArrowheads="1"/>
          </p:cNvSpPr>
          <p:nvPr/>
        </p:nvSpPr>
        <p:spPr bwMode="auto">
          <a:xfrm>
            <a:off x="1514475" y="4279107"/>
            <a:ext cx="504946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53666</a:t>
            </a:r>
            <a:endParaRPr lang="en-US" altLang="en-US" sz="750"/>
          </a:p>
        </p:txBody>
      </p:sp>
      <p:sp>
        <p:nvSpPr>
          <p:cNvPr id="30847" name="Rectangle 54"/>
          <p:cNvSpPr>
            <a:spLocks noChangeArrowheads="1"/>
          </p:cNvSpPr>
          <p:nvPr/>
        </p:nvSpPr>
        <p:spPr bwMode="auto">
          <a:xfrm>
            <a:off x="2159794" y="4279107"/>
            <a:ext cx="908903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Reggae203</a:t>
            </a:r>
            <a:endParaRPr lang="en-US" altLang="en-US" sz="750"/>
          </a:p>
        </p:txBody>
      </p:sp>
      <p:sp>
        <p:nvSpPr>
          <p:cNvPr id="30848" name="Rectangle 55"/>
          <p:cNvSpPr>
            <a:spLocks noChangeArrowheads="1"/>
          </p:cNvSpPr>
          <p:nvPr/>
        </p:nvSpPr>
        <p:spPr bwMode="auto">
          <a:xfrm>
            <a:off x="3532585" y="4279107"/>
            <a:ext cx="134652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750"/>
          </a:p>
        </p:txBody>
      </p:sp>
      <p:sp>
        <p:nvSpPr>
          <p:cNvPr id="30849" name="Rectangle 56"/>
          <p:cNvSpPr>
            <a:spLocks noChangeArrowheads="1"/>
          </p:cNvSpPr>
          <p:nvPr/>
        </p:nvSpPr>
        <p:spPr bwMode="auto">
          <a:xfrm>
            <a:off x="1472804" y="4518422"/>
            <a:ext cx="9525" cy="2274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50" name="Rectangle 57"/>
          <p:cNvSpPr>
            <a:spLocks noChangeArrowheads="1"/>
          </p:cNvSpPr>
          <p:nvPr/>
        </p:nvSpPr>
        <p:spPr bwMode="auto">
          <a:xfrm>
            <a:off x="2119312" y="4518422"/>
            <a:ext cx="4763" cy="2274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51" name="Rectangle 58"/>
          <p:cNvSpPr>
            <a:spLocks noChangeArrowheads="1"/>
          </p:cNvSpPr>
          <p:nvPr/>
        </p:nvSpPr>
        <p:spPr bwMode="auto">
          <a:xfrm>
            <a:off x="3339703" y="4518422"/>
            <a:ext cx="4763" cy="2274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52" name="Rectangle 59"/>
          <p:cNvSpPr>
            <a:spLocks noChangeArrowheads="1"/>
          </p:cNvSpPr>
          <p:nvPr/>
        </p:nvSpPr>
        <p:spPr bwMode="auto">
          <a:xfrm>
            <a:off x="3902869" y="4518422"/>
            <a:ext cx="9525" cy="2274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53" name="Rectangle 60"/>
          <p:cNvSpPr>
            <a:spLocks noChangeArrowheads="1"/>
          </p:cNvSpPr>
          <p:nvPr/>
        </p:nvSpPr>
        <p:spPr bwMode="auto">
          <a:xfrm>
            <a:off x="1514475" y="4527948"/>
            <a:ext cx="504946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53650</a:t>
            </a:r>
            <a:endParaRPr lang="en-US" altLang="en-US" sz="750"/>
          </a:p>
        </p:txBody>
      </p:sp>
      <p:sp>
        <p:nvSpPr>
          <p:cNvPr id="30854" name="Rectangle 61"/>
          <p:cNvSpPr>
            <a:spLocks noChangeArrowheads="1"/>
          </p:cNvSpPr>
          <p:nvPr/>
        </p:nvSpPr>
        <p:spPr bwMode="auto">
          <a:xfrm>
            <a:off x="2159794" y="4527948"/>
            <a:ext cx="1066831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Topology112</a:t>
            </a:r>
            <a:endParaRPr lang="en-US" altLang="en-US" sz="750"/>
          </a:p>
        </p:txBody>
      </p:sp>
      <p:sp>
        <p:nvSpPr>
          <p:cNvPr id="30855" name="Rectangle 62"/>
          <p:cNvSpPr>
            <a:spLocks noChangeArrowheads="1"/>
          </p:cNvSpPr>
          <p:nvPr/>
        </p:nvSpPr>
        <p:spPr bwMode="auto">
          <a:xfrm>
            <a:off x="3532585" y="4527948"/>
            <a:ext cx="145874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750"/>
          </a:p>
        </p:txBody>
      </p:sp>
      <p:sp>
        <p:nvSpPr>
          <p:cNvPr id="30856" name="Rectangle 63"/>
          <p:cNvSpPr>
            <a:spLocks noChangeArrowheads="1"/>
          </p:cNvSpPr>
          <p:nvPr/>
        </p:nvSpPr>
        <p:spPr bwMode="auto">
          <a:xfrm>
            <a:off x="1472804" y="4745832"/>
            <a:ext cx="9525" cy="2559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57" name="Rectangle 64"/>
          <p:cNvSpPr>
            <a:spLocks noChangeArrowheads="1"/>
          </p:cNvSpPr>
          <p:nvPr/>
        </p:nvSpPr>
        <p:spPr bwMode="auto">
          <a:xfrm>
            <a:off x="1472804" y="5001816"/>
            <a:ext cx="646509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58" name="Rectangle 65"/>
          <p:cNvSpPr>
            <a:spLocks noChangeArrowheads="1"/>
          </p:cNvSpPr>
          <p:nvPr/>
        </p:nvSpPr>
        <p:spPr bwMode="auto">
          <a:xfrm>
            <a:off x="2119312" y="4745832"/>
            <a:ext cx="4763" cy="2559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59" name="Rectangle 66"/>
          <p:cNvSpPr>
            <a:spLocks noChangeArrowheads="1"/>
          </p:cNvSpPr>
          <p:nvPr/>
        </p:nvSpPr>
        <p:spPr bwMode="auto">
          <a:xfrm>
            <a:off x="2119312" y="5001816"/>
            <a:ext cx="476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60" name="Rectangle 67"/>
          <p:cNvSpPr>
            <a:spLocks noChangeArrowheads="1"/>
          </p:cNvSpPr>
          <p:nvPr/>
        </p:nvSpPr>
        <p:spPr bwMode="auto">
          <a:xfrm>
            <a:off x="2124075" y="5001816"/>
            <a:ext cx="1215629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61" name="Rectangle 68"/>
          <p:cNvSpPr>
            <a:spLocks noChangeArrowheads="1"/>
          </p:cNvSpPr>
          <p:nvPr/>
        </p:nvSpPr>
        <p:spPr bwMode="auto">
          <a:xfrm>
            <a:off x="3339703" y="4745832"/>
            <a:ext cx="4763" cy="2559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62" name="Rectangle 69"/>
          <p:cNvSpPr>
            <a:spLocks noChangeArrowheads="1"/>
          </p:cNvSpPr>
          <p:nvPr/>
        </p:nvSpPr>
        <p:spPr bwMode="auto">
          <a:xfrm>
            <a:off x="3339703" y="5001816"/>
            <a:ext cx="476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63" name="Rectangle 70"/>
          <p:cNvSpPr>
            <a:spLocks noChangeArrowheads="1"/>
          </p:cNvSpPr>
          <p:nvPr/>
        </p:nvSpPr>
        <p:spPr bwMode="auto">
          <a:xfrm>
            <a:off x="3344467" y="5001816"/>
            <a:ext cx="558403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64" name="Rectangle 71"/>
          <p:cNvSpPr>
            <a:spLocks noChangeArrowheads="1"/>
          </p:cNvSpPr>
          <p:nvPr/>
        </p:nvSpPr>
        <p:spPr bwMode="auto">
          <a:xfrm>
            <a:off x="3902869" y="4745832"/>
            <a:ext cx="9525" cy="2559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65" name="Rectangle 72"/>
          <p:cNvSpPr>
            <a:spLocks noChangeArrowheads="1"/>
          </p:cNvSpPr>
          <p:nvPr/>
        </p:nvSpPr>
        <p:spPr bwMode="auto">
          <a:xfrm>
            <a:off x="3902869" y="5001816"/>
            <a:ext cx="9525" cy="47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30866" name="Rectangle 73"/>
          <p:cNvSpPr>
            <a:spLocks noChangeArrowheads="1"/>
          </p:cNvSpPr>
          <p:nvPr/>
        </p:nvSpPr>
        <p:spPr bwMode="auto">
          <a:xfrm>
            <a:off x="1514475" y="4755357"/>
            <a:ext cx="504946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53666</a:t>
            </a:r>
            <a:endParaRPr lang="en-US" altLang="en-US" sz="750"/>
          </a:p>
        </p:txBody>
      </p:sp>
      <p:sp>
        <p:nvSpPr>
          <p:cNvPr id="30867" name="Rectangle 74"/>
          <p:cNvSpPr>
            <a:spLocks noChangeArrowheads="1"/>
          </p:cNvSpPr>
          <p:nvPr/>
        </p:nvSpPr>
        <p:spPr bwMode="auto">
          <a:xfrm>
            <a:off x="2159794" y="4755357"/>
            <a:ext cx="908903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History105</a:t>
            </a:r>
            <a:endParaRPr lang="en-US" altLang="en-US" sz="750"/>
          </a:p>
        </p:txBody>
      </p:sp>
      <p:sp>
        <p:nvSpPr>
          <p:cNvPr id="30868" name="Rectangle 75"/>
          <p:cNvSpPr>
            <a:spLocks noChangeArrowheads="1"/>
          </p:cNvSpPr>
          <p:nvPr/>
        </p:nvSpPr>
        <p:spPr bwMode="auto">
          <a:xfrm>
            <a:off x="3532585" y="4755357"/>
            <a:ext cx="134652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575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750"/>
          </a:p>
        </p:txBody>
      </p:sp>
      <p:sp>
        <p:nvSpPr>
          <p:cNvPr id="30869" name="Line 6"/>
          <p:cNvSpPr>
            <a:spLocks noChangeShapeType="1"/>
          </p:cNvSpPr>
          <p:nvPr/>
        </p:nvSpPr>
        <p:spPr bwMode="auto">
          <a:xfrm>
            <a:off x="3943350" y="4171951"/>
            <a:ext cx="696516" cy="155972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0" name="Line 7"/>
          <p:cNvSpPr>
            <a:spLocks noChangeShapeType="1"/>
          </p:cNvSpPr>
          <p:nvPr/>
        </p:nvSpPr>
        <p:spPr bwMode="auto">
          <a:xfrm>
            <a:off x="3867150" y="4343400"/>
            <a:ext cx="800100" cy="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1" name="Line 8"/>
          <p:cNvSpPr>
            <a:spLocks noChangeShapeType="1"/>
          </p:cNvSpPr>
          <p:nvPr/>
        </p:nvSpPr>
        <p:spPr bwMode="auto">
          <a:xfrm flipV="1">
            <a:off x="3886200" y="4343400"/>
            <a:ext cx="742950" cy="514350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2" name="Line 9"/>
          <p:cNvSpPr>
            <a:spLocks noChangeShapeType="1"/>
          </p:cNvSpPr>
          <p:nvPr/>
        </p:nvSpPr>
        <p:spPr bwMode="auto">
          <a:xfrm>
            <a:off x="3886200" y="4629151"/>
            <a:ext cx="753666" cy="213122"/>
          </a:xfrm>
          <a:prstGeom prst="line">
            <a:avLst/>
          </a:prstGeom>
          <a:noFill/>
          <a:ln w="28575">
            <a:solidFill>
              <a:srgbClr val="CF0E3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3" name="Rectangle 10"/>
          <p:cNvSpPr>
            <a:spLocks noChangeArrowheads="1"/>
          </p:cNvSpPr>
          <p:nvPr/>
        </p:nvSpPr>
        <p:spPr bwMode="auto">
          <a:xfrm>
            <a:off x="2000250" y="3371851"/>
            <a:ext cx="101951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800"/>
              <a:t>Enrolled</a:t>
            </a:r>
          </a:p>
        </p:txBody>
      </p:sp>
      <p:sp>
        <p:nvSpPr>
          <p:cNvPr id="30874" name="Rectangle 11"/>
          <p:cNvSpPr>
            <a:spLocks noChangeArrowheads="1"/>
          </p:cNvSpPr>
          <p:nvPr/>
        </p:nvSpPr>
        <p:spPr bwMode="auto">
          <a:xfrm>
            <a:off x="4627960" y="3429001"/>
            <a:ext cx="1035540" cy="34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1800"/>
              <a:t>Students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4572000" y="3829050"/>
            <a:ext cx="628650" cy="1714500"/>
          </a:xfrm>
          <a:prstGeom prst="ellips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428750" y="3600450"/>
            <a:ext cx="628650" cy="1714500"/>
          </a:xfrm>
          <a:prstGeom prst="ellips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endParaRPr lang="en-US" altLang="en-US" sz="750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5143500" y="5314951"/>
            <a:ext cx="180184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2100" dirty="0">
                <a:latin typeface="Tahoma" panose="020B0604030504040204" pitchFamily="34" charset="0"/>
              </a:rPr>
              <a:t>PRIMARY Key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371601" y="5382816"/>
            <a:ext cx="180581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1pPr>
            <a:lvl2pPr marL="742950" indent="-28575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2pPr>
            <a:lvl3pPr marL="11430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3pPr>
            <a:lvl4pPr marL="16002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4pPr>
            <a:lvl5pPr marL="2057400" indent="-228600"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CF0E30"/>
                </a:solidFill>
                <a:latin typeface="Book Antiqua" panose="02040602050305030304" pitchFamily="18" charset="0"/>
                <a:ea typeface="Osaka" pitchFamily="48" charset="-128"/>
              </a:defRPr>
            </a:lvl9pPr>
          </a:lstStyle>
          <a:p>
            <a:r>
              <a:rPr lang="en-US" altLang="en-US" sz="2100">
                <a:latin typeface="Tahoma" panose="020B0604030504040204" pitchFamily="34" charset="0"/>
              </a:rPr>
              <a:t>FOREIGN Key</a:t>
            </a:r>
          </a:p>
        </p:txBody>
      </p:sp>
      <p:sp>
        <p:nvSpPr>
          <p:cNvPr id="30879" name="Line 161"/>
          <p:cNvSpPr>
            <a:spLocks noChangeShapeType="1"/>
          </p:cNvSpPr>
          <p:nvPr/>
        </p:nvSpPr>
        <p:spPr bwMode="auto">
          <a:xfrm>
            <a:off x="1485900" y="4000500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0" name="Line 162"/>
          <p:cNvSpPr>
            <a:spLocks noChangeShapeType="1"/>
          </p:cNvSpPr>
          <p:nvPr/>
        </p:nvSpPr>
        <p:spPr bwMode="auto">
          <a:xfrm>
            <a:off x="4629150" y="4171950"/>
            <a:ext cx="3257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1" name="Line 163"/>
          <p:cNvSpPr>
            <a:spLocks noChangeShapeType="1"/>
          </p:cNvSpPr>
          <p:nvPr/>
        </p:nvSpPr>
        <p:spPr bwMode="auto">
          <a:xfrm>
            <a:off x="5086350" y="3943350"/>
            <a:ext cx="280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2" name="Line 164"/>
          <p:cNvSpPr>
            <a:spLocks noChangeShapeType="1"/>
          </p:cNvSpPr>
          <p:nvPr/>
        </p:nvSpPr>
        <p:spPr bwMode="auto">
          <a:xfrm>
            <a:off x="2057400" y="3771900"/>
            <a:ext cx="0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3" name="Line 165"/>
          <p:cNvSpPr>
            <a:spLocks noChangeShapeType="1"/>
          </p:cNvSpPr>
          <p:nvPr/>
        </p:nvSpPr>
        <p:spPr bwMode="auto">
          <a:xfrm>
            <a:off x="3314700" y="3771900"/>
            <a:ext cx="0" cy="1200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4" name="Line 166"/>
          <p:cNvSpPr>
            <a:spLocks noChangeShapeType="1"/>
          </p:cNvSpPr>
          <p:nvPr/>
        </p:nvSpPr>
        <p:spPr bwMode="auto">
          <a:xfrm>
            <a:off x="1485900" y="4972050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5" name="Line 167"/>
          <p:cNvSpPr>
            <a:spLocks noChangeShapeType="1"/>
          </p:cNvSpPr>
          <p:nvPr/>
        </p:nvSpPr>
        <p:spPr bwMode="auto">
          <a:xfrm>
            <a:off x="5200650" y="3943350"/>
            <a:ext cx="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6" name="Line 168"/>
          <p:cNvSpPr>
            <a:spLocks noChangeShapeType="1"/>
          </p:cNvSpPr>
          <p:nvPr/>
        </p:nvSpPr>
        <p:spPr bwMode="auto">
          <a:xfrm>
            <a:off x="6915150" y="3943350"/>
            <a:ext cx="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7" name="Line 169"/>
          <p:cNvSpPr>
            <a:spLocks noChangeShapeType="1"/>
          </p:cNvSpPr>
          <p:nvPr/>
        </p:nvSpPr>
        <p:spPr bwMode="auto">
          <a:xfrm>
            <a:off x="7429500" y="3943350"/>
            <a:ext cx="0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969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 animBg="1"/>
      <p:bldP spid="52237" grpId="0" animBg="1"/>
      <p:bldP spid="52238" grpId="0" autoUpdateAnimBg="0"/>
      <p:bldP spid="522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0017"/>
            <a:ext cx="7886700" cy="47608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Foundation: </a:t>
            </a:r>
            <a:r>
              <a:rPr lang="en-US" b="1" dirty="0" smtClean="0"/>
              <a:t>relation </a:t>
            </a:r>
            <a:r>
              <a:rPr lang="en-US" dirty="0" smtClean="0"/>
              <a:t>(also called </a:t>
            </a:r>
            <a:r>
              <a:rPr lang="en-US" b="1" dirty="0" smtClean="0"/>
              <a:t>table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is a matrix composed of intersection rows and columns.</a:t>
            </a:r>
          </a:p>
          <a:p>
            <a:pPr marL="557213" lvl="1" indent="-214313"/>
            <a:r>
              <a:rPr lang="en-US" dirty="0" smtClean="0"/>
              <a:t>Each row in a relation is called a </a:t>
            </a:r>
            <a:r>
              <a:rPr lang="en-US" b="1" dirty="0" smtClean="0"/>
              <a:t>tuple</a:t>
            </a:r>
            <a:r>
              <a:rPr lang="en-US" dirty="0" smtClean="0"/>
              <a:t>.</a:t>
            </a:r>
          </a:p>
          <a:p>
            <a:pPr marL="557213" lvl="1" indent="-214313"/>
            <a:r>
              <a:rPr lang="en-US" dirty="0" smtClean="0"/>
              <a:t>Each column represents an </a:t>
            </a:r>
            <a:r>
              <a:rPr lang="en-US" b="1" dirty="0" smtClean="0"/>
              <a:t>attribute</a:t>
            </a:r>
            <a:r>
              <a:rPr lang="en-US" dirty="0" smtClean="0"/>
              <a:t>.</a:t>
            </a:r>
          </a:p>
          <a:p>
            <a:pPr marL="557213" lvl="1" indent="-214313"/>
            <a:endParaRPr lang="en-US" dirty="0"/>
          </a:p>
          <a:p>
            <a:pPr marL="557213" lvl="1" indent="-214313"/>
            <a:endParaRPr lang="en-US" dirty="0" smtClean="0"/>
          </a:p>
          <a:p>
            <a:pPr marL="557213" lvl="1" indent="-214313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relational data model is implemented through </a:t>
            </a:r>
            <a:r>
              <a:rPr lang="en-US" b="1" dirty="0" smtClean="0"/>
              <a:t>relational database management system (RDBMS)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most important advantage of the RDBMS is to </a:t>
            </a:r>
            <a:r>
              <a:rPr lang="en-US" i="1" dirty="0" smtClean="0"/>
              <a:t>hide the complexities </a:t>
            </a:r>
            <a:r>
              <a:rPr lang="en-US" dirty="0" smtClean="0"/>
              <a:t>of the relational model from the user.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35413" y="3844889"/>
            <a:ext cx="571500" cy="272920"/>
          </a:xfrm>
          <a:prstGeom prst="rect">
            <a:avLst/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lIns="67866" tIns="33338" rIns="67866" bIns="33338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en-US" sz="1500" dirty="0">
                <a:solidFill>
                  <a:schemeClr val="bg1"/>
                </a:solidFill>
              </a:rPr>
              <a:t>tuple</a:t>
            </a:r>
            <a:endParaRPr lang="en-US" altLang="en-US" sz="21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5" y="3272548"/>
            <a:ext cx="5018672" cy="12769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3426" y="4085201"/>
            <a:ext cx="4688941" cy="136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4"/>
          <p:cNvCxnSpPr>
            <a:cxnSpLocks noChangeShapeType="1"/>
            <a:stCxn id="6" idx="1"/>
          </p:cNvCxnSpPr>
          <p:nvPr/>
        </p:nvCxnSpPr>
        <p:spPr bwMode="auto">
          <a:xfrm flipH="1">
            <a:off x="5791145" y="3981349"/>
            <a:ext cx="644268" cy="13646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9" name="Rectangle 8"/>
          <p:cNvSpPr/>
          <p:nvPr/>
        </p:nvSpPr>
        <p:spPr>
          <a:xfrm>
            <a:off x="5050861" y="3697354"/>
            <a:ext cx="715098" cy="7796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4"/>
          <p:cNvCxnSpPr>
            <a:cxnSpLocks noChangeShapeType="1"/>
          </p:cNvCxnSpPr>
          <p:nvPr/>
        </p:nvCxnSpPr>
        <p:spPr bwMode="auto">
          <a:xfrm flipH="1">
            <a:off x="5406887" y="3411038"/>
            <a:ext cx="439182" cy="181733"/>
          </a:xfrm>
          <a:prstGeom prst="straightConnector1">
            <a:avLst/>
          </a:prstGeom>
          <a:noFill/>
          <a:ln w="12700" algn="ctr">
            <a:solidFill>
              <a:srgbClr val="00B050"/>
            </a:solidFill>
            <a:round/>
            <a:headEnd/>
            <a:tailEnd type="triangle" w="med" len="med"/>
          </a:ln>
        </p:spPr>
      </p:cxn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91145" y="3142629"/>
            <a:ext cx="854805" cy="285641"/>
          </a:xfrm>
          <a:prstGeom prst="rect">
            <a:avLst/>
          </a:prstGeom>
          <a:solidFill>
            <a:srgbClr val="00B050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 lIns="67866" tIns="33338" rIns="67866" bIns="33338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FF6600"/>
              </a:buClr>
              <a:buSzPct val="75000"/>
            </a:pPr>
            <a:r>
              <a:rPr lang="en-US" altLang="en-US" sz="1500" dirty="0">
                <a:solidFill>
                  <a:schemeClr val="bg1"/>
                </a:solidFill>
              </a:rPr>
              <a:t>attribute</a:t>
            </a:r>
            <a:endParaRPr lang="en-US" altLang="en-US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749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Query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Procedural vs .non-procedural, or declarative</a:t>
            </a:r>
          </a:p>
          <a:p>
            <a:r>
              <a:rPr lang="en-US" altLang="en-US" dirty="0" smtClean="0"/>
              <a:t>“Pure</a:t>
            </a:r>
            <a:r>
              <a:rPr lang="en-US" altLang="en-US" dirty="0"/>
              <a:t>” languages:</a:t>
            </a:r>
          </a:p>
          <a:p>
            <a:pPr lvl="1"/>
            <a:r>
              <a:rPr lang="en-US" altLang="en-US" dirty="0"/>
              <a:t>Relational algebra</a:t>
            </a:r>
          </a:p>
          <a:p>
            <a:pPr lvl="1"/>
            <a:r>
              <a:rPr lang="en-US" altLang="en-US" dirty="0"/>
              <a:t>Tuple relational calculus</a:t>
            </a:r>
          </a:p>
          <a:p>
            <a:pPr lvl="1"/>
            <a:r>
              <a:rPr lang="en-US" altLang="en-US" dirty="0"/>
              <a:t>Domain relational calculus</a:t>
            </a:r>
          </a:p>
          <a:p>
            <a:r>
              <a:rPr lang="en-US" altLang="en-US" dirty="0"/>
              <a:t>The above 3 pure languages are equivalent in computing power</a:t>
            </a:r>
          </a:p>
          <a:p>
            <a:r>
              <a:rPr lang="en-US" altLang="en-US" dirty="0"/>
              <a:t>We will concentrate </a:t>
            </a:r>
            <a:r>
              <a:rPr lang="en-US" altLang="en-US" dirty="0" smtClean="0"/>
              <a:t>on </a:t>
            </a:r>
            <a:r>
              <a:rPr lang="en-US" altLang="en-US" dirty="0"/>
              <a:t>relational algebra</a:t>
            </a:r>
          </a:p>
          <a:p>
            <a:pPr lvl="1"/>
            <a:r>
              <a:rPr lang="en-US" altLang="en-US" dirty="0"/>
              <a:t>Not turning-machine equivalent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46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in relational tables has limited value.</a:t>
            </a:r>
          </a:p>
          <a:p>
            <a:r>
              <a:rPr lang="en-US" dirty="0" smtClean="0"/>
              <a:t>However, we can use </a:t>
            </a:r>
            <a:r>
              <a:rPr lang="en-US" b="1" dirty="0" smtClean="0"/>
              <a:t>relational algebra </a:t>
            </a:r>
            <a:r>
              <a:rPr lang="en-US" dirty="0" smtClean="0"/>
              <a:t>to manipulate data to get more useful information.</a:t>
            </a:r>
          </a:p>
          <a:p>
            <a:r>
              <a:rPr lang="en-US" dirty="0" smtClean="0"/>
              <a:t>The relational operators have the property of </a:t>
            </a:r>
            <a:r>
              <a:rPr lang="en-US" b="1" dirty="0" smtClean="0"/>
              <a:t>closure</a:t>
            </a:r>
            <a:r>
              <a:rPr lang="en-US" dirty="0" smtClean="0"/>
              <a:t>, that is, the use of relational algebra operators on existing relations (tables) produces new relations (tables).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775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reeform 1"/>
          <p:cNvSpPr>
            <a:spLocks/>
          </p:cNvSpPr>
          <p:nvPr/>
        </p:nvSpPr>
        <p:spPr bwMode="auto">
          <a:xfrm>
            <a:off x="1657350" y="5543550"/>
            <a:ext cx="1428750" cy="342900"/>
          </a:xfrm>
          <a:custGeom>
            <a:avLst/>
            <a:gdLst>
              <a:gd name="T0" fmla="*/ 0 w 10000"/>
              <a:gd name="T1" fmla="*/ 0 h 10000"/>
              <a:gd name="T2" fmla="*/ 1905000 w 10000"/>
              <a:gd name="T3" fmla="*/ 0 h 10000"/>
              <a:gd name="T4" fmla="*/ 19050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24579" name="Freeform 2"/>
          <p:cNvSpPr>
            <a:spLocks/>
          </p:cNvSpPr>
          <p:nvPr/>
        </p:nvSpPr>
        <p:spPr bwMode="auto">
          <a:xfrm>
            <a:off x="3486150" y="5543550"/>
            <a:ext cx="2171700" cy="342900"/>
          </a:xfrm>
          <a:custGeom>
            <a:avLst/>
            <a:gdLst>
              <a:gd name="T0" fmla="*/ 0 w 10000"/>
              <a:gd name="T1" fmla="*/ 0 h 10000"/>
              <a:gd name="T2" fmla="*/ 2895600 w 10000"/>
              <a:gd name="T3" fmla="*/ 0 h 10000"/>
              <a:gd name="T4" fmla="*/ 28956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572000" y="1750218"/>
            <a:ext cx="3242072" cy="4595813"/>
            <a:chOff x="2658" y="185"/>
            <a:chExt cx="2723" cy="3860"/>
          </a:xfrm>
        </p:grpSpPr>
        <p:grpSp>
          <p:nvGrpSpPr>
            <p:cNvPr id="24587" name="Group 5"/>
            <p:cNvGrpSpPr>
              <a:grpSpLocks/>
            </p:cNvGrpSpPr>
            <p:nvPr/>
          </p:nvGrpSpPr>
          <p:grpSpPr bwMode="auto">
            <a:xfrm>
              <a:off x="2658" y="1227"/>
              <a:ext cx="2723" cy="2818"/>
              <a:chOff x="2658" y="1097"/>
              <a:chExt cx="2723" cy="2818"/>
            </a:xfrm>
          </p:grpSpPr>
          <p:pic>
            <p:nvPicPr>
              <p:cNvPr id="24589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9" y="1097"/>
                <a:ext cx="2617" cy="1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90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" y="2523"/>
                <a:ext cx="2723" cy="1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458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" y="185"/>
              <a:ext cx="2099" cy="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4369678" y="2015239"/>
            <a:ext cx="282129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 i="1" dirty="0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962286" y="3496914"/>
            <a:ext cx="243656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 i="1" dirty="0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4050122" y="5261421"/>
            <a:ext cx="243656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 i="1" dirty="0">
                <a:solidFill>
                  <a:srgbClr val="000000"/>
                </a:solidFill>
              </a:rPr>
              <a:t>S2</a:t>
            </a:r>
          </a:p>
        </p:txBody>
      </p:sp>
      <p:pic>
        <p:nvPicPr>
          <p:cNvPr id="245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9" y="3109929"/>
            <a:ext cx="3255591" cy="156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1144826" y="2580959"/>
            <a:ext cx="602729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 i="1" dirty="0">
                <a:solidFill>
                  <a:srgbClr val="000000"/>
                </a:solidFill>
              </a:rPr>
              <a:t>Boats</a:t>
            </a:r>
          </a:p>
        </p:txBody>
      </p:sp>
      <p:sp>
        <p:nvSpPr>
          <p:cNvPr id="24586" name="Rectangle 15"/>
          <p:cNvSpPr>
            <a:spLocks noGrp="1" noChangeArrowheads="1"/>
          </p:cNvSpPr>
          <p:nvPr>
            <p:ph type="title"/>
          </p:nvPr>
        </p:nvSpPr>
        <p:spPr>
          <a:xfrm>
            <a:off x="389452" y="289018"/>
            <a:ext cx="6447501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Instances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071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557213" indent="-214313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8572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2001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15430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n-US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1042250" y="5243073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2871050" y="5243073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title"/>
          </p:nvPr>
        </p:nvSpPr>
        <p:spPr>
          <a:xfrm>
            <a:off x="592468" y="404865"/>
            <a:ext cx="5829300" cy="701782"/>
          </a:xfrm>
          <a:noFill/>
        </p:spPr>
        <p:txBody>
          <a:bodyPr/>
          <a:lstStyle/>
          <a:p>
            <a:r>
              <a:rPr lang="en-US" altLang="en-US" dirty="0" smtClean="0"/>
              <a:t>Selection (</a:t>
            </a:r>
            <a:r>
              <a:rPr lang="en-US" altLang="en-US" sz="3600" dirty="0">
                <a:sym typeface="Symbol" panose="05050102010706020507" pitchFamily="18" charset="2"/>
              </a:rPr>
              <a:t>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altLang="en-US" dirty="0" smtClean="0"/>
          </a:p>
        </p:txBody>
      </p:sp>
      <p:graphicFrame>
        <p:nvGraphicFramePr>
          <p:cNvPr id="46085" name="Object 5"/>
          <p:cNvGraphicFramePr>
            <a:graphicFrameLocks/>
          </p:cNvGraphicFramePr>
          <p:nvPr>
            <p:extLst/>
          </p:nvPr>
        </p:nvGraphicFramePr>
        <p:xfrm>
          <a:off x="1310141" y="5188305"/>
          <a:ext cx="2257425" cy="60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3019320" imgH="822240" progId="Equation.3">
                  <p:embed/>
                </p:oleObj>
              </mc:Choice>
              <mc:Fallback>
                <p:oleObj name="Equation" r:id="rId4" imgW="3019320" imgH="822240" progId="Equation.3">
                  <p:embed/>
                  <p:pic>
                    <p:nvPicPr>
                      <p:cNvPr id="4608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141" y="5188305"/>
                        <a:ext cx="2257425" cy="608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54" name="Group 1258"/>
          <p:cNvGrpSpPr>
            <a:grpSpLocks/>
          </p:cNvGrpSpPr>
          <p:nvPr/>
        </p:nvGrpSpPr>
        <p:grpSpPr bwMode="auto">
          <a:xfrm>
            <a:off x="4816251" y="3651477"/>
            <a:ext cx="2012156" cy="1085850"/>
            <a:chOff x="3329" y="2894"/>
            <a:chExt cx="1690" cy="912"/>
          </a:xfrm>
        </p:grpSpPr>
        <p:sp>
          <p:nvSpPr>
            <p:cNvPr id="5128" name="Rectangle 178"/>
            <p:cNvSpPr>
              <a:spLocks noChangeArrowheads="1"/>
            </p:cNvSpPr>
            <p:nvPr/>
          </p:nvSpPr>
          <p:spPr bwMode="auto">
            <a:xfrm>
              <a:off x="3345" y="2902"/>
              <a:ext cx="853" cy="285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29" name="Rectangle 179"/>
            <p:cNvSpPr>
              <a:spLocks noChangeArrowheads="1"/>
            </p:cNvSpPr>
            <p:nvPr/>
          </p:nvSpPr>
          <p:spPr bwMode="auto">
            <a:xfrm>
              <a:off x="3377" y="2902"/>
              <a:ext cx="781" cy="27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30" name="Rectangle 180"/>
            <p:cNvSpPr>
              <a:spLocks noChangeArrowheads="1"/>
            </p:cNvSpPr>
            <p:nvPr/>
          </p:nvSpPr>
          <p:spPr bwMode="auto">
            <a:xfrm>
              <a:off x="3380" y="2906"/>
              <a:ext cx="64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2100">
                  <a:solidFill>
                    <a:srgbClr val="000000"/>
                  </a:solidFill>
                </a:rPr>
                <a:t>sname</a:t>
              </a:r>
              <a:endParaRPr lang="en-US" altLang="en-US" sz="900"/>
            </a:p>
          </p:txBody>
        </p:sp>
        <p:sp>
          <p:nvSpPr>
            <p:cNvPr id="5131" name="Rectangle 181"/>
            <p:cNvSpPr>
              <a:spLocks noChangeArrowheads="1"/>
            </p:cNvSpPr>
            <p:nvPr/>
          </p:nvSpPr>
          <p:spPr bwMode="auto">
            <a:xfrm>
              <a:off x="4214" y="2902"/>
              <a:ext cx="789" cy="285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32" name="Rectangle 182"/>
            <p:cNvSpPr>
              <a:spLocks noChangeArrowheads="1"/>
            </p:cNvSpPr>
            <p:nvPr/>
          </p:nvSpPr>
          <p:spPr bwMode="auto">
            <a:xfrm>
              <a:off x="4253" y="2902"/>
              <a:ext cx="718" cy="27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33" name="Rectangle 183"/>
            <p:cNvSpPr>
              <a:spLocks noChangeArrowheads="1"/>
            </p:cNvSpPr>
            <p:nvPr/>
          </p:nvSpPr>
          <p:spPr bwMode="auto">
            <a:xfrm>
              <a:off x="4257" y="2906"/>
              <a:ext cx="59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2100">
                  <a:solidFill>
                    <a:srgbClr val="000000"/>
                  </a:solidFill>
                </a:rPr>
                <a:t>rating</a:t>
              </a:r>
              <a:endParaRPr lang="en-US" altLang="en-US" sz="900"/>
            </a:p>
          </p:txBody>
        </p:sp>
        <p:sp>
          <p:nvSpPr>
            <p:cNvPr id="5134" name="Rectangle 184"/>
            <p:cNvSpPr>
              <a:spLocks noChangeArrowheads="1"/>
            </p:cNvSpPr>
            <p:nvPr/>
          </p:nvSpPr>
          <p:spPr bwMode="auto">
            <a:xfrm>
              <a:off x="3329" y="2894"/>
              <a:ext cx="86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35" name="Line 185"/>
            <p:cNvSpPr>
              <a:spLocks noChangeShapeType="1"/>
            </p:cNvSpPr>
            <p:nvPr/>
          </p:nvSpPr>
          <p:spPr bwMode="auto">
            <a:xfrm>
              <a:off x="3329" y="2894"/>
              <a:ext cx="8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Rectangle 186"/>
            <p:cNvSpPr>
              <a:spLocks noChangeArrowheads="1"/>
            </p:cNvSpPr>
            <p:nvPr/>
          </p:nvSpPr>
          <p:spPr bwMode="auto">
            <a:xfrm>
              <a:off x="4198" y="2894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37" name="Line 187"/>
            <p:cNvSpPr>
              <a:spLocks noChangeShapeType="1"/>
            </p:cNvSpPr>
            <p:nvPr/>
          </p:nvSpPr>
          <p:spPr bwMode="auto">
            <a:xfrm>
              <a:off x="4198" y="2894"/>
              <a:ext cx="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88"/>
            <p:cNvSpPr>
              <a:spLocks noChangeShapeType="1"/>
            </p:cNvSpPr>
            <p:nvPr/>
          </p:nvSpPr>
          <p:spPr bwMode="auto">
            <a:xfrm>
              <a:off x="4198" y="2894"/>
              <a:ext cx="1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Rectangle 189"/>
            <p:cNvSpPr>
              <a:spLocks noChangeArrowheads="1"/>
            </p:cNvSpPr>
            <p:nvPr/>
          </p:nvSpPr>
          <p:spPr bwMode="auto">
            <a:xfrm>
              <a:off x="4206" y="2894"/>
              <a:ext cx="79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40" name="Line 190"/>
            <p:cNvSpPr>
              <a:spLocks noChangeShapeType="1"/>
            </p:cNvSpPr>
            <p:nvPr/>
          </p:nvSpPr>
          <p:spPr bwMode="auto">
            <a:xfrm>
              <a:off x="4206" y="2894"/>
              <a:ext cx="79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Rectangle 191"/>
            <p:cNvSpPr>
              <a:spLocks noChangeArrowheads="1"/>
            </p:cNvSpPr>
            <p:nvPr/>
          </p:nvSpPr>
          <p:spPr bwMode="auto">
            <a:xfrm>
              <a:off x="5003" y="2894"/>
              <a:ext cx="1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42" name="Line 192"/>
            <p:cNvSpPr>
              <a:spLocks noChangeShapeType="1"/>
            </p:cNvSpPr>
            <p:nvPr/>
          </p:nvSpPr>
          <p:spPr bwMode="auto">
            <a:xfrm>
              <a:off x="5003" y="2894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Rectangle 193"/>
            <p:cNvSpPr>
              <a:spLocks noChangeArrowheads="1"/>
            </p:cNvSpPr>
            <p:nvPr/>
          </p:nvSpPr>
          <p:spPr bwMode="auto">
            <a:xfrm>
              <a:off x="3329" y="2902"/>
              <a:ext cx="16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44" name="Line 194"/>
            <p:cNvSpPr>
              <a:spLocks noChangeShapeType="1"/>
            </p:cNvSpPr>
            <p:nvPr/>
          </p:nvSpPr>
          <p:spPr bwMode="auto">
            <a:xfrm>
              <a:off x="3329" y="2902"/>
              <a:ext cx="1" cy="2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195"/>
            <p:cNvSpPr>
              <a:spLocks noChangeArrowheads="1"/>
            </p:cNvSpPr>
            <p:nvPr/>
          </p:nvSpPr>
          <p:spPr bwMode="auto">
            <a:xfrm>
              <a:off x="4198" y="2902"/>
              <a:ext cx="8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46" name="Line 196"/>
            <p:cNvSpPr>
              <a:spLocks noChangeShapeType="1"/>
            </p:cNvSpPr>
            <p:nvPr/>
          </p:nvSpPr>
          <p:spPr bwMode="auto">
            <a:xfrm>
              <a:off x="4198" y="2902"/>
              <a:ext cx="1" cy="2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Rectangle 197"/>
            <p:cNvSpPr>
              <a:spLocks noChangeArrowheads="1"/>
            </p:cNvSpPr>
            <p:nvPr/>
          </p:nvSpPr>
          <p:spPr bwMode="auto">
            <a:xfrm>
              <a:off x="5003" y="2902"/>
              <a:ext cx="16" cy="2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48" name="Line 198"/>
            <p:cNvSpPr>
              <a:spLocks noChangeShapeType="1"/>
            </p:cNvSpPr>
            <p:nvPr/>
          </p:nvSpPr>
          <p:spPr bwMode="auto">
            <a:xfrm>
              <a:off x="5003" y="2902"/>
              <a:ext cx="1" cy="2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Rectangle 199"/>
            <p:cNvSpPr>
              <a:spLocks noChangeArrowheads="1"/>
            </p:cNvSpPr>
            <p:nvPr/>
          </p:nvSpPr>
          <p:spPr bwMode="auto">
            <a:xfrm>
              <a:off x="3380" y="3199"/>
              <a:ext cx="6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2100">
                  <a:solidFill>
                    <a:srgbClr val="000000"/>
                  </a:solidFill>
                </a:rPr>
                <a:t>yuppy</a:t>
              </a:r>
              <a:endParaRPr lang="en-US" altLang="en-US" sz="900"/>
            </a:p>
          </p:txBody>
        </p:sp>
        <p:sp>
          <p:nvSpPr>
            <p:cNvPr id="5150" name="Rectangle 200"/>
            <p:cNvSpPr>
              <a:spLocks noChangeArrowheads="1"/>
            </p:cNvSpPr>
            <p:nvPr/>
          </p:nvSpPr>
          <p:spPr bwMode="auto">
            <a:xfrm>
              <a:off x="4257" y="3199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2100">
                  <a:solidFill>
                    <a:srgbClr val="000000"/>
                  </a:solidFill>
                </a:rPr>
                <a:t>9</a:t>
              </a:r>
              <a:endParaRPr lang="en-US" altLang="en-US" sz="900"/>
            </a:p>
          </p:txBody>
        </p:sp>
        <p:sp>
          <p:nvSpPr>
            <p:cNvPr id="5151" name="Rectangle 201"/>
            <p:cNvSpPr>
              <a:spLocks noChangeArrowheads="1"/>
            </p:cNvSpPr>
            <p:nvPr/>
          </p:nvSpPr>
          <p:spPr bwMode="auto">
            <a:xfrm>
              <a:off x="3329" y="3187"/>
              <a:ext cx="1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52" name="Line 202"/>
            <p:cNvSpPr>
              <a:spLocks noChangeShapeType="1"/>
            </p:cNvSpPr>
            <p:nvPr/>
          </p:nvSpPr>
          <p:spPr bwMode="auto">
            <a:xfrm>
              <a:off x="3329" y="31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Rectangle 203"/>
            <p:cNvSpPr>
              <a:spLocks noChangeArrowheads="1"/>
            </p:cNvSpPr>
            <p:nvPr/>
          </p:nvSpPr>
          <p:spPr bwMode="auto">
            <a:xfrm>
              <a:off x="3345" y="3187"/>
              <a:ext cx="85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54" name="Line 204"/>
            <p:cNvSpPr>
              <a:spLocks noChangeShapeType="1"/>
            </p:cNvSpPr>
            <p:nvPr/>
          </p:nvSpPr>
          <p:spPr bwMode="auto">
            <a:xfrm>
              <a:off x="3345" y="3187"/>
              <a:ext cx="85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Rectangle 205"/>
            <p:cNvSpPr>
              <a:spLocks noChangeArrowheads="1"/>
            </p:cNvSpPr>
            <p:nvPr/>
          </p:nvSpPr>
          <p:spPr bwMode="auto">
            <a:xfrm>
              <a:off x="4198" y="318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56" name="Line 206"/>
            <p:cNvSpPr>
              <a:spLocks noChangeShapeType="1"/>
            </p:cNvSpPr>
            <p:nvPr/>
          </p:nvSpPr>
          <p:spPr bwMode="auto">
            <a:xfrm>
              <a:off x="4198" y="3187"/>
              <a:ext cx="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207"/>
            <p:cNvSpPr>
              <a:spLocks noChangeShapeType="1"/>
            </p:cNvSpPr>
            <p:nvPr/>
          </p:nvSpPr>
          <p:spPr bwMode="auto">
            <a:xfrm>
              <a:off x="4198" y="3187"/>
              <a:ext cx="1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Rectangle 208"/>
            <p:cNvSpPr>
              <a:spLocks noChangeArrowheads="1"/>
            </p:cNvSpPr>
            <p:nvPr/>
          </p:nvSpPr>
          <p:spPr bwMode="auto">
            <a:xfrm>
              <a:off x="4206" y="3187"/>
              <a:ext cx="79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59" name="Line 209"/>
            <p:cNvSpPr>
              <a:spLocks noChangeShapeType="1"/>
            </p:cNvSpPr>
            <p:nvPr/>
          </p:nvSpPr>
          <p:spPr bwMode="auto">
            <a:xfrm>
              <a:off x="4206" y="3187"/>
              <a:ext cx="79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Rectangle 210"/>
            <p:cNvSpPr>
              <a:spLocks noChangeArrowheads="1"/>
            </p:cNvSpPr>
            <p:nvPr/>
          </p:nvSpPr>
          <p:spPr bwMode="auto">
            <a:xfrm>
              <a:off x="5003" y="3187"/>
              <a:ext cx="1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61" name="Line 211"/>
            <p:cNvSpPr>
              <a:spLocks noChangeShapeType="1"/>
            </p:cNvSpPr>
            <p:nvPr/>
          </p:nvSpPr>
          <p:spPr bwMode="auto">
            <a:xfrm>
              <a:off x="5003" y="3187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Rectangle 212"/>
            <p:cNvSpPr>
              <a:spLocks noChangeArrowheads="1"/>
            </p:cNvSpPr>
            <p:nvPr/>
          </p:nvSpPr>
          <p:spPr bwMode="auto">
            <a:xfrm>
              <a:off x="3329" y="3195"/>
              <a:ext cx="16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63" name="Line 213"/>
            <p:cNvSpPr>
              <a:spLocks noChangeShapeType="1"/>
            </p:cNvSpPr>
            <p:nvPr/>
          </p:nvSpPr>
          <p:spPr bwMode="auto">
            <a:xfrm>
              <a:off x="3329" y="3195"/>
              <a:ext cx="1" cy="3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Rectangle 214"/>
            <p:cNvSpPr>
              <a:spLocks noChangeArrowheads="1"/>
            </p:cNvSpPr>
            <p:nvPr/>
          </p:nvSpPr>
          <p:spPr bwMode="auto">
            <a:xfrm>
              <a:off x="4198" y="3195"/>
              <a:ext cx="8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65" name="Line 215"/>
            <p:cNvSpPr>
              <a:spLocks noChangeShapeType="1"/>
            </p:cNvSpPr>
            <p:nvPr/>
          </p:nvSpPr>
          <p:spPr bwMode="auto">
            <a:xfrm>
              <a:off x="4198" y="3195"/>
              <a:ext cx="1" cy="3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Rectangle 216"/>
            <p:cNvSpPr>
              <a:spLocks noChangeArrowheads="1"/>
            </p:cNvSpPr>
            <p:nvPr/>
          </p:nvSpPr>
          <p:spPr bwMode="auto">
            <a:xfrm>
              <a:off x="5003" y="3195"/>
              <a:ext cx="16" cy="3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67" name="Line 217"/>
            <p:cNvSpPr>
              <a:spLocks noChangeShapeType="1"/>
            </p:cNvSpPr>
            <p:nvPr/>
          </p:nvSpPr>
          <p:spPr bwMode="auto">
            <a:xfrm>
              <a:off x="5003" y="3195"/>
              <a:ext cx="1" cy="3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Rectangle 218"/>
            <p:cNvSpPr>
              <a:spLocks noChangeArrowheads="1"/>
            </p:cNvSpPr>
            <p:nvPr/>
          </p:nvSpPr>
          <p:spPr bwMode="auto">
            <a:xfrm>
              <a:off x="3380" y="3516"/>
              <a:ext cx="52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2100">
                  <a:solidFill>
                    <a:srgbClr val="000000"/>
                  </a:solidFill>
                </a:rPr>
                <a:t>rusty</a:t>
              </a:r>
              <a:endParaRPr lang="en-US" altLang="en-US" sz="900"/>
            </a:p>
          </p:txBody>
        </p:sp>
        <p:sp>
          <p:nvSpPr>
            <p:cNvPr id="5169" name="Rectangle 219"/>
            <p:cNvSpPr>
              <a:spLocks noChangeArrowheads="1"/>
            </p:cNvSpPr>
            <p:nvPr/>
          </p:nvSpPr>
          <p:spPr bwMode="auto">
            <a:xfrm>
              <a:off x="4257" y="3516"/>
              <a:ext cx="2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2100">
                  <a:solidFill>
                    <a:srgbClr val="000000"/>
                  </a:solidFill>
                </a:rPr>
                <a:t>10</a:t>
              </a:r>
              <a:endParaRPr lang="en-US" altLang="en-US" sz="900"/>
            </a:p>
          </p:txBody>
        </p:sp>
        <p:sp>
          <p:nvSpPr>
            <p:cNvPr id="5170" name="Rectangle 220"/>
            <p:cNvSpPr>
              <a:spLocks noChangeArrowheads="1"/>
            </p:cNvSpPr>
            <p:nvPr/>
          </p:nvSpPr>
          <p:spPr bwMode="auto">
            <a:xfrm>
              <a:off x="3329" y="3512"/>
              <a:ext cx="16" cy="2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71" name="Line 221"/>
            <p:cNvSpPr>
              <a:spLocks noChangeShapeType="1"/>
            </p:cNvSpPr>
            <p:nvPr/>
          </p:nvSpPr>
          <p:spPr bwMode="auto">
            <a:xfrm>
              <a:off x="3329" y="3512"/>
              <a:ext cx="1" cy="2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Rectangle 222"/>
            <p:cNvSpPr>
              <a:spLocks noChangeArrowheads="1"/>
            </p:cNvSpPr>
            <p:nvPr/>
          </p:nvSpPr>
          <p:spPr bwMode="auto">
            <a:xfrm>
              <a:off x="3329" y="3798"/>
              <a:ext cx="86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73" name="Line 223"/>
            <p:cNvSpPr>
              <a:spLocks noChangeShapeType="1"/>
            </p:cNvSpPr>
            <p:nvPr/>
          </p:nvSpPr>
          <p:spPr bwMode="auto">
            <a:xfrm>
              <a:off x="3329" y="3798"/>
              <a:ext cx="8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Rectangle 224"/>
            <p:cNvSpPr>
              <a:spLocks noChangeArrowheads="1"/>
            </p:cNvSpPr>
            <p:nvPr/>
          </p:nvSpPr>
          <p:spPr bwMode="auto">
            <a:xfrm>
              <a:off x="4198" y="3512"/>
              <a:ext cx="8" cy="2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75" name="Line 225"/>
            <p:cNvSpPr>
              <a:spLocks noChangeShapeType="1"/>
            </p:cNvSpPr>
            <p:nvPr/>
          </p:nvSpPr>
          <p:spPr bwMode="auto">
            <a:xfrm>
              <a:off x="4198" y="3512"/>
              <a:ext cx="1" cy="2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Rectangle 226"/>
            <p:cNvSpPr>
              <a:spLocks noChangeArrowheads="1"/>
            </p:cNvSpPr>
            <p:nvPr/>
          </p:nvSpPr>
          <p:spPr bwMode="auto">
            <a:xfrm>
              <a:off x="4198" y="3798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77" name="Line 227"/>
            <p:cNvSpPr>
              <a:spLocks noChangeShapeType="1"/>
            </p:cNvSpPr>
            <p:nvPr/>
          </p:nvSpPr>
          <p:spPr bwMode="auto">
            <a:xfrm>
              <a:off x="4198" y="3798"/>
              <a:ext cx="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Line 228"/>
            <p:cNvSpPr>
              <a:spLocks noChangeShapeType="1"/>
            </p:cNvSpPr>
            <p:nvPr/>
          </p:nvSpPr>
          <p:spPr bwMode="auto">
            <a:xfrm>
              <a:off x="4198" y="3798"/>
              <a:ext cx="1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Rectangle 229"/>
            <p:cNvSpPr>
              <a:spLocks noChangeArrowheads="1"/>
            </p:cNvSpPr>
            <p:nvPr/>
          </p:nvSpPr>
          <p:spPr bwMode="auto">
            <a:xfrm>
              <a:off x="4206" y="3798"/>
              <a:ext cx="79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80" name="Line 230"/>
            <p:cNvSpPr>
              <a:spLocks noChangeShapeType="1"/>
            </p:cNvSpPr>
            <p:nvPr/>
          </p:nvSpPr>
          <p:spPr bwMode="auto">
            <a:xfrm>
              <a:off x="4206" y="3798"/>
              <a:ext cx="79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Rectangle 231"/>
            <p:cNvSpPr>
              <a:spLocks noChangeArrowheads="1"/>
            </p:cNvSpPr>
            <p:nvPr/>
          </p:nvSpPr>
          <p:spPr bwMode="auto">
            <a:xfrm>
              <a:off x="5003" y="3512"/>
              <a:ext cx="16" cy="2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82" name="Line 232"/>
            <p:cNvSpPr>
              <a:spLocks noChangeShapeType="1"/>
            </p:cNvSpPr>
            <p:nvPr/>
          </p:nvSpPr>
          <p:spPr bwMode="auto">
            <a:xfrm>
              <a:off x="5003" y="3512"/>
              <a:ext cx="1" cy="2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Rectangle 233"/>
            <p:cNvSpPr>
              <a:spLocks noChangeArrowheads="1"/>
            </p:cNvSpPr>
            <p:nvPr/>
          </p:nvSpPr>
          <p:spPr bwMode="auto">
            <a:xfrm>
              <a:off x="5003" y="3798"/>
              <a:ext cx="1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5184" name="Line 234"/>
            <p:cNvSpPr>
              <a:spLocks noChangeShapeType="1"/>
            </p:cNvSpPr>
            <p:nvPr/>
          </p:nvSpPr>
          <p:spPr bwMode="auto">
            <a:xfrm>
              <a:off x="5003" y="3798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6087" name="Object 7"/>
          <p:cNvGraphicFramePr>
            <a:graphicFrameLocks/>
          </p:cNvGraphicFramePr>
          <p:nvPr>
            <p:extLst/>
          </p:nvPr>
        </p:nvGraphicFramePr>
        <p:xfrm>
          <a:off x="4186410" y="5035947"/>
          <a:ext cx="3604022" cy="5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5725800" imgH="946080" progId="Equation.3">
                  <p:embed/>
                </p:oleObj>
              </mc:Choice>
              <mc:Fallback>
                <p:oleObj name="Equation" r:id="rId6" imgW="5725800" imgH="946080" progId="Equation.3">
                  <p:embed/>
                  <p:pic>
                    <p:nvPicPr>
                      <p:cNvPr id="4608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410" y="5035947"/>
                        <a:ext cx="3604022" cy="583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5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770787" y="1676503"/>
            <a:ext cx="6743700" cy="1296590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0" dirty="0" smtClean="0"/>
              <a:t>Selects rows that satisfy </a:t>
            </a:r>
            <a:r>
              <a:rPr lang="en-US" altLang="en-US" b="0" i="1" dirty="0" smtClean="0">
                <a:solidFill>
                  <a:schemeClr val="accent2"/>
                </a:solidFill>
              </a:rPr>
              <a:t>selection condition</a:t>
            </a:r>
            <a:r>
              <a:rPr lang="en-US" altLang="en-US" b="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Gives </a:t>
            </a:r>
            <a:r>
              <a:rPr lang="en-US" dirty="0"/>
              <a:t>a subset of the tuples that match a specified criterion</a:t>
            </a:r>
            <a:r>
              <a:rPr lang="en-US" dirty="0" smtClean="0"/>
              <a:t>.</a:t>
            </a:r>
            <a:endParaRPr lang="en-US" altLang="en-US" b="0" dirty="0" smtClean="0"/>
          </a:p>
          <a:p>
            <a:pPr>
              <a:lnSpc>
                <a:spcPct val="90000"/>
              </a:lnSpc>
            </a:pPr>
            <a:r>
              <a:rPr lang="en-US" altLang="en-US" b="0" dirty="0" smtClean="0"/>
              <a:t>Result is a relation.</a:t>
            </a:r>
          </a:p>
        </p:txBody>
      </p:sp>
      <p:sp>
        <p:nvSpPr>
          <p:cNvPr id="5186" name="Rectangle 14"/>
          <p:cNvSpPr>
            <a:spLocks noChangeArrowheads="1"/>
          </p:cNvSpPr>
          <p:nvPr/>
        </p:nvSpPr>
        <p:spPr bwMode="auto">
          <a:xfrm>
            <a:off x="999108" y="3328818"/>
            <a:ext cx="446485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87" name="Rectangle 15"/>
          <p:cNvSpPr>
            <a:spLocks noChangeArrowheads="1"/>
          </p:cNvSpPr>
          <p:nvPr/>
        </p:nvSpPr>
        <p:spPr bwMode="auto">
          <a:xfrm>
            <a:off x="1000298" y="3339533"/>
            <a:ext cx="302968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sid</a:t>
            </a:r>
            <a:endParaRPr lang="en-US" altLang="en-US" sz="900"/>
          </a:p>
        </p:txBody>
      </p:sp>
      <p:sp>
        <p:nvSpPr>
          <p:cNvPr id="5188" name="Rectangle 16"/>
          <p:cNvSpPr>
            <a:spLocks noChangeArrowheads="1"/>
          </p:cNvSpPr>
          <p:nvPr/>
        </p:nvSpPr>
        <p:spPr bwMode="auto">
          <a:xfrm>
            <a:off x="999106" y="3605043"/>
            <a:ext cx="309563" cy="142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89" name="Rectangle 17"/>
          <p:cNvSpPr>
            <a:spLocks noChangeArrowheads="1"/>
          </p:cNvSpPr>
          <p:nvPr/>
        </p:nvSpPr>
        <p:spPr bwMode="auto">
          <a:xfrm>
            <a:off x="1309860" y="3339533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190" name="Rectangle 18"/>
          <p:cNvSpPr>
            <a:spLocks noChangeArrowheads="1"/>
          </p:cNvSpPr>
          <p:nvPr/>
        </p:nvSpPr>
        <p:spPr bwMode="auto">
          <a:xfrm>
            <a:off x="955055" y="3328818"/>
            <a:ext cx="44053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91" name="Rectangle 19"/>
          <p:cNvSpPr>
            <a:spLocks noChangeArrowheads="1"/>
          </p:cNvSpPr>
          <p:nvPr/>
        </p:nvSpPr>
        <p:spPr bwMode="auto">
          <a:xfrm>
            <a:off x="1445591" y="3328818"/>
            <a:ext cx="47625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92" name="Rectangle 20"/>
          <p:cNvSpPr>
            <a:spLocks noChangeArrowheads="1"/>
          </p:cNvSpPr>
          <p:nvPr/>
        </p:nvSpPr>
        <p:spPr bwMode="auto">
          <a:xfrm>
            <a:off x="1549176" y="3328818"/>
            <a:ext cx="817960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93" name="Rectangle 21"/>
          <p:cNvSpPr>
            <a:spLocks noChangeArrowheads="1"/>
          </p:cNvSpPr>
          <p:nvPr/>
        </p:nvSpPr>
        <p:spPr bwMode="auto">
          <a:xfrm>
            <a:off x="1550367" y="3339533"/>
            <a:ext cx="66364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sname</a:t>
            </a:r>
            <a:endParaRPr lang="en-US" altLang="en-US" sz="900"/>
          </a:p>
        </p:txBody>
      </p:sp>
      <p:sp>
        <p:nvSpPr>
          <p:cNvPr id="5194" name="Rectangle 22"/>
          <p:cNvSpPr>
            <a:spLocks noChangeArrowheads="1"/>
          </p:cNvSpPr>
          <p:nvPr/>
        </p:nvSpPr>
        <p:spPr bwMode="auto">
          <a:xfrm>
            <a:off x="2224260" y="3339533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195" name="Rectangle 23"/>
          <p:cNvSpPr>
            <a:spLocks noChangeArrowheads="1"/>
          </p:cNvSpPr>
          <p:nvPr/>
        </p:nvSpPr>
        <p:spPr bwMode="auto">
          <a:xfrm>
            <a:off x="1499170" y="3328818"/>
            <a:ext cx="50006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96" name="Rectangle 24"/>
          <p:cNvSpPr>
            <a:spLocks noChangeArrowheads="1"/>
          </p:cNvSpPr>
          <p:nvPr/>
        </p:nvSpPr>
        <p:spPr bwMode="auto">
          <a:xfrm>
            <a:off x="2367135" y="3328818"/>
            <a:ext cx="46434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97" name="Rectangle 25"/>
          <p:cNvSpPr>
            <a:spLocks noChangeArrowheads="1"/>
          </p:cNvSpPr>
          <p:nvPr/>
        </p:nvSpPr>
        <p:spPr bwMode="auto">
          <a:xfrm>
            <a:off x="2467149" y="3328818"/>
            <a:ext cx="758428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198" name="Rectangle 26"/>
          <p:cNvSpPr>
            <a:spLocks noChangeArrowheads="1"/>
          </p:cNvSpPr>
          <p:nvPr/>
        </p:nvSpPr>
        <p:spPr bwMode="auto">
          <a:xfrm>
            <a:off x="2468339" y="3339533"/>
            <a:ext cx="605935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rating</a:t>
            </a:r>
            <a:endParaRPr lang="en-US" altLang="en-US" sz="900"/>
          </a:p>
        </p:txBody>
      </p:sp>
      <p:sp>
        <p:nvSpPr>
          <p:cNvPr id="5199" name="Rectangle 27"/>
          <p:cNvSpPr>
            <a:spLocks noChangeArrowheads="1"/>
          </p:cNvSpPr>
          <p:nvPr/>
        </p:nvSpPr>
        <p:spPr bwMode="auto">
          <a:xfrm>
            <a:off x="3082700" y="3339533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00" name="Rectangle 28"/>
          <p:cNvSpPr>
            <a:spLocks noChangeArrowheads="1"/>
          </p:cNvSpPr>
          <p:nvPr/>
        </p:nvSpPr>
        <p:spPr bwMode="auto">
          <a:xfrm>
            <a:off x="2420714" y="3328818"/>
            <a:ext cx="46435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01" name="Rectangle 29"/>
          <p:cNvSpPr>
            <a:spLocks noChangeArrowheads="1"/>
          </p:cNvSpPr>
          <p:nvPr/>
        </p:nvSpPr>
        <p:spPr bwMode="auto">
          <a:xfrm>
            <a:off x="3225576" y="3328818"/>
            <a:ext cx="46435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02" name="Rectangle 30"/>
          <p:cNvSpPr>
            <a:spLocks noChangeArrowheads="1"/>
          </p:cNvSpPr>
          <p:nvPr/>
        </p:nvSpPr>
        <p:spPr bwMode="auto">
          <a:xfrm>
            <a:off x="3325589" y="3328818"/>
            <a:ext cx="613172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03" name="Rectangle 31"/>
          <p:cNvSpPr>
            <a:spLocks noChangeArrowheads="1"/>
          </p:cNvSpPr>
          <p:nvPr/>
        </p:nvSpPr>
        <p:spPr bwMode="auto">
          <a:xfrm>
            <a:off x="3326780" y="3339533"/>
            <a:ext cx="36067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age</a:t>
            </a:r>
            <a:endParaRPr lang="en-US" altLang="en-US" sz="900"/>
          </a:p>
        </p:txBody>
      </p:sp>
      <p:sp>
        <p:nvSpPr>
          <p:cNvPr id="5204" name="Rectangle 32"/>
          <p:cNvSpPr>
            <a:spLocks noChangeArrowheads="1"/>
          </p:cNvSpPr>
          <p:nvPr/>
        </p:nvSpPr>
        <p:spPr bwMode="auto">
          <a:xfrm>
            <a:off x="3689919" y="3339533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05" name="Rectangle 33"/>
          <p:cNvSpPr>
            <a:spLocks noChangeArrowheads="1"/>
          </p:cNvSpPr>
          <p:nvPr/>
        </p:nvSpPr>
        <p:spPr bwMode="auto">
          <a:xfrm>
            <a:off x="3277963" y="3328818"/>
            <a:ext cx="47625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06" name="Rectangle 34"/>
          <p:cNvSpPr>
            <a:spLocks noChangeArrowheads="1"/>
          </p:cNvSpPr>
          <p:nvPr/>
        </p:nvSpPr>
        <p:spPr bwMode="auto">
          <a:xfrm>
            <a:off x="3938761" y="3328818"/>
            <a:ext cx="44053" cy="303609"/>
          </a:xfrm>
          <a:prstGeom prst="rect">
            <a:avLst/>
          </a:prstGeom>
          <a:solidFill>
            <a:srgbClr val="ECEC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07" name="Rectangle 35"/>
          <p:cNvSpPr>
            <a:spLocks noChangeArrowheads="1"/>
          </p:cNvSpPr>
          <p:nvPr/>
        </p:nvSpPr>
        <p:spPr bwMode="auto">
          <a:xfrm>
            <a:off x="941958" y="3321675"/>
            <a:ext cx="551260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08" name="Line 36"/>
          <p:cNvSpPr>
            <a:spLocks noChangeShapeType="1"/>
          </p:cNvSpPr>
          <p:nvPr/>
        </p:nvSpPr>
        <p:spPr bwMode="auto">
          <a:xfrm>
            <a:off x="941958" y="3321676"/>
            <a:ext cx="551260" cy="119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9" name="Rectangle 37"/>
          <p:cNvSpPr>
            <a:spLocks noChangeArrowheads="1"/>
          </p:cNvSpPr>
          <p:nvPr/>
        </p:nvSpPr>
        <p:spPr bwMode="auto">
          <a:xfrm>
            <a:off x="1493217" y="3321675"/>
            <a:ext cx="5953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10" name="Line 38"/>
          <p:cNvSpPr>
            <a:spLocks noChangeShapeType="1"/>
          </p:cNvSpPr>
          <p:nvPr/>
        </p:nvSpPr>
        <p:spPr bwMode="auto">
          <a:xfrm>
            <a:off x="1493217" y="3321676"/>
            <a:ext cx="5953" cy="119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1" name="Line 39"/>
          <p:cNvSpPr>
            <a:spLocks noChangeShapeType="1"/>
          </p:cNvSpPr>
          <p:nvPr/>
        </p:nvSpPr>
        <p:spPr bwMode="auto">
          <a:xfrm>
            <a:off x="1493218" y="3321675"/>
            <a:ext cx="1190" cy="7144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2" name="Rectangle 40"/>
          <p:cNvSpPr>
            <a:spLocks noChangeArrowheads="1"/>
          </p:cNvSpPr>
          <p:nvPr/>
        </p:nvSpPr>
        <p:spPr bwMode="auto">
          <a:xfrm>
            <a:off x="1499169" y="3321675"/>
            <a:ext cx="914400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13" name="Line 41"/>
          <p:cNvSpPr>
            <a:spLocks noChangeShapeType="1"/>
          </p:cNvSpPr>
          <p:nvPr/>
        </p:nvSpPr>
        <p:spPr bwMode="auto">
          <a:xfrm>
            <a:off x="1499169" y="3321676"/>
            <a:ext cx="914400" cy="119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4" name="Rectangle 42"/>
          <p:cNvSpPr>
            <a:spLocks noChangeArrowheads="1"/>
          </p:cNvSpPr>
          <p:nvPr/>
        </p:nvSpPr>
        <p:spPr bwMode="auto">
          <a:xfrm>
            <a:off x="2413570" y="3321675"/>
            <a:ext cx="7144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15" name="Line 43"/>
          <p:cNvSpPr>
            <a:spLocks noChangeShapeType="1"/>
          </p:cNvSpPr>
          <p:nvPr/>
        </p:nvSpPr>
        <p:spPr bwMode="auto">
          <a:xfrm>
            <a:off x="2413570" y="3321676"/>
            <a:ext cx="7144" cy="119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6" name="Line 44"/>
          <p:cNvSpPr>
            <a:spLocks noChangeShapeType="1"/>
          </p:cNvSpPr>
          <p:nvPr/>
        </p:nvSpPr>
        <p:spPr bwMode="auto">
          <a:xfrm>
            <a:off x="2413569" y="3321675"/>
            <a:ext cx="1191" cy="7144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7" name="Rectangle 45"/>
          <p:cNvSpPr>
            <a:spLocks noChangeArrowheads="1"/>
          </p:cNvSpPr>
          <p:nvPr/>
        </p:nvSpPr>
        <p:spPr bwMode="auto">
          <a:xfrm>
            <a:off x="2420714" y="3321675"/>
            <a:ext cx="851297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18" name="Line 46"/>
          <p:cNvSpPr>
            <a:spLocks noChangeShapeType="1"/>
          </p:cNvSpPr>
          <p:nvPr/>
        </p:nvSpPr>
        <p:spPr bwMode="auto">
          <a:xfrm>
            <a:off x="2420714" y="3321676"/>
            <a:ext cx="851297" cy="119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9" name="Rectangle 47"/>
          <p:cNvSpPr>
            <a:spLocks noChangeArrowheads="1"/>
          </p:cNvSpPr>
          <p:nvPr/>
        </p:nvSpPr>
        <p:spPr bwMode="auto">
          <a:xfrm>
            <a:off x="3272011" y="3321675"/>
            <a:ext cx="5953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20" name="Line 48"/>
          <p:cNvSpPr>
            <a:spLocks noChangeShapeType="1"/>
          </p:cNvSpPr>
          <p:nvPr/>
        </p:nvSpPr>
        <p:spPr bwMode="auto">
          <a:xfrm>
            <a:off x="3272011" y="3321676"/>
            <a:ext cx="5953" cy="119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1" name="Line 49"/>
          <p:cNvSpPr>
            <a:spLocks noChangeShapeType="1"/>
          </p:cNvSpPr>
          <p:nvPr/>
        </p:nvSpPr>
        <p:spPr bwMode="auto">
          <a:xfrm>
            <a:off x="3272011" y="3321675"/>
            <a:ext cx="1190" cy="7144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" name="Rectangle 50"/>
          <p:cNvSpPr>
            <a:spLocks noChangeArrowheads="1"/>
          </p:cNvSpPr>
          <p:nvPr/>
        </p:nvSpPr>
        <p:spPr bwMode="auto">
          <a:xfrm>
            <a:off x="3277963" y="3321675"/>
            <a:ext cx="704850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23" name="Line 51"/>
          <p:cNvSpPr>
            <a:spLocks noChangeShapeType="1"/>
          </p:cNvSpPr>
          <p:nvPr/>
        </p:nvSpPr>
        <p:spPr bwMode="auto">
          <a:xfrm>
            <a:off x="3277963" y="3321676"/>
            <a:ext cx="704850" cy="119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" name="Rectangle 52"/>
          <p:cNvSpPr>
            <a:spLocks noChangeArrowheads="1"/>
          </p:cNvSpPr>
          <p:nvPr/>
        </p:nvSpPr>
        <p:spPr bwMode="auto">
          <a:xfrm>
            <a:off x="3982814" y="3321675"/>
            <a:ext cx="13097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25" name="Line 53"/>
          <p:cNvSpPr>
            <a:spLocks noChangeShapeType="1"/>
          </p:cNvSpPr>
          <p:nvPr/>
        </p:nvSpPr>
        <p:spPr bwMode="auto">
          <a:xfrm>
            <a:off x="3982814" y="3321676"/>
            <a:ext cx="13097" cy="119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" name="Rectangle 54"/>
          <p:cNvSpPr>
            <a:spLocks noChangeArrowheads="1"/>
          </p:cNvSpPr>
          <p:nvPr/>
        </p:nvSpPr>
        <p:spPr bwMode="auto">
          <a:xfrm>
            <a:off x="941958" y="3328818"/>
            <a:ext cx="13097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27" name="Line 55"/>
          <p:cNvSpPr>
            <a:spLocks noChangeShapeType="1"/>
          </p:cNvSpPr>
          <p:nvPr/>
        </p:nvSpPr>
        <p:spPr bwMode="auto">
          <a:xfrm>
            <a:off x="941957" y="3328818"/>
            <a:ext cx="1191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" name="Rectangle 56"/>
          <p:cNvSpPr>
            <a:spLocks noChangeArrowheads="1"/>
          </p:cNvSpPr>
          <p:nvPr/>
        </p:nvSpPr>
        <p:spPr bwMode="auto">
          <a:xfrm>
            <a:off x="1493217" y="3328818"/>
            <a:ext cx="5953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29" name="Line 57"/>
          <p:cNvSpPr>
            <a:spLocks noChangeShapeType="1"/>
          </p:cNvSpPr>
          <p:nvPr/>
        </p:nvSpPr>
        <p:spPr bwMode="auto">
          <a:xfrm>
            <a:off x="1493218" y="3328818"/>
            <a:ext cx="1190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" name="Rectangle 58"/>
          <p:cNvSpPr>
            <a:spLocks noChangeArrowheads="1"/>
          </p:cNvSpPr>
          <p:nvPr/>
        </p:nvSpPr>
        <p:spPr bwMode="auto">
          <a:xfrm>
            <a:off x="2413570" y="3328818"/>
            <a:ext cx="7144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31" name="Line 59"/>
          <p:cNvSpPr>
            <a:spLocks noChangeShapeType="1"/>
          </p:cNvSpPr>
          <p:nvPr/>
        </p:nvSpPr>
        <p:spPr bwMode="auto">
          <a:xfrm>
            <a:off x="2413569" y="3328818"/>
            <a:ext cx="1191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" name="Rectangle 60"/>
          <p:cNvSpPr>
            <a:spLocks noChangeArrowheads="1"/>
          </p:cNvSpPr>
          <p:nvPr/>
        </p:nvSpPr>
        <p:spPr bwMode="auto">
          <a:xfrm>
            <a:off x="3272011" y="3328818"/>
            <a:ext cx="5953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33" name="Line 61"/>
          <p:cNvSpPr>
            <a:spLocks noChangeShapeType="1"/>
          </p:cNvSpPr>
          <p:nvPr/>
        </p:nvSpPr>
        <p:spPr bwMode="auto">
          <a:xfrm>
            <a:off x="3272011" y="3328818"/>
            <a:ext cx="1190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4" name="Rectangle 62"/>
          <p:cNvSpPr>
            <a:spLocks noChangeArrowheads="1"/>
          </p:cNvSpPr>
          <p:nvPr/>
        </p:nvSpPr>
        <p:spPr bwMode="auto">
          <a:xfrm>
            <a:off x="3982814" y="3328818"/>
            <a:ext cx="13097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35" name="Line 63"/>
          <p:cNvSpPr>
            <a:spLocks noChangeShapeType="1"/>
          </p:cNvSpPr>
          <p:nvPr/>
        </p:nvSpPr>
        <p:spPr bwMode="auto">
          <a:xfrm>
            <a:off x="3982813" y="3328818"/>
            <a:ext cx="1191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6" name="Rectangle 64"/>
          <p:cNvSpPr>
            <a:spLocks noChangeArrowheads="1"/>
          </p:cNvSpPr>
          <p:nvPr/>
        </p:nvSpPr>
        <p:spPr bwMode="auto">
          <a:xfrm>
            <a:off x="1000298" y="3651477"/>
            <a:ext cx="25968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28</a:t>
            </a:r>
            <a:endParaRPr lang="en-US" altLang="en-US" sz="900"/>
          </a:p>
        </p:txBody>
      </p:sp>
      <p:sp>
        <p:nvSpPr>
          <p:cNvPr id="5237" name="Rectangle 65"/>
          <p:cNvSpPr>
            <a:spLocks noChangeArrowheads="1"/>
          </p:cNvSpPr>
          <p:nvPr/>
        </p:nvSpPr>
        <p:spPr bwMode="auto">
          <a:xfrm>
            <a:off x="1266998" y="365147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38" name="Rectangle 66"/>
          <p:cNvSpPr>
            <a:spLocks noChangeArrowheads="1"/>
          </p:cNvSpPr>
          <p:nvPr/>
        </p:nvSpPr>
        <p:spPr bwMode="auto">
          <a:xfrm>
            <a:off x="1550367" y="3651477"/>
            <a:ext cx="649217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yuppy</a:t>
            </a:r>
            <a:endParaRPr lang="en-US" altLang="en-US" sz="900"/>
          </a:p>
        </p:txBody>
      </p:sp>
      <p:sp>
        <p:nvSpPr>
          <p:cNvPr id="5239" name="Rectangle 67"/>
          <p:cNvSpPr>
            <a:spLocks noChangeArrowheads="1"/>
          </p:cNvSpPr>
          <p:nvPr/>
        </p:nvSpPr>
        <p:spPr bwMode="auto">
          <a:xfrm>
            <a:off x="2198066" y="365147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40" name="Rectangle 68"/>
          <p:cNvSpPr>
            <a:spLocks noChangeArrowheads="1"/>
          </p:cNvSpPr>
          <p:nvPr/>
        </p:nvSpPr>
        <p:spPr bwMode="auto">
          <a:xfrm>
            <a:off x="2679079" y="3651477"/>
            <a:ext cx="12984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altLang="en-US" sz="900"/>
          </a:p>
        </p:txBody>
      </p:sp>
      <p:sp>
        <p:nvSpPr>
          <p:cNvPr id="5241" name="Rectangle 69"/>
          <p:cNvSpPr>
            <a:spLocks noChangeArrowheads="1"/>
          </p:cNvSpPr>
          <p:nvPr/>
        </p:nvSpPr>
        <p:spPr bwMode="auto">
          <a:xfrm>
            <a:off x="2812429" y="365147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42" name="Rectangle 70"/>
          <p:cNvSpPr>
            <a:spLocks noChangeArrowheads="1"/>
          </p:cNvSpPr>
          <p:nvPr/>
        </p:nvSpPr>
        <p:spPr bwMode="auto">
          <a:xfrm>
            <a:off x="3326780" y="3651477"/>
            <a:ext cx="45525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35.0</a:t>
            </a:r>
            <a:endParaRPr lang="en-US" altLang="en-US" sz="900"/>
          </a:p>
        </p:txBody>
      </p:sp>
      <p:sp>
        <p:nvSpPr>
          <p:cNvPr id="5243" name="Rectangle 71"/>
          <p:cNvSpPr>
            <a:spLocks noChangeArrowheads="1"/>
          </p:cNvSpPr>
          <p:nvPr/>
        </p:nvSpPr>
        <p:spPr bwMode="auto">
          <a:xfrm>
            <a:off x="3793504" y="365147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44" name="Rectangle 72"/>
          <p:cNvSpPr>
            <a:spLocks noChangeArrowheads="1"/>
          </p:cNvSpPr>
          <p:nvPr/>
        </p:nvSpPr>
        <p:spPr bwMode="auto">
          <a:xfrm>
            <a:off x="941958" y="3632428"/>
            <a:ext cx="13097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45" name="Line 73"/>
          <p:cNvSpPr>
            <a:spLocks noChangeShapeType="1"/>
          </p:cNvSpPr>
          <p:nvPr/>
        </p:nvSpPr>
        <p:spPr bwMode="auto">
          <a:xfrm>
            <a:off x="941958" y="3632427"/>
            <a:ext cx="13097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6" name="Rectangle 74"/>
          <p:cNvSpPr>
            <a:spLocks noChangeArrowheads="1"/>
          </p:cNvSpPr>
          <p:nvPr/>
        </p:nvSpPr>
        <p:spPr bwMode="auto">
          <a:xfrm>
            <a:off x="955054" y="3632428"/>
            <a:ext cx="538163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47" name="Line 75"/>
          <p:cNvSpPr>
            <a:spLocks noChangeShapeType="1"/>
          </p:cNvSpPr>
          <p:nvPr/>
        </p:nvSpPr>
        <p:spPr bwMode="auto">
          <a:xfrm>
            <a:off x="955054" y="3632427"/>
            <a:ext cx="538163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48" name="Rectangle 76"/>
          <p:cNvSpPr>
            <a:spLocks noChangeArrowheads="1"/>
          </p:cNvSpPr>
          <p:nvPr/>
        </p:nvSpPr>
        <p:spPr bwMode="auto">
          <a:xfrm>
            <a:off x="1493217" y="3632428"/>
            <a:ext cx="5953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49" name="Line 77"/>
          <p:cNvSpPr>
            <a:spLocks noChangeShapeType="1"/>
          </p:cNvSpPr>
          <p:nvPr/>
        </p:nvSpPr>
        <p:spPr bwMode="auto">
          <a:xfrm>
            <a:off x="1493217" y="3632427"/>
            <a:ext cx="5953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0" name="Line 78"/>
          <p:cNvSpPr>
            <a:spLocks noChangeShapeType="1"/>
          </p:cNvSpPr>
          <p:nvPr/>
        </p:nvSpPr>
        <p:spPr bwMode="auto">
          <a:xfrm>
            <a:off x="1493218" y="3632428"/>
            <a:ext cx="1190" cy="7144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1" name="Rectangle 79"/>
          <p:cNvSpPr>
            <a:spLocks noChangeArrowheads="1"/>
          </p:cNvSpPr>
          <p:nvPr/>
        </p:nvSpPr>
        <p:spPr bwMode="auto">
          <a:xfrm>
            <a:off x="1499169" y="3632428"/>
            <a:ext cx="914400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52" name="Line 80"/>
          <p:cNvSpPr>
            <a:spLocks noChangeShapeType="1"/>
          </p:cNvSpPr>
          <p:nvPr/>
        </p:nvSpPr>
        <p:spPr bwMode="auto">
          <a:xfrm>
            <a:off x="1499169" y="3632427"/>
            <a:ext cx="914400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3" name="Rectangle 81"/>
          <p:cNvSpPr>
            <a:spLocks noChangeArrowheads="1"/>
          </p:cNvSpPr>
          <p:nvPr/>
        </p:nvSpPr>
        <p:spPr bwMode="auto">
          <a:xfrm>
            <a:off x="2413570" y="3632428"/>
            <a:ext cx="7144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54" name="Line 82"/>
          <p:cNvSpPr>
            <a:spLocks noChangeShapeType="1"/>
          </p:cNvSpPr>
          <p:nvPr/>
        </p:nvSpPr>
        <p:spPr bwMode="auto">
          <a:xfrm>
            <a:off x="2413570" y="3632427"/>
            <a:ext cx="7144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5" name="Line 83"/>
          <p:cNvSpPr>
            <a:spLocks noChangeShapeType="1"/>
          </p:cNvSpPr>
          <p:nvPr/>
        </p:nvSpPr>
        <p:spPr bwMode="auto">
          <a:xfrm>
            <a:off x="2413569" y="3632428"/>
            <a:ext cx="1191" cy="7144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6" name="Rectangle 84"/>
          <p:cNvSpPr>
            <a:spLocks noChangeArrowheads="1"/>
          </p:cNvSpPr>
          <p:nvPr/>
        </p:nvSpPr>
        <p:spPr bwMode="auto">
          <a:xfrm>
            <a:off x="2420714" y="3632428"/>
            <a:ext cx="851297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57" name="Line 85"/>
          <p:cNvSpPr>
            <a:spLocks noChangeShapeType="1"/>
          </p:cNvSpPr>
          <p:nvPr/>
        </p:nvSpPr>
        <p:spPr bwMode="auto">
          <a:xfrm>
            <a:off x="2420714" y="3632427"/>
            <a:ext cx="851297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58" name="Rectangle 86"/>
          <p:cNvSpPr>
            <a:spLocks noChangeArrowheads="1"/>
          </p:cNvSpPr>
          <p:nvPr/>
        </p:nvSpPr>
        <p:spPr bwMode="auto">
          <a:xfrm>
            <a:off x="3272011" y="3632428"/>
            <a:ext cx="5953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59" name="Line 87"/>
          <p:cNvSpPr>
            <a:spLocks noChangeShapeType="1"/>
          </p:cNvSpPr>
          <p:nvPr/>
        </p:nvSpPr>
        <p:spPr bwMode="auto">
          <a:xfrm>
            <a:off x="3272011" y="3632427"/>
            <a:ext cx="5953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0" name="Line 88"/>
          <p:cNvSpPr>
            <a:spLocks noChangeShapeType="1"/>
          </p:cNvSpPr>
          <p:nvPr/>
        </p:nvSpPr>
        <p:spPr bwMode="auto">
          <a:xfrm>
            <a:off x="3272011" y="3632428"/>
            <a:ext cx="1190" cy="7144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1" name="Rectangle 89"/>
          <p:cNvSpPr>
            <a:spLocks noChangeArrowheads="1"/>
          </p:cNvSpPr>
          <p:nvPr/>
        </p:nvSpPr>
        <p:spPr bwMode="auto">
          <a:xfrm>
            <a:off x="3277963" y="3632428"/>
            <a:ext cx="704850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62" name="Line 90"/>
          <p:cNvSpPr>
            <a:spLocks noChangeShapeType="1"/>
          </p:cNvSpPr>
          <p:nvPr/>
        </p:nvSpPr>
        <p:spPr bwMode="auto">
          <a:xfrm>
            <a:off x="3277963" y="3632427"/>
            <a:ext cx="704850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3" name="Rectangle 91"/>
          <p:cNvSpPr>
            <a:spLocks noChangeArrowheads="1"/>
          </p:cNvSpPr>
          <p:nvPr/>
        </p:nvSpPr>
        <p:spPr bwMode="auto">
          <a:xfrm>
            <a:off x="3982814" y="3632428"/>
            <a:ext cx="13097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64" name="Line 92"/>
          <p:cNvSpPr>
            <a:spLocks noChangeShapeType="1"/>
          </p:cNvSpPr>
          <p:nvPr/>
        </p:nvSpPr>
        <p:spPr bwMode="auto">
          <a:xfrm>
            <a:off x="3982814" y="3632427"/>
            <a:ext cx="13097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5" name="Rectangle 93"/>
          <p:cNvSpPr>
            <a:spLocks noChangeArrowheads="1"/>
          </p:cNvSpPr>
          <p:nvPr/>
        </p:nvSpPr>
        <p:spPr bwMode="auto">
          <a:xfrm>
            <a:off x="941958" y="3639571"/>
            <a:ext cx="13097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66" name="Line 94"/>
          <p:cNvSpPr>
            <a:spLocks noChangeShapeType="1"/>
          </p:cNvSpPr>
          <p:nvPr/>
        </p:nvSpPr>
        <p:spPr bwMode="auto">
          <a:xfrm>
            <a:off x="941957" y="3639571"/>
            <a:ext cx="1191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7" name="Rectangle 95"/>
          <p:cNvSpPr>
            <a:spLocks noChangeArrowheads="1"/>
          </p:cNvSpPr>
          <p:nvPr/>
        </p:nvSpPr>
        <p:spPr bwMode="auto">
          <a:xfrm>
            <a:off x="1493217" y="3639571"/>
            <a:ext cx="5953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68" name="Line 96"/>
          <p:cNvSpPr>
            <a:spLocks noChangeShapeType="1"/>
          </p:cNvSpPr>
          <p:nvPr/>
        </p:nvSpPr>
        <p:spPr bwMode="auto">
          <a:xfrm>
            <a:off x="1493218" y="3639571"/>
            <a:ext cx="1190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69" name="Rectangle 97"/>
          <p:cNvSpPr>
            <a:spLocks noChangeArrowheads="1"/>
          </p:cNvSpPr>
          <p:nvPr/>
        </p:nvSpPr>
        <p:spPr bwMode="auto">
          <a:xfrm>
            <a:off x="2413570" y="3639571"/>
            <a:ext cx="7144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70" name="Line 98"/>
          <p:cNvSpPr>
            <a:spLocks noChangeShapeType="1"/>
          </p:cNvSpPr>
          <p:nvPr/>
        </p:nvSpPr>
        <p:spPr bwMode="auto">
          <a:xfrm>
            <a:off x="2413569" y="3639571"/>
            <a:ext cx="1191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1" name="Rectangle 99"/>
          <p:cNvSpPr>
            <a:spLocks noChangeArrowheads="1"/>
          </p:cNvSpPr>
          <p:nvPr/>
        </p:nvSpPr>
        <p:spPr bwMode="auto">
          <a:xfrm>
            <a:off x="3272011" y="3639571"/>
            <a:ext cx="5953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72" name="Line 100"/>
          <p:cNvSpPr>
            <a:spLocks noChangeShapeType="1"/>
          </p:cNvSpPr>
          <p:nvPr/>
        </p:nvSpPr>
        <p:spPr bwMode="auto">
          <a:xfrm>
            <a:off x="3272011" y="3639571"/>
            <a:ext cx="1190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3" name="Rectangle 101"/>
          <p:cNvSpPr>
            <a:spLocks noChangeArrowheads="1"/>
          </p:cNvSpPr>
          <p:nvPr/>
        </p:nvSpPr>
        <p:spPr bwMode="auto">
          <a:xfrm>
            <a:off x="3982814" y="3639571"/>
            <a:ext cx="13097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74" name="Line 102"/>
          <p:cNvSpPr>
            <a:spLocks noChangeShapeType="1"/>
          </p:cNvSpPr>
          <p:nvPr/>
        </p:nvSpPr>
        <p:spPr bwMode="auto">
          <a:xfrm>
            <a:off x="3982813" y="3639571"/>
            <a:ext cx="1191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75" name="Rectangle 103"/>
          <p:cNvSpPr>
            <a:spLocks noChangeArrowheads="1"/>
          </p:cNvSpPr>
          <p:nvPr/>
        </p:nvSpPr>
        <p:spPr bwMode="auto">
          <a:xfrm>
            <a:off x="1000298" y="3955087"/>
            <a:ext cx="25968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31</a:t>
            </a:r>
            <a:endParaRPr lang="en-US" altLang="en-US" sz="900"/>
          </a:p>
        </p:txBody>
      </p:sp>
      <p:sp>
        <p:nvSpPr>
          <p:cNvPr id="5276" name="Rectangle 104"/>
          <p:cNvSpPr>
            <a:spLocks noChangeArrowheads="1"/>
          </p:cNvSpPr>
          <p:nvPr/>
        </p:nvSpPr>
        <p:spPr bwMode="auto">
          <a:xfrm>
            <a:off x="1266998" y="395508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77" name="Rectangle 105"/>
          <p:cNvSpPr>
            <a:spLocks noChangeArrowheads="1"/>
          </p:cNvSpPr>
          <p:nvPr/>
        </p:nvSpPr>
        <p:spPr bwMode="auto">
          <a:xfrm>
            <a:off x="1550367" y="3955087"/>
            <a:ext cx="66364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lubber</a:t>
            </a:r>
            <a:endParaRPr lang="en-US" altLang="en-US" sz="900"/>
          </a:p>
        </p:txBody>
      </p:sp>
      <p:sp>
        <p:nvSpPr>
          <p:cNvPr id="5278" name="Rectangle 106"/>
          <p:cNvSpPr>
            <a:spLocks noChangeArrowheads="1"/>
          </p:cNvSpPr>
          <p:nvPr/>
        </p:nvSpPr>
        <p:spPr bwMode="auto">
          <a:xfrm>
            <a:off x="2227832" y="395508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79" name="Rectangle 107"/>
          <p:cNvSpPr>
            <a:spLocks noChangeArrowheads="1"/>
          </p:cNvSpPr>
          <p:nvPr/>
        </p:nvSpPr>
        <p:spPr bwMode="auto">
          <a:xfrm>
            <a:off x="2679079" y="3955087"/>
            <a:ext cx="12984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altLang="en-US" sz="900"/>
          </a:p>
        </p:txBody>
      </p:sp>
      <p:sp>
        <p:nvSpPr>
          <p:cNvPr id="5280" name="Rectangle 108"/>
          <p:cNvSpPr>
            <a:spLocks noChangeArrowheads="1"/>
          </p:cNvSpPr>
          <p:nvPr/>
        </p:nvSpPr>
        <p:spPr bwMode="auto">
          <a:xfrm>
            <a:off x="2812429" y="395508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81" name="Rectangle 109"/>
          <p:cNvSpPr>
            <a:spLocks noChangeArrowheads="1"/>
          </p:cNvSpPr>
          <p:nvPr/>
        </p:nvSpPr>
        <p:spPr bwMode="auto">
          <a:xfrm>
            <a:off x="3326780" y="3955087"/>
            <a:ext cx="45525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55.5</a:t>
            </a:r>
            <a:endParaRPr lang="en-US" altLang="en-US" sz="900"/>
          </a:p>
        </p:txBody>
      </p:sp>
      <p:sp>
        <p:nvSpPr>
          <p:cNvPr id="5282" name="Rectangle 110"/>
          <p:cNvSpPr>
            <a:spLocks noChangeArrowheads="1"/>
          </p:cNvSpPr>
          <p:nvPr/>
        </p:nvSpPr>
        <p:spPr bwMode="auto">
          <a:xfrm>
            <a:off x="3793504" y="395508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83" name="Rectangle 111"/>
          <p:cNvSpPr>
            <a:spLocks noChangeArrowheads="1"/>
          </p:cNvSpPr>
          <p:nvPr/>
        </p:nvSpPr>
        <p:spPr bwMode="auto">
          <a:xfrm>
            <a:off x="941958" y="3944372"/>
            <a:ext cx="13097" cy="3036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84" name="Line 112"/>
          <p:cNvSpPr>
            <a:spLocks noChangeShapeType="1"/>
          </p:cNvSpPr>
          <p:nvPr/>
        </p:nvSpPr>
        <p:spPr bwMode="auto">
          <a:xfrm>
            <a:off x="941957" y="3944372"/>
            <a:ext cx="1191" cy="30361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5" name="Rectangle 113"/>
          <p:cNvSpPr>
            <a:spLocks noChangeArrowheads="1"/>
          </p:cNvSpPr>
          <p:nvPr/>
        </p:nvSpPr>
        <p:spPr bwMode="auto">
          <a:xfrm>
            <a:off x="1493217" y="3944372"/>
            <a:ext cx="5953" cy="3036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86" name="Line 114"/>
          <p:cNvSpPr>
            <a:spLocks noChangeShapeType="1"/>
          </p:cNvSpPr>
          <p:nvPr/>
        </p:nvSpPr>
        <p:spPr bwMode="auto">
          <a:xfrm>
            <a:off x="1493218" y="3944372"/>
            <a:ext cx="1190" cy="30361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7" name="Rectangle 115"/>
          <p:cNvSpPr>
            <a:spLocks noChangeArrowheads="1"/>
          </p:cNvSpPr>
          <p:nvPr/>
        </p:nvSpPr>
        <p:spPr bwMode="auto">
          <a:xfrm>
            <a:off x="2413570" y="3944372"/>
            <a:ext cx="7144" cy="3036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88" name="Line 116"/>
          <p:cNvSpPr>
            <a:spLocks noChangeShapeType="1"/>
          </p:cNvSpPr>
          <p:nvPr/>
        </p:nvSpPr>
        <p:spPr bwMode="auto">
          <a:xfrm>
            <a:off x="2413569" y="3944372"/>
            <a:ext cx="1191" cy="30361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89" name="Rectangle 117"/>
          <p:cNvSpPr>
            <a:spLocks noChangeArrowheads="1"/>
          </p:cNvSpPr>
          <p:nvPr/>
        </p:nvSpPr>
        <p:spPr bwMode="auto">
          <a:xfrm>
            <a:off x="3272011" y="3944372"/>
            <a:ext cx="5953" cy="3036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90" name="Line 118"/>
          <p:cNvSpPr>
            <a:spLocks noChangeShapeType="1"/>
          </p:cNvSpPr>
          <p:nvPr/>
        </p:nvSpPr>
        <p:spPr bwMode="auto">
          <a:xfrm>
            <a:off x="3272011" y="3944372"/>
            <a:ext cx="1190" cy="30361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1" name="Rectangle 119"/>
          <p:cNvSpPr>
            <a:spLocks noChangeArrowheads="1"/>
          </p:cNvSpPr>
          <p:nvPr/>
        </p:nvSpPr>
        <p:spPr bwMode="auto">
          <a:xfrm>
            <a:off x="3982814" y="3944372"/>
            <a:ext cx="13097" cy="30361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292" name="Line 120"/>
          <p:cNvSpPr>
            <a:spLocks noChangeShapeType="1"/>
          </p:cNvSpPr>
          <p:nvPr/>
        </p:nvSpPr>
        <p:spPr bwMode="auto">
          <a:xfrm>
            <a:off x="3982813" y="3944372"/>
            <a:ext cx="1191" cy="30361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93" name="Rectangle 121"/>
          <p:cNvSpPr>
            <a:spLocks noChangeArrowheads="1"/>
          </p:cNvSpPr>
          <p:nvPr/>
        </p:nvSpPr>
        <p:spPr bwMode="auto">
          <a:xfrm>
            <a:off x="1000298" y="4259887"/>
            <a:ext cx="25968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44</a:t>
            </a:r>
            <a:endParaRPr lang="en-US" altLang="en-US" sz="900"/>
          </a:p>
        </p:txBody>
      </p:sp>
      <p:sp>
        <p:nvSpPr>
          <p:cNvPr id="5294" name="Rectangle 122"/>
          <p:cNvSpPr>
            <a:spLocks noChangeArrowheads="1"/>
          </p:cNvSpPr>
          <p:nvPr/>
        </p:nvSpPr>
        <p:spPr bwMode="auto">
          <a:xfrm>
            <a:off x="1266998" y="425988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95" name="Rectangle 123"/>
          <p:cNvSpPr>
            <a:spLocks noChangeArrowheads="1"/>
          </p:cNvSpPr>
          <p:nvPr/>
        </p:nvSpPr>
        <p:spPr bwMode="auto">
          <a:xfrm>
            <a:off x="1550367" y="4259887"/>
            <a:ext cx="649217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guppy</a:t>
            </a:r>
            <a:endParaRPr lang="en-US" altLang="en-US" sz="900"/>
          </a:p>
        </p:txBody>
      </p:sp>
      <p:sp>
        <p:nvSpPr>
          <p:cNvPr id="5296" name="Rectangle 124"/>
          <p:cNvSpPr>
            <a:spLocks noChangeArrowheads="1"/>
          </p:cNvSpPr>
          <p:nvPr/>
        </p:nvSpPr>
        <p:spPr bwMode="auto">
          <a:xfrm>
            <a:off x="2205210" y="425988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97" name="Rectangle 125"/>
          <p:cNvSpPr>
            <a:spLocks noChangeArrowheads="1"/>
          </p:cNvSpPr>
          <p:nvPr/>
        </p:nvSpPr>
        <p:spPr bwMode="auto">
          <a:xfrm>
            <a:off x="2679079" y="4259887"/>
            <a:ext cx="12984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en-US" sz="900"/>
          </a:p>
        </p:txBody>
      </p:sp>
      <p:sp>
        <p:nvSpPr>
          <p:cNvPr id="5298" name="Rectangle 126"/>
          <p:cNvSpPr>
            <a:spLocks noChangeArrowheads="1"/>
          </p:cNvSpPr>
          <p:nvPr/>
        </p:nvSpPr>
        <p:spPr bwMode="auto">
          <a:xfrm>
            <a:off x="2812429" y="425988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299" name="Rectangle 127"/>
          <p:cNvSpPr>
            <a:spLocks noChangeArrowheads="1"/>
          </p:cNvSpPr>
          <p:nvPr/>
        </p:nvSpPr>
        <p:spPr bwMode="auto">
          <a:xfrm>
            <a:off x="3326780" y="4259887"/>
            <a:ext cx="45525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35.0</a:t>
            </a:r>
            <a:endParaRPr lang="en-US" altLang="en-US" sz="900"/>
          </a:p>
        </p:txBody>
      </p:sp>
      <p:sp>
        <p:nvSpPr>
          <p:cNvPr id="5300" name="Rectangle 128"/>
          <p:cNvSpPr>
            <a:spLocks noChangeArrowheads="1"/>
          </p:cNvSpPr>
          <p:nvPr/>
        </p:nvSpPr>
        <p:spPr bwMode="auto">
          <a:xfrm>
            <a:off x="3793504" y="4259887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301" name="Rectangle 129"/>
          <p:cNvSpPr>
            <a:spLocks noChangeArrowheads="1"/>
          </p:cNvSpPr>
          <p:nvPr/>
        </p:nvSpPr>
        <p:spPr bwMode="auto">
          <a:xfrm>
            <a:off x="941958" y="4247981"/>
            <a:ext cx="13097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02" name="Line 130"/>
          <p:cNvSpPr>
            <a:spLocks noChangeShapeType="1"/>
          </p:cNvSpPr>
          <p:nvPr/>
        </p:nvSpPr>
        <p:spPr bwMode="auto">
          <a:xfrm>
            <a:off x="941957" y="4247981"/>
            <a:ext cx="1191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3" name="Rectangle 131"/>
          <p:cNvSpPr>
            <a:spLocks noChangeArrowheads="1"/>
          </p:cNvSpPr>
          <p:nvPr/>
        </p:nvSpPr>
        <p:spPr bwMode="auto">
          <a:xfrm>
            <a:off x="1493217" y="4247981"/>
            <a:ext cx="5953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04" name="Line 132"/>
          <p:cNvSpPr>
            <a:spLocks noChangeShapeType="1"/>
          </p:cNvSpPr>
          <p:nvPr/>
        </p:nvSpPr>
        <p:spPr bwMode="auto">
          <a:xfrm>
            <a:off x="1493218" y="4247981"/>
            <a:ext cx="1190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5" name="Rectangle 133"/>
          <p:cNvSpPr>
            <a:spLocks noChangeArrowheads="1"/>
          </p:cNvSpPr>
          <p:nvPr/>
        </p:nvSpPr>
        <p:spPr bwMode="auto">
          <a:xfrm>
            <a:off x="2413570" y="4247981"/>
            <a:ext cx="7144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06" name="Line 134"/>
          <p:cNvSpPr>
            <a:spLocks noChangeShapeType="1"/>
          </p:cNvSpPr>
          <p:nvPr/>
        </p:nvSpPr>
        <p:spPr bwMode="auto">
          <a:xfrm>
            <a:off x="2413569" y="4247981"/>
            <a:ext cx="1191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7" name="Rectangle 135"/>
          <p:cNvSpPr>
            <a:spLocks noChangeArrowheads="1"/>
          </p:cNvSpPr>
          <p:nvPr/>
        </p:nvSpPr>
        <p:spPr bwMode="auto">
          <a:xfrm>
            <a:off x="3272011" y="4247981"/>
            <a:ext cx="5953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08" name="Line 136"/>
          <p:cNvSpPr>
            <a:spLocks noChangeShapeType="1"/>
          </p:cNvSpPr>
          <p:nvPr/>
        </p:nvSpPr>
        <p:spPr bwMode="auto">
          <a:xfrm>
            <a:off x="3272011" y="4247981"/>
            <a:ext cx="1190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9" name="Rectangle 137"/>
          <p:cNvSpPr>
            <a:spLocks noChangeArrowheads="1"/>
          </p:cNvSpPr>
          <p:nvPr/>
        </p:nvSpPr>
        <p:spPr bwMode="auto">
          <a:xfrm>
            <a:off x="3982814" y="4247981"/>
            <a:ext cx="13097" cy="3048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10" name="Line 138"/>
          <p:cNvSpPr>
            <a:spLocks noChangeShapeType="1"/>
          </p:cNvSpPr>
          <p:nvPr/>
        </p:nvSpPr>
        <p:spPr bwMode="auto">
          <a:xfrm>
            <a:off x="3982813" y="4247981"/>
            <a:ext cx="1191" cy="304800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11" name="Rectangle 139"/>
          <p:cNvSpPr>
            <a:spLocks noChangeArrowheads="1"/>
          </p:cNvSpPr>
          <p:nvPr/>
        </p:nvSpPr>
        <p:spPr bwMode="auto">
          <a:xfrm>
            <a:off x="1000298" y="4563496"/>
            <a:ext cx="25968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58</a:t>
            </a:r>
            <a:endParaRPr lang="en-US" altLang="en-US" sz="900"/>
          </a:p>
        </p:txBody>
      </p:sp>
      <p:sp>
        <p:nvSpPr>
          <p:cNvPr id="5312" name="Rectangle 140"/>
          <p:cNvSpPr>
            <a:spLocks noChangeArrowheads="1"/>
          </p:cNvSpPr>
          <p:nvPr/>
        </p:nvSpPr>
        <p:spPr bwMode="auto">
          <a:xfrm>
            <a:off x="1266998" y="4563496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313" name="Rectangle 141"/>
          <p:cNvSpPr>
            <a:spLocks noChangeArrowheads="1"/>
          </p:cNvSpPr>
          <p:nvPr/>
        </p:nvSpPr>
        <p:spPr bwMode="auto">
          <a:xfrm>
            <a:off x="1550367" y="4563496"/>
            <a:ext cx="51937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rusty</a:t>
            </a:r>
            <a:endParaRPr lang="en-US" altLang="en-US" sz="900"/>
          </a:p>
        </p:txBody>
      </p:sp>
      <p:sp>
        <p:nvSpPr>
          <p:cNvPr id="5314" name="Rectangle 142"/>
          <p:cNvSpPr>
            <a:spLocks noChangeArrowheads="1"/>
          </p:cNvSpPr>
          <p:nvPr/>
        </p:nvSpPr>
        <p:spPr bwMode="auto">
          <a:xfrm>
            <a:off x="2070669" y="4563496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315" name="Rectangle 143"/>
          <p:cNvSpPr>
            <a:spLocks noChangeArrowheads="1"/>
          </p:cNvSpPr>
          <p:nvPr/>
        </p:nvSpPr>
        <p:spPr bwMode="auto">
          <a:xfrm>
            <a:off x="2679079" y="4563496"/>
            <a:ext cx="25968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endParaRPr lang="en-US" altLang="en-US" sz="900"/>
          </a:p>
        </p:txBody>
      </p:sp>
      <p:sp>
        <p:nvSpPr>
          <p:cNvPr id="5316" name="Rectangle 144"/>
          <p:cNvSpPr>
            <a:spLocks noChangeArrowheads="1"/>
          </p:cNvSpPr>
          <p:nvPr/>
        </p:nvSpPr>
        <p:spPr bwMode="auto">
          <a:xfrm>
            <a:off x="2945779" y="4563496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317" name="Rectangle 145"/>
          <p:cNvSpPr>
            <a:spLocks noChangeArrowheads="1"/>
          </p:cNvSpPr>
          <p:nvPr/>
        </p:nvSpPr>
        <p:spPr bwMode="auto">
          <a:xfrm>
            <a:off x="3326780" y="4563496"/>
            <a:ext cx="455253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35.0</a:t>
            </a:r>
            <a:endParaRPr lang="en-US" altLang="en-US" sz="900"/>
          </a:p>
        </p:txBody>
      </p:sp>
      <p:sp>
        <p:nvSpPr>
          <p:cNvPr id="5318" name="Rectangle 146"/>
          <p:cNvSpPr>
            <a:spLocks noChangeArrowheads="1"/>
          </p:cNvSpPr>
          <p:nvPr/>
        </p:nvSpPr>
        <p:spPr bwMode="auto">
          <a:xfrm>
            <a:off x="3793504" y="4563496"/>
            <a:ext cx="6572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2025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319" name="Rectangle 147"/>
          <p:cNvSpPr>
            <a:spLocks noChangeArrowheads="1"/>
          </p:cNvSpPr>
          <p:nvPr/>
        </p:nvSpPr>
        <p:spPr bwMode="auto">
          <a:xfrm>
            <a:off x="941958" y="4552781"/>
            <a:ext cx="13097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20" name="Line 148"/>
          <p:cNvSpPr>
            <a:spLocks noChangeShapeType="1"/>
          </p:cNvSpPr>
          <p:nvPr/>
        </p:nvSpPr>
        <p:spPr bwMode="auto">
          <a:xfrm>
            <a:off x="941957" y="4552781"/>
            <a:ext cx="1191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1" name="Rectangle 149"/>
          <p:cNvSpPr>
            <a:spLocks noChangeArrowheads="1"/>
          </p:cNvSpPr>
          <p:nvPr/>
        </p:nvSpPr>
        <p:spPr bwMode="auto">
          <a:xfrm>
            <a:off x="941958" y="4856391"/>
            <a:ext cx="551260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22" name="Line 150"/>
          <p:cNvSpPr>
            <a:spLocks noChangeShapeType="1"/>
          </p:cNvSpPr>
          <p:nvPr/>
        </p:nvSpPr>
        <p:spPr bwMode="auto">
          <a:xfrm>
            <a:off x="941958" y="4856390"/>
            <a:ext cx="551260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3" name="Rectangle 151"/>
          <p:cNvSpPr>
            <a:spLocks noChangeArrowheads="1"/>
          </p:cNvSpPr>
          <p:nvPr/>
        </p:nvSpPr>
        <p:spPr bwMode="auto">
          <a:xfrm>
            <a:off x="1493217" y="4552781"/>
            <a:ext cx="5953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24" name="Line 152"/>
          <p:cNvSpPr>
            <a:spLocks noChangeShapeType="1"/>
          </p:cNvSpPr>
          <p:nvPr/>
        </p:nvSpPr>
        <p:spPr bwMode="auto">
          <a:xfrm>
            <a:off x="1493218" y="4552781"/>
            <a:ext cx="1190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" name="Rectangle 153"/>
          <p:cNvSpPr>
            <a:spLocks noChangeArrowheads="1"/>
          </p:cNvSpPr>
          <p:nvPr/>
        </p:nvSpPr>
        <p:spPr bwMode="auto">
          <a:xfrm>
            <a:off x="1493217" y="4856391"/>
            <a:ext cx="5953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26" name="Line 154"/>
          <p:cNvSpPr>
            <a:spLocks noChangeShapeType="1"/>
          </p:cNvSpPr>
          <p:nvPr/>
        </p:nvSpPr>
        <p:spPr bwMode="auto">
          <a:xfrm>
            <a:off x="1493217" y="4856390"/>
            <a:ext cx="5953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" name="Line 155"/>
          <p:cNvSpPr>
            <a:spLocks noChangeShapeType="1"/>
          </p:cNvSpPr>
          <p:nvPr/>
        </p:nvSpPr>
        <p:spPr bwMode="auto">
          <a:xfrm>
            <a:off x="1493218" y="4856391"/>
            <a:ext cx="1190" cy="7144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" name="Rectangle 156"/>
          <p:cNvSpPr>
            <a:spLocks noChangeArrowheads="1"/>
          </p:cNvSpPr>
          <p:nvPr/>
        </p:nvSpPr>
        <p:spPr bwMode="auto">
          <a:xfrm>
            <a:off x="1499169" y="4856391"/>
            <a:ext cx="914400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29" name="Line 157"/>
          <p:cNvSpPr>
            <a:spLocks noChangeShapeType="1"/>
          </p:cNvSpPr>
          <p:nvPr/>
        </p:nvSpPr>
        <p:spPr bwMode="auto">
          <a:xfrm>
            <a:off x="1499169" y="4856390"/>
            <a:ext cx="914400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0" name="Rectangle 158"/>
          <p:cNvSpPr>
            <a:spLocks noChangeArrowheads="1"/>
          </p:cNvSpPr>
          <p:nvPr/>
        </p:nvSpPr>
        <p:spPr bwMode="auto">
          <a:xfrm>
            <a:off x="2413570" y="4552781"/>
            <a:ext cx="7144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31" name="Line 159"/>
          <p:cNvSpPr>
            <a:spLocks noChangeShapeType="1"/>
          </p:cNvSpPr>
          <p:nvPr/>
        </p:nvSpPr>
        <p:spPr bwMode="auto">
          <a:xfrm>
            <a:off x="2413569" y="4552781"/>
            <a:ext cx="1191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" name="Rectangle 160"/>
          <p:cNvSpPr>
            <a:spLocks noChangeArrowheads="1"/>
          </p:cNvSpPr>
          <p:nvPr/>
        </p:nvSpPr>
        <p:spPr bwMode="auto">
          <a:xfrm>
            <a:off x="2413570" y="4856391"/>
            <a:ext cx="7144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33" name="Line 161"/>
          <p:cNvSpPr>
            <a:spLocks noChangeShapeType="1"/>
          </p:cNvSpPr>
          <p:nvPr/>
        </p:nvSpPr>
        <p:spPr bwMode="auto">
          <a:xfrm>
            <a:off x="2413570" y="4856390"/>
            <a:ext cx="7144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4" name="Line 162"/>
          <p:cNvSpPr>
            <a:spLocks noChangeShapeType="1"/>
          </p:cNvSpPr>
          <p:nvPr/>
        </p:nvSpPr>
        <p:spPr bwMode="auto">
          <a:xfrm>
            <a:off x="2413569" y="4856391"/>
            <a:ext cx="1191" cy="7144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" name="Rectangle 163"/>
          <p:cNvSpPr>
            <a:spLocks noChangeArrowheads="1"/>
          </p:cNvSpPr>
          <p:nvPr/>
        </p:nvSpPr>
        <p:spPr bwMode="auto">
          <a:xfrm>
            <a:off x="2420714" y="4856391"/>
            <a:ext cx="851297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36" name="Line 164"/>
          <p:cNvSpPr>
            <a:spLocks noChangeShapeType="1"/>
          </p:cNvSpPr>
          <p:nvPr/>
        </p:nvSpPr>
        <p:spPr bwMode="auto">
          <a:xfrm>
            <a:off x="2420714" y="4856390"/>
            <a:ext cx="851297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7" name="Rectangle 165"/>
          <p:cNvSpPr>
            <a:spLocks noChangeArrowheads="1"/>
          </p:cNvSpPr>
          <p:nvPr/>
        </p:nvSpPr>
        <p:spPr bwMode="auto">
          <a:xfrm>
            <a:off x="3272011" y="4552781"/>
            <a:ext cx="5953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38" name="Line 166"/>
          <p:cNvSpPr>
            <a:spLocks noChangeShapeType="1"/>
          </p:cNvSpPr>
          <p:nvPr/>
        </p:nvSpPr>
        <p:spPr bwMode="auto">
          <a:xfrm>
            <a:off x="3272011" y="4552781"/>
            <a:ext cx="1190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9" name="Rectangle 167"/>
          <p:cNvSpPr>
            <a:spLocks noChangeArrowheads="1"/>
          </p:cNvSpPr>
          <p:nvPr/>
        </p:nvSpPr>
        <p:spPr bwMode="auto">
          <a:xfrm>
            <a:off x="3272011" y="4856391"/>
            <a:ext cx="5953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40" name="Line 168"/>
          <p:cNvSpPr>
            <a:spLocks noChangeShapeType="1"/>
          </p:cNvSpPr>
          <p:nvPr/>
        </p:nvSpPr>
        <p:spPr bwMode="auto">
          <a:xfrm>
            <a:off x="3272011" y="4856390"/>
            <a:ext cx="5953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1" name="Line 169"/>
          <p:cNvSpPr>
            <a:spLocks noChangeShapeType="1"/>
          </p:cNvSpPr>
          <p:nvPr/>
        </p:nvSpPr>
        <p:spPr bwMode="auto">
          <a:xfrm>
            <a:off x="3272011" y="4856391"/>
            <a:ext cx="1190" cy="7144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2" name="Rectangle 170"/>
          <p:cNvSpPr>
            <a:spLocks noChangeArrowheads="1"/>
          </p:cNvSpPr>
          <p:nvPr/>
        </p:nvSpPr>
        <p:spPr bwMode="auto">
          <a:xfrm>
            <a:off x="3277963" y="4856391"/>
            <a:ext cx="704850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43" name="Line 171"/>
          <p:cNvSpPr>
            <a:spLocks noChangeShapeType="1"/>
          </p:cNvSpPr>
          <p:nvPr/>
        </p:nvSpPr>
        <p:spPr bwMode="auto">
          <a:xfrm>
            <a:off x="3277963" y="4856390"/>
            <a:ext cx="704850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4" name="Rectangle 172"/>
          <p:cNvSpPr>
            <a:spLocks noChangeArrowheads="1"/>
          </p:cNvSpPr>
          <p:nvPr/>
        </p:nvSpPr>
        <p:spPr bwMode="auto">
          <a:xfrm>
            <a:off x="3982814" y="4552781"/>
            <a:ext cx="13097" cy="3036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45" name="Line 173"/>
          <p:cNvSpPr>
            <a:spLocks noChangeShapeType="1"/>
          </p:cNvSpPr>
          <p:nvPr/>
        </p:nvSpPr>
        <p:spPr bwMode="auto">
          <a:xfrm>
            <a:off x="3982813" y="4552781"/>
            <a:ext cx="1191" cy="303609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6" name="Rectangle 174"/>
          <p:cNvSpPr>
            <a:spLocks noChangeArrowheads="1"/>
          </p:cNvSpPr>
          <p:nvPr/>
        </p:nvSpPr>
        <p:spPr bwMode="auto">
          <a:xfrm>
            <a:off x="3982814" y="4856391"/>
            <a:ext cx="13097" cy="714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5347" name="Line 175"/>
          <p:cNvSpPr>
            <a:spLocks noChangeShapeType="1"/>
          </p:cNvSpPr>
          <p:nvPr/>
        </p:nvSpPr>
        <p:spPr bwMode="auto">
          <a:xfrm>
            <a:off x="3982814" y="4856390"/>
            <a:ext cx="13097" cy="1191"/>
          </a:xfrm>
          <a:prstGeom prst="line">
            <a:avLst/>
          </a:prstGeom>
          <a:noFill/>
          <a:ln w="47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48" name="Rectangle 176"/>
          <p:cNvSpPr>
            <a:spLocks noChangeArrowheads="1"/>
          </p:cNvSpPr>
          <p:nvPr/>
        </p:nvSpPr>
        <p:spPr bwMode="auto">
          <a:xfrm>
            <a:off x="933624" y="4864726"/>
            <a:ext cx="3206" cy="1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1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5349" name="Rectangle 177"/>
          <p:cNvSpPr>
            <a:spLocks noChangeArrowheads="1"/>
          </p:cNvSpPr>
          <p:nvPr/>
        </p:nvSpPr>
        <p:spPr bwMode="auto">
          <a:xfrm>
            <a:off x="933622" y="4882583"/>
            <a:ext cx="24046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r>
              <a:rPr lang="en-US" altLang="en-US" sz="75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900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1037208" y="4099152"/>
            <a:ext cx="2775347" cy="107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V="1">
            <a:off x="1080069" y="4399191"/>
            <a:ext cx="2839641" cy="321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1176510" y="3263334"/>
            <a:ext cx="42863" cy="17787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H="1">
            <a:off x="3508944" y="3174038"/>
            <a:ext cx="42863" cy="17787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4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SELECT: </a:t>
            </a:r>
            <a:r>
              <a:rPr lang="el-GR" dirty="0" smtClean="0"/>
              <a:t>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7"/>
            <a:ext cx="7886700" cy="3776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07764"/>
            <a:ext cx="6698582" cy="307331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7024007" y="3843089"/>
          <a:ext cx="2012087" cy="369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4" imgW="1244520" imgH="228600" progId="Equation.3">
                  <p:embed/>
                </p:oleObj>
              </mc:Choice>
              <mc:Fallback>
                <p:oleObj name="Equation" r:id="rId4" imgW="124452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4007" y="3843089"/>
                        <a:ext cx="2012087" cy="369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741473" y="4308924"/>
          <a:ext cx="2380938" cy="389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6" imgW="1473120" imgH="241200" progId="Equation.3">
                  <p:embed/>
                </p:oleObj>
              </mc:Choice>
              <mc:Fallback>
                <p:oleObj name="Equation" r:id="rId6" imgW="1473120" imgH="2412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41473" y="4308924"/>
                        <a:ext cx="2380938" cy="389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7209782" y="2727925"/>
          <a:ext cx="1444321" cy="38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8" imgW="761760" imgH="203040" progId="Equation.3">
                  <p:embed/>
                </p:oleObj>
              </mc:Choice>
              <mc:Fallback>
                <p:oleObj name="Equation" r:id="rId8" imgW="761760" imgH="20304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9782" y="2727925"/>
                        <a:ext cx="1444321" cy="385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8423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reeform 1"/>
          <p:cNvSpPr>
            <a:spLocks/>
          </p:cNvSpPr>
          <p:nvPr/>
        </p:nvSpPr>
        <p:spPr bwMode="auto">
          <a:xfrm>
            <a:off x="1657350" y="5543550"/>
            <a:ext cx="1428750" cy="342900"/>
          </a:xfrm>
          <a:custGeom>
            <a:avLst/>
            <a:gdLst>
              <a:gd name="T0" fmla="*/ 0 w 10000"/>
              <a:gd name="T1" fmla="*/ 0 h 10000"/>
              <a:gd name="T2" fmla="*/ 1905000 w 10000"/>
              <a:gd name="T3" fmla="*/ 0 h 10000"/>
              <a:gd name="T4" fmla="*/ 19050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4101" name="Freeform 2"/>
          <p:cNvSpPr>
            <a:spLocks/>
          </p:cNvSpPr>
          <p:nvPr/>
        </p:nvSpPr>
        <p:spPr bwMode="auto">
          <a:xfrm>
            <a:off x="3486150" y="5543550"/>
            <a:ext cx="2171700" cy="342900"/>
          </a:xfrm>
          <a:custGeom>
            <a:avLst/>
            <a:gdLst>
              <a:gd name="T0" fmla="*/ 0 w 10000"/>
              <a:gd name="T1" fmla="*/ 0 h 10000"/>
              <a:gd name="T2" fmla="*/ 2895600 w 10000"/>
              <a:gd name="T3" fmla="*/ 0 h 10000"/>
              <a:gd name="T4" fmla="*/ 28956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title"/>
          </p:nvPr>
        </p:nvSpPr>
        <p:spPr>
          <a:xfrm>
            <a:off x="437754" y="440531"/>
            <a:ext cx="4134246" cy="672108"/>
          </a:xfrm>
          <a:noFill/>
        </p:spPr>
        <p:txBody>
          <a:bodyPr>
            <a:normAutofit fontScale="90000"/>
          </a:bodyPr>
          <a:lstStyle/>
          <a:p>
            <a:pPr>
              <a:spcAft>
                <a:spcPts val="10"/>
              </a:spcAft>
            </a:pPr>
            <a:r>
              <a:rPr lang="en-US" altLang="en-US" dirty="0" smtClean="0"/>
              <a:t>Projection (</a:t>
            </a:r>
            <a:r>
              <a:rPr lang="en-US" altLang="en-US" sz="3300" dirty="0">
                <a:latin typeface="Symbol" panose="05050102010706020507" pitchFamily="18" charset="2"/>
                <a:sym typeface="Symbol" panose="05050102010706020507" pitchFamily="18" charset="2"/>
              </a:rPr>
              <a:t>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pic>
        <p:nvPicPr>
          <p:cNvPr id="410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3009900"/>
            <a:ext cx="0" cy="1558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09" y="3967164"/>
            <a:ext cx="881063" cy="119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50181" y="1910953"/>
            <a:ext cx="3776663" cy="4089797"/>
          </a:xfrm>
          <a:noFill/>
        </p:spPr>
        <p:txBody>
          <a:bodyPr/>
          <a:lstStyle/>
          <a:p>
            <a:pPr>
              <a:spcAft>
                <a:spcPts val="10"/>
              </a:spcAft>
              <a:buNone/>
              <a:tabLst>
                <a:tab pos="257175" algn="l"/>
                <a:tab pos="685800" algn="l"/>
                <a:tab pos="1371600" algn="l"/>
                <a:tab pos="2057400" algn="l"/>
                <a:tab pos="2743200" algn="l"/>
                <a:tab pos="3429000" algn="l"/>
              </a:tabLst>
            </a:pPr>
            <a:r>
              <a:rPr lang="en-US" altLang="en-US" dirty="0" smtClean="0"/>
              <a:t> </a:t>
            </a:r>
          </a:p>
        </p:txBody>
      </p:sp>
      <p:pic>
        <p:nvPicPr>
          <p:cNvPr id="410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0" y="2924175"/>
            <a:ext cx="324207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5334001"/>
            <a:ext cx="0" cy="1770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1879187" y="4554141"/>
            <a:ext cx="689372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S2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5566669" y="1536801"/>
            <a:ext cx="1870472" cy="1613296"/>
            <a:chOff x="3649" y="263"/>
            <a:chExt cx="1571" cy="1355"/>
          </a:xfrm>
        </p:grpSpPr>
        <p:sp>
          <p:nvSpPr>
            <p:cNvPr id="4110" name="Rectangle 12"/>
            <p:cNvSpPr>
              <a:spLocks noChangeArrowheads="1"/>
            </p:cNvSpPr>
            <p:nvPr/>
          </p:nvSpPr>
          <p:spPr bwMode="auto">
            <a:xfrm>
              <a:off x="3664" y="270"/>
              <a:ext cx="810" cy="311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11" name="Rectangle 13"/>
            <p:cNvSpPr>
              <a:spLocks noChangeArrowheads="1"/>
            </p:cNvSpPr>
            <p:nvPr/>
          </p:nvSpPr>
          <p:spPr bwMode="auto">
            <a:xfrm>
              <a:off x="3692" y="270"/>
              <a:ext cx="753" cy="246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12" name="Rectangle 14"/>
            <p:cNvSpPr>
              <a:spLocks noChangeArrowheads="1"/>
            </p:cNvSpPr>
            <p:nvPr/>
          </p:nvSpPr>
          <p:spPr bwMode="auto">
            <a:xfrm>
              <a:off x="3695" y="273"/>
              <a:ext cx="6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sname</a:t>
              </a:r>
              <a:endParaRPr lang="en-US" altLang="en-US" sz="900"/>
            </a:p>
          </p:txBody>
        </p:sp>
        <p:sp>
          <p:nvSpPr>
            <p:cNvPr id="4113" name="Rectangle 15"/>
            <p:cNvSpPr>
              <a:spLocks noChangeArrowheads="1"/>
            </p:cNvSpPr>
            <p:nvPr/>
          </p:nvSpPr>
          <p:spPr bwMode="auto">
            <a:xfrm>
              <a:off x="4488" y="270"/>
              <a:ext cx="718" cy="311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14" name="Rectangle 16"/>
            <p:cNvSpPr>
              <a:spLocks noChangeArrowheads="1"/>
            </p:cNvSpPr>
            <p:nvPr/>
          </p:nvSpPr>
          <p:spPr bwMode="auto">
            <a:xfrm>
              <a:off x="4524" y="270"/>
              <a:ext cx="646" cy="246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15" name="Rectangle 17"/>
            <p:cNvSpPr>
              <a:spLocks noChangeArrowheads="1"/>
            </p:cNvSpPr>
            <p:nvPr/>
          </p:nvSpPr>
          <p:spPr bwMode="auto">
            <a:xfrm>
              <a:off x="4527" y="273"/>
              <a:ext cx="5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rating</a:t>
              </a:r>
              <a:endParaRPr lang="en-US" altLang="en-US" sz="900"/>
            </a:p>
          </p:txBody>
        </p:sp>
        <p:sp>
          <p:nvSpPr>
            <p:cNvPr id="4116" name="Rectangle 18"/>
            <p:cNvSpPr>
              <a:spLocks noChangeArrowheads="1"/>
            </p:cNvSpPr>
            <p:nvPr/>
          </p:nvSpPr>
          <p:spPr bwMode="auto">
            <a:xfrm>
              <a:off x="3649" y="263"/>
              <a:ext cx="8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17" name="Line 19"/>
            <p:cNvSpPr>
              <a:spLocks noChangeShapeType="1"/>
            </p:cNvSpPr>
            <p:nvPr/>
          </p:nvSpPr>
          <p:spPr bwMode="auto">
            <a:xfrm>
              <a:off x="3649" y="263"/>
              <a:ext cx="82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Rectangle 20"/>
            <p:cNvSpPr>
              <a:spLocks noChangeArrowheads="1"/>
            </p:cNvSpPr>
            <p:nvPr/>
          </p:nvSpPr>
          <p:spPr bwMode="auto">
            <a:xfrm>
              <a:off x="4474" y="263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19" name="Line 21"/>
            <p:cNvSpPr>
              <a:spLocks noChangeShapeType="1"/>
            </p:cNvSpPr>
            <p:nvPr/>
          </p:nvSpPr>
          <p:spPr bwMode="auto">
            <a:xfrm>
              <a:off x="4474" y="263"/>
              <a:ext cx="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>
              <a:off x="4474" y="263"/>
              <a:ext cx="1" cy="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Rectangle 23"/>
            <p:cNvSpPr>
              <a:spLocks noChangeArrowheads="1"/>
            </p:cNvSpPr>
            <p:nvPr/>
          </p:nvSpPr>
          <p:spPr bwMode="auto">
            <a:xfrm>
              <a:off x="4481" y="263"/>
              <a:ext cx="7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22" name="Line 24"/>
            <p:cNvSpPr>
              <a:spLocks noChangeShapeType="1"/>
            </p:cNvSpPr>
            <p:nvPr/>
          </p:nvSpPr>
          <p:spPr bwMode="auto">
            <a:xfrm>
              <a:off x="4481" y="263"/>
              <a:ext cx="72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Rectangle 25"/>
            <p:cNvSpPr>
              <a:spLocks noChangeArrowheads="1"/>
            </p:cNvSpPr>
            <p:nvPr/>
          </p:nvSpPr>
          <p:spPr bwMode="auto">
            <a:xfrm>
              <a:off x="5206" y="263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24" name="Line 26"/>
            <p:cNvSpPr>
              <a:spLocks noChangeShapeType="1"/>
            </p:cNvSpPr>
            <p:nvPr/>
          </p:nvSpPr>
          <p:spPr bwMode="auto">
            <a:xfrm>
              <a:off x="5206" y="263"/>
              <a:ext cx="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Rectangle 27"/>
            <p:cNvSpPr>
              <a:spLocks noChangeArrowheads="1"/>
            </p:cNvSpPr>
            <p:nvPr/>
          </p:nvSpPr>
          <p:spPr bwMode="auto">
            <a:xfrm>
              <a:off x="3649" y="270"/>
              <a:ext cx="15" cy="3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26" name="Line 28"/>
            <p:cNvSpPr>
              <a:spLocks noChangeShapeType="1"/>
            </p:cNvSpPr>
            <p:nvPr/>
          </p:nvSpPr>
          <p:spPr bwMode="auto">
            <a:xfrm>
              <a:off x="3649" y="270"/>
              <a:ext cx="1" cy="31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Rectangle 29"/>
            <p:cNvSpPr>
              <a:spLocks noChangeArrowheads="1"/>
            </p:cNvSpPr>
            <p:nvPr/>
          </p:nvSpPr>
          <p:spPr bwMode="auto">
            <a:xfrm>
              <a:off x="4474" y="270"/>
              <a:ext cx="7" cy="3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28" name="Line 30"/>
            <p:cNvSpPr>
              <a:spLocks noChangeShapeType="1"/>
            </p:cNvSpPr>
            <p:nvPr/>
          </p:nvSpPr>
          <p:spPr bwMode="auto">
            <a:xfrm>
              <a:off x="4474" y="270"/>
              <a:ext cx="1" cy="31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Rectangle 31"/>
            <p:cNvSpPr>
              <a:spLocks noChangeArrowheads="1"/>
            </p:cNvSpPr>
            <p:nvPr/>
          </p:nvSpPr>
          <p:spPr bwMode="auto">
            <a:xfrm>
              <a:off x="5206" y="270"/>
              <a:ext cx="14" cy="3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30" name="Line 32"/>
            <p:cNvSpPr>
              <a:spLocks noChangeShapeType="1"/>
            </p:cNvSpPr>
            <p:nvPr/>
          </p:nvSpPr>
          <p:spPr bwMode="auto">
            <a:xfrm>
              <a:off x="5206" y="270"/>
              <a:ext cx="1" cy="31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Rectangle 33"/>
            <p:cNvSpPr>
              <a:spLocks noChangeArrowheads="1"/>
            </p:cNvSpPr>
            <p:nvPr/>
          </p:nvSpPr>
          <p:spPr bwMode="auto">
            <a:xfrm>
              <a:off x="3695" y="592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yuppy</a:t>
              </a:r>
              <a:endParaRPr lang="en-US" altLang="en-US" sz="900"/>
            </a:p>
          </p:txBody>
        </p:sp>
        <p:sp>
          <p:nvSpPr>
            <p:cNvPr id="4132" name="Rectangle 34"/>
            <p:cNvSpPr>
              <a:spLocks noChangeArrowheads="1"/>
            </p:cNvSpPr>
            <p:nvPr/>
          </p:nvSpPr>
          <p:spPr bwMode="auto">
            <a:xfrm>
              <a:off x="4527" y="592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9</a:t>
              </a:r>
              <a:endParaRPr lang="en-US" altLang="en-US" sz="900"/>
            </a:p>
          </p:txBody>
        </p:sp>
        <p:sp>
          <p:nvSpPr>
            <p:cNvPr id="4133" name="Rectangle 35"/>
            <p:cNvSpPr>
              <a:spLocks noChangeArrowheads="1"/>
            </p:cNvSpPr>
            <p:nvPr/>
          </p:nvSpPr>
          <p:spPr bwMode="auto">
            <a:xfrm>
              <a:off x="3649" y="581"/>
              <a:ext cx="1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34" name="Line 36"/>
            <p:cNvSpPr>
              <a:spLocks noChangeShapeType="1"/>
            </p:cNvSpPr>
            <p:nvPr/>
          </p:nvSpPr>
          <p:spPr bwMode="auto">
            <a:xfrm>
              <a:off x="3649" y="581"/>
              <a:ext cx="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Rectangle 37"/>
            <p:cNvSpPr>
              <a:spLocks noChangeArrowheads="1"/>
            </p:cNvSpPr>
            <p:nvPr/>
          </p:nvSpPr>
          <p:spPr bwMode="auto">
            <a:xfrm>
              <a:off x="3664" y="581"/>
              <a:ext cx="81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36" name="Line 38"/>
            <p:cNvSpPr>
              <a:spLocks noChangeShapeType="1"/>
            </p:cNvSpPr>
            <p:nvPr/>
          </p:nvSpPr>
          <p:spPr bwMode="auto">
            <a:xfrm>
              <a:off x="3664" y="581"/>
              <a:ext cx="81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Rectangle 39"/>
            <p:cNvSpPr>
              <a:spLocks noChangeArrowheads="1"/>
            </p:cNvSpPr>
            <p:nvPr/>
          </p:nvSpPr>
          <p:spPr bwMode="auto">
            <a:xfrm>
              <a:off x="4474" y="581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38" name="Line 40"/>
            <p:cNvSpPr>
              <a:spLocks noChangeShapeType="1"/>
            </p:cNvSpPr>
            <p:nvPr/>
          </p:nvSpPr>
          <p:spPr bwMode="auto">
            <a:xfrm>
              <a:off x="4474" y="581"/>
              <a:ext cx="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Line 41"/>
            <p:cNvSpPr>
              <a:spLocks noChangeShapeType="1"/>
            </p:cNvSpPr>
            <p:nvPr/>
          </p:nvSpPr>
          <p:spPr bwMode="auto">
            <a:xfrm>
              <a:off x="4474" y="581"/>
              <a:ext cx="1" cy="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Rectangle 42"/>
            <p:cNvSpPr>
              <a:spLocks noChangeArrowheads="1"/>
            </p:cNvSpPr>
            <p:nvPr/>
          </p:nvSpPr>
          <p:spPr bwMode="auto">
            <a:xfrm>
              <a:off x="4481" y="581"/>
              <a:ext cx="72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41" name="Line 43"/>
            <p:cNvSpPr>
              <a:spLocks noChangeShapeType="1"/>
            </p:cNvSpPr>
            <p:nvPr/>
          </p:nvSpPr>
          <p:spPr bwMode="auto">
            <a:xfrm>
              <a:off x="4481" y="581"/>
              <a:ext cx="72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Rectangle 44"/>
            <p:cNvSpPr>
              <a:spLocks noChangeArrowheads="1"/>
            </p:cNvSpPr>
            <p:nvPr/>
          </p:nvSpPr>
          <p:spPr bwMode="auto">
            <a:xfrm>
              <a:off x="5206" y="581"/>
              <a:ext cx="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43" name="Line 45"/>
            <p:cNvSpPr>
              <a:spLocks noChangeShapeType="1"/>
            </p:cNvSpPr>
            <p:nvPr/>
          </p:nvSpPr>
          <p:spPr bwMode="auto">
            <a:xfrm>
              <a:off x="5206" y="581"/>
              <a:ext cx="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Rectangle 46"/>
            <p:cNvSpPr>
              <a:spLocks noChangeArrowheads="1"/>
            </p:cNvSpPr>
            <p:nvPr/>
          </p:nvSpPr>
          <p:spPr bwMode="auto">
            <a:xfrm>
              <a:off x="3649" y="589"/>
              <a:ext cx="15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45" name="Line 47"/>
            <p:cNvSpPr>
              <a:spLocks noChangeShapeType="1"/>
            </p:cNvSpPr>
            <p:nvPr/>
          </p:nvSpPr>
          <p:spPr bwMode="auto">
            <a:xfrm>
              <a:off x="3649" y="589"/>
              <a:ext cx="1" cy="2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Rectangle 48"/>
            <p:cNvSpPr>
              <a:spLocks noChangeArrowheads="1"/>
            </p:cNvSpPr>
            <p:nvPr/>
          </p:nvSpPr>
          <p:spPr bwMode="auto">
            <a:xfrm>
              <a:off x="4474" y="589"/>
              <a:ext cx="7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47" name="Line 49"/>
            <p:cNvSpPr>
              <a:spLocks noChangeShapeType="1"/>
            </p:cNvSpPr>
            <p:nvPr/>
          </p:nvSpPr>
          <p:spPr bwMode="auto">
            <a:xfrm>
              <a:off x="4474" y="589"/>
              <a:ext cx="1" cy="2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Rectangle 50"/>
            <p:cNvSpPr>
              <a:spLocks noChangeArrowheads="1"/>
            </p:cNvSpPr>
            <p:nvPr/>
          </p:nvSpPr>
          <p:spPr bwMode="auto">
            <a:xfrm>
              <a:off x="5206" y="589"/>
              <a:ext cx="14" cy="2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49" name="Line 51"/>
            <p:cNvSpPr>
              <a:spLocks noChangeShapeType="1"/>
            </p:cNvSpPr>
            <p:nvPr/>
          </p:nvSpPr>
          <p:spPr bwMode="auto">
            <a:xfrm>
              <a:off x="5206" y="589"/>
              <a:ext cx="1" cy="2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Rectangle 52"/>
            <p:cNvSpPr>
              <a:spLocks noChangeArrowheads="1"/>
            </p:cNvSpPr>
            <p:nvPr/>
          </p:nvSpPr>
          <p:spPr bwMode="auto">
            <a:xfrm>
              <a:off x="3695" y="867"/>
              <a:ext cx="6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lubber</a:t>
              </a:r>
              <a:endParaRPr lang="en-US" altLang="en-US" sz="900"/>
            </a:p>
          </p:txBody>
        </p:sp>
        <p:sp>
          <p:nvSpPr>
            <p:cNvPr id="4151" name="Rectangle 53"/>
            <p:cNvSpPr>
              <a:spLocks noChangeArrowheads="1"/>
            </p:cNvSpPr>
            <p:nvPr/>
          </p:nvSpPr>
          <p:spPr bwMode="auto">
            <a:xfrm>
              <a:off x="4527" y="867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8</a:t>
              </a:r>
              <a:endParaRPr lang="en-US" altLang="en-US" sz="900"/>
            </a:p>
          </p:txBody>
        </p:sp>
        <p:sp>
          <p:nvSpPr>
            <p:cNvPr id="4152" name="Rectangle 54"/>
            <p:cNvSpPr>
              <a:spLocks noChangeArrowheads="1"/>
            </p:cNvSpPr>
            <p:nvPr/>
          </p:nvSpPr>
          <p:spPr bwMode="auto">
            <a:xfrm>
              <a:off x="3649" y="864"/>
              <a:ext cx="15" cy="2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53" name="Line 55"/>
            <p:cNvSpPr>
              <a:spLocks noChangeShapeType="1"/>
            </p:cNvSpPr>
            <p:nvPr/>
          </p:nvSpPr>
          <p:spPr bwMode="auto">
            <a:xfrm>
              <a:off x="3649" y="864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Rectangle 56"/>
            <p:cNvSpPr>
              <a:spLocks noChangeArrowheads="1"/>
            </p:cNvSpPr>
            <p:nvPr/>
          </p:nvSpPr>
          <p:spPr bwMode="auto">
            <a:xfrm>
              <a:off x="4474" y="864"/>
              <a:ext cx="7" cy="2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55" name="Line 57"/>
            <p:cNvSpPr>
              <a:spLocks noChangeShapeType="1"/>
            </p:cNvSpPr>
            <p:nvPr/>
          </p:nvSpPr>
          <p:spPr bwMode="auto">
            <a:xfrm>
              <a:off x="4474" y="864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Rectangle 58"/>
            <p:cNvSpPr>
              <a:spLocks noChangeArrowheads="1"/>
            </p:cNvSpPr>
            <p:nvPr/>
          </p:nvSpPr>
          <p:spPr bwMode="auto">
            <a:xfrm>
              <a:off x="5206" y="864"/>
              <a:ext cx="14" cy="2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57" name="Line 59"/>
            <p:cNvSpPr>
              <a:spLocks noChangeShapeType="1"/>
            </p:cNvSpPr>
            <p:nvPr/>
          </p:nvSpPr>
          <p:spPr bwMode="auto">
            <a:xfrm>
              <a:off x="5206" y="864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Rectangle 60"/>
            <p:cNvSpPr>
              <a:spLocks noChangeArrowheads="1"/>
            </p:cNvSpPr>
            <p:nvPr/>
          </p:nvSpPr>
          <p:spPr bwMode="auto">
            <a:xfrm>
              <a:off x="3695" y="1120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guppy</a:t>
              </a:r>
              <a:endParaRPr lang="en-US" altLang="en-US" sz="900"/>
            </a:p>
          </p:txBody>
        </p:sp>
        <p:sp>
          <p:nvSpPr>
            <p:cNvPr id="4159" name="Rectangle 61"/>
            <p:cNvSpPr>
              <a:spLocks noChangeArrowheads="1"/>
            </p:cNvSpPr>
            <p:nvPr/>
          </p:nvSpPr>
          <p:spPr bwMode="auto">
            <a:xfrm>
              <a:off x="4527" y="1120"/>
              <a:ext cx="1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5</a:t>
              </a:r>
              <a:endParaRPr lang="en-US" altLang="en-US" sz="900"/>
            </a:p>
          </p:txBody>
        </p:sp>
        <p:sp>
          <p:nvSpPr>
            <p:cNvPr id="4160" name="Rectangle 62"/>
            <p:cNvSpPr>
              <a:spLocks noChangeArrowheads="1"/>
            </p:cNvSpPr>
            <p:nvPr/>
          </p:nvSpPr>
          <p:spPr bwMode="auto">
            <a:xfrm>
              <a:off x="3649" y="1117"/>
              <a:ext cx="15" cy="2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61" name="Line 63"/>
            <p:cNvSpPr>
              <a:spLocks noChangeShapeType="1"/>
            </p:cNvSpPr>
            <p:nvPr/>
          </p:nvSpPr>
          <p:spPr bwMode="auto">
            <a:xfrm>
              <a:off x="3649" y="1117"/>
              <a:ext cx="1" cy="2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64"/>
            <p:cNvSpPr>
              <a:spLocks noChangeArrowheads="1"/>
            </p:cNvSpPr>
            <p:nvPr/>
          </p:nvSpPr>
          <p:spPr bwMode="auto">
            <a:xfrm>
              <a:off x="4474" y="1117"/>
              <a:ext cx="7" cy="2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63" name="Line 65"/>
            <p:cNvSpPr>
              <a:spLocks noChangeShapeType="1"/>
            </p:cNvSpPr>
            <p:nvPr/>
          </p:nvSpPr>
          <p:spPr bwMode="auto">
            <a:xfrm>
              <a:off x="4474" y="1117"/>
              <a:ext cx="1" cy="2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Rectangle 66"/>
            <p:cNvSpPr>
              <a:spLocks noChangeArrowheads="1"/>
            </p:cNvSpPr>
            <p:nvPr/>
          </p:nvSpPr>
          <p:spPr bwMode="auto">
            <a:xfrm>
              <a:off x="5206" y="1117"/>
              <a:ext cx="14" cy="2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65" name="Line 67"/>
            <p:cNvSpPr>
              <a:spLocks noChangeShapeType="1"/>
            </p:cNvSpPr>
            <p:nvPr/>
          </p:nvSpPr>
          <p:spPr bwMode="auto">
            <a:xfrm>
              <a:off x="5206" y="1117"/>
              <a:ext cx="1" cy="2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Rectangle 68"/>
            <p:cNvSpPr>
              <a:spLocks noChangeArrowheads="1"/>
            </p:cNvSpPr>
            <p:nvPr/>
          </p:nvSpPr>
          <p:spPr bwMode="auto">
            <a:xfrm>
              <a:off x="3695" y="1366"/>
              <a:ext cx="4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rusty</a:t>
              </a:r>
              <a:endParaRPr lang="en-US" altLang="en-US" sz="900"/>
            </a:p>
          </p:txBody>
        </p:sp>
        <p:sp>
          <p:nvSpPr>
            <p:cNvPr id="4167" name="Rectangle 69"/>
            <p:cNvSpPr>
              <a:spLocks noChangeArrowheads="1"/>
            </p:cNvSpPr>
            <p:nvPr/>
          </p:nvSpPr>
          <p:spPr bwMode="auto">
            <a:xfrm>
              <a:off x="4527" y="136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r>
                <a:rPr lang="en-US" altLang="en-US" sz="1950">
                  <a:solidFill>
                    <a:srgbClr val="000000"/>
                  </a:solidFill>
                </a:rPr>
                <a:t>10</a:t>
              </a:r>
              <a:endParaRPr lang="en-US" altLang="en-US" sz="900"/>
            </a:p>
          </p:txBody>
        </p:sp>
        <p:sp>
          <p:nvSpPr>
            <p:cNvPr id="4168" name="Rectangle 70"/>
            <p:cNvSpPr>
              <a:spLocks noChangeArrowheads="1"/>
            </p:cNvSpPr>
            <p:nvPr/>
          </p:nvSpPr>
          <p:spPr bwMode="auto">
            <a:xfrm>
              <a:off x="3649" y="1363"/>
              <a:ext cx="15" cy="2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69" name="Line 71"/>
            <p:cNvSpPr>
              <a:spLocks noChangeShapeType="1"/>
            </p:cNvSpPr>
            <p:nvPr/>
          </p:nvSpPr>
          <p:spPr bwMode="auto">
            <a:xfrm>
              <a:off x="3649" y="1363"/>
              <a:ext cx="1" cy="2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Rectangle 72"/>
            <p:cNvSpPr>
              <a:spLocks noChangeArrowheads="1"/>
            </p:cNvSpPr>
            <p:nvPr/>
          </p:nvSpPr>
          <p:spPr bwMode="auto">
            <a:xfrm>
              <a:off x="3649" y="1609"/>
              <a:ext cx="8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71" name="Line 73"/>
            <p:cNvSpPr>
              <a:spLocks noChangeShapeType="1"/>
            </p:cNvSpPr>
            <p:nvPr/>
          </p:nvSpPr>
          <p:spPr bwMode="auto">
            <a:xfrm>
              <a:off x="3649" y="1609"/>
              <a:ext cx="82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Rectangle 74"/>
            <p:cNvSpPr>
              <a:spLocks noChangeArrowheads="1"/>
            </p:cNvSpPr>
            <p:nvPr/>
          </p:nvSpPr>
          <p:spPr bwMode="auto">
            <a:xfrm>
              <a:off x="4474" y="1363"/>
              <a:ext cx="7" cy="2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73" name="Line 75"/>
            <p:cNvSpPr>
              <a:spLocks noChangeShapeType="1"/>
            </p:cNvSpPr>
            <p:nvPr/>
          </p:nvSpPr>
          <p:spPr bwMode="auto">
            <a:xfrm>
              <a:off x="4474" y="1363"/>
              <a:ext cx="1" cy="2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Rectangle 76"/>
            <p:cNvSpPr>
              <a:spLocks noChangeArrowheads="1"/>
            </p:cNvSpPr>
            <p:nvPr/>
          </p:nvSpPr>
          <p:spPr bwMode="auto">
            <a:xfrm>
              <a:off x="4474" y="160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75" name="Line 77"/>
            <p:cNvSpPr>
              <a:spLocks noChangeShapeType="1"/>
            </p:cNvSpPr>
            <p:nvPr/>
          </p:nvSpPr>
          <p:spPr bwMode="auto">
            <a:xfrm>
              <a:off x="4474" y="1609"/>
              <a:ext cx="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Line 78"/>
            <p:cNvSpPr>
              <a:spLocks noChangeShapeType="1"/>
            </p:cNvSpPr>
            <p:nvPr/>
          </p:nvSpPr>
          <p:spPr bwMode="auto">
            <a:xfrm>
              <a:off x="4474" y="1609"/>
              <a:ext cx="1" cy="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Rectangle 79"/>
            <p:cNvSpPr>
              <a:spLocks noChangeArrowheads="1"/>
            </p:cNvSpPr>
            <p:nvPr/>
          </p:nvSpPr>
          <p:spPr bwMode="auto">
            <a:xfrm>
              <a:off x="4481" y="1609"/>
              <a:ext cx="72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78" name="Line 80"/>
            <p:cNvSpPr>
              <a:spLocks noChangeShapeType="1"/>
            </p:cNvSpPr>
            <p:nvPr/>
          </p:nvSpPr>
          <p:spPr bwMode="auto">
            <a:xfrm>
              <a:off x="4481" y="1609"/>
              <a:ext cx="72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Rectangle 81"/>
            <p:cNvSpPr>
              <a:spLocks noChangeArrowheads="1"/>
            </p:cNvSpPr>
            <p:nvPr/>
          </p:nvSpPr>
          <p:spPr bwMode="auto">
            <a:xfrm>
              <a:off x="5206" y="1363"/>
              <a:ext cx="14" cy="2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80" name="Line 82"/>
            <p:cNvSpPr>
              <a:spLocks noChangeShapeType="1"/>
            </p:cNvSpPr>
            <p:nvPr/>
          </p:nvSpPr>
          <p:spPr bwMode="auto">
            <a:xfrm>
              <a:off x="5206" y="1363"/>
              <a:ext cx="1" cy="24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Rectangle 83"/>
            <p:cNvSpPr>
              <a:spLocks noChangeArrowheads="1"/>
            </p:cNvSpPr>
            <p:nvPr/>
          </p:nvSpPr>
          <p:spPr bwMode="auto">
            <a:xfrm>
              <a:off x="5206" y="1609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4182" name="Line 84"/>
            <p:cNvSpPr>
              <a:spLocks noChangeShapeType="1"/>
            </p:cNvSpPr>
            <p:nvPr/>
          </p:nvSpPr>
          <p:spPr bwMode="auto">
            <a:xfrm>
              <a:off x="5206" y="1609"/>
              <a:ext cx="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0325" name="Object 85"/>
          <p:cNvGraphicFramePr>
            <a:graphicFrameLocks/>
          </p:cNvGraphicFramePr>
          <p:nvPr>
            <p:extLst/>
          </p:nvPr>
        </p:nvGraphicFramePr>
        <p:xfrm>
          <a:off x="5504788" y="3212900"/>
          <a:ext cx="2343150" cy="48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8" imgW="3136680" imgH="660240" progId="Equation.3">
                  <p:embed/>
                </p:oleObj>
              </mc:Choice>
              <mc:Fallback>
                <p:oleObj name="Equation" r:id="rId8" imgW="3136680" imgH="660240" progId="Equation.3">
                  <p:embed/>
                  <p:pic>
                    <p:nvPicPr>
                      <p:cNvPr id="10325" name="Object 8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4788" y="3212900"/>
                        <a:ext cx="2343150" cy="486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6" name="Object 86"/>
          <p:cNvGraphicFramePr>
            <a:graphicFrameLocks/>
          </p:cNvGraphicFramePr>
          <p:nvPr>
            <p:extLst/>
          </p:nvPr>
        </p:nvGraphicFramePr>
        <p:xfrm>
          <a:off x="4764073" y="5334000"/>
          <a:ext cx="156567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10" imgW="2124000" imgH="757080" progId="Equation.3">
                  <p:embed/>
                </p:oleObj>
              </mc:Choice>
              <mc:Fallback>
                <p:oleObj name="Equation" r:id="rId10" imgW="2124000" imgH="757080" progId="Equation.3">
                  <p:embed/>
                  <p:pic>
                    <p:nvPicPr>
                      <p:cNvPr id="10326" name="Object 8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73" y="5334000"/>
                        <a:ext cx="156567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195" y="1859756"/>
            <a:ext cx="4268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Gives a subset of the attributes that match a specified criterion.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48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86" y="1937710"/>
            <a:ext cx="7886700" cy="326350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0197"/>
            <a:ext cx="5504072" cy="3552347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097263" y="2307529"/>
          <a:ext cx="1864030" cy="41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4" imgW="1028520" imgH="228600" progId="Equation.3">
                  <p:embed/>
                </p:oleObj>
              </mc:Choice>
              <mc:Fallback>
                <p:oleObj name="Equation" r:id="rId4" imgW="1028520" imgH="2286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7263" y="2307529"/>
                        <a:ext cx="1864030" cy="414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994358" y="3316370"/>
          <a:ext cx="29003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6" imgW="1600200" imgH="241200" progId="Equation.3">
                  <p:embed/>
                </p:oleObj>
              </mc:Choice>
              <mc:Fallback>
                <p:oleObj name="Equation" r:id="rId6" imgW="1600200" imgH="241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94358" y="3316370"/>
                        <a:ext cx="29003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003013" y="4271158"/>
          <a:ext cx="257770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8" imgW="1422360" imgH="241200" progId="Equation.3">
                  <p:embed/>
                </p:oleObj>
              </mc:Choice>
              <mc:Fallback>
                <p:oleObj name="Equation" r:id="rId8" imgW="1422360" imgH="241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03013" y="4271158"/>
                        <a:ext cx="257770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2851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Union and Set-Difference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Both of these operations take two input relations that are </a:t>
            </a:r>
            <a:r>
              <a:rPr lang="en-US" b="1" dirty="0"/>
              <a:t>union compatible</a:t>
            </a:r>
            <a:r>
              <a:rPr lang="en-US" dirty="0"/>
              <a:t>. Two relations are union compatible if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dirty="0"/>
              <a:t>they have the same number of attributes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 domain of each attribute in column order is the same in both R and S. </a:t>
            </a:r>
            <a:r>
              <a:rPr lang="en-US" altLang="en-US" dirty="0"/>
              <a:t>`Corresponding’ attributes have the same type.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342900" lvl="1" indent="0">
              <a:buNone/>
            </a:pPr>
            <a:endParaRPr lang="en-US" altLang="en-US" sz="2100" dirty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557213" indent="-214313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8572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2001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15430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n-US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308792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two relations R and S: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i="1" dirty="0"/>
              <a:t>UNION of R and S</a:t>
            </a:r>
            <a:br>
              <a:rPr lang="en-US" i="1" dirty="0"/>
            </a:br>
            <a:r>
              <a:rPr lang="en-US" dirty="0"/>
              <a:t>the </a:t>
            </a:r>
            <a:r>
              <a:rPr lang="en-US" b="1" dirty="0"/>
              <a:t>union </a:t>
            </a:r>
            <a:r>
              <a:rPr lang="en-US" dirty="0"/>
              <a:t>of two relations is a relation that includes all the tuples that are either in R or in S or in both R and S. </a:t>
            </a:r>
            <a:r>
              <a:rPr lang="en-US" dirty="0">
                <a:solidFill>
                  <a:srgbClr val="FF0000"/>
                </a:solidFill>
              </a:rPr>
              <a:t>Duplicate tuples are eliminated.</a:t>
            </a:r>
          </a:p>
        </p:txBody>
      </p:sp>
    </p:spTree>
    <p:extLst>
      <p:ext uri="{BB962C8B-B14F-4D97-AF65-F5344CB8AC3E}">
        <p14:creationId xmlns:p14="http://schemas.microsoft.com/office/powerpoint/2010/main" val="955704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reeform 1"/>
          <p:cNvSpPr>
            <a:spLocks/>
          </p:cNvSpPr>
          <p:nvPr/>
        </p:nvSpPr>
        <p:spPr bwMode="auto">
          <a:xfrm>
            <a:off x="1657350" y="5543550"/>
            <a:ext cx="1428750" cy="342900"/>
          </a:xfrm>
          <a:custGeom>
            <a:avLst/>
            <a:gdLst>
              <a:gd name="T0" fmla="*/ 0 w 10000"/>
              <a:gd name="T1" fmla="*/ 0 h 10000"/>
              <a:gd name="T2" fmla="*/ 1905000 w 10000"/>
              <a:gd name="T3" fmla="*/ 0 h 10000"/>
              <a:gd name="T4" fmla="*/ 19050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6148" name="Freeform 2"/>
          <p:cNvSpPr>
            <a:spLocks/>
          </p:cNvSpPr>
          <p:nvPr/>
        </p:nvSpPr>
        <p:spPr bwMode="auto">
          <a:xfrm>
            <a:off x="3486150" y="5543550"/>
            <a:ext cx="2171700" cy="342900"/>
          </a:xfrm>
          <a:custGeom>
            <a:avLst/>
            <a:gdLst>
              <a:gd name="T0" fmla="*/ 0 w 10000"/>
              <a:gd name="T1" fmla="*/ 0 h 10000"/>
              <a:gd name="T2" fmla="*/ 2895600 w 10000"/>
              <a:gd name="T3" fmla="*/ 0 h 10000"/>
              <a:gd name="T4" fmla="*/ 28956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xfrm>
            <a:off x="431916" y="440815"/>
            <a:ext cx="6537980" cy="752476"/>
          </a:xfrm>
          <a:noFill/>
        </p:spPr>
        <p:txBody>
          <a:bodyPr/>
          <a:lstStyle/>
          <a:p>
            <a:pPr>
              <a:spcAft>
                <a:spcPts val="10"/>
              </a:spcAft>
              <a:tabLst>
                <a:tab pos="0" algn="l"/>
                <a:tab pos="685800" algn="l"/>
                <a:tab pos="1371600" algn="l"/>
                <a:tab pos="2057400" algn="l"/>
                <a:tab pos="2743200" algn="l"/>
              </a:tabLst>
            </a:pPr>
            <a:r>
              <a:rPr lang="en-US" altLang="en-US" dirty="0" smtClean="0"/>
              <a:t>Union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78731" y="2196703"/>
            <a:ext cx="3205163" cy="3804047"/>
          </a:xfrm>
          <a:noFill/>
        </p:spPr>
        <p:txBody>
          <a:bodyPr/>
          <a:lstStyle/>
          <a:p>
            <a:pPr>
              <a:lnSpc>
                <a:spcPts val="1800"/>
              </a:lnSpc>
              <a:spcAft>
                <a:spcPts val="10"/>
              </a:spcAft>
              <a:buNone/>
              <a:tabLst>
                <a:tab pos="257175" algn="l"/>
                <a:tab pos="685800" algn="l"/>
                <a:tab pos="1371600" algn="l"/>
                <a:tab pos="2057400" algn="l"/>
                <a:tab pos="2743200" algn="l"/>
              </a:tabLst>
            </a:pPr>
            <a:r>
              <a:rPr lang="en-US" altLang="en-US" sz="2100"/>
              <a:t> 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14" y="1766888"/>
            <a:ext cx="3301604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554" y="3895726"/>
            <a:ext cx="0" cy="1219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41" y="1872853"/>
            <a:ext cx="311586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1" y="3836194"/>
            <a:ext cx="324207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5" name="Text Box 9"/>
          <p:cNvSpPr txBox="1">
            <a:spLocks noChangeArrowheads="1"/>
          </p:cNvSpPr>
          <p:nvPr/>
        </p:nvSpPr>
        <p:spPr bwMode="auto">
          <a:xfrm>
            <a:off x="1729230" y="3436144"/>
            <a:ext cx="82867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1698596" y="5509023"/>
            <a:ext cx="82867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 dirty="0">
                <a:solidFill>
                  <a:srgbClr val="000000"/>
                </a:solidFill>
              </a:rPr>
              <a:t>S2</a:t>
            </a:r>
          </a:p>
        </p:txBody>
      </p:sp>
      <p:graphicFrame>
        <p:nvGraphicFramePr>
          <p:cNvPr id="13324" name="Object 12"/>
          <p:cNvGraphicFramePr>
            <a:graphicFrameLocks/>
          </p:cNvGraphicFramePr>
          <p:nvPr>
            <p:extLst/>
          </p:nvPr>
        </p:nvGraphicFramePr>
        <p:xfrm>
          <a:off x="4840335" y="3895726"/>
          <a:ext cx="1363265" cy="37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8" imgW="1317600" imgH="453960" progId="Equation.3">
                  <p:embed/>
                </p:oleObj>
              </mc:Choice>
              <mc:Fallback>
                <p:oleObj name="Equation" r:id="rId8" imgW="1317600" imgH="453960" progId="Equation.3">
                  <p:embed/>
                  <p:pic>
                    <p:nvPicPr>
                      <p:cNvPr id="1332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335" y="3895726"/>
                        <a:ext cx="1363265" cy="37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97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/>
              <a:t>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322776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040563" y="1729051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238500" y="1933839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4608513" y="1987814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819775" y="1960826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988175" y="2918089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6742113" y="2883164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6729413" y="3102239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6718300" y="3113351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729413" y="3122876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33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i="1" dirty="0"/>
              <a:t>DIFFERENCE </a:t>
            </a:r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Consider two relations R and 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i="1" dirty="0"/>
              <a:t>DIFFERENCE of R and S</a:t>
            </a:r>
            <a:br>
              <a:rPr lang="en-US" sz="1800" i="1" dirty="0"/>
            </a:br>
            <a:r>
              <a:rPr lang="en-US" sz="1800" dirty="0"/>
              <a:t>the </a:t>
            </a:r>
            <a:r>
              <a:rPr lang="en-US" sz="1800" b="1" dirty="0"/>
              <a:t>difference </a:t>
            </a:r>
            <a:r>
              <a:rPr lang="en-US" sz="1800" dirty="0"/>
              <a:t>of R and S is the relation that contains all the tuples that are in R but that are not in S.</a:t>
            </a:r>
          </a:p>
          <a:p>
            <a:r>
              <a:rPr lang="en-US" sz="1800" dirty="0"/>
              <a:t>Yields all rows in one table that are not in the other table.</a:t>
            </a:r>
          </a:p>
          <a:p>
            <a:r>
              <a:rPr lang="en-US" sz="1800" dirty="0"/>
              <a:t>The tables must be </a:t>
            </a:r>
            <a:r>
              <a:rPr lang="en-US" sz="1800" i="1" dirty="0"/>
              <a:t>union-compatible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71486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reeform 1"/>
          <p:cNvSpPr>
            <a:spLocks/>
          </p:cNvSpPr>
          <p:nvPr/>
        </p:nvSpPr>
        <p:spPr bwMode="auto">
          <a:xfrm>
            <a:off x="1657350" y="5543550"/>
            <a:ext cx="1428750" cy="342900"/>
          </a:xfrm>
          <a:custGeom>
            <a:avLst/>
            <a:gdLst>
              <a:gd name="T0" fmla="*/ 0 w 10000"/>
              <a:gd name="T1" fmla="*/ 0 h 10000"/>
              <a:gd name="T2" fmla="*/ 1905000 w 10000"/>
              <a:gd name="T3" fmla="*/ 0 h 10000"/>
              <a:gd name="T4" fmla="*/ 19050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7172" name="Freeform 2"/>
          <p:cNvSpPr>
            <a:spLocks/>
          </p:cNvSpPr>
          <p:nvPr/>
        </p:nvSpPr>
        <p:spPr bwMode="auto">
          <a:xfrm>
            <a:off x="3486150" y="5543550"/>
            <a:ext cx="2171700" cy="342900"/>
          </a:xfrm>
          <a:custGeom>
            <a:avLst/>
            <a:gdLst>
              <a:gd name="T0" fmla="*/ 0 w 10000"/>
              <a:gd name="T1" fmla="*/ 0 h 10000"/>
              <a:gd name="T2" fmla="*/ 2895600 w 10000"/>
              <a:gd name="T3" fmla="*/ 0 h 10000"/>
              <a:gd name="T4" fmla="*/ 28956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>
          <a:xfrm>
            <a:off x="665094" y="473715"/>
            <a:ext cx="2990850" cy="626269"/>
          </a:xfrm>
          <a:noFill/>
        </p:spPr>
        <p:txBody>
          <a:bodyPr/>
          <a:lstStyle/>
          <a:p>
            <a:pPr>
              <a:spcAft>
                <a:spcPts val="10"/>
              </a:spcAft>
              <a:tabLst>
                <a:tab pos="0" algn="l"/>
                <a:tab pos="685800" algn="l"/>
                <a:tab pos="1371600" algn="l"/>
                <a:tab pos="2057400" algn="l"/>
                <a:tab pos="2743200" algn="l"/>
              </a:tabLst>
            </a:pPr>
            <a:r>
              <a:rPr lang="en-US" altLang="en-US" dirty="0" smtClean="0"/>
              <a:t>Set Difference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78731" y="2196703"/>
            <a:ext cx="3205163" cy="3804047"/>
          </a:xfrm>
          <a:noFill/>
        </p:spPr>
        <p:txBody>
          <a:bodyPr/>
          <a:lstStyle/>
          <a:p>
            <a:pPr>
              <a:lnSpc>
                <a:spcPts val="1800"/>
              </a:lnSpc>
              <a:spcAft>
                <a:spcPts val="10"/>
              </a:spcAft>
              <a:buNone/>
              <a:tabLst>
                <a:tab pos="257175" algn="l"/>
                <a:tab pos="685800" algn="l"/>
                <a:tab pos="1371600" algn="l"/>
                <a:tab pos="2057400" algn="l"/>
                <a:tab pos="2743200" algn="l"/>
              </a:tabLst>
            </a:pPr>
            <a:r>
              <a:rPr lang="en-US" altLang="en-US" sz="2100"/>
              <a:t> </a:t>
            </a:r>
          </a:p>
        </p:txBody>
      </p:sp>
      <p:pic>
        <p:nvPicPr>
          <p:cNvPr id="717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78" y="1872853"/>
            <a:ext cx="3115866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9" y="3836194"/>
            <a:ext cx="324207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1587828" y="3436144"/>
            <a:ext cx="82867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1702128" y="5509023"/>
            <a:ext cx="82867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S2</a:t>
            </a:r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062" y="1874044"/>
            <a:ext cx="3194447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85" y="2765824"/>
            <a:ext cx="0" cy="9354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5066920" y="4901804"/>
            <a:ext cx="923330" cy="37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850"/>
              </a:lnSpc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S2 – S1</a:t>
            </a:r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29" y="3936206"/>
            <a:ext cx="3253979" cy="108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50" name="Object 14"/>
          <p:cNvGraphicFramePr>
            <a:graphicFrameLocks/>
          </p:cNvGraphicFramePr>
          <p:nvPr>
            <p:extLst/>
          </p:nvPr>
        </p:nvGraphicFramePr>
        <p:xfrm>
          <a:off x="5132406" y="2765823"/>
          <a:ext cx="1175147" cy="29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9" imgW="1581120" imgH="403200" progId="Equation.3">
                  <p:embed/>
                </p:oleObj>
              </mc:Choice>
              <mc:Fallback>
                <p:oleObj name="Equation" r:id="rId9" imgW="1581120" imgH="403200" progId="Equation.3">
                  <p:embed/>
                  <p:pic>
                    <p:nvPicPr>
                      <p:cNvPr id="1435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406" y="2765823"/>
                        <a:ext cx="1175147" cy="291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951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557213" indent="-214313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8572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2001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15430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n-US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8198" name="Rectangle 4"/>
          <p:cNvSpPr>
            <a:spLocks noGrp="1" noChangeArrowheads="1"/>
          </p:cNvSpPr>
          <p:nvPr>
            <p:ph type="title"/>
          </p:nvPr>
        </p:nvSpPr>
        <p:spPr>
          <a:xfrm>
            <a:off x="551809" y="411076"/>
            <a:ext cx="5829300" cy="828675"/>
          </a:xfrm>
          <a:noFill/>
        </p:spPr>
        <p:txBody>
          <a:bodyPr/>
          <a:lstStyle/>
          <a:p>
            <a:r>
              <a:rPr lang="en-US" altLang="en-US" dirty="0" smtClean="0"/>
              <a:t>Cross-Product (</a:t>
            </a:r>
            <a:r>
              <a:rPr lang="en-US" dirty="0"/>
              <a:t>(Cartesian Product)</a:t>
            </a:r>
            <a:r>
              <a:rPr lang="en-US" altLang="en-US" dirty="0" smtClean="0"/>
              <a:t>)</a:t>
            </a:r>
          </a:p>
        </p:txBody>
      </p:sp>
      <p:sp>
        <p:nvSpPr>
          <p:cNvPr id="81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6596" y="1714500"/>
            <a:ext cx="8150752" cy="4171950"/>
          </a:xfrm>
          <a:noFill/>
        </p:spPr>
        <p:txBody>
          <a:bodyPr/>
          <a:lstStyle/>
          <a:p>
            <a:r>
              <a:rPr lang="en-US" altLang="en-US" sz="2100" dirty="0"/>
              <a:t>S1 </a:t>
            </a:r>
            <a:r>
              <a:rPr lang="en-US" altLang="en-US" sz="2100" dirty="0">
                <a:sym typeface="Symbol" panose="05050102010706020507" pitchFamily="18" charset="2"/>
              </a:rPr>
              <a:t></a:t>
            </a:r>
            <a:r>
              <a:rPr lang="en-US" altLang="en-US" sz="2100" dirty="0"/>
              <a:t> R1: Each row of S1 paired with each row of R1.</a:t>
            </a:r>
          </a:p>
          <a:p>
            <a:r>
              <a:rPr lang="en-US" altLang="en-US" sz="2100" dirty="0"/>
              <a:t>Q: How many rows in the result?</a:t>
            </a:r>
          </a:p>
          <a:p>
            <a:r>
              <a:rPr lang="en-US" altLang="en-US" sz="2100" i="1" dirty="0">
                <a:solidFill>
                  <a:schemeClr val="accent2"/>
                </a:solidFill>
              </a:rPr>
              <a:t>Result schema </a:t>
            </a:r>
            <a:r>
              <a:rPr lang="en-US" altLang="en-US" sz="2100" dirty="0"/>
              <a:t>has one attribute per attribute of S1 and R1, with attribute names `inherited’ if possible.</a:t>
            </a:r>
          </a:p>
          <a:p>
            <a:pPr lvl="1"/>
            <a:r>
              <a:rPr lang="en-US" altLang="en-US" sz="1800" i="1" dirty="0"/>
              <a:t>May have a naming conflict</a:t>
            </a:r>
            <a:r>
              <a:rPr lang="en-US" altLang="en-US" sz="1800" dirty="0"/>
              <a:t>:  Both S1 and R1 have a field with the same name.</a:t>
            </a:r>
          </a:p>
          <a:p>
            <a:pPr lvl="1"/>
            <a:r>
              <a:rPr lang="en-US" altLang="en-US" sz="1800" dirty="0"/>
              <a:t>In this case, can use the </a:t>
            </a:r>
            <a:r>
              <a:rPr lang="en-US" altLang="en-US" sz="1800" i="1" dirty="0"/>
              <a:t>renaming operator</a:t>
            </a:r>
            <a:r>
              <a:rPr lang="en-US" altLang="en-US" sz="1800" dirty="0"/>
              <a:t>:</a:t>
            </a:r>
          </a:p>
        </p:txBody>
      </p:sp>
      <p:graphicFrame>
        <p:nvGraphicFramePr>
          <p:cNvPr id="8194" name="Object 6"/>
          <p:cNvGraphicFramePr>
            <a:graphicFrameLocks/>
          </p:cNvGraphicFramePr>
          <p:nvPr>
            <p:extLst/>
          </p:nvPr>
        </p:nvGraphicFramePr>
        <p:xfrm>
          <a:off x="1657350" y="4722019"/>
          <a:ext cx="405169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5889600" imgH="566640" progId="Equation.3">
                  <p:embed/>
                </p:oleObj>
              </mc:Choice>
              <mc:Fallback>
                <p:oleObj name="Equation" r:id="rId4" imgW="5889600" imgH="566640" progId="Equation.3">
                  <p:embed/>
                  <p:pic>
                    <p:nvPicPr>
                      <p:cNvPr id="819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722019"/>
                        <a:ext cx="405169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154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506810" y="357187"/>
            <a:ext cx="4830366" cy="1000125"/>
          </a:xfrm>
          <a:noFill/>
        </p:spPr>
        <p:txBody>
          <a:bodyPr/>
          <a:lstStyle/>
          <a:p>
            <a:pPr>
              <a:spcAft>
                <a:spcPts val="10"/>
              </a:spcAft>
            </a:pPr>
            <a:r>
              <a:rPr lang="en-US" altLang="en-US" dirty="0" smtClean="0"/>
              <a:t>Cross Product Example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64" y="3693319"/>
            <a:ext cx="5182791" cy="213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43" y="1643062"/>
            <a:ext cx="3115866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8" y="1752601"/>
            <a:ext cx="2489597" cy="119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475385" y="3056335"/>
            <a:ext cx="61555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5372780" y="3182542"/>
            <a:ext cx="256480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03834" y="4293395"/>
            <a:ext cx="1128514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550"/>
              </a:lnSpc>
            </a:pPr>
            <a:r>
              <a:rPr lang="en-US" altLang="en-US" sz="2100" b="1">
                <a:solidFill>
                  <a:srgbClr val="000000"/>
                </a:solidFill>
              </a:rPr>
              <a:t>S1 x R1 =</a:t>
            </a:r>
          </a:p>
        </p:txBody>
      </p:sp>
    </p:spTree>
    <p:extLst>
      <p:ext uri="{BB962C8B-B14F-4D97-AF65-F5344CB8AC3E}">
        <p14:creationId xmlns:p14="http://schemas.microsoft.com/office/powerpoint/2010/main" val="4166006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49746" y="279324"/>
                <a:ext cx="7886700" cy="994172"/>
              </a:xfrm>
            </p:spPr>
            <p:txBody>
              <a:bodyPr/>
              <a:lstStyle/>
              <a:p>
                <a:r>
                  <a:rPr lang="en-US" dirty="0" smtClean="0"/>
                  <a:t>Cross Product (Cartesian Product):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9746" y="279324"/>
                <a:ext cx="7886700" cy="994172"/>
              </a:xfr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46" y="1614461"/>
            <a:ext cx="7886700" cy="3263504"/>
          </a:xfrm>
        </p:spPr>
        <p:txBody>
          <a:bodyPr/>
          <a:lstStyle/>
          <a:p>
            <a:r>
              <a:rPr lang="en-US" dirty="0" smtClean="0"/>
              <a:t>Yields all possible pairs of rows from two tables.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8" y="2461954"/>
            <a:ext cx="7880219" cy="3400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0724" y="414487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3300" y="379283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4749" y="2614579"/>
                <a:ext cx="1855089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𝑖𝑛𝑣𝑒𝑛𝑡𝑜𝑟𝑦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749" y="2614579"/>
                <a:ext cx="1855089" cy="547650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539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557213" indent="-214313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8572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2001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15430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n-US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>
          <a:xfrm>
            <a:off x="462503" y="531053"/>
            <a:ext cx="6054328" cy="600075"/>
          </a:xfrm>
          <a:noFill/>
        </p:spPr>
        <p:txBody>
          <a:bodyPr/>
          <a:lstStyle/>
          <a:p>
            <a:r>
              <a:rPr lang="en-US" altLang="en-US" dirty="0" smtClean="0"/>
              <a:t>Relational Algebra: 5 Basic Operations</a:t>
            </a: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2503" y="1547865"/>
            <a:ext cx="8124906" cy="3995685"/>
          </a:xfrm>
          <a:noFill/>
        </p:spPr>
        <p:txBody>
          <a:bodyPr/>
          <a:lstStyle/>
          <a:p>
            <a:r>
              <a:rPr lang="en-US" altLang="en-US" b="0" i="1" u="sng" dirty="0" smtClean="0">
                <a:solidFill>
                  <a:schemeClr val="accent2"/>
                </a:solidFill>
              </a:rPr>
              <a:t>Selection</a:t>
            </a:r>
            <a:r>
              <a:rPr lang="en-US" altLang="en-US" b="0" dirty="0" smtClean="0"/>
              <a:t>  ( </a:t>
            </a:r>
            <a:r>
              <a:rPr lang="en-US" altLang="en-US" b="0" dirty="0" smtClean="0">
                <a:latin typeface="Symbol" panose="05050102010706020507" pitchFamily="18" charset="2"/>
              </a:rPr>
              <a:t>s</a:t>
            </a:r>
            <a:r>
              <a:rPr lang="en-US" altLang="en-US" b="0" dirty="0" smtClean="0"/>
              <a:t> )    Selects a subset of </a:t>
            </a:r>
            <a:r>
              <a:rPr lang="en-US" altLang="en-US" i="1" dirty="0" smtClean="0">
                <a:solidFill>
                  <a:srgbClr val="FF0000"/>
                </a:solidFill>
              </a:rPr>
              <a:t>rows</a:t>
            </a:r>
            <a:r>
              <a:rPr lang="en-US" altLang="en-US" b="0" dirty="0" smtClean="0"/>
              <a:t> from relation (horizontal).</a:t>
            </a:r>
          </a:p>
          <a:p>
            <a:r>
              <a:rPr lang="en-US" altLang="en-US" b="0" i="1" u="sng" dirty="0" smtClean="0">
                <a:solidFill>
                  <a:schemeClr val="accent2"/>
                </a:solidFill>
              </a:rPr>
              <a:t>Projection</a:t>
            </a:r>
            <a:r>
              <a:rPr lang="en-US" altLang="en-US" b="0" dirty="0" smtClean="0">
                <a:solidFill>
                  <a:schemeClr val="accent2"/>
                </a:solidFill>
              </a:rPr>
              <a:t> </a:t>
            </a:r>
            <a:r>
              <a:rPr lang="en-US" altLang="en-US" b="0" dirty="0" smtClean="0"/>
              <a:t> ( </a:t>
            </a:r>
            <a:r>
              <a:rPr lang="en-US" altLang="en-US" b="0" dirty="0" smtClean="0">
                <a:latin typeface="Symbol" panose="05050102010706020507" pitchFamily="18" charset="2"/>
              </a:rPr>
              <a:t>p</a:t>
            </a:r>
            <a:r>
              <a:rPr lang="en-US" altLang="en-US" b="0" dirty="0" smtClean="0"/>
              <a:t> )  Retains only wanted </a:t>
            </a:r>
            <a:r>
              <a:rPr lang="en-US" altLang="en-US" i="1" dirty="0" smtClean="0">
                <a:solidFill>
                  <a:srgbClr val="FF0000"/>
                </a:solidFill>
              </a:rPr>
              <a:t>columns</a:t>
            </a:r>
            <a:r>
              <a:rPr lang="en-US" altLang="en-US" b="0" dirty="0" smtClean="0"/>
              <a:t> from relation (vertical).</a:t>
            </a:r>
          </a:p>
          <a:p>
            <a:r>
              <a:rPr lang="en-US" altLang="en-US" b="0" i="1" u="sng" dirty="0" smtClean="0">
                <a:solidFill>
                  <a:schemeClr val="accent2"/>
                </a:solidFill>
              </a:rPr>
              <a:t>Cross-product</a:t>
            </a:r>
            <a:r>
              <a:rPr lang="en-US" altLang="en-US" b="0" dirty="0" smtClean="0">
                <a:solidFill>
                  <a:schemeClr val="accent2"/>
                </a:solidFill>
              </a:rPr>
              <a:t>  </a:t>
            </a:r>
            <a:r>
              <a:rPr lang="en-US" altLang="en-US" b="0" dirty="0" smtClean="0"/>
              <a:t>( </a:t>
            </a:r>
            <a:r>
              <a:rPr lang="en-US" altLang="en-US" sz="2100" dirty="0">
                <a:sym typeface="Symbol" panose="05050102010706020507" pitchFamily="18" charset="2"/>
              </a:rPr>
              <a:t> </a:t>
            </a:r>
            <a:r>
              <a:rPr lang="en-US" altLang="en-US" b="0" dirty="0" smtClean="0"/>
              <a:t>)  Allows us to combine two relations.</a:t>
            </a:r>
          </a:p>
          <a:p>
            <a:r>
              <a:rPr lang="en-US" altLang="en-US" b="0" i="1" u="sng" dirty="0" smtClean="0">
                <a:solidFill>
                  <a:schemeClr val="accent2"/>
                </a:solidFill>
              </a:rPr>
              <a:t>Set-difference</a:t>
            </a:r>
            <a:r>
              <a:rPr lang="en-US" altLang="en-US" b="0" dirty="0" smtClean="0"/>
              <a:t>  ( </a:t>
            </a:r>
            <a:r>
              <a:rPr lang="en-US" altLang="en-US" b="0" dirty="0" smtClean="0">
                <a:cs typeface="Tahoma" panose="020B0604030504040204" pitchFamily="34" charset="0"/>
              </a:rPr>
              <a:t>— </a:t>
            </a:r>
            <a:r>
              <a:rPr lang="en-US" altLang="en-US" b="0" dirty="0" smtClean="0"/>
              <a:t>)  Tuples in r1, but not in r2.</a:t>
            </a:r>
          </a:p>
          <a:p>
            <a:r>
              <a:rPr lang="en-US" altLang="en-US" b="0" i="1" u="sng" dirty="0" smtClean="0">
                <a:solidFill>
                  <a:schemeClr val="accent2"/>
                </a:solidFill>
              </a:rPr>
              <a:t>Union</a:t>
            </a:r>
            <a:r>
              <a:rPr lang="en-US" altLang="en-US" b="0" dirty="0" smtClean="0">
                <a:solidFill>
                  <a:schemeClr val="accent2"/>
                </a:solidFill>
              </a:rPr>
              <a:t>  </a:t>
            </a:r>
            <a:r>
              <a:rPr lang="en-US" altLang="en-US" b="0" dirty="0" smtClean="0"/>
              <a:t>( </a:t>
            </a:r>
            <a:r>
              <a:rPr lang="en-US" altLang="en-US" b="0" dirty="0" smtClean="0">
                <a:sym typeface="Symbol" panose="05050102010706020507" pitchFamily="18" charset="2"/>
              </a:rPr>
              <a:t> </a:t>
            </a:r>
            <a:r>
              <a:rPr lang="en-US" altLang="en-US" b="0" dirty="0" smtClean="0"/>
              <a:t>)  Tuples in r1 or in r2.</a:t>
            </a:r>
          </a:p>
          <a:p>
            <a:pPr>
              <a:buFontTx/>
              <a:buNone/>
            </a:pPr>
            <a:endParaRPr lang="en-US" altLang="en-US" b="0" dirty="0" smtClean="0"/>
          </a:p>
          <a:p>
            <a:pPr>
              <a:buFontTx/>
              <a:buNone/>
            </a:pPr>
            <a:r>
              <a:rPr lang="en-US" altLang="en-US" b="0" dirty="0" smtClean="0"/>
              <a:t>Since each operation returns a relation, </a:t>
            </a:r>
            <a:r>
              <a:rPr lang="en-US" altLang="en-US" b="0" dirty="0" smtClean="0">
                <a:solidFill>
                  <a:schemeClr val="accent2"/>
                </a:solidFill>
              </a:rPr>
              <a:t>operations</a:t>
            </a:r>
            <a:r>
              <a:rPr lang="en-US" altLang="en-US" b="0" dirty="0" smtClean="0"/>
              <a:t> </a:t>
            </a:r>
            <a:r>
              <a:rPr lang="en-US" altLang="en-US" b="0" dirty="0" smtClean="0">
                <a:solidFill>
                  <a:schemeClr val="accent2"/>
                </a:solidFill>
              </a:rPr>
              <a:t>can be </a:t>
            </a:r>
            <a:r>
              <a:rPr lang="en-US" altLang="en-US" b="0" i="1" dirty="0" smtClean="0">
                <a:solidFill>
                  <a:schemeClr val="accent2"/>
                </a:solidFill>
              </a:rPr>
              <a:t>composed!</a:t>
            </a:r>
            <a:r>
              <a:rPr lang="en-US" altLang="en-US" b="0" dirty="0" smtClean="0"/>
              <a:t>  (Algebra is “closed”.)</a:t>
            </a:r>
          </a:p>
        </p:txBody>
      </p:sp>
    </p:spTree>
    <p:extLst>
      <p:ext uri="{BB962C8B-B14F-4D97-AF65-F5344CB8AC3E}">
        <p14:creationId xmlns:p14="http://schemas.microsoft.com/office/powerpoint/2010/main" val="1966483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557213" indent="-214313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8572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2001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15430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n-US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title"/>
          </p:nvPr>
        </p:nvSpPr>
        <p:spPr>
          <a:xfrm>
            <a:off x="565867" y="337409"/>
            <a:ext cx="5943600" cy="747296"/>
          </a:xfrm>
          <a:noFill/>
        </p:spPr>
        <p:txBody>
          <a:bodyPr/>
          <a:lstStyle/>
          <a:p>
            <a:r>
              <a:rPr lang="en-US" altLang="en-US" dirty="0" smtClean="0"/>
              <a:t>Compound Operator: Intersection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1959" y="1693303"/>
            <a:ext cx="8260081" cy="4193147"/>
          </a:xfrm>
          <a:noFill/>
        </p:spPr>
        <p:txBody>
          <a:bodyPr/>
          <a:lstStyle/>
          <a:p>
            <a:r>
              <a:rPr lang="en-US" altLang="en-US" sz="2800" b="0" dirty="0" smtClean="0"/>
              <a:t>In addition to the 5 basic operators, there are several additional “Compound Operators”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These </a:t>
            </a:r>
            <a:r>
              <a:rPr lang="en-US" altLang="en-US" sz="2000" dirty="0"/>
              <a:t>add no computational power to the language, but are useful </a:t>
            </a:r>
            <a:r>
              <a:rPr lang="en-US" altLang="en-US" sz="2000" dirty="0" err="1"/>
              <a:t>shorthands</a:t>
            </a:r>
            <a:r>
              <a:rPr lang="en-US" altLang="en-US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Can be expressed solely with the basic ops.</a:t>
            </a:r>
          </a:p>
          <a:p>
            <a:pPr marL="342900" lvl="1" indent="0"/>
            <a:endParaRPr lang="en-US" altLang="en-US" sz="2100" dirty="0"/>
          </a:p>
          <a:p>
            <a:r>
              <a:rPr lang="en-US" altLang="en-US" sz="2800" b="0" dirty="0" smtClean="0"/>
              <a:t>Intersection takes two input relations, which must be</a:t>
            </a:r>
            <a:r>
              <a:rPr lang="en-US" altLang="en-US" sz="2800" dirty="0" smtClean="0"/>
              <a:t> </a:t>
            </a:r>
            <a:r>
              <a:rPr lang="en-US" altLang="en-US" sz="2800" i="1" u="sng" dirty="0" smtClean="0">
                <a:solidFill>
                  <a:schemeClr val="accent2"/>
                </a:solidFill>
              </a:rPr>
              <a:t>union-compatible</a:t>
            </a:r>
            <a:r>
              <a:rPr lang="en-US" altLang="en-US" sz="2800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altLang="en-US" sz="2800" b="0" dirty="0" smtClean="0"/>
              <a:t>Q: How to express it using basic operators?</a:t>
            </a:r>
          </a:p>
          <a:p>
            <a:pPr>
              <a:buFontTx/>
              <a:buNone/>
            </a:pPr>
            <a:r>
              <a:rPr lang="en-US" altLang="en-US" sz="2800" dirty="0"/>
              <a:t>			R </a:t>
            </a:r>
            <a:r>
              <a:rPr lang="en-US" altLang="en-US" sz="2800" dirty="0">
                <a:sym typeface="Symbol" panose="05050102010706020507" pitchFamily="18" charset="2"/>
              </a:rPr>
              <a:t> S = R   (R  S)</a:t>
            </a:r>
          </a:p>
        </p:txBody>
      </p:sp>
    </p:spTree>
    <p:extLst>
      <p:ext uri="{BB962C8B-B14F-4D97-AF65-F5344CB8AC3E}">
        <p14:creationId xmlns:p14="http://schemas.microsoft.com/office/powerpoint/2010/main" val="4009177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reeform 1"/>
          <p:cNvSpPr>
            <a:spLocks/>
          </p:cNvSpPr>
          <p:nvPr/>
        </p:nvSpPr>
        <p:spPr bwMode="auto">
          <a:xfrm>
            <a:off x="1406156" y="5453668"/>
            <a:ext cx="1428750" cy="342900"/>
          </a:xfrm>
          <a:custGeom>
            <a:avLst/>
            <a:gdLst>
              <a:gd name="T0" fmla="*/ 0 w 10000"/>
              <a:gd name="T1" fmla="*/ 0 h 10000"/>
              <a:gd name="T2" fmla="*/ 1905000 w 10000"/>
              <a:gd name="T3" fmla="*/ 0 h 10000"/>
              <a:gd name="T4" fmla="*/ 19050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9220" name="Freeform 2"/>
          <p:cNvSpPr>
            <a:spLocks/>
          </p:cNvSpPr>
          <p:nvPr/>
        </p:nvSpPr>
        <p:spPr bwMode="auto">
          <a:xfrm>
            <a:off x="3486150" y="5543550"/>
            <a:ext cx="2171700" cy="342900"/>
          </a:xfrm>
          <a:custGeom>
            <a:avLst/>
            <a:gdLst>
              <a:gd name="T0" fmla="*/ 0 w 10000"/>
              <a:gd name="T1" fmla="*/ 0 h 10000"/>
              <a:gd name="T2" fmla="*/ 2895600 w 10000"/>
              <a:gd name="T3" fmla="*/ 0 h 10000"/>
              <a:gd name="T4" fmla="*/ 2895600 w 10000"/>
              <a:gd name="T5" fmla="*/ 457200 h 10000"/>
              <a:gd name="T6" fmla="*/ 0 w 10000"/>
              <a:gd name="T7" fmla="*/ 457200 h 10000"/>
              <a:gd name="T8" fmla="*/ 0 w 10000"/>
              <a:gd name="T9" fmla="*/ 0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00"/>
              <a:gd name="T16" fmla="*/ 0 h 10000"/>
              <a:gd name="T17" fmla="*/ 10000 w 10000"/>
              <a:gd name="T18" fmla="*/ 10000 h 1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  <a:moveTo>
                  <a:pt x="0" y="0"/>
                </a:move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>
          <a:xfrm>
            <a:off x="647607" y="477121"/>
            <a:ext cx="2990850" cy="772532"/>
          </a:xfrm>
          <a:noFill/>
        </p:spPr>
        <p:txBody>
          <a:bodyPr/>
          <a:lstStyle/>
          <a:p>
            <a:pPr>
              <a:spcAft>
                <a:spcPts val="10"/>
              </a:spcAft>
              <a:tabLst>
                <a:tab pos="0" algn="l"/>
                <a:tab pos="685800" algn="l"/>
                <a:tab pos="1371600" algn="l"/>
                <a:tab pos="2057400" algn="l"/>
                <a:tab pos="2743200" algn="l"/>
              </a:tabLst>
            </a:pPr>
            <a:r>
              <a:rPr lang="en-US" altLang="en-US" dirty="0" smtClean="0"/>
              <a:t>Intersection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78731" y="2196703"/>
            <a:ext cx="3205163" cy="3804047"/>
          </a:xfrm>
          <a:noFill/>
        </p:spPr>
        <p:txBody>
          <a:bodyPr/>
          <a:lstStyle/>
          <a:p>
            <a:pPr>
              <a:lnSpc>
                <a:spcPts val="1800"/>
              </a:lnSpc>
              <a:spcAft>
                <a:spcPts val="10"/>
              </a:spcAft>
              <a:buNone/>
              <a:tabLst>
                <a:tab pos="257175" algn="l"/>
                <a:tab pos="685800" algn="l"/>
                <a:tab pos="1371600" algn="l"/>
                <a:tab pos="2057400" algn="l"/>
                <a:tab pos="2743200" algn="l"/>
              </a:tabLst>
            </a:pPr>
            <a:r>
              <a:rPr lang="en-US" altLang="en-US" sz="2100"/>
              <a:t> </a:t>
            </a:r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25" y="1728811"/>
            <a:ext cx="311586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" y="3767825"/>
            <a:ext cx="324207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2143032" y="3307566"/>
            <a:ext cx="82867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 dirty="0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2120531" y="5475466"/>
            <a:ext cx="828675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 dirty="0">
                <a:solidFill>
                  <a:srgbClr val="000000"/>
                </a:solidFill>
              </a:rPr>
              <a:t>S2</a:t>
            </a: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036" y="2530701"/>
            <a:ext cx="3199209" cy="104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44" name="Object 12"/>
          <p:cNvGraphicFramePr>
            <a:graphicFrameLocks/>
          </p:cNvGraphicFramePr>
          <p:nvPr>
            <p:extLst/>
          </p:nvPr>
        </p:nvGraphicFramePr>
        <p:xfrm>
          <a:off x="5835732" y="3682603"/>
          <a:ext cx="1191816" cy="307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1092200" imgH="317500" progId="Equation.3">
                  <p:embed/>
                </p:oleObj>
              </mc:Choice>
              <mc:Fallback>
                <p:oleObj name="Equation" r:id="rId7" imgW="1092200" imgH="317500" progId="Equation.3">
                  <p:embed/>
                  <p:pic>
                    <p:nvPicPr>
                      <p:cNvPr id="1844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732" y="3682603"/>
                        <a:ext cx="1191816" cy="307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707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JOIN: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Combines information from two or more tables.</a:t>
            </a:r>
          </a:p>
          <a:p>
            <a:r>
              <a:rPr lang="en-US" dirty="0" smtClean="0"/>
              <a:t>Is the real </a:t>
            </a:r>
            <a:r>
              <a:rPr lang="en-US" b="1" i="1" dirty="0" smtClean="0"/>
              <a:t>power</a:t>
            </a:r>
            <a:r>
              <a:rPr lang="en-US" dirty="0" smtClean="0"/>
              <a:t> behind the relational database.</a:t>
            </a:r>
          </a:p>
          <a:p>
            <a:r>
              <a:rPr lang="en-US" dirty="0" smtClean="0"/>
              <a:t>Its simplest form is </a:t>
            </a:r>
            <a:r>
              <a:rPr lang="en-US" i="1" dirty="0" smtClean="0"/>
              <a:t>cross product </a:t>
            </a:r>
            <a:r>
              <a:rPr lang="en-US" dirty="0" smtClean="0"/>
              <a:t>of the two relations.</a:t>
            </a:r>
          </a:p>
          <a:p>
            <a:r>
              <a:rPr lang="en-US" dirty="0" smtClean="0"/>
              <a:t>As the join becomes more complex, tuples are removed within the cross product to make the result of the join more meaningful.</a:t>
            </a:r>
          </a:p>
          <a:p>
            <a:r>
              <a:rPr lang="en-US" dirty="0" smtClean="0"/>
              <a:t>JOIN allows you to evaluate </a:t>
            </a:r>
            <a:r>
              <a:rPr lang="en-US" b="1" dirty="0" smtClean="0"/>
              <a:t>a join condition </a:t>
            </a:r>
            <a:r>
              <a:rPr lang="en-US" dirty="0" smtClean="0"/>
              <a:t>between the attributes of the relations on which the join is undertaken.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94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557213" indent="-214313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8572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2001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1543050" indent="-171450" eaLnBrk="0" hangingPunct="0"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endParaRPr lang="en-US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/>
            <a:endParaRPr lang="en-US" altLang="en-US" sz="900"/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xfrm>
            <a:off x="644186" y="522708"/>
            <a:ext cx="5829300" cy="572678"/>
          </a:xfrm>
          <a:noFill/>
        </p:spPr>
        <p:txBody>
          <a:bodyPr/>
          <a:lstStyle/>
          <a:p>
            <a:r>
              <a:rPr lang="en-US" altLang="en-US" dirty="0" smtClean="0"/>
              <a:t>Compound Operator: Join</a:t>
            </a:r>
          </a:p>
        </p:txBody>
      </p:sp>
      <p:sp>
        <p:nvSpPr>
          <p:cNvPr id="286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8558" y="1665881"/>
            <a:ext cx="7979459" cy="3886904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Joins are compound operators involving cross product, selection, and (sometimes) projection.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Most common type of join is a “</a:t>
            </a:r>
            <a:r>
              <a:rPr lang="en-US" altLang="en-US" i="1" u="sng" dirty="0">
                <a:solidFill>
                  <a:schemeClr val="accent2"/>
                </a:solidFill>
              </a:rPr>
              <a:t>natural join</a:t>
            </a:r>
            <a:r>
              <a:rPr lang="en-US" altLang="en-US" dirty="0"/>
              <a:t>” (often just called “join”).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natural join </a:t>
            </a:r>
            <a:r>
              <a:rPr lang="en-US" dirty="0"/>
              <a:t>links tables by selecting only the rows with </a:t>
            </a:r>
            <a:r>
              <a:rPr lang="en-US" u="sng" dirty="0"/>
              <a:t>common values in their common attributes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100" dirty="0"/>
          </a:p>
          <a:p>
            <a:pPr>
              <a:lnSpc>
                <a:spcPct val="90000"/>
              </a:lnSpc>
            </a:pPr>
            <a:endParaRPr lang="en-US" altLang="en-US" sz="2100" dirty="0"/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5243325" y="717369"/>
            <a:ext cx="276225" cy="183356"/>
            <a:chOff x="2226" y="2065"/>
            <a:chExt cx="1148" cy="671"/>
          </a:xfrm>
        </p:grpSpPr>
        <p:sp>
          <p:nvSpPr>
            <p:cNvPr id="28680" name="AutoShape 7"/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28681" name="AutoShape 8"/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827158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set of allowed values for each attribute is called the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domain</a:t>
            </a:r>
            <a:r>
              <a:rPr lang="en-US" altLang="en-US" dirty="0">
                <a:ea typeface="ＭＳ Ｐゴシック" panose="020B0600070205080204" pitchFamily="34" charset="-128"/>
              </a:rPr>
              <a:t> of the attribute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Attribute values are (normally) required to be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atomic</a:t>
            </a:r>
            <a:r>
              <a:rPr lang="en-US" altLang="en-US" dirty="0">
                <a:ea typeface="ＭＳ Ｐゴシック" panose="020B0600070205080204" pitchFamily="34" charset="-128"/>
              </a:rPr>
              <a:t>; that is, indivisible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special value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null</a:t>
            </a:r>
            <a:r>
              <a:rPr lang="en-US" altLang="en-US" dirty="0">
                <a:ea typeface="ＭＳ Ｐゴシック" panose="020B0600070205080204" pitchFamily="34" charset="-128"/>
              </a:rPr>
              <a:t>  is a member of every domain. Indicated that the value is “unknown”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null value causes complications in the definition of many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57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5085" y="315245"/>
            <a:ext cx="6447235" cy="990600"/>
          </a:xfrm>
        </p:spPr>
        <p:txBody>
          <a:bodyPr/>
          <a:lstStyle/>
          <a:p>
            <a:r>
              <a:rPr lang="en-US" dirty="0" smtClean="0"/>
              <a:t>JOIN: natural join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5" y="2081208"/>
            <a:ext cx="7643813" cy="2328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438724" y="1434877"/>
                <a:ext cx="22193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CUSTOMER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AGENT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24" y="1434877"/>
                <a:ext cx="2219396" cy="646331"/>
              </a:xfrm>
              <a:prstGeom prst="rect">
                <a:avLst/>
              </a:prstGeom>
              <a:blipFill>
                <a:blip r:embed="rId3"/>
                <a:stretch>
                  <a:fillRect l="-219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88316" y="5046286"/>
            <a:ext cx="6964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natural join is the result of a three-stage process. </a:t>
            </a:r>
          </a:p>
        </p:txBody>
      </p:sp>
    </p:spTree>
    <p:extLst>
      <p:ext uri="{BB962C8B-B14F-4D97-AF65-F5344CB8AC3E}">
        <p14:creationId xmlns:p14="http://schemas.microsoft.com/office/powerpoint/2010/main" val="4207621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867" y="564541"/>
            <a:ext cx="7886700" cy="4295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Create a PRODUCT of the 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8" y="1669904"/>
            <a:ext cx="7859098" cy="46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270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87" y="401303"/>
            <a:ext cx="7886700" cy="6340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2. Use a SELECT to yield the rows that the </a:t>
            </a:r>
            <a:r>
              <a:rPr lang="en-US" b="1" dirty="0" smtClean="0"/>
              <a:t>join columns </a:t>
            </a:r>
            <a:r>
              <a:rPr lang="en-US" dirty="0" smtClean="0"/>
              <a:t>(AGENT_CODE) values are equal.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0" y="1579929"/>
            <a:ext cx="6692567" cy="176784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6460" y="3489785"/>
            <a:ext cx="7886700" cy="6340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600" dirty="0"/>
              <a:t>. Perform a PROJECT to yield a single copy of each attribute (remove duplicate columns).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7" y="4265832"/>
            <a:ext cx="6714562" cy="16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173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570049" y="269031"/>
            <a:ext cx="5962650" cy="1000125"/>
          </a:xfrm>
          <a:noFill/>
        </p:spPr>
        <p:txBody>
          <a:bodyPr/>
          <a:lstStyle/>
          <a:p>
            <a:pPr>
              <a:spcAft>
                <a:spcPts val="10"/>
              </a:spcAft>
            </a:pPr>
            <a:r>
              <a:rPr lang="en-US" altLang="en-US" dirty="0" smtClean="0"/>
              <a:t>Natural Join Example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494" y="1643062"/>
            <a:ext cx="3115866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78" y="1752601"/>
            <a:ext cx="2489597" cy="119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408636" y="3056335"/>
            <a:ext cx="615553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R1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009085" y="3182542"/>
            <a:ext cx="256480" cy="28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175"/>
              </a:lnSpc>
            </a:pPr>
            <a:r>
              <a:rPr lang="en-US" altLang="en-US" sz="1800" b="1">
                <a:solidFill>
                  <a:srgbClr val="000000"/>
                </a:solidFill>
              </a:rPr>
              <a:t>S1</a:t>
            </a: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1379936" y="3712370"/>
            <a:ext cx="1330492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</a:tabLst>
              <a:defRPr sz="1200">
                <a:solidFill>
                  <a:srgbClr val="CF0E30"/>
                </a:solidFill>
                <a:latin typeface="Book Antiqua" panose="02040602050305030304" pitchFamily="18" charset="0"/>
                <a:ea typeface="Osaka" pitchFamily="-32" charset="-128"/>
              </a:defRPr>
            </a:lvl9pPr>
          </a:lstStyle>
          <a:p>
            <a:pPr eaLnBrk="1" hangingPunct="1">
              <a:lnSpc>
                <a:spcPts val="2550"/>
              </a:lnSpc>
            </a:pPr>
            <a:r>
              <a:rPr lang="en-US" altLang="en-US" sz="2100" b="1">
                <a:solidFill>
                  <a:srgbClr val="000000"/>
                </a:solidFill>
              </a:rPr>
              <a:t>S1       R1 =</a:t>
            </a:r>
          </a:p>
        </p:txBody>
      </p:sp>
      <p:grpSp>
        <p:nvGrpSpPr>
          <p:cNvPr id="29704" name="Group 7"/>
          <p:cNvGrpSpPr>
            <a:grpSpLocks/>
          </p:cNvGrpSpPr>
          <p:nvPr/>
        </p:nvGrpSpPr>
        <p:grpSpPr bwMode="auto">
          <a:xfrm>
            <a:off x="1728787" y="3789760"/>
            <a:ext cx="366713" cy="160734"/>
            <a:chOff x="483" y="2169"/>
            <a:chExt cx="308" cy="135"/>
          </a:xfrm>
        </p:grpSpPr>
        <p:sp>
          <p:nvSpPr>
            <p:cNvPr id="29706" name="Freeform 8"/>
            <p:cNvSpPr>
              <a:spLocks/>
            </p:cNvSpPr>
            <p:nvPr/>
          </p:nvSpPr>
          <p:spPr bwMode="auto">
            <a:xfrm rot="-5400000">
              <a:off x="647" y="2158"/>
              <a:ext cx="134" cy="155"/>
            </a:xfrm>
            <a:custGeom>
              <a:avLst/>
              <a:gdLst>
                <a:gd name="T0" fmla="*/ 67 w 10000"/>
                <a:gd name="T1" fmla="*/ 0 h 10000"/>
                <a:gd name="T2" fmla="*/ 0 w 10000"/>
                <a:gd name="T3" fmla="*/ 155 h 10000"/>
                <a:gd name="T4" fmla="*/ 134 w 10000"/>
                <a:gd name="T5" fmla="*/ 155 h 10000"/>
                <a:gd name="T6" fmla="*/ 67 w 10000"/>
                <a:gd name="T7" fmla="*/ 0 h 1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0"/>
                <a:gd name="T13" fmla="*/ 0 h 10000"/>
                <a:gd name="T14" fmla="*/ 10000 w 10000"/>
                <a:gd name="T15" fmla="*/ 10000 h 1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10000">
                  <a:moveTo>
                    <a:pt x="5000" y="0"/>
                  </a:moveTo>
                  <a:lnTo>
                    <a:pt x="0" y="10000"/>
                  </a:lnTo>
                  <a:lnTo>
                    <a:pt x="10000" y="10000"/>
                  </a:lnTo>
                  <a:close/>
                  <a:moveTo>
                    <a:pt x="5000" y="0"/>
                  </a:move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  <p:sp>
          <p:nvSpPr>
            <p:cNvPr id="29707" name="Freeform 9"/>
            <p:cNvSpPr>
              <a:spLocks/>
            </p:cNvSpPr>
            <p:nvPr/>
          </p:nvSpPr>
          <p:spPr bwMode="auto">
            <a:xfrm rot="5400000">
              <a:off x="494" y="2159"/>
              <a:ext cx="134" cy="155"/>
            </a:xfrm>
            <a:custGeom>
              <a:avLst/>
              <a:gdLst>
                <a:gd name="T0" fmla="*/ 67 w 10000"/>
                <a:gd name="T1" fmla="*/ 0 h 10000"/>
                <a:gd name="T2" fmla="*/ 0 w 10000"/>
                <a:gd name="T3" fmla="*/ 155 h 10000"/>
                <a:gd name="T4" fmla="*/ 134 w 10000"/>
                <a:gd name="T5" fmla="*/ 155 h 10000"/>
                <a:gd name="T6" fmla="*/ 67 w 10000"/>
                <a:gd name="T7" fmla="*/ 0 h 1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0"/>
                <a:gd name="T13" fmla="*/ 0 h 10000"/>
                <a:gd name="T14" fmla="*/ 10000 w 10000"/>
                <a:gd name="T15" fmla="*/ 10000 h 1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10000">
                  <a:moveTo>
                    <a:pt x="5000" y="0"/>
                  </a:moveTo>
                  <a:lnTo>
                    <a:pt x="0" y="10000"/>
                  </a:lnTo>
                  <a:lnTo>
                    <a:pt x="10000" y="10000"/>
                  </a:lnTo>
                  <a:close/>
                  <a:moveTo>
                    <a:pt x="5000" y="0"/>
                  </a:move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1pPr>
              <a:lvl2pPr marL="742950" indent="-28575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2pPr>
              <a:lvl3pPr marL="11430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3pPr>
              <a:lvl4pPr marL="16002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4pPr>
              <a:lvl5pPr marL="2057400" indent="-228600" eaLnBrk="0" hangingPunct="0"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CF0E30"/>
                  </a:solidFill>
                  <a:latin typeface="Book Antiqua" panose="02040602050305030304" pitchFamily="18" charset="0"/>
                  <a:ea typeface="Osaka" pitchFamily="-32" charset="-128"/>
                </a:defRPr>
              </a:lvl9pPr>
            </a:lstStyle>
            <a:p>
              <a:pPr eaLnBrk="1" hangingPunct="1"/>
              <a:endParaRPr lang="en-US" altLang="en-US" sz="900"/>
            </a:p>
          </p:txBody>
        </p:sp>
      </p:grp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45" y="4445794"/>
            <a:ext cx="5584031" cy="114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1395413" y="1626394"/>
            <a:ext cx="3924300" cy="461963"/>
            <a:chOff x="212" y="646"/>
            <a:chExt cx="3296" cy="388"/>
          </a:xfrm>
        </p:grpSpPr>
        <p:sp>
          <p:nvSpPr>
            <p:cNvPr id="29708" name="Oval 12"/>
            <p:cNvSpPr>
              <a:spLocks/>
            </p:cNvSpPr>
            <p:nvPr/>
          </p:nvSpPr>
          <p:spPr bwMode="auto">
            <a:xfrm>
              <a:off x="2977" y="646"/>
              <a:ext cx="531" cy="300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Oval 13"/>
            <p:cNvSpPr>
              <a:spLocks/>
            </p:cNvSpPr>
            <p:nvPr/>
          </p:nvSpPr>
          <p:spPr bwMode="auto">
            <a:xfrm>
              <a:off x="212" y="734"/>
              <a:ext cx="531" cy="300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264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076" y="1616025"/>
            <a:ext cx="7886700" cy="3555896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inner join </a:t>
            </a:r>
            <a:r>
              <a:rPr lang="en-US" dirty="0" smtClean="0"/>
              <a:t>only returns matched records from the tables that are being joined.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 smtClean="0"/>
              <a:t>Natural join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 smtClean="0"/>
              <a:t>Equijoin</a:t>
            </a:r>
            <a:r>
              <a:rPr lang="en-US" dirty="0" smtClean="0"/>
              <a:t>: links tables on the basis of </a:t>
            </a:r>
            <a:r>
              <a:rPr lang="en-US" i="1" dirty="0" smtClean="0"/>
              <a:t>an equality (==) condition </a:t>
            </a:r>
            <a:r>
              <a:rPr lang="en-US" dirty="0" smtClean="0"/>
              <a:t>that compares specified columns of each table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 smtClean="0"/>
              <a:t>Theta join</a:t>
            </a:r>
            <a:r>
              <a:rPr lang="en-US" dirty="0" smtClean="0"/>
              <a:t>: links tables on the basis of </a:t>
            </a:r>
            <a:r>
              <a:rPr lang="en-US" i="1" dirty="0" smtClean="0"/>
              <a:t>any other comparison operator </a:t>
            </a:r>
            <a:r>
              <a:rPr lang="en-US" dirty="0" smtClean="0"/>
              <a:t>that compares specified columns of each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69" y="3650232"/>
            <a:ext cx="5140493" cy="135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86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b="1" dirty="0" smtClean="0"/>
              <a:t>outer join</a:t>
            </a:r>
            <a:r>
              <a:rPr lang="en-US" dirty="0" smtClean="0"/>
              <a:t>, the matched pairs would be retained, and any unmatched values in the other table would be left null.</a:t>
            </a:r>
          </a:p>
          <a:p>
            <a:r>
              <a:rPr lang="en-US" dirty="0" smtClean="0"/>
              <a:t>Think of an outer join as an “inner join plus”.</a:t>
            </a:r>
          </a:p>
          <a:p>
            <a:r>
              <a:rPr lang="en-US" dirty="0"/>
              <a:t>There are three forms of the outer join, depending on which data is to be kept.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LEFT </a:t>
            </a:r>
            <a:r>
              <a:rPr lang="en-US" dirty="0"/>
              <a:t>OUTER JOIN - keep data from the left-hand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RIGHT </a:t>
            </a:r>
            <a:r>
              <a:rPr lang="en-US" dirty="0"/>
              <a:t>OUTER JOIN - keep data from the right-hand 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FULL </a:t>
            </a:r>
            <a:r>
              <a:rPr lang="en-US" dirty="0"/>
              <a:t>OUTER JOIN - keep data from both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079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JOIN: outer join example 1</a:t>
            </a:r>
            <a:endParaRPr lang="en-US" dirty="0"/>
          </a:p>
        </p:txBody>
      </p:sp>
      <p:pic>
        <p:nvPicPr>
          <p:cNvPr id="4" name="Picture 3" descr="Missing ALT tex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96" y="1837849"/>
            <a:ext cx="5063490" cy="3017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4229100" y="3346847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9100" y="3346847"/>
                        <a:ext cx="685800" cy="16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4623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JOIN: outer join example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 descr="Missing ALT tex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06" y="1816091"/>
            <a:ext cx="5770442" cy="3511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5462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36" y="1555740"/>
            <a:ext cx="5729530" cy="1537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0" y="4491258"/>
            <a:ext cx="7347389" cy="18936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8728" y="3334878"/>
            <a:ext cx="6361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Left outer join: yields all of the rows in the CUSTOMER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7808" y="4018386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        AGENT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166" y="4077239"/>
            <a:ext cx="225815" cy="1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245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481411"/>
            <a:ext cx="7389531" cy="1911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644" y="3571113"/>
            <a:ext cx="597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outer join: yields all of the rows in the AGENT table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89" y="1710672"/>
            <a:ext cx="5729530" cy="15370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47422" y="3960508"/>
            <a:ext cx="286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        AGENT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422" y="4002427"/>
            <a:ext cx="238286" cy="2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57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Schema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instructor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Formally, given sets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….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a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relation</a:t>
            </a:r>
            <a:r>
              <a:rPr lang="en-US" altLang="en-US" i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is a subset of </a:t>
            </a:r>
            <a:r>
              <a:rPr lang="en-US" altLang="en-US" i="1" dirty="0" smtClean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x  </a:t>
            </a:r>
            <a:r>
              <a:rPr lang="en-US" altLang="en-US" i="1" dirty="0">
                <a:ea typeface="ＭＳ Ｐゴシック" panose="020B0600070205080204" pitchFamily="34" charset="-128"/>
              </a:rPr>
              <a:t>D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 </a:t>
            </a:r>
            <a:r>
              <a:rPr lang="en-US" altLang="en-US" dirty="0">
                <a:ea typeface="ＭＳ Ｐゴシック" panose="020B0600070205080204" pitchFamily="34" charset="-128"/>
              </a:rPr>
              <a:t> x … x </a:t>
            </a:r>
            <a:r>
              <a:rPr lang="en-US" altLang="en-US" i="1" dirty="0" err="1" smtClean="0">
                <a:ea typeface="ＭＳ Ｐゴシック" panose="020B0600070205080204" pitchFamily="34" charset="-128"/>
              </a:rPr>
              <a:t>D</a:t>
            </a:r>
            <a:r>
              <a:rPr lang="en-US" altLang="en-US" i="1" baseline="-25000" dirty="0" err="1" smtClean="0"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smtClean="0">
                <a:ea typeface="ＭＳ Ｐゴシック" panose="020B0600070205080204" pitchFamily="34" charset="-128"/>
              </a:rPr>
              <a:t> .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Thus</a:t>
            </a:r>
            <a:r>
              <a:rPr lang="en-US" altLang="en-US" dirty="0">
                <a:ea typeface="ＭＳ Ｐゴシック" panose="020B0600070205080204" pitchFamily="34" charset="-128"/>
              </a:rPr>
              <a:t>, a relation is a set of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-tuples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r>
              <a:rPr lang="en-US" altLang="en-US" i="1" dirty="0">
                <a:ea typeface="ＭＳ Ｐゴシック" panose="020B0600070205080204" pitchFamily="34" charset="-128"/>
              </a:rPr>
              <a:t> 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) where each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D</a:t>
            </a:r>
            <a:r>
              <a:rPr lang="en-US" altLang="en-US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</a:t>
            </a:r>
            <a:endParaRPr lang="en-US" altLang="en-US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kumimoji="1" lang="en-US" altLang="en-US" dirty="0"/>
              <a:t>The current values (</a:t>
            </a:r>
            <a:r>
              <a:rPr kumimoji="1" lang="en-US" altLang="en-US" b="1" dirty="0">
                <a:solidFill>
                  <a:srgbClr val="000099"/>
                </a:solidFill>
              </a:rPr>
              <a:t>relation instance</a:t>
            </a:r>
            <a:r>
              <a:rPr kumimoji="1" lang="en-US" altLang="en-US" dirty="0"/>
              <a:t>) of a relation are specified by a table</a:t>
            </a:r>
          </a:p>
          <a:p>
            <a:r>
              <a:rPr kumimoji="1" lang="en-US" altLang="en-US" dirty="0"/>
              <a:t>An element </a:t>
            </a:r>
            <a:r>
              <a:rPr lang="en-US" altLang="en-US" b="1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</a:t>
            </a:r>
            <a:r>
              <a:rPr kumimoji="1" lang="en-US" altLang="en-US" b="1" dirty="0" smtClean="0"/>
              <a:t> </a:t>
            </a:r>
            <a:r>
              <a:rPr kumimoji="1" lang="en-US" altLang="en-US" dirty="0"/>
              <a:t>of</a:t>
            </a:r>
            <a:r>
              <a:rPr kumimoji="1"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</a:t>
            </a:r>
            <a:r>
              <a:rPr kumimoji="1" lang="en-US" altLang="en-US" dirty="0" smtClean="0"/>
              <a:t> </a:t>
            </a:r>
            <a:r>
              <a:rPr kumimoji="1" lang="en-US" altLang="en-US" dirty="0"/>
              <a:t>is a </a:t>
            </a:r>
            <a:r>
              <a:rPr kumimoji="1" lang="en-US" altLang="en-US" i="1" dirty="0"/>
              <a:t>tuple</a:t>
            </a:r>
            <a:r>
              <a:rPr kumimoji="1" lang="en-US" altLang="en-US" dirty="0"/>
              <a:t>, represented by a </a:t>
            </a:r>
            <a:r>
              <a:rPr kumimoji="1" lang="en-US" altLang="en-US" i="1" dirty="0"/>
              <a:t>row </a:t>
            </a:r>
            <a:r>
              <a:rPr kumimoji="1" lang="en-US" altLang="en-US" dirty="0"/>
              <a:t>in a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124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39547" y="337638"/>
                <a:ext cx="7886700" cy="994172"/>
              </a:xfrm>
            </p:spPr>
            <p:txBody>
              <a:bodyPr/>
              <a:lstStyle/>
              <a:p>
                <a:r>
                  <a:rPr lang="en-US" dirty="0" smtClean="0"/>
                  <a:t>DIVIDE: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9547" y="337638"/>
                <a:ext cx="7886700" cy="994172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310" y="1526622"/>
            <a:ext cx="8118308" cy="3263504"/>
          </a:xfrm>
        </p:spPr>
        <p:txBody>
          <a:bodyPr/>
          <a:lstStyle/>
          <a:p>
            <a:r>
              <a:rPr lang="en-US" dirty="0" smtClean="0"/>
              <a:t>Uses one </a:t>
            </a:r>
            <a:r>
              <a:rPr lang="en-US" dirty="0" smtClean="0">
                <a:solidFill>
                  <a:srgbClr val="FF0000"/>
                </a:solidFill>
              </a:rPr>
              <a:t>2-column</a:t>
            </a:r>
            <a:r>
              <a:rPr lang="en-US" dirty="0" smtClean="0"/>
              <a:t> table as the </a:t>
            </a:r>
            <a:r>
              <a:rPr lang="en-US" i="1" dirty="0" smtClean="0">
                <a:solidFill>
                  <a:srgbClr val="FF0000"/>
                </a:solidFill>
              </a:rPr>
              <a:t>dividend</a:t>
            </a:r>
            <a:r>
              <a:rPr lang="en-US" dirty="0" smtClean="0"/>
              <a:t> and one </a:t>
            </a:r>
            <a:r>
              <a:rPr lang="en-US" dirty="0" smtClean="0">
                <a:solidFill>
                  <a:schemeClr val="accent6"/>
                </a:solidFill>
              </a:rPr>
              <a:t>single-column</a:t>
            </a:r>
            <a:r>
              <a:rPr lang="en-US" dirty="0" smtClean="0"/>
              <a:t> table as the </a:t>
            </a:r>
            <a:r>
              <a:rPr lang="en-US" i="1" dirty="0" smtClean="0">
                <a:solidFill>
                  <a:schemeClr val="accent6"/>
                </a:solidFill>
              </a:rPr>
              <a:t>divisor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The tables must have a common column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Outputs a single column that contains </a:t>
            </a:r>
            <a:r>
              <a:rPr lang="en-US" i="1" dirty="0" smtClean="0"/>
              <a:t>all values </a:t>
            </a:r>
            <a:r>
              <a:rPr lang="en-US" dirty="0" smtClean="0"/>
              <a:t>from the second column of the dividend that are associated with every row in the divisor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62" y="4404229"/>
            <a:ext cx="6587478" cy="2171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0618" y="4487692"/>
            <a:ext cx="100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Table_1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72489" y="4503531"/>
            <a:ext cx="98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table_2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4690" y="4536927"/>
                <a:ext cx="19210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_1÷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90" y="4536927"/>
                <a:ext cx="1921058" cy="276999"/>
              </a:xfrm>
              <a:prstGeom prst="rect">
                <a:avLst/>
              </a:prstGeom>
              <a:blipFill>
                <a:blip r:embed="rId4"/>
                <a:stretch>
                  <a:fillRect r="-3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315817" y="5070191"/>
            <a:ext cx="357809" cy="137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3945654" y="5070191"/>
            <a:ext cx="346329" cy="46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13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0055"/>
            <a:ext cx="8228448" cy="857250"/>
          </a:xfrm>
        </p:spPr>
        <p:txBody>
          <a:bodyPr/>
          <a:lstStyle/>
          <a:p>
            <a:pPr algn="ctr"/>
            <a:r>
              <a:rPr lang="en-GB" sz="3200" dirty="0" smtClean="0"/>
              <a:t>Thank you</a:t>
            </a:r>
            <a:r>
              <a:rPr lang="en-GB" sz="3200" dirty="0"/>
              <a:t> </a:t>
            </a:r>
            <a:r>
              <a:rPr lang="en-GB" sz="3200" dirty="0" smtClean="0"/>
              <a:t>&amp; Questions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67" y="381787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3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are Unordered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Order of tuples is irrelevant (tuples may be stored in an arbitrary order)</a:t>
            </a:r>
          </a:p>
          <a:p>
            <a:r>
              <a:rPr kumimoji="1" lang="en-US" altLang="en-US" dirty="0"/>
              <a:t>Example: </a:t>
            </a:r>
            <a:r>
              <a:rPr kumimoji="1" lang="en-US" altLang="en-US" i="1" dirty="0"/>
              <a:t>instructor</a:t>
            </a:r>
            <a:r>
              <a:rPr kumimoji="1" lang="en-US" altLang="en-US" dirty="0"/>
              <a:t> relation with unordered tuples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040" y="2986088"/>
            <a:ext cx="495300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2783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relational model, keys are used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Ensure that each row in a table is uniquely identifiable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Establish relationships among tables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Ensure the integrity of the data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key</a:t>
            </a:r>
            <a:r>
              <a:rPr lang="en-US" dirty="0" smtClean="0"/>
              <a:t> consists of </a:t>
            </a:r>
            <a:r>
              <a:rPr lang="en-US" i="1" dirty="0" smtClean="0"/>
              <a:t>one or more </a:t>
            </a:r>
            <a:r>
              <a:rPr lang="en-US" dirty="0" smtClean="0"/>
              <a:t>attributes that </a:t>
            </a:r>
            <a:r>
              <a:rPr lang="en-US" u="sng" dirty="0" smtClean="0"/>
              <a:t>determines </a:t>
            </a:r>
            <a:r>
              <a:rPr lang="en-US" dirty="0" smtClean="0"/>
              <a:t>other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523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828"/>
            <a:ext cx="7886700" cy="2276963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Determination</a:t>
            </a:r>
            <a:r>
              <a:rPr lang="en-US" sz="7200" dirty="0" smtClean="0"/>
              <a:t>: a state that knowing the value of one attribute makes it possible to know the value of another.</a:t>
            </a:r>
          </a:p>
          <a:p>
            <a:pPr marL="342900" lvl="1" indent="0">
              <a:buNone/>
            </a:pPr>
            <a:r>
              <a:rPr lang="en-US" sz="7200" i="1" dirty="0" err="1"/>
              <a:t>t</a:t>
            </a:r>
            <a:r>
              <a:rPr lang="en-US" sz="7200" i="1" dirty="0" err="1" smtClean="0"/>
              <a:t>otal_price</a:t>
            </a:r>
            <a:r>
              <a:rPr lang="en-US" sz="7200" i="1" dirty="0" smtClean="0"/>
              <a:t> = </a:t>
            </a:r>
            <a:r>
              <a:rPr lang="en-US" sz="7200" i="1" dirty="0" err="1" smtClean="0"/>
              <a:t>unit_price</a:t>
            </a:r>
            <a:r>
              <a:rPr lang="en-US" sz="7200" i="1" dirty="0" smtClean="0"/>
              <a:t> * count</a:t>
            </a:r>
          </a:p>
          <a:p>
            <a:r>
              <a:rPr lang="en-US" sz="7200" b="1" dirty="0" smtClean="0"/>
              <a:t>Functional dependence</a:t>
            </a:r>
            <a:r>
              <a:rPr lang="en-US" sz="7200" dirty="0" smtClean="0"/>
              <a:t>: the value of one or more attributes determines the value of one or more other attributes.</a:t>
            </a:r>
          </a:p>
          <a:p>
            <a:pPr marL="342900" lvl="1" indent="0">
              <a:buNone/>
            </a:pPr>
            <a:r>
              <a:rPr lang="en-US" sz="7200" dirty="0" smtClean="0"/>
              <a:t>STU_NUM </a:t>
            </a:r>
            <a:r>
              <a:rPr lang="en-US" sz="7200" dirty="0" smtClean="0">
                <a:sym typeface="Wingdings" panose="05000000000000000000" pitchFamily="2" charset="2"/>
              </a:rPr>
              <a:t> STU_LNAME</a:t>
            </a:r>
          </a:p>
          <a:p>
            <a:pPr marL="342900" lvl="1" indent="0">
              <a:buNone/>
            </a:pPr>
            <a:endParaRPr lang="en-US" sz="7200" dirty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sz="7200" dirty="0" smtClean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3429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38" y="3694449"/>
            <a:ext cx="213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eterminant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53886" y="3694449"/>
            <a:ext cx="156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</a:t>
            </a:r>
            <a:endParaRPr lang="en-US" b="1" dirty="0"/>
          </a:p>
        </p:txBody>
      </p:sp>
      <p:sp>
        <p:nvSpPr>
          <p:cNvPr id="7" name="Down Arrow 6"/>
          <p:cNvSpPr/>
          <p:nvPr/>
        </p:nvSpPr>
        <p:spPr>
          <a:xfrm rot="10800000">
            <a:off x="1290388" y="3330399"/>
            <a:ext cx="168442" cy="21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2888584" y="3330398"/>
            <a:ext cx="168442" cy="210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238" y="4217280"/>
            <a:ext cx="7744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STU_NUM </a:t>
            </a:r>
            <a:r>
              <a:rPr lang="en-US" sz="1400" dirty="0" smtClean="0">
                <a:sym typeface="Wingdings" panose="05000000000000000000" pitchFamily="2" charset="2"/>
              </a:rPr>
              <a:t> (STU_LNAME, STU_FNAME, STU_GPA)</a:t>
            </a:r>
          </a:p>
          <a:p>
            <a:r>
              <a:rPr lang="en-US" sz="1400" dirty="0" smtClean="0">
                <a:sym typeface="Wingdings" panose="05000000000000000000" pitchFamily="2" charset="2"/>
              </a:rPr>
              <a:t>(STU_FNAME, STU_LNAME, STU_INIT, STU_PHONE)  (STU_DOB, STU_HRS, STU_GPA)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1945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829"/>
            <a:ext cx="7886700" cy="2230526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Full functional dependence</a:t>
            </a:r>
            <a:r>
              <a:rPr lang="en-US" dirty="0" smtClean="0">
                <a:sym typeface="Wingdings" panose="05000000000000000000" pitchFamily="2" charset="2"/>
              </a:rPr>
              <a:t>: the entire collection of attributes in the determinant is necessary for the relationship.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1813" y="3875855"/>
            <a:ext cx="465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STU_NUM </a:t>
            </a:r>
            <a:r>
              <a:rPr lang="en-US" dirty="0" smtClean="0">
                <a:sym typeface="Wingdings" panose="05000000000000000000" pitchFamily="2" charset="2"/>
              </a:rPr>
              <a:t> STU_GPA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2) (STU_NUM, STU_LNAME)  STU_GPA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44620" y="3534939"/>
            <a:ext cx="1997781" cy="10811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one is </a:t>
            </a:r>
            <a:r>
              <a:rPr lang="en-US" i="1" dirty="0" smtClean="0"/>
              <a:t>full </a:t>
            </a:r>
            <a:r>
              <a:rPr lang="en-US" dirty="0" smtClean="0"/>
              <a:t>functional dependence?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18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3571</TotalTime>
  <Words>1910</Words>
  <Application>Microsoft Office PowerPoint</Application>
  <PresentationFormat>On-screen Show (4:3)</PresentationFormat>
  <Paragraphs>363</Paragraphs>
  <Slides>51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Monotype Sorts</vt:lpstr>
      <vt:lpstr>ＭＳ Ｐゴシック</vt:lpstr>
      <vt:lpstr>Osaka</vt:lpstr>
      <vt:lpstr>Arial</vt:lpstr>
      <vt:lpstr>Book Antiqua</vt:lpstr>
      <vt:lpstr>Calibri</vt:lpstr>
      <vt:lpstr>Cambria Math</vt:lpstr>
      <vt:lpstr>Courier New</vt:lpstr>
      <vt:lpstr>Helvetica</vt:lpstr>
      <vt:lpstr>Symbol</vt:lpstr>
      <vt:lpstr>Tahoma</vt:lpstr>
      <vt:lpstr>Times New Roman</vt:lpstr>
      <vt:lpstr>Wingdings</vt:lpstr>
      <vt:lpstr>SE10 slides</vt:lpstr>
      <vt:lpstr>Equation</vt:lpstr>
      <vt:lpstr>CS 309A- Database Management Systems</vt:lpstr>
      <vt:lpstr>Basics of The Relational Model</vt:lpstr>
      <vt:lpstr>Another example of a Relation</vt:lpstr>
      <vt:lpstr>Attribute Types</vt:lpstr>
      <vt:lpstr>Relation Schema and Instance</vt:lpstr>
      <vt:lpstr>Relations are Unordered</vt:lpstr>
      <vt:lpstr>keys</vt:lpstr>
      <vt:lpstr>Some concepts</vt:lpstr>
      <vt:lpstr>Some concepts</vt:lpstr>
      <vt:lpstr>Types of Keys</vt:lpstr>
      <vt:lpstr>Types of Keys: primary key</vt:lpstr>
      <vt:lpstr>PowerPoint Presentation</vt:lpstr>
      <vt:lpstr>Types of Keys: foreign key</vt:lpstr>
      <vt:lpstr>Types of Keys</vt:lpstr>
      <vt:lpstr>Integrity Rules</vt:lpstr>
      <vt:lpstr>Integrity Rules</vt:lpstr>
      <vt:lpstr>Customer Table and Agent table</vt:lpstr>
      <vt:lpstr>Answer the following questions:</vt:lpstr>
      <vt:lpstr>Another Example</vt:lpstr>
      <vt:lpstr>Relational Query Languages</vt:lpstr>
      <vt:lpstr>Relational Algebra</vt:lpstr>
      <vt:lpstr>Example Instances</vt:lpstr>
      <vt:lpstr>Selection ()</vt:lpstr>
      <vt:lpstr>Examples on SELECT: σ</vt:lpstr>
      <vt:lpstr>Projection () </vt:lpstr>
      <vt:lpstr>Examples on PROJECT</vt:lpstr>
      <vt:lpstr>Union and Set-Difference</vt:lpstr>
      <vt:lpstr>UNION Operation</vt:lpstr>
      <vt:lpstr>Union</vt:lpstr>
      <vt:lpstr>SET DIFFERENCE Operation</vt:lpstr>
      <vt:lpstr>Set Difference</vt:lpstr>
      <vt:lpstr>Cross-Product ((Cartesian Product))</vt:lpstr>
      <vt:lpstr>Cross Product Example</vt:lpstr>
      <vt:lpstr>Cross Product (Cartesian Product): ×</vt:lpstr>
      <vt:lpstr>Relational Algebra: 5 Basic Operations</vt:lpstr>
      <vt:lpstr>Compound Operator: Intersection</vt:lpstr>
      <vt:lpstr>Intersection</vt:lpstr>
      <vt:lpstr>JOIN: ⋈</vt:lpstr>
      <vt:lpstr>Compound Operator: Join</vt:lpstr>
      <vt:lpstr>JOIN: natural join</vt:lpstr>
      <vt:lpstr>PowerPoint Presentation</vt:lpstr>
      <vt:lpstr>PowerPoint Presentation</vt:lpstr>
      <vt:lpstr>Natural Join Example</vt:lpstr>
      <vt:lpstr>JOIN: inner join</vt:lpstr>
      <vt:lpstr>JOIN: outer join</vt:lpstr>
      <vt:lpstr>JOIN: outer join example 1</vt:lpstr>
      <vt:lpstr>JOIN: outer join example 2</vt:lpstr>
      <vt:lpstr>PowerPoint Presentation</vt:lpstr>
      <vt:lpstr>PowerPoint Presentation</vt:lpstr>
      <vt:lpstr>DIVIDE: ÷</vt:lpstr>
      <vt:lpstr>Thank you &amp; Questions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Gu, Ting</cp:lastModifiedBy>
  <cp:revision>141</cp:revision>
  <dcterms:created xsi:type="dcterms:W3CDTF">2009-12-29T10:39:27Z</dcterms:created>
  <dcterms:modified xsi:type="dcterms:W3CDTF">2018-09-06T17:14:14Z</dcterms:modified>
</cp:coreProperties>
</file>