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42"/>
  </p:notesMasterIdLst>
  <p:handoutMasterIdLst>
    <p:handoutMasterId r:id="rId43"/>
  </p:handoutMasterIdLst>
  <p:sldIdLst>
    <p:sldId id="256" r:id="rId2"/>
    <p:sldId id="346" r:id="rId3"/>
    <p:sldId id="347" r:id="rId4"/>
    <p:sldId id="348" r:id="rId5"/>
    <p:sldId id="385" r:id="rId6"/>
    <p:sldId id="386" r:id="rId7"/>
    <p:sldId id="387" r:id="rId8"/>
    <p:sldId id="388" r:id="rId9"/>
    <p:sldId id="389" r:id="rId10"/>
    <p:sldId id="390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56" r:id="rId19"/>
    <p:sldId id="357" r:id="rId20"/>
    <p:sldId id="358" r:id="rId21"/>
    <p:sldId id="359" r:id="rId22"/>
    <p:sldId id="360" r:id="rId23"/>
    <p:sldId id="367" r:id="rId24"/>
    <p:sldId id="368" r:id="rId25"/>
    <p:sldId id="369" r:id="rId26"/>
    <p:sldId id="370" r:id="rId27"/>
    <p:sldId id="371" r:id="rId28"/>
    <p:sldId id="372" r:id="rId29"/>
    <p:sldId id="373" r:id="rId30"/>
    <p:sldId id="374" r:id="rId31"/>
    <p:sldId id="375" r:id="rId32"/>
    <p:sldId id="376" r:id="rId33"/>
    <p:sldId id="377" r:id="rId34"/>
    <p:sldId id="378" r:id="rId35"/>
    <p:sldId id="379" r:id="rId36"/>
    <p:sldId id="380" r:id="rId37"/>
    <p:sldId id="381" r:id="rId38"/>
    <p:sldId id="382" r:id="rId39"/>
    <p:sldId id="383" r:id="rId40"/>
    <p:sldId id="384" r:id="rId4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24D"/>
    <a:srgbClr val="5B8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161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47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4B6B1-5441-9644-AE1C-BB7EA5DBA264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00CC7-81E2-B842-8904-673E097487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66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78819-472C-A14B-95BF-39C94BA106B2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F38C2-4548-F541-8261-4C1D96E7A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87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873C2A-56DE-4A06-A839-D5BB58B4BF8E}" type="datetime1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1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0207B-D522-9843-9370-2EDD2ED326F5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B56A31-AE54-478C-A509-1634FB00E0AC}" type="datetime1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1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Presentation title - </a:t>
            </a:r>
            <a:fld id="{DA4E4A1D-F72B-1945-8E69-DB563647006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Chapter 1 Introduction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C6171CE-53FC-47BA-96E3-B6320AE4FD38}" type="datetime1">
              <a:rPr lang="en-US" smtClean="0"/>
              <a:t>9/19/2018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51092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F2747F-ECC4-BB44-B379-DEBCDE6D0557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98750D-390F-4748-BDCF-DC83C4CF9965}" type="datetime1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1 Introduction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C1ACB-37F4-2E4E-A02F-3AD2C3500E5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2185F7-DD48-4CBD-BF78-49066BC6650C}" type="datetime1">
              <a:rPr lang="en-US" smtClean="0"/>
              <a:t>9/19/2018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1 Introduction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C9741-E27D-6644-A29C-7357B3CA285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1F67FD-1C90-43C4-983B-33C6C559F5A3}" type="datetime1">
              <a:rPr lang="en-US" smtClean="0"/>
              <a:t>9/19/2018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1 Introduction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6FC00-01EB-8C4B-8EBA-327D665853C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D0A7CB-2DD9-4CDD-A5D7-B40062815949}" type="datetime1">
              <a:rPr lang="en-US" smtClean="0"/>
              <a:t>9/19/2018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1 Introduction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4B30A-E151-554F-9F57-FEC60EAD6DEE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96F19B-5964-4995-A020-63700817F307}" type="datetime1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1 Introduction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5AC9E-F104-7046-909E-B47A8243FECD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08ACF-E67D-4F1F-961C-A82D99950F88}" type="datetime1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1 Introduction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DDB79-4A56-9B43-9E32-8AACDB1BCC4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606" y="270102"/>
            <a:ext cx="1347251" cy="11185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p:transition spd="med">
    <p:wipe dir="r"/>
  </p:transition>
  <p:timing>
    <p:tnLst>
      <p:par>
        <p:cTn id="1" dur="indefinite" restart="never" nodeType="tmRoot"/>
      </p:par>
    </p:tnLst>
  </p:timing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600" dirty="0"/>
              <a:t>CS </a:t>
            </a:r>
            <a:r>
              <a:rPr lang="en-US" sz="3600" dirty="0" smtClean="0"/>
              <a:t>309A- </a:t>
            </a:r>
            <a:r>
              <a:rPr lang="en-US" sz="3600" dirty="0"/>
              <a:t>Database Management Systems</a:t>
            </a:r>
            <a:endParaRPr lang="en-US" sz="36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and Time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46295"/>
            <a:ext cx="7973033" cy="4623876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</a:p>
          <a:p>
            <a:pPr lvl="1"/>
            <a:r>
              <a:rPr lang="en-US" altLang="en-US" sz="1950" dirty="0"/>
              <a:t>Used for values with a date part but no time part</a:t>
            </a:r>
          </a:p>
          <a:p>
            <a:pPr lvl="1"/>
            <a:r>
              <a:rPr lang="en-US" altLang="en-US" sz="1950" dirty="0"/>
              <a:t>‘YYYY-MM-DD’</a:t>
            </a:r>
          </a:p>
          <a:p>
            <a:r>
              <a:rPr lang="en-US" altLang="en-US" sz="2175" dirty="0"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</a:p>
          <a:p>
            <a:pPr lvl="1"/>
            <a:r>
              <a:rPr lang="en-US" altLang="en-US" sz="1950" dirty="0"/>
              <a:t>Used for values that contain both date and time parts</a:t>
            </a:r>
          </a:p>
          <a:p>
            <a:pPr lvl="1"/>
            <a:r>
              <a:rPr lang="en-US" altLang="en-US" sz="1950" dirty="0"/>
              <a:t>‘YYYY-MM-DD HH:MM:SS’</a:t>
            </a:r>
          </a:p>
          <a:p>
            <a:r>
              <a:rPr lang="en-US" altLang="en-US" sz="2175" dirty="0">
                <a:latin typeface="Courier New" panose="02070309020205020404" pitchFamily="49" charset="0"/>
                <a:cs typeface="Courier New" panose="02070309020205020404" pitchFamily="49" charset="0"/>
              </a:rPr>
              <a:t>TIMESTAMP</a:t>
            </a:r>
          </a:p>
          <a:p>
            <a:pPr lvl="1"/>
            <a:r>
              <a:rPr lang="en-US" altLang="en-US" sz="1950" dirty="0"/>
              <a:t>Used for values that contain both date and time parts</a:t>
            </a:r>
          </a:p>
          <a:p>
            <a:pPr lvl="1"/>
            <a:r>
              <a:rPr lang="en-US" altLang="en-US" sz="1950" dirty="0"/>
              <a:t>Automatic initialization and updating to the current date and time</a:t>
            </a:r>
          </a:p>
          <a:p>
            <a:r>
              <a:rPr lang="en-US" altLang="en-US" sz="2175" dirty="0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</a:p>
          <a:p>
            <a:pPr lvl="1"/>
            <a:r>
              <a:rPr lang="en-US" altLang="en-US" sz="1950" dirty="0"/>
              <a:t>Used for time value</a:t>
            </a:r>
          </a:p>
          <a:p>
            <a:pPr lvl="1"/>
            <a:r>
              <a:rPr lang="en-US" altLang="en-US" sz="1950" dirty="0"/>
              <a:t>‘HHH:MM:SS’</a:t>
            </a:r>
          </a:p>
          <a:p>
            <a:pPr lvl="1"/>
            <a:r>
              <a:rPr lang="en-US" sz="1950" dirty="0"/>
              <a:t>The hours part may be so large because it can be used to represent elapsed time or a time interval between two events.</a:t>
            </a:r>
          </a:p>
          <a:p>
            <a:r>
              <a:rPr lang="en-US" altLang="en-US" sz="2175" dirty="0"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</a:p>
          <a:p>
            <a:pPr lvl="1"/>
            <a:r>
              <a:rPr lang="en-US" altLang="en-US" sz="1950" dirty="0"/>
              <a:t>Used for year value</a:t>
            </a:r>
          </a:p>
          <a:p>
            <a:pPr lvl="1"/>
            <a:r>
              <a:rPr lang="en-US" altLang="en-US" sz="1950" dirty="0"/>
              <a:t>‘YYYY’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28523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648" y="1598759"/>
            <a:ext cx="7886700" cy="3263504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We will use a simple database (sale) with the following tables to illustrate commands: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CUSTOMER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INVOICE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LINE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PRODUCT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VENDOR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 descr="Fig07-01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690" y="2585539"/>
            <a:ext cx="5475710" cy="355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843663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and Disconnecting to the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2419"/>
            <a:ext cx="8103326" cy="4156197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Authentication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DBMS verifies that only registered users are able to access database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Log on to RDBMS using user ID and password created by database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administrator</a:t>
            </a:r>
            <a:endParaRPr lang="en-US" dirty="0" smtClean="0"/>
          </a:p>
          <a:p>
            <a:r>
              <a:rPr lang="en-US" dirty="0" smtClean="0"/>
              <a:t>To connect to the MySQL server: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–h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hostname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–u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</a:t>
            </a:r>
            <a:endParaRPr lang="en-US" dirty="0" smtClean="0"/>
          </a:p>
          <a:p>
            <a:pPr lvl="1"/>
            <a:r>
              <a:rPr lang="en-US" i="1" dirty="0" smtClean="0"/>
              <a:t>hostname</a:t>
            </a:r>
            <a:r>
              <a:rPr lang="en-US" dirty="0" smtClean="0"/>
              <a:t>: where the MySQL server is running</a:t>
            </a:r>
          </a:p>
          <a:p>
            <a:pPr lvl="1"/>
            <a:r>
              <a:rPr lang="en-US" i="1" dirty="0" smtClean="0"/>
              <a:t>username</a:t>
            </a:r>
            <a:r>
              <a:rPr lang="en-US" dirty="0" smtClean="0"/>
              <a:t>: MySQL account</a:t>
            </a:r>
          </a:p>
          <a:p>
            <a:pPr lvl="1"/>
            <a:r>
              <a:rPr lang="en-US" dirty="0" smtClean="0"/>
              <a:t>-h: specifies that you are giving the host name of MySQL server</a:t>
            </a:r>
          </a:p>
          <a:p>
            <a:pPr lvl="1"/>
            <a:r>
              <a:rPr lang="en-US" dirty="0" smtClean="0"/>
              <a:t>-u: specifies that you are giving a login </a:t>
            </a:r>
          </a:p>
          <a:p>
            <a:pPr lvl="1"/>
            <a:r>
              <a:rPr lang="en-US" dirty="0" smtClean="0"/>
              <a:t>-p: specifies that you login requires a password</a:t>
            </a:r>
            <a:endParaRPr lang="en-US" dirty="0"/>
          </a:p>
          <a:p>
            <a:r>
              <a:rPr lang="en-US" dirty="0"/>
              <a:t>To disconnect </a:t>
            </a:r>
            <a:r>
              <a:rPr lang="en-US" dirty="0" smtClean="0"/>
              <a:t>MySQL: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quit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026138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MySQL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132" y="1631812"/>
            <a:ext cx="7886700" cy="3263504"/>
          </a:xfrm>
        </p:spPr>
        <p:txBody>
          <a:bodyPr/>
          <a:lstStyle/>
          <a:p>
            <a:r>
              <a:rPr lang="en-US" dirty="0" smtClean="0"/>
              <a:t>MySQL command is </a:t>
            </a:r>
            <a:r>
              <a:rPr lang="en-US" b="1" dirty="0" smtClean="0"/>
              <a:t>case insensitive 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Most</a:t>
            </a:r>
            <a:r>
              <a:rPr lang="en-US" dirty="0" smtClean="0"/>
              <a:t> MySQL commands end with semicolon (;). If you do not end your command with a semicolon (;), MySQL assumes you want to keep typing.</a:t>
            </a:r>
          </a:p>
        </p:txBody>
      </p:sp>
    </p:spTree>
    <p:extLst>
      <p:ext uri="{BB962C8B-B14F-4D97-AF65-F5344CB8AC3E}">
        <p14:creationId xmlns:p14="http://schemas.microsoft.com/office/powerpoint/2010/main" val="1112740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all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155" y="1628130"/>
            <a:ext cx="8100353" cy="3263504"/>
          </a:xfrm>
        </p:spPr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SHOW DATABASES;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926" y="2380360"/>
            <a:ext cx="6512295" cy="294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12191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147" y="1741341"/>
            <a:ext cx="7886700" cy="3263504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Two tasks must be completed: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Create database structure – data dictionary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Create tables that will hold end-user data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Schema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A logical group of database objects that are related to each other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the schema belongs to a single user or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35819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339" y="1660164"/>
            <a:ext cx="7886700" cy="3263504"/>
          </a:xfrm>
        </p:spPr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DATABASE 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database_name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35" y="2505183"/>
            <a:ext cx="5277933" cy="312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9996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a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855" y="1804833"/>
            <a:ext cx="7886700" cy="3263504"/>
          </a:xfrm>
        </p:spPr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database_name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596" y="2544033"/>
            <a:ext cx="4987791" cy="89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1139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Delete a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855" y="1759174"/>
            <a:ext cx="7886700" cy="3263504"/>
          </a:xfrm>
        </p:spPr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DROP DATABASE 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database_name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527" y="2572399"/>
            <a:ext cx="5281505" cy="297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695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302" y="1647949"/>
            <a:ext cx="7886700" cy="402896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List all tables in the selected database: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SHOW TABLES;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Create a </a:t>
            </a:r>
            <a:r>
              <a:rPr lang="en-US" dirty="0" smtClean="0"/>
              <a:t>table</a:t>
            </a:r>
          </a:p>
          <a:p>
            <a:pPr lvl="1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CREATE TABLE </a:t>
            </a:r>
            <a:r>
              <a:rPr lang="en-US" altLang="en-US" i="1" dirty="0" err="1" smtClean="0">
                <a:latin typeface="Courier New" panose="02070309020205020404" pitchFamily="49" charset="0"/>
              </a:rPr>
              <a:t>table_name</a:t>
            </a:r>
            <a:endParaRPr lang="en-US" altLang="en-US" i="1" dirty="0">
              <a:latin typeface="Courier New" panose="02070309020205020404" pitchFamily="49" charset="0"/>
            </a:endParaRPr>
          </a:p>
          <a:p>
            <a:pPr lvl="1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i="1" dirty="0" smtClean="0">
                <a:latin typeface="Courier New" panose="02070309020205020404" pitchFamily="49" charset="0"/>
              </a:rPr>
              <a:t>column_name1 </a:t>
            </a:r>
            <a:r>
              <a:rPr lang="en-US" altLang="en-US" i="1" dirty="0" err="1">
                <a:latin typeface="Courier New" panose="02070309020205020404" pitchFamily="49" charset="0"/>
              </a:rPr>
              <a:t>data_type</a:t>
            </a:r>
            <a:r>
              <a:rPr lang="en-US" altLang="en-US" dirty="0">
                <a:latin typeface="Courier New" panose="02070309020205020404" pitchFamily="49" charset="0"/>
              </a:rPr>
              <a:t>,</a:t>
            </a:r>
          </a:p>
          <a:p>
            <a:pPr lvl="1">
              <a:buNone/>
            </a:pPr>
            <a:r>
              <a:rPr lang="en-US" altLang="en-US" i="1" dirty="0" smtClean="0">
                <a:latin typeface="Courier New" panose="02070309020205020404" pitchFamily="49" charset="0"/>
              </a:rPr>
              <a:t>Column_name2 </a:t>
            </a:r>
            <a:r>
              <a:rPr lang="en-US" altLang="en-US" i="1" dirty="0" err="1">
                <a:latin typeface="Courier New" panose="02070309020205020404" pitchFamily="49" charset="0"/>
              </a:rPr>
              <a:t>data_type</a:t>
            </a:r>
            <a:r>
              <a:rPr lang="en-US" altLang="en-US" dirty="0">
                <a:latin typeface="Courier New" panose="02070309020205020404" pitchFamily="49" charset="0"/>
              </a:rPr>
              <a:t>, </a:t>
            </a:r>
            <a:r>
              <a:rPr lang="en-US" altLang="en-US" dirty="0" smtClean="0">
                <a:latin typeface="Courier New" panose="02070309020205020404" pitchFamily="49" charset="0"/>
              </a:rPr>
              <a:t>…);</a:t>
            </a:r>
            <a:endParaRPr lang="en-US" altLang="en-US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923" y="2874145"/>
            <a:ext cx="4057427" cy="634495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93232" cy="1143000"/>
          </a:xfrm>
        </p:spPr>
        <p:txBody>
          <a:bodyPr/>
          <a:lstStyle/>
          <a:p>
            <a:r>
              <a:rPr lang="en-US" altLang="zh-CN" dirty="0" smtClean="0"/>
              <a:t>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36788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Introduction to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5920"/>
            <a:ext cx="8172994" cy="4171406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 smtClean="0"/>
              <a:t>Structured query language (SQL)</a:t>
            </a:r>
          </a:p>
          <a:p>
            <a:pPr lvl="1"/>
            <a:r>
              <a:rPr lang="en-US" altLang="en-US" dirty="0" smtClean="0"/>
              <a:t>Standard query language for relational databases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en-US" dirty="0" smtClean="0">
                <a:ea typeface="ＭＳ Ｐゴシック" panose="020B0600070205080204" pitchFamily="34" charset="-128"/>
              </a:rPr>
              <a:t>American National Standards Institute (ANSI) prescribes a standard SQL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en-US" dirty="0" smtClean="0">
                <a:ea typeface="ＭＳ Ｐゴシック" panose="020B0600070205080204" pitchFamily="34" charset="-128"/>
              </a:rPr>
              <a:t>Several SQL dialects exist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Enables users to create database objects and manipulate and view data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Basic command set has vocabulary of fewer than 100 words</a:t>
            </a:r>
            <a:endParaRPr lang="en-US" altLang="en-US" dirty="0" smtClean="0"/>
          </a:p>
          <a:p>
            <a:r>
              <a:rPr lang="en-US" altLang="en-US" smtClean="0"/>
              <a:t>Basic </a:t>
            </a:r>
            <a:r>
              <a:rPr lang="en-US" altLang="en-US" dirty="0" smtClean="0"/>
              <a:t>categories for SQL commands</a:t>
            </a:r>
          </a:p>
          <a:p>
            <a:pPr lvl="1"/>
            <a:r>
              <a:rPr lang="en-US" altLang="en-US" dirty="0" smtClean="0"/>
              <a:t>Data definition language (DDL)</a:t>
            </a:r>
          </a:p>
          <a:p>
            <a:pPr lvl="1"/>
            <a:r>
              <a:rPr lang="en-US" altLang="en-US" dirty="0" smtClean="0"/>
              <a:t>Data manipulation language (DML)</a:t>
            </a:r>
          </a:p>
          <a:p>
            <a:r>
              <a:rPr lang="en-US" altLang="en-US" dirty="0" smtClean="0"/>
              <a:t>Reserved words</a:t>
            </a:r>
          </a:p>
          <a:p>
            <a:pPr lvl="1"/>
            <a:r>
              <a:rPr lang="en-US" altLang="en-US" dirty="0" smtClean="0"/>
              <a:t>SQL command words</a:t>
            </a:r>
          </a:p>
          <a:p>
            <a:pPr lvl="1"/>
            <a:endParaRPr lang="en-US" altLang="en-US" dirty="0" smtClean="0"/>
          </a:p>
          <a:p>
            <a:endParaRPr lang="en-US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95605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22" y="1737394"/>
            <a:ext cx="5120120" cy="4523021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83326" y="572747"/>
            <a:ext cx="7293232" cy="596219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u="none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dirty="0" smtClean="0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79884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information about the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35102"/>
            <a:ext cx="7886700" cy="3263504"/>
          </a:xfrm>
        </p:spPr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DESCRIBE </a:t>
            </a:r>
            <a:r>
              <a:rPr lang="en-US" altLang="zh-CN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865" y="2686374"/>
            <a:ext cx="6362483" cy="255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97640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Delete and Rename an </a:t>
            </a:r>
            <a:r>
              <a:rPr lang="en-US" dirty="0" smtClean="0"/>
              <a:t>existing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981" y="1775183"/>
            <a:ext cx="7886700" cy="1101136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Delete an existing table</a:t>
            </a:r>
            <a:endParaRPr lang="en-US" altLang="en-US" dirty="0"/>
          </a:p>
          <a:p>
            <a:pPr lvl="1"/>
            <a:r>
              <a:rPr lang="en-US" altLang="en-US" dirty="0" smtClean="0">
                <a:latin typeface="Courier New" panose="02070309020205020404" pitchFamily="49" charset="0"/>
              </a:rPr>
              <a:t>DROP </a:t>
            </a:r>
            <a:r>
              <a:rPr lang="en-US" altLang="en-US" dirty="0">
                <a:latin typeface="Courier New" panose="02070309020205020404" pitchFamily="49" charset="0"/>
              </a:rPr>
              <a:t>TABLE </a:t>
            </a:r>
            <a:r>
              <a:rPr lang="en-US" altLang="en-US" i="1" dirty="0" err="1">
                <a:latin typeface="Courier New" panose="02070309020205020404" pitchFamily="49" charset="0"/>
              </a:rPr>
              <a:t>tablename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8651" y="4531638"/>
            <a:ext cx="5984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en-US" sz="2100" dirty="0"/>
              <a:t>Rename an existing table</a:t>
            </a:r>
            <a:endParaRPr lang="en-US" altLang="en-US" dirty="0"/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altLang="en-US" sz="1500" dirty="0">
                <a:latin typeface="Courier New" panose="02070309020205020404" pitchFamily="49" charset="0"/>
              </a:rPr>
              <a:t>RENAME TABLE </a:t>
            </a:r>
            <a:r>
              <a:rPr lang="en-US" altLang="en-US" sz="1500" i="1" dirty="0" err="1">
                <a:latin typeface="Courier New" panose="02070309020205020404" pitchFamily="49" charset="0"/>
              </a:rPr>
              <a:t>old_tablename</a:t>
            </a:r>
            <a:r>
              <a:rPr lang="en-US" altLang="en-US" sz="1500" dirty="0">
                <a:latin typeface="Courier New" panose="02070309020205020404" pitchFamily="49" charset="0"/>
              </a:rPr>
              <a:t>  TO </a:t>
            </a:r>
            <a:r>
              <a:rPr lang="en-US" altLang="en-US" sz="1500" i="1" dirty="0" err="1">
                <a:latin typeface="Courier New" panose="02070309020205020404" pitchFamily="49" charset="0"/>
              </a:rPr>
              <a:t>new_tablename</a:t>
            </a:r>
            <a:r>
              <a:rPr lang="en-US" altLang="en-US" sz="1500" dirty="0">
                <a:latin typeface="Courier New" panose="02070309020205020404" pitchFamily="49" charset="0"/>
              </a:rPr>
              <a:t>;</a:t>
            </a:r>
          </a:p>
          <a:p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80" y="3233864"/>
            <a:ext cx="5853935" cy="74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957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095" y="345805"/>
            <a:ext cx="7886700" cy="994172"/>
          </a:xfrm>
        </p:spPr>
        <p:txBody>
          <a:bodyPr>
            <a:normAutofit/>
          </a:bodyPr>
          <a:lstStyle/>
          <a:p>
            <a:r>
              <a:rPr lang="en-US" sz="2700" dirty="0"/>
              <a:t>Continue creating tables: 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VENDOR </a:t>
            </a:r>
            <a:r>
              <a:rPr lang="en-US" sz="2700" dirty="0"/>
              <a:t>&amp; 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3053" y="2033986"/>
            <a:ext cx="3176434" cy="3263504"/>
          </a:xfrm>
        </p:spPr>
        <p:txBody>
          <a:bodyPr/>
          <a:lstStyle/>
          <a:p>
            <a:r>
              <a:rPr lang="en-US" dirty="0" smtClean="0"/>
              <a:t>Why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VENDOR</a:t>
            </a:r>
            <a:r>
              <a:rPr lang="en-US" dirty="0" smtClean="0"/>
              <a:t> must be created before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627361"/>
            <a:ext cx="5140462" cy="436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2379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VENDOR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445" y="1740113"/>
            <a:ext cx="3335756" cy="3263504"/>
          </a:xfrm>
        </p:spPr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V_CODE</a:t>
            </a:r>
          </a:p>
          <a:p>
            <a:pPr lvl="1"/>
            <a:r>
              <a:rPr lang="en-US" dirty="0" smtClean="0"/>
              <a:t>V_NAME</a:t>
            </a:r>
          </a:p>
          <a:p>
            <a:pPr lvl="1"/>
            <a:r>
              <a:rPr lang="en-US" dirty="0" smtClean="0"/>
              <a:t>V_CONTACT</a:t>
            </a:r>
          </a:p>
          <a:p>
            <a:pPr lvl="1"/>
            <a:r>
              <a:rPr lang="en-US" dirty="0" smtClean="0"/>
              <a:t>V_AREACODE</a:t>
            </a:r>
          </a:p>
          <a:p>
            <a:pPr lvl="1"/>
            <a:r>
              <a:rPr lang="en-US" dirty="0" smtClean="0"/>
              <a:t>V_PHONE</a:t>
            </a:r>
          </a:p>
          <a:p>
            <a:pPr lvl="1"/>
            <a:r>
              <a:rPr lang="en-US" dirty="0" smtClean="0"/>
              <a:t>V_STATE</a:t>
            </a:r>
          </a:p>
          <a:p>
            <a:pPr lvl="1"/>
            <a:r>
              <a:rPr lang="en-US" dirty="0" smtClean="0"/>
              <a:t>V_ORDER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76328" y="2418406"/>
            <a:ext cx="382989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Recall data types we introduced:</a:t>
            </a:r>
          </a:p>
          <a:p>
            <a:r>
              <a:rPr lang="en-US" altLang="en-US" sz="1500" dirty="0"/>
              <a:t>String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en-US" sz="1500" dirty="0"/>
              <a:t>VARCHAR(size)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en-US" sz="1500" dirty="0"/>
              <a:t>CHAR(size)</a:t>
            </a:r>
          </a:p>
          <a:p>
            <a:r>
              <a:rPr lang="en-US" altLang="en-US" sz="1500" dirty="0"/>
              <a:t>Numeric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en-US" sz="1500" dirty="0"/>
              <a:t>INT/SMALLINT/BIGINT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en-US" sz="1500" dirty="0"/>
              <a:t>DECIMAL/NUMERIC(</a:t>
            </a:r>
            <a:r>
              <a:rPr lang="en-US" altLang="en-US" sz="1500" dirty="0" err="1"/>
              <a:t>dig_len</a:t>
            </a:r>
            <a:r>
              <a:rPr lang="en-US" altLang="en-US" sz="1500" dirty="0"/>
              <a:t>, </a:t>
            </a:r>
            <a:r>
              <a:rPr lang="en-US" altLang="en-US" sz="1500" dirty="0" err="1"/>
              <a:t>deci_len</a:t>
            </a:r>
            <a:r>
              <a:rPr lang="en-US" altLang="en-US" sz="1500" dirty="0"/>
              <a:t>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en-US" sz="1500" dirty="0"/>
              <a:t>FLOAT/DOUBLE(</a:t>
            </a:r>
            <a:r>
              <a:rPr lang="en-US" altLang="en-US" sz="1500" dirty="0" err="1"/>
              <a:t>dig_len</a:t>
            </a:r>
            <a:r>
              <a:rPr lang="en-US" altLang="en-US" sz="1500" dirty="0"/>
              <a:t>, </a:t>
            </a:r>
            <a:r>
              <a:rPr lang="en-US" altLang="en-US" sz="1500" dirty="0" err="1"/>
              <a:t>deci_len</a:t>
            </a:r>
            <a:r>
              <a:rPr lang="en-US" altLang="en-US" sz="1500" dirty="0"/>
              <a:t>)</a:t>
            </a:r>
          </a:p>
          <a:p>
            <a:r>
              <a:rPr lang="en-US" altLang="en-US" sz="1500" dirty="0"/>
              <a:t>Date/time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en-US" sz="1500" dirty="0"/>
              <a:t>DATE/DATETIME/TIMESTAMP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en-US" sz="1500" dirty="0"/>
              <a:t>TIME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en-US" sz="1500" dirty="0"/>
              <a:t>YEAR</a:t>
            </a:r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004215" y="2418406"/>
            <a:ext cx="4002007" cy="2933376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94642" y="2471964"/>
            <a:ext cx="1706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VARCHAR(35)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94642" y="2846826"/>
            <a:ext cx="1706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VARCHAR(25)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68329" y="363209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CHAR(8)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44651" y="4046343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CHAR(2)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68329" y="4432647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CHAR(1)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69305" y="2112428"/>
            <a:ext cx="2616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NUMBER? VARCHAR?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44650" y="3249614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NUMBER? CHAR?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77821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Character type or Number type?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60" y="1662069"/>
            <a:ext cx="7886700" cy="4268468"/>
          </a:xfrm>
        </p:spPr>
        <p:txBody>
          <a:bodyPr/>
          <a:lstStyle/>
          <a:p>
            <a:r>
              <a:rPr lang="en-US" u="sng" dirty="0" smtClean="0"/>
              <a:t>General Principle: </a:t>
            </a:r>
            <a:r>
              <a:rPr lang="en-US" dirty="0" smtClean="0"/>
              <a:t>if you want to do arithmetic operations on this attribute, choose Numeric type. Otherwise, choose String type.</a:t>
            </a:r>
          </a:p>
          <a:p>
            <a:pPr lvl="1"/>
            <a:r>
              <a:rPr lang="en-US" dirty="0" smtClean="0"/>
              <a:t>V_CODE</a:t>
            </a:r>
          </a:p>
          <a:p>
            <a:pPr lvl="2"/>
            <a:r>
              <a:rPr lang="en-US" dirty="0" smtClean="0"/>
              <a:t>If you want the computer to generate new vendor codes by adding 1 to the existing largest vendor code, use INT</a:t>
            </a:r>
          </a:p>
          <a:p>
            <a:pPr lvl="2"/>
            <a:r>
              <a:rPr lang="en-US" dirty="0" smtClean="0"/>
              <a:t>If you do not want to perform arithmetic operations on V_CODE, use VARCHAR</a:t>
            </a:r>
          </a:p>
          <a:p>
            <a:pPr lvl="1"/>
            <a:r>
              <a:rPr lang="en-US" dirty="0" smtClean="0"/>
              <a:t>V_AREACODE</a:t>
            </a:r>
          </a:p>
          <a:p>
            <a:pPr lvl="2"/>
            <a:r>
              <a:rPr lang="en-US" dirty="0" smtClean="0"/>
              <a:t>Arithmetic operations on area codes does not yield meaningful results, use CHAR(3)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84894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691" y="1241025"/>
            <a:ext cx="8307040" cy="994172"/>
          </a:xfrm>
        </p:spPr>
        <p:txBody>
          <a:bodyPr/>
          <a:lstStyle/>
          <a:p>
            <a:r>
              <a:rPr lang="en-US" dirty="0" smtClean="0"/>
              <a:t>Table VENDOR		</a:t>
            </a:r>
            <a:r>
              <a:rPr lang="en-US" dirty="0"/>
              <a:t> </a:t>
            </a:r>
            <a:r>
              <a:rPr lang="en-US" dirty="0" smtClean="0"/>
              <a:t>                Table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705" y="2047462"/>
            <a:ext cx="3335756" cy="3263504"/>
          </a:xfrm>
        </p:spPr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V_CODE</a:t>
            </a:r>
          </a:p>
          <a:p>
            <a:pPr lvl="1"/>
            <a:r>
              <a:rPr lang="en-US" dirty="0" smtClean="0"/>
              <a:t>V_NAME</a:t>
            </a:r>
          </a:p>
          <a:p>
            <a:pPr lvl="1"/>
            <a:r>
              <a:rPr lang="en-US" dirty="0" smtClean="0"/>
              <a:t>V_CONTACT</a:t>
            </a:r>
          </a:p>
          <a:p>
            <a:pPr lvl="1"/>
            <a:r>
              <a:rPr lang="en-US" dirty="0" smtClean="0"/>
              <a:t>V_AREACODE</a:t>
            </a:r>
          </a:p>
          <a:p>
            <a:pPr lvl="1"/>
            <a:r>
              <a:rPr lang="en-US" dirty="0" smtClean="0"/>
              <a:t>V_PHONE</a:t>
            </a:r>
          </a:p>
          <a:p>
            <a:pPr lvl="1"/>
            <a:r>
              <a:rPr lang="en-US" dirty="0" smtClean="0"/>
              <a:t>V_STATE</a:t>
            </a:r>
          </a:p>
          <a:p>
            <a:pPr lvl="1"/>
            <a:r>
              <a:rPr lang="en-US" dirty="0" smtClean="0"/>
              <a:t>V_ORDER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61557" y="2787517"/>
            <a:ext cx="1706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VARCHAR(35)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61557" y="3176053"/>
            <a:ext cx="1706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VARCHAR(25)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44651" y="3937063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CHAR(8)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44651" y="4325599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CHAR(2)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44651" y="4694931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CHAR(1)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65404" y="2447144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137788" y="3524503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CHAR(3)</a:t>
            </a: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642364" y="2468701"/>
            <a:ext cx="3773744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dirty="0"/>
              <a:t>P_CODE</a:t>
            </a:r>
          </a:p>
          <a:p>
            <a:pPr lvl="1"/>
            <a:r>
              <a:rPr lang="en-US" sz="1800" dirty="0"/>
              <a:t>P_DESCRIPT</a:t>
            </a:r>
          </a:p>
          <a:p>
            <a:pPr lvl="1"/>
            <a:r>
              <a:rPr lang="en-US" sz="1800" dirty="0"/>
              <a:t>P_INDATE</a:t>
            </a:r>
          </a:p>
          <a:p>
            <a:pPr lvl="1"/>
            <a:r>
              <a:rPr lang="en-US" sz="1800" dirty="0"/>
              <a:t>P_QOH</a:t>
            </a:r>
          </a:p>
          <a:p>
            <a:pPr lvl="1"/>
            <a:r>
              <a:rPr lang="en-US" sz="1800" dirty="0"/>
              <a:t>P_MIN</a:t>
            </a:r>
          </a:p>
          <a:p>
            <a:pPr lvl="1"/>
            <a:r>
              <a:rPr lang="en-US" sz="1800" dirty="0"/>
              <a:t>P_PRICE</a:t>
            </a:r>
          </a:p>
          <a:p>
            <a:pPr lvl="1"/>
            <a:r>
              <a:rPr lang="en-US" sz="1800" dirty="0"/>
              <a:t>P_DISCOUNT</a:t>
            </a:r>
          </a:p>
          <a:p>
            <a:pPr lvl="1"/>
            <a:r>
              <a:rPr lang="en-US" sz="1800" dirty="0"/>
              <a:t>V_CODE</a:t>
            </a:r>
          </a:p>
          <a:p>
            <a:endParaRPr lang="en-US" sz="2100" dirty="0"/>
          </a:p>
        </p:txBody>
      </p:sp>
      <p:sp>
        <p:nvSpPr>
          <p:cNvPr id="15" name="TextBox 14"/>
          <p:cNvSpPr txBox="1"/>
          <p:nvPr/>
        </p:nvSpPr>
        <p:spPr>
          <a:xfrm>
            <a:off x="7307008" y="2437389"/>
            <a:ext cx="1706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VARCHAR(10)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307008" y="2714388"/>
            <a:ext cx="1706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VARCHAR(35)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307007" y="2991387"/>
            <a:ext cx="783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307006" y="3275441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307006" y="3601277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07006" y="3927114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DECIMAL(8,2)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307006" y="4204113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DECIMAL(5,2)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07006" y="448111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87347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5180"/>
            <a:ext cx="7886700" cy="4342774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dirty="0" smtClean="0"/>
              <a:t>Rules that restrict data values that can be entered into column. </a:t>
            </a:r>
          </a:p>
          <a:p>
            <a:r>
              <a:rPr lang="en-US" altLang="en-US" dirty="0" smtClean="0"/>
              <a:t>Types of constraints: </a:t>
            </a:r>
          </a:p>
          <a:p>
            <a:pPr lvl="1"/>
            <a:r>
              <a:rPr lang="en-US" altLang="en-US" dirty="0" smtClean="0"/>
              <a:t>Integrity constraints</a:t>
            </a:r>
          </a:p>
          <a:p>
            <a:pPr lvl="1"/>
            <a:r>
              <a:rPr lang="en-US" altLang="en-US" dirty="0" smtClean="0"/>
              <a:t>Value constraints</a:t>
            </a:r>
          </a:p>
          <a:p>
            <a:r>
              <a:rPr lang="en-US" altLang="en-US" dirty="0" smtClean="0"/>
              <a:t>Another classification:</a:t>
            </a:r>
          </a:p>
          <a:p>
            <a:pPr lvl="1"/>
            <a:r>
              <a:rPr lang="en-US" altLang="en-US" dirty="0" smtClean="0"/>
              <a:t>Table constraint </a:t>
            </a:r>
          </a:p>
          <a:p>
            <a:pPr lvl="2"/>
            <a:r>
              <a:rPr lang="en-US" altLang="en-US" dirty="0" smtClean="0"/>
              <a:t>Restricts data value with respect to all other values in table</a:t>
            </a:r>
          </a:p>
          <a:p>
            <a:pPr lvl="1"/>
            <a:r>
              <a:rPr lang="en-US" altLang="en-US" dirty="0" smtClean="0"/>
              <a:t>Column constraint </a:t>
            </a:r>
          </a:p>
          <a:p>
            <a:pPr lvl="2"/>
            <a:r>
              <a:rPr lang="en-US" altLang="en-US" dirty="0" smtClean="0"/>
              <a:t>Limits value that can be placed in specific column </a:t>
            </a:r>
          </a:p>
          <a:p>
            <a:pPr lvl="2"/>
            <a:r>
              <a:rPr lang="en-US" altLang="en-US" dirty="0" smtClean="0"/>
              <a:t>Irrespective of values that exist in other table rows</a:t>
            </a:r>
          </a:p>
          <a:p>
            <a:r>
              <a:rPr lang="en-US" altLang="en-US" dirty="0" smtClean="0"/>
              <a:t>Constraint definitions should be placed either:</a:t>
            </a:r>
          </a:p>
          <a:p>
            <a:pPr lvl="1"/>
            <a:r>
              <a:rPr lang="en-US" altLang="en-US" dirty="0" smtClean="0"/>
              <a:t>At end of CREATE TABLE command after table columns declared</a:t>
            </a:r>
          </a:p>
          <a:p>
            <a:pPr lvl="1"/>
            <a:r>
              <a:rPr lang="en-US" altLang="en-US" dirty="0" smtClean="0"/>
              <a:t>Within each column definition</a:t>
            </a:r>
          </a:p>
        </p:txBody>
      </p:sp>
    </p:spTree>
    <p:extLst>
      <p:ext uri="{BB962C8B-B14F-4D97-AF65-F5344CB8AC3E}">
        <p14:creationId xmlns:p14="http://schemas.microsoft.com/office/powerpoint/2010/main" val="358963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Integrity constraints: </a:t>
            </a:r>
            <a:r>
              <a:rPr lang="en-US" dirty="0"/>
              <a:t>s</a:t>
            </a:r>
            <a:r>
              <a:rPr lang="en-US" dirty="0" smtClean="0"/>
              <a:t>et Primary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5666"/>
            <a:ext cx="7408445" cy="3263504"/>
          </a:xfrm>
        </p:spPr>
        <p:txBody>
          <a:bodyPr/>
          <a:lstStyle/>
          <a:p>
            <a:r>
              <a:rPr lang="en-US" altLang="en-US" dirty="0" smtClean="0"/>
              <a:t>Primary key</a:t>
            </a:r>
          </a:p>
          <a:p>
            <a:pPr lvl="1"/>
            <a:r>
              <a:rPr lang="en-US" altLang="en-US" dirty="0" smtClean="0"/>
              <a:t>Table constraint</a:t>
            </a:r>
          </a:p>
          <a:p>
            <a:pPr lvl="1"/>
            <a:r>
              <a:rPr lang="en-US" altLang="en-US" dirty="0" smtClean="0"/>
              <a:t>Syntax (within column definition)</a:t>
            </a:r>
          </a:p>
          <a:p>
            <a:pPr lvl="2"/>
            <a:r>
              <a:rPr lang="en-US" altLang="en-US" dirty="0" smtClean="0">
                <a:latin typeface="Courier New" panose="02070309020205020404" pitchFamily="49" charset="0"/>
              </a:rPr>
              <a:t>PRIMARY KEY</a:t>
            </a:r>
          </a:p>
          <a:p>
            <a:pPr lvl="1"/>
            <a:r>
              <a:rPr lang="en-US" altLang="en-US" dirty="0" smtClean="0"/>
              <a:t>Syntax (at the end of table definition)</a:t>
            </a:r>
          </a:p>
          <a:p>
            <a:pPr lvl="2"/>
            <a:r>
              <a:rPr lang="en-US" altLang="en-US" dirty="0" smtClean="0">
                <a:latin typeface="Courier New" panose="02070309020205020404" pitchFamily="49" charset="0"/>
              </a:rPr>
              <a:t>PRIMARY KEY (</a:t>
            </a:r>
            <a:r>
              <a:rPr lang="en-US" altLang="en-US" i="1" dirty="0" smtClean="0">
                <a:latin typeface="Courier New" panose="02070309020205020404" pitchFamily="49" charset="0"/>
              </a:rPr>
              <a:t>columnname1,[columnname2,…]</a:t>
            </a:r>
            <a:r>
              <a:rPr lang="en-US" altLang="en-US" dirty="0" smtClean="0">
                <a:latin typeface="Courier New" panose="02070309020205020404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4208" y="4066359"/>
            <a:ext cx="357059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TABLE VENDOR (</a:t>
            </a:r>
          </a:p>
          <a:p>
            <a:r>
              <a:rPr lang="en-US" dirty="0"/>
              <a:t>	V_CODE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/>
                </a:solidFill>
              </a:rPr>
              <a:t>PRIMARY KEY</a:t>
            </a:r>
            <a:r>
              <a:rPr lang="en-US" dirty="0" smtClean="0"/>
              <a:t>,</a:t>
            </a:r>
            <a:endParaRPr lang="en-US" dirty="0"/>
          </a:p>
          <a:p>
            <a:r>
              <a:rPr lang="en-US" dirty="0"/>
              <a:t>	V_NAME varchar(35),</a:t>
            </a:r>
          </a:p>
          <a:p>
            <a:r>
              <a:rPr lang="en-US" dirty="0"/>
              <a:t>	V_CONTACT varchar(25),</a:t>
            </a:r>
          </a:p>
          <a:p>
            <a:r>
              <a:rPr lang="en-US" dirty="0"/>
              <a:t>	V_AREACODE char(3),</a:t>
            </a:r>
          </a:p>
          <a:p>
            <a:r>
              <a:rPr lang="en-US" dirty="0"/>
              <a:t>	V_PHONE char(8),</a:t>
            </a:r>
          </a:p>
          <a:p>
            <a:r>
              <a:rPr lang="en-US" dirty="0"/>
              <a:t>	V_STATE char(2),</a:t>
            </a:r>
          </a:p>
          <a:p>
            <a:r>
              <a:rPr lang="en-US" dirty="0"/>
              <a:t>	V_ORDER char(1)</a:t>
            </a:r>
          </a:p>
          <a:p>
            <a:r>
              <a:rPr lang="en-US" dirty="0"/>
              <a:t>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01809" y="3961855"/>
            <a:ext cx="373692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TABLE CUSTOMER (</a:t>
            </a:r>
          </a:p>
          <a:p>
            <a:r>
              <a:rPr lang="en-US" dirty="0" smtClean="0"/>
              <a:t>	CUS_CODE </a:t>
            </a:r>
            <a:r>
              <a:rPr lang="en-US" dirty="0" err="1"/>
              <a:t>int</a:t>
            </a:r>
            <a:r>
              <a:rPr lang="en-US" dirty="0"/>
              <a:t>,</a:t>
            </a:r>
          </a:p>
          <a:p>
            <a:r>
              <a:rPr lang="en-US" dirty="0" smtClean="0"/>
              <a:t>	CUS_LNAME </a:t>
            </a:r>
            <a:r>
              <a:rPr lang="en-US" dirty="0"/>
              <a:t>varchar(15),</a:t>
            </a:r>
          </a:p>
          <a:p>
            <a:r>
              <a:rPr lang="en-US" dirty="0" smtClean="0"/>
              <a:t>	CUS_FNAME </a:t>
            </a:r>
            <a:r>
              <a:rPr lang="en-US" dirty="0"/>
              <a:t>varchar(15),</a:t>
            </a:r>
          </a:p>
          <a:p>
            <a:r>
              <a:rPr lang="en-US" dirty="0" smtClean="0"/>
              <a:t>	CUS_INITIAL </a:t>
            </a:r>
            <a:r>
              <a:rPr lang="en-US" dirty="0"/>
              <a:t>varchar(1),</a:t>
            </a:r>
          </a:p>
          <a:p>
            <a:r>
              <a:rPr lang="en-US" dirty="0" smtClean="0"/>
              <a:t>	CUS_AREACODE </a:t>
            </a:r>
            <a:r>
              <a:rPr lang="en-US" dirty="0"/>
              <a:t>varchar(3),</a:t>
            </a:r>
          </a:p>
          <a:p>
            <a:r>
              <a:rPr lang="en-US" dirty="0" smtClean="0"/>
              <a:t>	CUS_PHONE </a:t>
            </a:r>
            <a:r>
              <a:rPr lang="en-US" dirty="0"/>
              <a:t>varchar(8),</a:t>
            </a:r>
          </a:p>
          <a:p>
            <a:r>
              <a:rPr lang="en-US" dirty="0" smtClean="0"/>
              <a:t>	CUS_BALANCE </a:t>
            </a:r>
            <a:r>
              <a:rPr lang="en-US" dirty="0"/>
              <a:t>decimal(8,2</a:t>
            </a:r>
            <a:r>
              <a:rPr lang="en-US" dirty="0" smtClean="0"/>
              <a:t>),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	PRIMARY KEY (CUS_CODE)</a:t>
            </a:r>
            <a:endParaRPr lang="en-US" dirty="0">
              <a:solidFill>
                <a:schemeClr val="accent5"/>
              </a:solidFill>
            </a:endParaRPr>
          </a:p>
          <a:p>
            <a:r>
              <a:rPr lang="en-US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2290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42" y="1814533"/>
            <a:ext cx="6204997" cy="4468055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646770"/>
            <a:ext cx="7293232" cy="744265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u="none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63729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Tbl07-01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08" y="1593894"/>
            <a:ext cx="7281646" cy="4056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518478"/>
            <a:ext cx="7293232" cy="718139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u="none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en-US" dirty="0" smtClean="0">
                <a:ea typeface="ＭＳ Ｐゴシック" panose="020B0600070205080204" pitchFamily="34" charset="-128"/>
              </a:rPr>
              <a:t>Data Definition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8467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Integrity constraints: set Foreign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8820"/>
            <a:ext cx="7886700" cy="2272857"/>
          </a:xfrm>
        </p:spPr>
        <p:txBody>
          <a:bodyPr/>
          <a:lstStyle/>
          <a:p>
            <a:r>
              <a:rPr lang="en-US" altLang="en-US" dirty="0" smtClean="0"/>
              <a:t>Foreign key</a:t>
            </a:r>
          </a:p>
          <a:p>
            <a:pPr lvl="1"/>
            <a:r>
              <a:rPr lang="en-US" altLang="en-US" dirty="0" smtClean="0"/>
              <a:t>Column constraint </a:t>
            </a:r>
          </a:p>
          <a:p>
            <a:pPr lvl="1"/>
            <a:r>
              <a:rPr lang="en-US" altLang="en-US" dirty="0" smtClean="0"/>
              <a:t>Specifies that value user inserts in column must exist as primary key in referenced table</a:t>
            </a:r>
          </a:p>
          <a:p>
            <a:pPr lvl="1"/>
            <a:r>
              <a:rPr lang="en-US" altLang="en-US" dirty="0" smtClean="0"/>
              <a:t>Syntax (placed at end of table definition)</a:t>
            </a:r>
          </a:p>
          <a:p>
            <a:pPr lvl="2"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[CONSTRAINT </a:t>
            </a:r>
            <a:r>
              <a:rPr lang="en-US" altLang="en-US" i="1" dirty="0" err="1" smtClean="0">
                <a:latin typeface="Courier New" panose="02070309020205020404" pitchFamily="49" charset="0"/>
              </a:rPr>
              <a:t>constraint</a:t>
            </a:r>
            <a:r>
              <a:rPr lang="en-US" altLang="en-US" dirty="0" err="1" smtClean="0">
                <a:latin typeface="Courier New" panose="02070309020205020404" pitchFamily="49" charset="0"/>
              </a:rPr>
              <a:t>_</a:t>
            </a:r>
            <a:r>
              <a:rPr lang="en-US" altLang="en-US" i="1" dirty="0" err="1" smtClean="0">
                <a:latin typeface="Courier New" panose="02070309020205020404" pitchFamily="49" charset="0"/>
              </a:rPr>
              <a:t>name</a:t>
            </a:r>
            <a:r>
              <a:rPr lang="en-US" altLang="en-US" i="1" dirty="0" smtClean="0">
                <a:latin typeface="Courier New" panose="02070309020205020404" pitchFamily="49" charset="0"/>
              </a:rPr>
              <a:t>]</a:t>
            </a:r>
            <a:r>
              <a:rPr lang="en-US" altLang="en-US" dirty="0" smtClean="0">
                <a:latin typeface="Courier New" panose="02070309020205020404" pitchFamily="49" charset="0"/>
              </a:rPr>
              <a:t> </a:t>
            </a:r>
          </a:p>
          <a:p>
            <a:pPr lvl="2"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FOREIGN KEY (</a:t>
            </a:r>
            <a:r>
              <a:rPr lang="en-US" altLang="en-US" i="1" dirty="0" err="1" smtClean="0">
                <a:latin typeface="Courier New" panose="02070309020205020404" pitchFamily="49" charset="0"/>
              </a:rPr>
              <a:t>columnname</a:t>
            </a:r>
            <a:r>
              <a:rPr lang="en-US" altLang="en-US" dirty="0" smtClean="0">
                <a:latin typeface="Courier New" panose="02070309020205020404" pitchFamily="49" charset="0"/>
              </a:rPr>
              <a:t>) </a:t>
            </a:r>
          </a:p>
          <a:p>
            <a:pPr lvl="2"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REFERENCES </a:t>
            </a:r>
            <a:r>
              <a:rPr lang="en-US" altLang="en-US" i="1" dirty="0" err="1" smtClean="0">
                <a:latin typeface="Courier New" panose="02070309020205020404" pitchFamily="49" charset="0"/>
              </a:rPr>
              <a:t>primary</a:t>
            </a:r>
            <a:r>
              <a:rPr lang="en-US" altLang="en-US" dirty="0" err="1" smtClean="0">
                <a:latin typeface="Courier New" panose="02070309020205020404" pitchFamily="49" charset="0"/>
              </a:rPr>
              <a:t>_</a:t>
            </a:r>
            <a:r>
              <a:rPr lang="en-US" altLang="en-US" i="1" dirty="0" err="1" smtClean="0">
                <a:latin typeface="Courier New" panose="02070309020205020404" pitchFamily="49" charset="0"/>
              </a:rPr>
              <a:t>key</a:t>
            </a:r>
            <a:r>
              <a:rPr lang="en-US" altLang="en-US" dirty="0" err="1" smtClean="0">
                <a:latin typeface="Courier New" panose="02070309020205020404" pitchFamily="49" charset="0"/>
              </a:rPr>
              <a:t>_</a:t>
            </a:r>
            <a:r>
              <a:rPr lang="en-US" altLang="en-US" i="1" dirty="0" err="1" smtClean="0">
                <a:latin typeface="Courier New" panose="02070309020205020404" pitchFamily="49" charset="0"/>
              </a:rPr>
              <a:t>tablename</a:t>
            </a:r>
            <a:r>
              <a:rPr lang="en-US" altLang="en-US" dirty="0" smtClean="0">
                <a:latin typeface="Courier New" panose="02070309020205020404" pitchFamily="49" charset="0"/>
              </a:rPr>
              <a:t> (</a:t>
            </a:r>
            <a:r>
              <a:rPr lang="en-US" altLang="en-US" i="1" dirty="0" err="1" smtClean="0">
                <a:latin typeface="Courier New" panose="02070309020205020404" pitchFamily="49" charset="0"/>
              </a:rPr>
              <a:t>primary</a:t>
            </a:r>
            <a:r>
              <a:rPr lang="en-US" altLang="en-US" dirty="0" err="1" smtClean="0">
                <a:latin typeface="Courier New" panose="02070309020205020404" pitchFamily="49" charset="0"/>
              </a:rPr>
              <a:t>_</a:t>
            </a:r>
            <a:r>
              <a:rPr lang="en-US" altLang="en-US" i="1" dirty="0" err="1" smtClean="0">
                <a:latin typeface="Courier New" panose="02070309020205020404" pitchFamily="49" charset="0"/>
              </a:rPr>
              <a:t>key</a:t>
            </a:r>
            <a:r>
              <a:rPr lang="en-US" altLang="en-US" dirty="0" err="1" smtClean="0">
                <a:latin typeface="Courier New" panose="02070309020205020404" pitchFamily="49" charset="0"/>
              </a:rPr>
              <a:t>_</a:t>
            </a:r>
            <a:r>
              <a:rPr lang="en-US" altLang="en-US" i="1" dirty="0" err="1" smtClean="0">
                <a:latin typeface="Courier New" panose="02070309020205020404" pitchFamily="49" charset="0"/>
              </a:rPr>
              <a:t>columnname</a:t>
            </a:r>
            <a:r>
              <a:rPr lang="en-US" altLang="en-US" dirty="0" smtClean="0">
                <a:latin typeface="Courier New" panose="02070309020205020404" pitchFamily="49" charset="0"/>
              </a:rPr>
              <a:t>)</a:t>
            </a:r>
          </a:p>
          <a:p>
            <a:pPr marL="342900" lvl="1" indent="0">
              <a:buNone/>
            </a:pPr>
            <a:endParaRPr lang="en-US" altLang="en-US" dirty="0" smtClean="0"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35060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574" y="1690421"/>
            <a:ext cx="7886700" cy="3263504"/>
          </a:xfrm>
        </p:spPr>
        <p:txBody>
          <a:bodyPr/>
          <a:lstStyle/>
          <a:p>
            <a:r>
              <a:rPr lang="en-US" altLang="en-US" dirty="0" smtClean="0"/>
              <a:t>Constraint </a:t>
            </a:r>
            <a:r>
              <a:rPr lang="en-US" altLang="en-US" dirty="0"/>
              <a:t>naming convention</a:t>
            </a:r>
          </a:p>
          <a:p>
            <a:pPr lvl="1"/>
            <a:r>
              <a:rPr lang="en-US" altLang="en-US" sz="2100" i="1" dirty="0" err="1">
                <a:latin typeface="Courier New" panose="02070309020205020404" pitchFamily="49" charset="0"/>
              </a:rPr>
              <a:t>tablename</a:t>
            </a:r>
            <a:r>
              <a:rPr lang="en-US" altLang="en-US" sz="2100" dirty="0" err="1">
                <a:latin typeface="Courier New" panose="02070309020205020404" pitchFamily="49" charset="0"/>
              </a:rPr>
              <a:t>_</a:t>
            </a:r>
            <a:r>
              <a:rPr lang="en-US" altLang="en-US" sz="2100" i="1" dirty="0" err="1">
                <a:latin typeface="Courier New" panose="02070309020205020404" pitchFamily="49" charset="0"/>
              </a:rPr>
              <a:t>columnname</a:t>
            </a:r>
            <a:r>
              <a:rPr lang="en-US" altLang="en-US" sz="2100" dirty="0" err="1">
                <a:latin typeface="Courier New" panose="02070309020205020404" pitchFamily="49" charset="0"/>
              </a:rPr>
              <a:t>_</a:t>
            </a:r>
            <a:r>
              <a:rPr lang="en-US" altLang="en-US" sz="2100" i="1" dirty="0" err="1">
                <a:latin typeface="Courier New" panose="02070309020205020404" pitchFamily="49" charset="0"/>
              </a:rPr>
              <a:t>constraintid</a:t>
            </a:r>
            <a:endParaRPr lang="en-US" altLang="en-US" i="1" dirty="0">
              <a:latin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constraintid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441" y="3325150"/>
            <a:ext cx="4618071" cy="175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56829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Integrity </a:t>
            </a:r>
            <a:r>
              <a:rPr lang="en-US" dirty="0"/>
              <a:t>constraints: set Foreign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1448"/>
            <a:ext cx="4039603" cy="34676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en-US" sz="5600" i="1" dirty="0"/>
              <a:t>CREATE TABLE PRODUCT (</a:t>
            </a:r>
          </a:p>
          <a:p>
            <a:pPr marL="0" indent="0">
              <a:buNone/>
            </a:pPr>
            <a:r>
              <a:rPr lang="en-US" altLang="en-US" sz="5600" i="1" dirty="0"/>
              <a:t>    P_CODE varchar(10), </a:t>
            </a:r>
          </a:p>
          <a:p>
            <a:pPr marL="0" indent="0">
              <a:buNone/>
            </a:pPr>
            <a:r>
              <a:rPr lang="en-US" altLang="en-US" sz="5600" i="1" dirty="0"/>
              <a:t>    P_DISCRIPT varchar(35),     </a:t>
            </a:r>
          </a:p>
          <a:p>
            <a:pPr marL="0" indent="0">
              <a:buNone/>
            </a:pPr>
            <a:r>
              <a:rPr lang="en-US" altLang="en-US" sz="5600" i="1" dirty="0"/>
              <a:t>    P_INDATE date,        </a:t>
            </a:r>
          </a:p>
          <a:p>
            <a:pPr marL="0" indent="0">
              <a:buNone/>
            </a:pPr>
            <a:r>
              <a:rPr lang="en-US" altLang="en-US" sz="5600" i="1" dirty="0"/>
              <a:t>    P_QOH </a:t>
            </a:r>
            <a:r>
              <a:rPr lang="en-US" altLang="en-US" sz="5600" i="1" dirty="0" err="1"/>
              <a:t>int</a:t>
            </a:r>
            <a:r>
              <a:rPr lang="en-US" altLang="en-US" sz="5600" i="1" dirty="0"/>
              <a:t>,           </a:t>
            </a:r>
          </a:p>
          <a:p>
            <a:pPr marL="0" indent="0">
              <a:buNone/>
            </a:pPr>
            <a:r>
              <a:rPr lang="en-US" altLang="en-US" sz="5600" i="1" dirty="0"/>
              <a:t>    P_MIN </a:t>
            </a:r>
            <a:r>
              <a:rPr lang="en-US" altLang="en-US" sz="5600" i="1" dirty="0" err="1"/>
              <a:t>int</a:t>
            </a:r>
            <a:r>
              <a:rPr lang="en-US" altLang="en-US" sz="5600" i="1" dirty="0"/>
              <a:t>,             </a:t>
            </a:r>
          </a:p>
          <a:p>
            <a:pPr marL="0" indent="0">
              <a:buNone/>
            </a:pPr>
            <a:r>
              <a:rPr lang="en-US" altLang="en-US" sz="5600" i="1" dirty="0"/>
              <a:t>    P_PRICE decimal(8,2),           </a:t>
            </a:r>
          </a:p>
          <a:p>
            <a:pPr marL="0" indent="0">
              <a:buNone/>
            </a:pPr>
            <a:r>
              <a:rPr lang="en-US" altLang="en-US" sz="5600" i="1" dirty="0"/>
              <a:t>    P_DISCOUNT decimal(5,2),		  </a:t>
            </a:r>
          </a:p>
          <a:p>
            <a:pPr marL="0" indent="0">
              <a:buNone/>
            </a:pPr>
            <a:r>
              <a:rPr lang="en-US" altLang="en-US" sz="5600" i="1" dirty="0"/>
              <a:t>    V_CODE </a:t>
            </a:r>
            <a:r>
              <a:rPr lang="en-US" altLang="en-US" sz="5600" i="1" dirty="0" err="1"/>
              <a:t>int</a:t>
            </a:r>
            <a:r>
              <a:rPr lang="en-US" altLang="en-US" sz="5600" i="1" dirty="0"/>
              <a:t>,</a:t>
            </a:r>
          </a:p>
          <a:p>
            <a:pPr marL="0" indent="0">
              <a:buNone/>
            </a:pPr>
            <a:r>
              <a:rPr lang="en-US" sz="5600" dirty="0">
                <a:solidFill>
                  <a:schemeClr val="accent5"/>
                </a:solidFill>
              </a:rPr>
              <a:t>    PRIMARY KEY (P_CODE), </a:t>
            </a:r>
            <a:r>
              <a:rPr lang="en-US" altLang="en-US" sz="5600" i="1" dirty="0"/>
              <a:t>			 </a:t>
            </a:r>
          </a:p>
          <a:p>
            <a:pPr marL="0" indent="0">
              <a:buNone/>
            </a:pPr>
            <a:r>
              <a:rPr lang="en-US" altLang="en-US" sz="5600" i="1" dirty="0">
                <a:solidFill>
                  <a:schemeClr val="accent4"/>
                </a:solidFill>
              </a:rPr>
              <a:t>    CONSTRAINT        PRODUCT_V_CODE_FK   </a:t>
            </a:r>
          </a:p>
          <a:p>
            <a:pPr marL="0" indent="0">
              <a:buNone/>
            </a:pPr>
            <a:r>
              <a:rPr lang="en-US" altLang="en-US" sz="5600" i="1" dirty="0">
                <a:solidFill>
                  <a:schemeClr val="accent4"/>
                </a:solidFill>
              </a:rPr>
              <a:t>    FOREIGN KEY        (V_CODE)</a:t>
            </a:r>
          </a:p>
          <a:p>
            <a:pPr marL="0" indent="0">
              <a:buNone/>
            </a:pPr>
            <a:r>
              <a:rPr lang="en-US" altLang="en-US" sz="5600" i="1" dirty="0">
                <a:solidFill>
                  <a:schemeClr val="accent4"/>
                </a:solidFill>
              </a:rPr>
              <a:t>    REFERENCES         VENDOR (V_CODE)</a:t>
            </a:r>
          </a:p>
          <a:p>
            <a:pPr marL="0" indent="0">
              <a:buNone/>
            </a:pPr>
            <a:r>
              <a:rPr lang="en-US" altLang="en-US" sz="5600" i="1" dirty="0"/>
              <a:t>);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96803" y="1898843"/>
            <a:ext cx="37237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foreign key constraint definition ensures that: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You cannot insert a product with a invalid vendor code.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You cannot delete a vendor from the VENDOR table if at least product row references that vendor.</a:t>
            </a:r>
          </a:p>
        </p:txBody>
      </p:sp>
    </p:spTree>
    <p:extLst>
      <p:ext uri="{BB962C8B-B14F-4D97-AF65-F5344CB8AC3E}">
        <p14:creationId xmlns:p14="http://schemas.microsoft.com/office/powerpoint/2010/main" val="2785945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24" y="1719215"/>
            <a:ext cx="6246236" cy="4628833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387532" y="542267"/>
            <a:ext cx="7293232" cy="744265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u="none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18408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702" y="1756452"/>
            <a:ext cx="7886700" cy="4287297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 smtClean="0"/>
              <a:t>Column-level </a:t>
            </a:r>
            <a:r>
              <a:rPr lang="en-US" altLang="en-US" dirty="0"/>
              <a:t>constraints </a:t>
            </a:r>
          </a:p>
          <a:p>
            <a:r>
              <a:rPr lang="en-US" altLang="en-US" dirty="0"/>
              <a:t>Restrict data values that users can enter </a:t>
            </a:r>
          </a:p>
          <a:p>
            <a:r>
              <a:rPr lang="en-US" altLang="en-US" dirty="0"/>
              <a:t>Commonly used value constraints</a:t>
            </a:r>
          </a:p>
          <a:p>
            <a:pPr lvl="1"/>
            <a:r>
              <a:rPr lang="en-US" altLang="en-US" dirty="0"/>
              <a:t>CHECK </a:t>
            </a:r>
            <a:r>
              <a:rPr lang="en-US" altLang="en-US" dirty="0" smtClean="0"/>
              <a:t>conditions</a:t>
            </a:r>
          </a:p>
          <a:p>
            <a:pPr marL="342900" lvl="1" indent="0">
              <a:buNone/>
            </a:pPr>
            <a:r>
              <a:rPr lang="en-US" altLang="en-US" dirty="0" smtClean="0"/>
              <a:t>	it checks to see a specified condition exists</a:t>
            </a:r>
          </a:p>
          <a:p>
            <a:pPr marL="685800" lvl="2" indent="0">
              <a:buNone/>
            </a:pPr>
            <a:r>
              <a:rPr lang="en-US" altLang="en-US" dirty="0" smtClean="0"/>
              <a:t>    i.e., the minimum order value must be at least $75.00 for free shipping</a:t>
            </a:r>
            <a:endParaRPr lang="en-US" altLang="en-US" dirty="0"/>
          </a:p>
          <a:p>
            <a:pPr lvl="1"/>
            <a:r>
              <a:rPr lang="en-US" altLang="en-US" dirty="0"/>
              <a:t>NOT NULL </a:t>
            </a:r>
            <a:r>
              <a:rPr lang="en-US" altLang="en-US" dirty="0" smtClean="0"/>
              <a:t>constraint</a:t>
            </a:r>
          </a:p>
          <a:p>
            <a:pPr marL="342900" lvl="1" indent="0"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a column does not accept nulls</a:t>
            </a:r>
            <a:endParaRPr lang="en-US" altLang="en-US" dirty="0"/>
          </a:p>
          <a:p>
            <a:pPr lvl="1"/>
            <a:r>
              <a:rPr lang="en-US" altLang="en-US" dirty="0"/>
              <a:t>DEFAULT </a:t>
            </a:r>
            <a:r>
              <a:rPr lang="en-US" altLang="en-US" dirty="0" smtClean="0"/>
              <a:t>constraint</a:t>
            </a:r>
          </a:p>
          <a:p>
            <a:pPr marL="342900" lvl="1" indent="0"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assigns a value to an attribute when a new row is added to a table</a:t>
            </a:r>
            <a:endParaRPr lang="en-US" altLang="en-US" dirty="0"/>
          </a:p>
          <a:p>
            <a:pPr lvl="1"/>
            <a:r>
              <a:rPr lang="en-US" altLang="en-US" dirty="0"/>
              <a:t>UNIQUE </a:t>
            </a:r>
            <a:r>
              <a:rPr lang="en-US" altLang="en-US" dirty="0" smtClean="0"/>
              <a:t>constraint</a:t>
            </a:r>
          </a:p>
          <a:p>
            <a:pPr marL="342900" lvl="1" indent="0"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all values in a column are unique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67948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326" y="246726"/>
            <a:ext cx="7886700" cy="994172"/>
          </a:xfrm>
        </p:spPr>
        <p:txBody>
          <a:bodyPr/>
          <a:lstStyle/>
          <a:p>
            <a:r>
              <a:rPr lang="en-US" dirty="0" smtClean="0"/>
              <a:t>Table CUSTOMER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33688" y="2242137"/>
            <a:ext cx="3558338" cy="344942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sz="12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99" y="1841787"/>
            <a:ext cx="7248601" cy="32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22888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CUSTOMER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60" y="1909849"/>
            <a:ext cx="7400701" cy="292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55353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20832" y="296878"/>
            <a:ext cx="7886700" cy="994172"/>
          </a:xfrm>
        </p:spPr>
        <p:txBody>
          <a:bodyPr/>
          <a:lstStyle/>
          <a:p>
            <a:r>
              <a:rPr lang="en-US" dirty="0" smtClean="0"/>
              <a:t>Table INVOICE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27" y="1671295"/>
            <a:ext cx="7217922" cy="408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11794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INVOICE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259" y="1678060"/>
            <a:ext cx="8403482" cy="3263504"/>
          </a:xfrm>
        </p:spPr>
        <p:txBody>
          <a:bodyPr/>
          <a:lstStyle/>
          <a:p>
            <a:r>
              <a:rPr lang="en-US" dirty="0" smtClean="0"/>
              <a:t>You can give a name to a value constraint: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CONSTRAINT </a:t>
            </a:r>
            <a:r>
              <a:rPr lang="en-US" sz="15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INVOICE_INV_DATE_CC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CHECK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(INV_DATE &gt; TO_DATE('2012-01-01','YYYY-MM-DD'))</a:t>
            </a:r>
          </a:p>
          <a:p>
            <a:endParaRPr lang="en-US" dirty="0" smtClean="0"/>
          </a:p>
          <a:p>
            <a:r>
              <a:rPr lang="en-US" dirty="0" smtClean="0"/>
              <a:t>If you want to set the default value for date type column as system time: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cannot set the default for a DATE column to be the value of a function such as NOW() or CURRENT_DATE. </a:t>
            </a:r>
          </a:p>
          <a:p>
            <a:pPr lvl="1"/>
            <a:r>
              <a:rPr lang="en-US" dirty="0"/>
              <a:t>You can specify CURRENT_TIMESTAMP as the default for TIMESTAMP and DATETIME columns.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0518" y="3488007"/>
            <a:ext cx="8033223" cy="243382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263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0955" y="5212309"/>
            <a:ext cx="7835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The ON DELETE CASCADE is recommended for weak entities to ensure that the deletion of a row in the strong entity automatically triggers the deletion of the corresponding rows in the dependent weak entity.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10955" y="396565"/>
            <a:ext cx="7886700" cy="994172"/>
          </a:xfrm>
        </p:spPr>
        <p:txBody>
          <a:bodyPr/>
          <a:lstStyle/>
          <a:p>
            <a:r>
              <a:rPr lang="en-US" dirty="0" smtClean="0"/>
              <a:t>Table LINE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31" y="1715910"/>
            <a:ext cx="7528214" cy="317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34167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Tbl07-01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86" y="1587130"/>
            <a:ext cx="6931946" cy="4895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518478"/>
            <a:ext cx="7293232" cy="718139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u="none" kern="120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en-US" dirty="0" smtClean="0">
                <a:ea typeface="ＭＳ Ｐゴシック" panose="020B0600070205080204" pitchFamily="34" charset="-128"/>
              </a:rPr>
              <a:t>Data Manipulation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71318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0055"/>
            <a:ext cx="8228448" cy="857250"/>
          </a:xfrm>
        </p:spPr>
        <p:txBody>
          <a:bodyPr/>
          <a:lstStyle/>
          <a:p>
            <a:pPr algn="ctr"/>
            <a:r>
              <a:rPr lang="en-GB" sz="3200" dirty="0" smtClean="0"/>
              <a:t>Thank you</a:t>
            </a:r>
            <a:r>
              <a:rPr lang="en-GB" sz="3200" dirty="0"/>
              <a:t> </a:t>
            </a:r>
            <a:r>
              <a:rPr lang="en-GB" sz="3200" dirty="0" smtClean="0"/>
              <a:t>&amp; Questions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40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867" y="3817877"/>
            <a:ext cx="22479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2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856" y="1754027"/>
            <a:ext cx="7886700" cy="3263504"/>
          </a:xfrm>
        </p:spPr>
        <p:txBody>
          <a:bodyPr/>
          <a:lstStyle/>
          <a:p>
            <a:r>
              <a:rPr lang="en-US" altLang="en-US" dirty="0"/>
              <a:t>Data type </a:t>
            </a:r>
          </a:p>
          <a:p>
            <a:pPr lvl="1"/>
            <a:r>
              <a:rPr lang="en-US" altLang="en-US" sz="2100" dirty="0"/>
              <a:t>Specifies kind of data that column stores</a:t>
            </a:r>
          </a:p>
          <a:p>
            <a:pPr lvl="1"/>
            <a:r>
              <a:rPr lang="en-US" altLang="en-US" sz="2100" dirty="0"/>
              <a:t>Provides means for error checking</a:t>
            </a:r>
          </a:p>
          <a:p>
            <a:pPr lvl="1"/>
            <a:r>
              <a:rPr lang="en-US" altLang="en-US" sz="2100" dirty="0"/>
              <a:t>Enable DBMS to use storage space more efficiently</a:t>
            </a:r>
          </a:p>
          <a:p>
            <a:pPr lvl="1"/>
            <a:r>
              <a:rPr lang="en-US" altLang="en-US" sz="2100" dirty="0"/>
              <a:t>Basic types</a:t>
            </a:r>
          </a:p>
          <a:p>
            <a:pPr lvl="2"/>
            <a:r>
              <a:rPr lang="en-US" altLang="en-US" dirty="0"/>
              <a:t>String Types</a:t>
            </a:r>
          </a:p>
          <a:p>
            <a:pPr lvl="2"/>
            <a:r>
              <a:rPr lang="en-US" altLang="en-US" dirty="0"/>
              <a:t>Numeric Types</a:t>
            </a:r>
          </a:p>
          <a:p>
            <a:pPr lvl="2"/>
            <a:r>
              <a:rPr lang="en-US" altLang="en-US" dirty="0"/>
              <a:t>Date and Time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700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461" y="1602751"/>
            <a:ext cx="7886700" cy="3263504"/>
          </a:xfrm>
        </p:spPr>
        <p:txBody>
          <a:bodyPr/>
          <a:lstStyle/>
          <a:p>
            <a:r>
              <a:rPr lang="en-US" altLang="en-US" dirty="0" smtClean="0"/>
              <a:t>VARCHAR</a:t>
            </a:r>
          </a:p>
          <a:p>
            <a:pPr lvl="1"/>
            <a:r>
              <a:rPr lang="en-US" altLang="en-US" dirty="0" smtClean="0"/>
              <a:t>Variable-length character data</a:t>
            </a:r>
          </a:p>
          <a:p>
            <a:pPr lvl="1"/>
            <a:r>
              <a:rPr lang="en-US" altLang="en-US" i="1" dirty="0" err="1" smtClean="0">
                <a:latin typeface="Courier New" panose="02070309020205020404" pitchFamily="49" charset="0"/>
              </a:rPr>
              <a:t>columnname</a:t>
            </a:r>
            <a:r>
              <a:rPr lang="en-US" altLang="en-US" dirty="0" smtClean="0">
                <a:latin typeface="Courier New" panose="02070309020205020404" pitchFamily="49" charset="0"/>
              </a:rPr>
              <a:t> VARCHAR(</a:t>
            </a:r>
            <a:r>
              <a:rPr lang="en-US" altLang="en-US" i="1" dirty="0" err="1" smtClean="0">
                <a:latin typeface="Courier New" panose="02070309020205020404" pitchFamily="49" charset="0"/>
              </a:rPr>
              <a:t>maximum_size</a:t>
            </a:r>
            <a:r>
              <a:rPr lang="en-US" altLang="en-US" dirty="0" smtClean="0">
                <a:latin typeface="Courier New" panose="02070309020205020404" pitchFamily="49" charset="0"/>
              </a:rPr>
              <a:t>)</a:t>
            </a:r>
          </a:p>
          <a:p>
            <a:r>
              <a:rPr lang="en-US" altLang="en-US" dirty="0" smtClean="0"/>
              <a:t>CHAR</a:t>
            </a:r>
          </a:p>
          <a:p>
            <a:pPr lvl="1"/>
            <a:r>
              <a:rPr lang="en-US" altLang="en-US" dirty="0" smtClean="0"/>
              <a:t>Fixed-length character data</a:t>
            </a:r>
          </a:p>
          <a:p>
            <a:pPr lvl="1"/>
            <a:r>
              <a:rPr lang="en-US" altLang="en-US" i="1" dirty="0" err="1" smtClean="0">
                <a:latin typeface="Courier New" panose="02070309020205020404" pitchFamily="49" charset="0"/>
              </a:rPr>
              <a:t>columnname</a:t>
            </a:r>
            <a:r>
              <a:rPr lang="en-US" altLang="en-US" dirty="0" smtClean="0">
                <a:latin typeface="Courier New" panose="02070309020205020404" pitchFamily="49" charset="0"/>
              </a:rPr>
              <a:t> CHAR(</a:t>
            </a:r>
            <a:r>
              <a:rPr lang="en-US" altLang="en-US" i="1" dirty="0" err="1" smtClean="0">
                <a:latin typeface="Courier New" panose="02070309020205020404" pitchFamily="49" charset="0"/>
              </a:rPr>
              <a:t>maximum_size</a:t>
            </a:r>
            <a:r>
              <a:rPr lang="en-US" altLang="en-US" dirty="0" smtClean="0">
                <a:latin typeface="Courier New" panose="02070309020205020404" pitchFamily="49" charset="0"/>
              </a:rPr>
              <a:t>)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056" y="4308418"/>
            <a:ext cx="5293519" cy="148590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6524152" y="2751909"/>
            <a:ext cx="2071208" cy="12192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 eaLnBrk="0" hangingPunct="0"/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altLang="en-US" sz="1400" dirty="0">
                <a:solidFill>
                  <a:srgbClr val="555555"/>
                </a:solidFill>
                <a:ea typeface="Open Sans"/>
              </a:rPr>
              <a:t> </a:t>
            </a:r>
            <a:r>
              <a:rPr lang="en-US" altLang="en-US" sz="1400" dirty="0">
                <a:solidFill>
                  <a:srgbClr val="555555"/>
                </a:solidFill>
                <a:latin typeface="Arial" panose="020B0604020202020204" pitchFamily="34" charset="0"/>
                <a:ea typeface="Open Sans"/>
              </a:rPr>
              <a:t>values are stored as a 1-byte or 2-byte length prefix plus data.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0525" y="6174377"/>
            <a:ext cx="751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More detail</a:t>
            </a:r>
            <a:r>
              <a:rPr lang="en-US" dirty="0" smtClean="0"/>
              <a:t>: https</a:t>
            </a:r>
            <a:r>
              <a:rPr lang="en-US" dirty="0"/>
              <a:t>://dev.mysql.com/doc/refman/5.7/en/char.html</a:t>
            </a:r>
          </a:p>
        </p:txBody>
      </p:sp>
    </p:spTree>
    <p:extLst>
      <p:ext uri="{BB962C8B-B14F-4D97-AF65-F5344CB8AC3E}">
        <p14:creationId xmlns:p14="http://schemas.microsoft.com/office/powerpoint/2010/main" val="360128004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855" y="1559209"/>
            <a:ext cx="7886700" cy="3263504"/>
          </a:xfrm>
        </p:spPr>
        <p:txBody>
          <a:bodyPr/>
          <a:lstStyle/>
          <a:p>
            <a:r>
              <a:rPr lang="en-US" dirty="0" smtClean="0"/>
              <a:t>Integer Types (Exact Value)</a:t>
            </a:r>
          </a:p>
          <a:p>
            <a:pPr marL="0" indent="0">
              <a:buNone/>
            </a:pPr>
            <a:r>
              <a:rPr lang="en-US" altLang="en-US" i="1" dirty="0" smtClean="0">
                <a:latin typeface="Courier New" panose="02070309020205020404" pitchFamily="49" charset="0"/>
              </a:rPr>
              <a:t>	</a:t>
            </a:r>
            <a:r>
              <a:rPr lang="en-US" altLang="en-US" i="1" dirty="0" err="1" smtClean="0">
                <a:latin typeface="Courier New" panose="02070309020205020404" pitchFamily="49" charset="0"/>
              </a:rPr>
              <a:t>columnname</a:t>
            </a:r>
            <a:r>
              <a:rPr lang="en-US" altLang="en-US" dirty="0" smtClean="0">
                <a:latin typeface="Courier New" panose="02070309020205020404" pitchFamily="49" charset="0"/>
              </a:rPr>
              <a:t> INT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74" y="2647780"/>
            <a:ext cx="5937225" cy="372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2096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76"/>
            <a:ext cx="7886700" cy="4057821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Fixed-Point Type (Exact Value)</a:t>
            </a:r>
          </a:p>
          <a:p>
            <a:pPr lvl="1"/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DECIMAL/NUMERIC</a:t>
            </a:r>
            <a:endParaRPr lang="en-US" altLang="en-US" dirty="0" smtClean="0"/>
          </a:p>
          <a:p>
            <a:pPr marL="342900" lvl="1" indent="0">
              <a:buNone/>
            </a:pPr>
            <a:r>
              <a:rPr lang="en-US" altLang="en-US" i="1" dirty="0" smtClean="0">
                <a:latin typeface="Courier New" panose="02070309020205020404" pitchFamily="49" charset="0"/>
              </a:rPr>
              <a:t>	</a:t>
            </a:r>
            <a:r>
              <a:rPr lang="en-US" altLang="en-US" i="1" dirty="0" err="1" smtClean="0">
                <a:latin typeface="Courier New" panose="02070309020205020404" pitchFamily="49" charset="0"/>
              </a:rPr>
              <a:t>columnname</a:t>
            </a:r>
            <a:r>
              <a:rPr lang="en-US" altLang="en-US" dirty="0" smtClean="0">
                <a:latin typeface="Courier New" panose="02070309020205020404" pitchFamily="49" charset="0"/>
              </a:rPr>
              <a:t> DECIMAL (</a:t>
            </a:r>
            <a:r>
              <a:rPr lang="en-US" altLang="en-US" i="1" dirty="0" smtClean="0">
                <a:latin typeface="Courier New" panose="02070309020205020404" pitchFamily="49" charset="0"/>
              </a:rPr>
              <a:t>precision</a:t>
            </a:r>
            <a:r>
              <a:rPr lang="en-US" altLang="en-US" dirty="0" smtClean="0">
                <a:latin typeface="Courier New" panose="02070309020205020404" pitchFamily="49" charset="0"/>
              </a:rPr>
              <a:t>, </a:t>
            </a:r>
            <a:r>
              <a:rPr lang="en-US" altLang="en-US" i="1" dirty="0" smtClean="0">
                <a:latin typeface="Courier New" panose="02070309020205020404" pitchFamily="49" charset="0"/>
              </a:rPr>
              <a:t>scale</a:t>
            </a:r>
            <a:r>
              <a:rPr lang="en-US" altLang="en-US" dirty="0" smtClean="0">
                <a:latin typeface="Courier New" panose="02070309020205020404" pitchFamily="49" charset="0"/>
              </a:rPr>
              <a:t>)</a:t>
            </a:r>
          </a:p>
          <a:p>
            <a:pPr marL="342900" lvl="1" indent="0">
              <a:buNone/>
            </a:pPr>
            <a:r>
              <a:rPr lang="en-US" altLang="en-US" i="1" dirty="0" smtClean="0">
                <a:latin typeface="Courier New" panose="02070309020205020404" pitchFamily="49" charset="0"/>
              </a:rPr>
              <a:t>	</a:t>
            </a:r>
            <a:r>
              <a:rPr lang="en-US" altLang="en-US" i="1" dirty="0" err="1" smtClean="0">
                <a:latin typeface="Courier New" panose="02070309020205020404" pitchFamily="49" charset="0"/>
              </a:rPr>
              <a:t>columnname</a:t>
            </a:r>
            <a:r>
              <a:rPr lang="en-US" altLang="en-US" dirty="0" smtClean="0">
                <a:latin typeface="Courier New" panose="02070309020205020404" pitchFamily="49" charset="0"/>
              </a:rPr>
              <a:t> NUMERIC 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i="1" dirty="0">
                <a:latin typeface="Courier New" panose="02070309020205020404" pitchFamily="49" charset="0"/>
              </a:rPr>
              <a:t>precision</a:t>
            </a:r>
            <a:r>
              <a:rPr lang="en-US" altLang="en-US" dirty="0">
                <a:latin typeface="Courier New" panose="02070309020205020404" pitchFamily="49" charset="0"/>
              </a:rPr>
              <a:t>, </a:t>
            </a:r>
            <a:r>
              <a:rPr lang="en-US" altLang="en-US" i="1" dirty="0">
                <a:latin typeface="Courier New" panose="02070309020205020404" pitchFamily="49" charset="0"/>
              </a:rPr>
              <a:t>scale</a:t>
            </a:r>
            <a:r>
              <a:rPr lang="en-US" altLang="en-US" dirty="0" smtClean="0">
                <a:latin typeface="Courier New" panose="02070309020205020404" pitchFamily="49" charset="0"/>
              </a:rPr>
              <a:t>)</a:t>
            </a:r>
          </a:p>
          <a:p>
            <a:pPr lvl="1"/>
            <a:r>
              <a:rPr lang="en-US" altLang="en-US" i="1" dirty="0" smtClean="0"/>
              <a:t>Precision</a:t>
            </a:r>
            <a:r>
              <a:rPr lang="en-US" altLang="en-US" dirty="0" smtClean="0"/>
              <a:t>--</a:t>
            </a:r>
            <a:r>
              <a:rPr lang="en-US" dirty="0" smtClean="0"/>
              <a:t>the </a:t>
            </a:r>
            <a:r>
              <a:rPr lang="en-US" dirty="0"/>
              <a:t>number of significant digits that are stored for </a:t>
            </a:r>
            <a:r>
              <a:rPr lang="en-US" dirty="0" smtClean="0"/>
              <a:t>values</a:t>
            </a:r>
          </a:p>
          <a:p>
            <a:pPr lvl="1"/>
            <a:r>
              <a:rPr lang="en-US" i="1" dirty="0" smtClean="0"/>
              <a:t>Scale</a:t>
            </a:r>
            <a:r>
              <a:rPr lang="en-US" dirty="0" smtClean="0"/>
              <a:t>--the </a:t>
            </a:r>
            <a:r>
              <a:rPr lang="en-US" dirty="0"/>
              <a:t>number of digits that can be stored following the decimal </a:t>
            </a:r>
            <a:r>
              <a:rPr lang="en-US" dirty="0" smtClean="0"/>
              <a:t>point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the number 123.45 has </a:t>
            </a:r>
            <a:r>
              <a:rPr lang="en-US" dirty="0" smtClean="0"/>
              <a:t>a </a:t>
            </a:r>
            <a:r>
              <a:rPr lang="en-US" b="1" dirty="0" smtClean="0"/>
              <a:t>precision</a:t>
            </a:r>
            <a:r>
              <a:rPr lang="en-US" dirty="0"/>
              <a:t> of 5 and a </a:t>
            </a:r>
            <a:r>
              <a:rPr lang="en-US" b="1" dirty="0"/>
              <a:t>scale</a:t>
            </a:r>
            <a:r>
              <a:rPr lang="en-US" dirty="0"/>
              <a:t> of 2.</a:t>
            </a:r>
            <a:endParaRPr lang="en-US" dirty="0" smtClean="0"/>
          </a:p>
          <a:p>
            <a:pPr lvl="1"/>
            <a:r>
              <a:rPr lang="en-US" dirty="0"/>
              <a:t>These types are used when it is important to preserve exact precision, for example with monetary data.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7487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564" y="1684979"/>
            <a:ext cx="7886700" cy="3263504"/>
          </a:xfrm>
        </p:spPr>
        <p:txBody>
          <a:bodyPr/>
          <a:lstStyle/>
          <a:p>
            <a:r>
              <a:rPr lang="en-US" dirty="0"/>
              <a:t>Floating-Point Types (Approximate Value)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 (4 bytes)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PRECISION  (8 bytes)</a:t>
            </a:r>
          </a:p>
          <a:p>
            <a:pPr marL="342900" lvl="1" indent="0">
              <a:buNone/>
            </a:pPr>
            <a:r>
              <a:rPr lang="en-US" altLang="en-US" i="1" dirty="0" smtClean="0">
                <a:latin typeface="Courier New" panose="02070309020205020404" pitchFamily="49" charset="0"/>
              </a:rPr>
              <a:t>	</a:t>
            </a:r>
            <a:r>
              <a:rPr lang="en-US" altLang="en-US" i="1" dirty="0" err="1" smtClean="0">
                <a:latin typeface="Courier New" panose="02070309020205020404" pitchFamily="49" charset="0"/>
              </a:rPr>
              <a:t>columnname</a:t>
            </a:r>
            <a:r>
              <a:rPr lang="en-US" altLang="en-US" dirty="0" smtClean="0">
                <a:latin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</a:rPr>
              <a:t>FLOAT (</a:t>
            </a:r>
            <a:r>
              <a:rPr lang="en-US" altLang="en-US" i="1" dirty="0">
                <a:latin typeface="Courier New" panose="02070309020205020404" pitchFamily="49" charset="0"/>
              </a:rPr>
              <a:t>precision</a:t>
            </a:r>
            <a:r>
              <a:rPr lang="en-US" altLang="en-US" dirty="0">
                <a:latin typeface="Courier New" panose="02070309020205020404" pitchFamily="49" charset="0"/>
              </a:rPr>
              <a:t>, </a:t>
            </a:r>
            <a:r>
              <a:rPr lang="en-US" altLang="en-US" i="1" dirty="0">
                <a:latin typeface="Courier New" panose="02070309020205020404" pitchFamily="49" charset="0"/>
              </a:rPr>
              <a:t>scale</a:t>
            </a:r>
            <a:r>
              <a:rPr lang="en-US" altLang="en-US" dirty="0">
                <a:latin typeface="Courier New" panose="02070309020205020404" pitchFamily="49" charset="0"/>
              </a:rPr>
              <a:t>)</a:t>
            </a:r>
          </a:p>
          <a:p>
            <a:pPr marL="342900" lvl="1" indent="0">
              <a:buNone/>
            </a:pPr>
            <a:r>
              <a:rPr lang="en-US" altLang="en-US" i="1" dirty="0" smtClean="0">
                <a:latin typeface="Courier New" panose="02070309020205020404" pitchFamily="49" charset="0"/>
              </a:rPr>
              <a:t>	</a:t>
            </a:r>
            <a:r>
              <a:rPr lang="en-US" altLang="en-US" i="1" dirty="0" err="1" smtClean="0">
                <a:latin typeface="Courier New" panose="02070309020205020404" pitchFamily="49" charset="0"/>
              </a:rPr>
              <a:t>columnname</a:t>
            </a:r>
            <a:r>
              <a:rPr lang="en-US" altLang="en-US" dirty="0" smtClean="0">
                <a:latin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</a:rPr>
              <a:t>DOUBLE PRECISION (</a:t>
            </a:r>
            <a:r>
              <a:rPr lang="en-US" altLang="en-US" i="1" dirty="0">
                <a:latin typeface="Courier New" panose="02070309020205020404" pitchFamily="49" charset="0"/>
              </a:rPr>
              <a:t>precision</a:t>
            </a:r>
            <a:r>
              <a:rPr lang="en-US" altLang="en-US" dirty="0">
                <a:latin typeface="Courier New" panose="02070309020205020404" pitchFamily="49" charset="0"/>
              </a:rPr>
              <a:t>, </a:t>
            </a:r>
            <a:r>
              <a:rPr lang="en-US" altLang="en-US" i="1" dirty="0">
                <a:latin typeface="Courier New" panose="02070309020205020404" pitchFamily="49" charset="0"/>
              </a:rPr>
              <a:t>scale</a:t>
            </a:r>
            <a:r>
              <a:rPr lang="en-US" altLang="en-US" dirty="0" smtClean="0">
                <a:latin typeface="Courier New" panose="02070309020205020404" pitchFamily="49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55879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4033</TotalTime>
  <Words>1005</Words>
  <Application>Microsoft Office PowerPoint</Application>
  <PresentationFormat>On-screen Show (4:3)</PresentationFormat>
  <Paragraphs>295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ＭＳ Ｐゴシック</vt:lpstr>
      <vt:lpstr>Open Sans</vt:lpstr>
      <vt:lpstr>Arial</vt:lpstr>
      <vt:lpstr>Calibri</vt:lpstr>
      <vt:lpstr>Courier New</vt:lpstr>
      <vt:lpstr>Wingdings</vt:lpstr>
      <vt:lpstr>SE10 slides</vt:lpstr>
      <vt:lpstr>CS 309A- Database Management Systems</vt:lpstr>
      <vt:lpstr>Introduction to SQL</vt:lpstr>
      <vt:lpstr>PowerPoint Presentation</vt:lpstr>
      <vt:lpstr>PowerPoint Presentation</vt:lpstr>
      <vt:lpstr>Data Types</vt:lpstr>
      <vt:lpstr>String Types</vt:lpstr>
      <vt:lpstr>Numeric Types</vt:lpstr>
      <vt:lpstr>Numeric Types</vt:lpstr>
      <vt:lpstr>Numeric Types</vt:lpstr>
      <vt:lpstr>Date and Time Data Types</vt:lpstr>
      <vt:lpstr>Database model</vt:lpstr>
      <vt:lpstr>Connecting and Disconnecting to the MySQL</vt:lpstr>
      <vt:lpstr>Basic MySQL command</vt:lpstr>
      <vt:lpstr>List all databases</vt:lpstr>
      <vt:lpstr>Create a database</vt:lpstr>
      <vt:lpstr>Create a database</vt:lpstr>
      <vt:lpstr>Select a database</vt:lpstr>
      <vt:lpstr>Delete a database</vt:lpstr>
      <vt:lpstr>Tables</vt:lpstr>
      <vt:lpstr>PowerPoint Presentation</vt:lpstr>
      <vt:lpstr>View information about the table</vt:lpstr>
      <vt:lpstr>Delete and Rename an existing table</vt:lpstr>
      <vt:lpstr>Continue creating tables: VENDOR &amp; PRODUCT</vt:lpstr>
      <vt:lpstr>Table VENDOR</vt:lpstr>
      <vt:lpstr>Choose Character type or Number type?</vt:lpstr>
      <vt:lpstr>Table VENDOR                   Table PRODUCT</vt:lpstr>
      <vt:lpstr>Constraints</vt:lpstr>
      <vt:lpstr>Integrity constraints: set Primary Key</vt:lpstr>
      <vt:lpstr>PowerPoint Presentation</vt:lpstr>
      <vt:lpstr>Integrity constraints: set Foreign Keys</vt:lpstr>
      <vt:lpstr>Constraint name</vt:lpstr>
      <vt:lpstr>Integrity constraints: set Foreign Keys</vt:lpstr>
      <vt:lpstr>PowerPoint Presentation</vt:lpstr>
      <vt:lpstr>Value constraints</vt:lpstr>
      <vt:lpstr>Table CUSTOMER</vt:lpstr>
      <vt:lpstr>Table CUSTOMER</vt:lpstr>
      <vt:lpstr>Table INVOICE</vt:lpstr>
      <vt:lpstr>Table INVOICE</vt:lpstr>
      <vt:lpstr>Table LINE</vt:lpstr>
      <vt:lpstr>Thank you &amp; Questions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1</dc:title>
  <dc:creator>Ian Sommerville</dc:creator>
  <cp:lastModifiedBy>Gu, Ting</cp:lastModifiedBy>
  <cp:revision>233</cp:revision>
  <dcterms:created xsi:type="dcterms:W3CDTF">2009-12-29T10:39:27Z</dcterms:created>
  <dcterms:modified xsi:type="dcterms:W3CDTF">2018-09-19T21:51:57Z</dcterms:modified>
</cp:coreProperties>
</file>