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9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424" r:id="rId11"/>
    <p:sldId id="392" r:id="rId12"/>
    <p:sldId id="393" r:id="rId13"/>
    <p:sldId id="394" r:id="rId14"/>
    <p:sldId id="395" r:id="rId15"/>
    <p:sldId id="396" r:id="rId16"/>
    <p:sldId id="425" r:id="rId17"/>
    <p:sldId id="397" r:id="rId18"/>
    <p:sldId id="398" r:id="rId19"/>
    <p:sldId id="401" r:id="rId20"/>
    <p:sldId id="402" r:id="rId21"/>
    <p:sldId id="403" r:id="rId22"/>
    <p:sldId id="422" r:id="rId23"/>
    <p:sldId id="404" r:id="rId24"/>
    <p:sldId id="405" r:id="rId25"/>
    <p:sldId id="423" r:id="rId26"/>
    <p:sldId id="406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384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8126-0370-4103-830E-887260DC74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5/en/date-and-time-func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alter-tab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66" y="3242832"/>
            <a:ext cx="7677831" cy="20345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7531" y="1541670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Create a table vendor with the following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5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425"/>
            <a:ext cx="8084127" cy="326350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SELECT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to list contents of table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Syntax: </a:t>
            </a:r>
          </a:p>
          <a:p>
            <a:pPr marL="863204" lvl="2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columnlist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863204" lvl="2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Columnlist</a:t>
            </a:r>
            <a:r>
              <a:rPr lang="en-US" altLang="en-US" dirty="0">
                <a:ea typeface="ＭＳ Ｐゴシック" panose="020B0600070205080204" pitchFamily="34" charset="-128"/>
              </a:rPr>
              <a:t> represents one or more attributes, separated by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commas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150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 V_CODE, V_NAME FROM VENDOR;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Asterisk can be used as wildcard character to list 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attributes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150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 * FROM VENDOR;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03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72" y="455234"/>
            <a:ext cx="7886700" cy="778236"/>
          </a:xfrm>
        </p:spPr>
        <p:txBody>
          <a:bodyPr/>
          <a:lstStyle/>
          <a:p>
            <a:r>
              <a:rPr lang="en-US" dirty="0" smtClean="0"/>
              <a:t>List table rows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84" y="1715631"/>
            <a:ext cx="6547629" cy="40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51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722"/>
            <a:ext cx="4795405" cy="361841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DELETE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Deletes a table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Syntax:</a:t>
            </a:r>
          </a:p>
          <a:p>
            <a:pPr marL="863204" lvl="2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 FROM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[WHERE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conditionlist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];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WHERE condition is optional</a:t>
            </a:r>
          </a:p>
          <a:p>
            <a:pPr>
              <a:spcAft>
                <a:spcPts val="9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If WHERE condition is not specified, all rows from specified table will be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deleted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4055" y="2125267"/>
            <a:ext cx="3296516" cy="22205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Delete the vendor 21225 from the table vendor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VENDOR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WHERE V_CODE = ‘21225’;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Delete all vendors from the table vendor</a:t>
            </a:r>
            <a:endParaRPr lang="en-US" sz="1650" dirty="0"/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VENDOR;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00117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9" y="1640365"/>
            <a:ext cx="7285512" cy="40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2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 script file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663"/>
            <a:ext cx="8324850" cy="3263504"/>
          </a:xfrm>
        </p:spPr>
        <p:txBody>
          <a:bodyPr/>
          <a:lstStyle/>
          <a:p>
            <a:r>
              <a:rPr lang="en-US" dirty="0" smtClean="0"/>
              <a:t>You can put all SQL commands in a file with extension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(called script file) and then tell MySQL to read its input from that file.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execute a script file with the SOURCE command.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7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called Sale from the script </a:t>
            </a:r>
            <a:r>
              <a:rPr lang="en-US" dirty="0" err="1" smtClean="0"/>
              <a:t>sale_data.sql</a:t>
            </a:r>
            <a:r>
              <a:rPr lang="en-US" dirty="0" smtClean="0"/>
              <a:t> in my public folder.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78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875"/>
            <a:ext cx="7981122" cy="326350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UPDATE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Modify data in a table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Syntax:</a:t>
            </a:r>
          </a:p>
          <a:p>
            <a:pPr marL="863204" lvl="2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expression [,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expression]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[WHERE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conditionlist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];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more than one attribute is to be updated in row, separate corrections with commas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9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/>
              <a:t>table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76" y="1754774"/>
            <a:ext cx="7886700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UPDATE  PRODUCT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SET     </a:t>
            </a:r>
            <a:r>
              <a:rPr lang="en-US" sz="16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 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1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WHERE   P_CODE = ’13-Q2/P2’;</a:t>
            </a:r>
          </a:p>
          <a:p>
            <a:pPr marL="0" indent="0">
              <a:buNone/>
            </a:pPr>
            <a:endParaRPr lang="en-US" sz="1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SET    </a:t>
            </a:r>
            <a:r>
              <a:rPr lang="en-US" sz="16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 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= 17.99, P_MIN = 10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WHERE  P_CODE = ’13-Q2/P2’;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you do not specify a WHERE condition, the UPDATE command will apply the changes to</a:t>
            </a:r>
            <a:r>
              <a:rPr lang="en-US" i="1" dirty="0" smtClean="0"/>
              <a:t> all </a:t>
            </a:r>
            <a:r>
              <a:rPr lang="en-US" dirty="0" smtClean="0"/>
              <a:t>rows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333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59" y="1668066"/>
            <a:ext cx="7886700" cy="3838212"/>
          </a:xfrm>
        </p:spPr>
        <p:txBody>
          <a:bodyPr/>
          <a:lstStyle/>
          <a:p>
            <a:r>
              <a:rPr lang="en-US" dirty="0" smtClean="0"/>
              <a:t>Get data from table</a:t>
            </a:r>
          </a:p>
          <a:p>
            <a:pPr lvl="1"/>
            <a:r>
              <a:rPr lang="en-US" dirty="0" smtClean="0"/>
              <a:t>SELECT command</a:t>
            </a:r>
          </a:p>
          <a:p>
            <a:pPr lvl="1"/>
            <a:r>
              <a:rPr lang="en-US" dirty="0" smtClean="0"/>
              <a:t>syntax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The above SELECT statement retrieves all rows that match the specified condition(s) you specified in the WHERE clause.</a:t>
            </a:r>
            <a:endParaRPr lang="en-US" dirty="0"/>
          </a:p>
          <a:p>
            <a:pPr marL="68580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8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48" y="1598759"/>
            <a:ext cx="7886700" cy="326350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will use a simple database (sale) with the following tables to illustrate commands: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CUSTOMER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INVOICE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LINE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PRODUCT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VENDOR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g07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90" y="2585539"/>
            <a:ext cx="5475710" cy="355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366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comparison operator </a:t>
            </a:r>
            <a:endParaRPr lang="en-US" dirty="0"/>
          </a:p>
        </p:txBody>
      </p:sp>
      <p:pic>
        <p:nvPicPr>
          <p:cNvPr id="4" name="Picture 3" descr="Tbl07-0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1887599"/>
            <a:ext cx="7628211" cy="197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5816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82" y="1526291"/>
            <a:ext cx="7886700" cy="3263504"/>
          </a:xfrm>
        </p:spPr>
        <p:txBody>
          <a:bodyPr/>
          <a:lstStyle/>
          <a:p>
            <a:r>
              <a:rPr lang="en-US" dirty="0" smtClean="0"/>
              <a:t>Find all the products provided by vendor 21344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 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V_CODE = 21344;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743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99" y="2037522"/>
            <a:ext cx="7389205" cy="3567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790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19" y="1614601"/>
            <a:ext cx="7885821" cy="1548069"/>
          </a:xfrm>
        </p:spPr>
        <p:txBody>
          <a:bodyPr/>
          <a:lstStyle/>
          <a:p>
            <a:r>
              <a:rPr lang="en-US" dirty="0" smtClean="0"/>
              <a:t>List the products’ descriptions (P_DESCRIPT), stocking dates (P_INDATE), price (P_PRICE) </a:t>
            </a:r>
            <a:r>
              <a:rPr lang="en-US" dirty="0"/>
              <a:t>provided by vendor 21344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P_DESCRIPT, P_INDATE,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V_CODE = 21344;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86" y="4187791"/>
            <a:ext cx="6292994" cy="218187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10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9" y="1666284"/>
            <a:ext cx="7886700" cy="1584997"/>
          </a:xfrm>
        </p:spPr>
        <p:txBody>
          <a:bodyPr>
            <a:noAutofit/>
          </a:bodyPr>
          <a:lstStyle/>
          <a:p>
            <a:r>
              <a:rPr lang="en-US" dirty="0" smtClean="0"/>
              <a:t>For the products which are NOT provided by vendor 21344, list their descriptions </a:t>
            </a:r>
            <a:r>
              <a:rPr lang="en-US" dirty="0"/>
              <a:t>(P_DESCRIPT), stocking dates (P_INDATE), price (</a:t>
            </a:r>
            <a:r>
              <a:rPr lang="en-US" dirty="0" smtClean="0"/>
              <a:t>P_PRICE), and vendor code</a:t>
            </a:r>
            <a:endParaRPr lang="en-US" dirty="0"/>
          </a:p>
          <a:p>
            <a:pPr marL="3429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P_DESCRIPT, P_INDATE,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P_PRICE, V_CODE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PRODUCT</a:t>
            </a:r>
          </a:p>
          <a:p>
            <a:pPr marL="3429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V_CODE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21344;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68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152" y="1600200"/>
            <a:ext cx="51176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2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54" y="1821106"/>
            <a:ext cx="8389795" cy="35949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i="1" dirty="0" smtClean="0"/>
              <a:t> queries to answer the following questions:</a:t>
            </a:r>
          </a:p>
          <a:p>
            <a:r>
              <a:rPr lang="en-US" dirty="0" smtClean="0"/>
              <a:t>List </a:t>
            </a:r>
            <a:r>
              <a:rPr lang="en-US" dirty="0"/>
              <a:t>all customers who live in 615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List </a:t>
            </a:r>
            <a:r>
              <a:rPr lang="en-US" dirty="0"/>
              <a:t>names, contacts and phones of vendors in Tennessee (TN)</a:t>
            </a:r>
          </a:p>
          <a:p>
            <a:r>
              <a:rPr lang="en-US" dirty="0" smtClean="0"/>
              <a:t>List products’ descriptions, units available (QOH) and vendor codes that the prices are under $100.</a:t>
            </a:r>
          </a:p>
          <a:p>
            <a:endParaRPr lang="en-US" dirty="0"/>
          </a:p>
          <a:p>
            <a:pPr lvl="1"/>
            <a:r>
              <a:rPr lang="en-US" dirty="0"/>
              <a:t>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[WHERE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3207" y="293442"/>
            <a:ext cx="7886700" cy="994172"/>
          </a:xfrm>
        </p:spPr>
        <p:txBody>
          <a:bodyPr/>
          <a:lstStyle/>
          <a:p>
            <a:r>
              <a:rPr lang="en-US" dirty="0" smtClean="0"/>
              <a:t>SELECT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79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18" y="1704168"/>
            <a:ext cx="8286750" cy="3751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compare characters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P_CODE, P_DESCRIPT, P_QOH, P_MIN, P_PRICE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 P_CODE &lt; ‘1558-QW1’;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String comparisons are made from left to right.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‘Apple’ &gt; ‘Anna’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‘Apple’ &lt; ‘Boy’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‘34’ &lt; ‘6’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3207" y="293442"/>
            <a:ext cx="7886700" cy="994172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09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9" y="1532958"/>
            <a:ext cx="7886700" cy="44639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also compare dates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P_DESCRIPT, P_QOH, P_MIN, P_PRICE, P_INDATE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WHERE  P_INDATE &gt;= ‘2012-01-20’;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5" y="3282582"/>
            <a:ext cx="6259550" cy="31718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3207" y="293442"/>
            <a:ext cx="7886700" cy="994172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0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computed columns and column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146"/>
            <a:ext cx="8001000" cy="3263504"/>
          </a:xfrm>
        </p:spPr>
        <p:txBody>
          <a:bodyPr/>
          <a:lstStyle/>
          <a:p>
            <a:r>
              <a:rPr lang="en-US" dirty="0" smtClean="0"/>
              <a:t>If we want to know the total value of each product in inventory</a:t>
            </a:r>
          </a:p>
          <a:p>
            <a:pPr lvl="1"/>
            <a:r>
              <a:rPr lang="en-US" dirty="0" smtClean="0"/>
              <a:t>We need to multiply of each product’s quantity by its current price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P_DESCRIPT, P_QOH, P_PRICE, P_QOH*P_PRICE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7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557459"/>
            <a:ext cx="7886700" cy="3263504"/>
          </a:xfrm>
        </p:spPr>
        <p:txBody>
          <a:bodyPr/>
          <a:lstStyle/>
          <a:p>
            <a:r>
              <a:rPr lang="en-US" altLang="en-US" dirty="0"/>
              <a:t>Add new column to table</a:t>
            </a:r>
          </a:p>
          <a:p>
            <a:pPr lvl="1"/>
            <a:r>
              <a:rPr lang="en-US" altLang="en-US" dirty="0"/>
              <a:t>Syntax</a:t>
            </a: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ALTER TABLE </a:t>
            </a:r>
            <a:r>
              <a:rPr lang="en-US" altLang="en-US" i="1" dirty="0" err="1">
                <a:latin typeface="Courier New" panose="02070309020205020404" pitchFamily="49" charset="0"/>
              </a:rPr>
              <a:t>tablename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ADD(</a:t>
            </a:r>
            <a:r>
              <a:rPr lang="en-US" altLang="en-US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data_type</a:t>
            </a:r>
            <a:r>
              <a:rPr lang="en-US" altLang="en-US" i="1" dirty="0" smtClean="0">
                <a:latin typeface="Courier New" panose="02070309020205020404" pitchFamily="49" charset="0"/>
              </a:rPr>
              <a:t> [constraints]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lvl="2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5" y="3287975"/>
            <a:ext cx="6167231" cy="30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4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4" y="1675887"/>
            <a:ext cx="6476135" cy="40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2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09" y="1663366"/>
            <a:ext cx="7886700" cy="3695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make the output more readable, you can set an </a:t>
            </a:r>
            <a:r>
              <a:rPr lang="en-US" i="1" dirty="0" smtClean="0"/>
              <a:t>alias</a:t>
            </a:r>
            <a:r>
              <a:rPr lang="en-US" dirty="0" smtClean="0"/>
              <a:t> to a column or table in any SQL statement.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P_DESCRIPT, P_QOH, P_PRICE, 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P_QOH*P_PRICE AS TOTALVALUE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47808" y="2589667"/>
            <a:ext cx="3985853" cy="29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938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45" y="1713741"/>
            <a:ext cx="6860711" cy="43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14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21" y="1715547"/>
            <a:ext cx="7886700" cy="4186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want to get a list of out-of-warranty products that have stored more than 90 days.</a:t>
            </a:r>
          </a:p>
          <a:p>
            <a:pPr lvl="1"/>
            <a:r>
              <a:rPr lang="en-US" dirty="0" smtClean="0"/>
              <a:t>In that case, the P_INDATE is at least 90 days earlier than the current date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P_CODE, P_INDATE, 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DATE_ADD(P_INDATE, INTERVAL 90 DAY) as EXPDATE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PRODUCT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DATE_ADD(P_INDATE, INTERVAL 90 DAY)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CURDATE();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DATE_ADD(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intervals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add time values (intervals) to a date value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CURDATE()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marL="6858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return the current date</a:t>
            </a:r>
          </a:p>
          <a:p>
            <a:pPr lvl="1"/>
            <a:r>
              <a:rPr lang="en-US" dirty="0" smtClean="0"/>
              <a:t>References to Date and Time functions in MySQL: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dev.mysql.com/doc/refman/5.5/en/date-and-time-functions.html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30359" y="3656037"/>
            <a:ext cx="6564152" cy="30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43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0" y="1746468"/>
            <a:ext cx="6568926" cy="4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0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smtClean="0"/>
              <a:t>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48" y="1864009"/>
            <a:ext cx="7886700" cy="3263504"/>
          </a:xfrm>
        </p:spPr>
        <p:txBody>
          <a:bodyPr/>
          <a:lstStyle/>
          <a:p>
            <a:r>
              <a:rPr lang="en-US" dirty="0" smtClean="0"/>
              <a:t>Get the total product value from vendor 21225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Assume the invoice which has been generated over 180 days cannot be used for return. Get a list of such invoices.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5" y="1614884"/>
            <a:ext cx="7886700" cy="3263504"/>
          </a:xfrm>
        </p:spPr>
        <p:txBody>
          <a:bodyPr/>
          <a:lstStyle/>
          <a:p>
            <a:r>
              <a:rPr lang="en-US" altLang="en-US" dirty="0"/>
              <a:t>Delete a column from table</a:t>
            </a:r>
          </a:p>
          <a:p>
            <a:pPr lvl="1"/>
            <a:r>
              <a:rPr lang="en-US" altLang="en-US" dirty="0"/>
              <a:t>Data stored in deleted column removed from database</a:t>
            </a:r>
          </a:p>
          <a:p>
            <a:pPr lvl="1"/>
            <a:r>
              <a:rPr lang="en-US" altLang="en-US" dirty="0"/>
              <a:t>Syntax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sz="1500" dirty="0">
                <a:latin typeface="Courier New" panose="02070309020205020404" pitchFamily="49" charset="0"/>
              </a:rPr>
              <a:t>ALTER TABLE </a:t>
            </a:r>
            <a:r>
              <a:rPr lang="en-US" altLang="en-US" sz="1500" i="1" dirty="0" err="1">
                <a:latin typeface="Courier New" panose="02070309020205020404" pitchFamily="49" charset="0"/>
              </a:rPr>
              <a:t>tablename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</a:p>
          <a:p>
            <a:pPr lvl="1"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	DROP COLUMN </a:t>
            </a:r>
            <a:r>
              <a:rPr lang="en-US" altLang="en-US" sz="1500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1" y="3617479"/>
            <a:ext cx="5700487" cy="29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26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99"/>
            <a:ext cx="7886700" cy="3263504"/>
          </a:xfrm>
        </p:spPr>
        <p:txBody>
          <a:bodyPr/>
          <a:lstStyle/>
          <a:p>
            <a:r>
              <a:rPr lang="en-US" altLang="en-US" dirty="0"/>
              <a:t>Modify existing column’s data </a:t>
            </a:r>
            <a:r>
              <a:rPr lang="en-US" altLang="en-US" dirty="0" smtClean="0"/>
              <a:t>type</a:t>
            </a:r>
            <a:endParaRPr lang="en-US" altLang="en-US" dirty="0"/>
          </a:p>
          <a:p>
            <a:pPr lvl="1"/>
            <a:r>
              <a:rPr lang="en-US" altLang="en-US" dirty="0"/>
              <a:t>Syntax</a:t>
            </a: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ALTER </a:t>
            </a:r>
            <a:r>
              <a:rPr lang="en-US" altLang="en-US" dirty="0" smtClean="0">
                <a:latin typeface="Courier New" panose="02070309020205020404" pitchFamily="49" charset="0"/>
              </a:rPr>
              <a:t>TABLE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tablename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MODIFY(</a:t>
            </a:r>
            <a:r>
              <a:rPr lang="en-US" altLang="en-US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new_data_type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lvl="2"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2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3" y="3318419"/>
            <a:ext cx="4275493" cy="2681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22" y="3328725"/>
            <a:ext cx="4182294" cy="26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21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028"/>
            <a:ext cx="7886700" cy="3263504"/>
          </a:xfrm>
        </p:spPr>
        <p:txBody>
          <a:bodyPr/>
          <a:lstStyle/>
          <a:p>
            <a:r>
              <a:rPr lang="en-US" altLang="en-US" dirty="0"/>
              <a:t>Renaming a column</a:t>
            </a:r>
          </a:p>
          <a:p>
            <a:pPr lvl="1"/>
            <a:r>
              <a:rPr lang="en-US" altLang="en-US" dirty="0"/>
              <a:t>Syntax</a:t>
            </a: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ALTER TABLE </a:t>
            </a:r>
            <a:r>
              <a:rPr lang="en-US" altLang="en-US" i="1" dirty="0" err="1">
                <a:latin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CHANGE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old_columnname</a:t>
            </a:r>
            <a:r>
              <a:rPr lang="en-US" altLang="en-US" i="1" dirty="0" smtClean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new_columnname</a:t>
            </a:r>
            <a:r>
              <a:rPr lang="en-US" altLang="en-US" i="1" dirty="0" smtClean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data_type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45" y="3303293"/>
            <a:ext cx="5816594" cy="29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99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ALTER TABLE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4141"/>
            <a:ext cx="7886700" cy="3263504"/>
          </a:xfrm>
        </p:spPr>
        <p:txBody>
          <a:bodyPr/>
          <a:lstStyle/>
          <a:p>
            <a:r>
              <a:rPr lang="en-US" dirty="0" smtClean="0"/>
              <a:t>Reference: 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dev.mysql.com/doc/refman/5.7/en/alter-table.html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1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7" y="1598492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to enter data into table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Syntax: </a:t>
            </a:r>
          </a:p>
          <a:p>
            <a:pPr marL="685800" lvl="2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INSERT INTO </a:t>
            </a:r>
            <a:r>
              <a:rPr lang="en-US" altLang="en-US" i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VALUES (value1, value2, … 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valueN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A value is required for each column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59" y="4175330"/>
            <a:ext cx="6975655" cy="13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30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801"/>
            <a:ext cx="7886700" cy="326350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entering values, notice that: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Row contents are entered between parentheses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Character and date values are entered between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apostrophes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Attribute </a:t>
            </a:r>
            <a:r>
              <a:rPr lang="en-US" altLang="en-US" dirty="0">
                <a:ea typeface="ＭＳ Ｐゴシック" panose="020B0600070205080204" pitchFamily="34" charset="-128"/>
              </a:rPr>
              <a:t>entries are separated by commas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value is required for each column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NULL for unknown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values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Attention: the NULL entry is accepted only when the attribute does not have NOT NULL constraint.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205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4721</TotalTime>
  <Words>838</Words>
  <Application>Microsoft Office PowerPoint</Application>
  <PresentationFormat>On-screen Show (4:3)</PresentationFormat>
  <Paragraphs>182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Wingdings</vt:lpstr>
      <vt:lpstr>SE10 slides</vt:lpstr>
      <vt:lpstr>CS 309A- Database Management Systems</vt:lpstr>
      <vt:lpstr>Database model</vt:lpstr>
      <vt:lpstr>Add columns</vt:lpstr>
      <vt:lpstr>Delete columns</vt:lpstr>
      <vt:lpstr>Modifying columns </vt:lpstr>
      <vt:lpstr>Modifying columns </vt:lpstr>
      <vt:lpstr>Other ALTER TABLE commands</vt:lpstr>
      <vt:lpstr>Add table rows</vt:lpstr>
      <vt:lpstr>Add table rows</vt:lpstr>
      <vt:lpstr>Practice</vt:lpstr>
      <vt:lpstr>List table rows</vt:lpstr>
      <vt:lpstr>List table rows</vt:lpstr>
      <vt:lpstr>Delete table rows</vt:lpstr>
      <vt:lpstr>PowerPoint Presentation</vt:lpstr>
      <vt:lpstr>Execute a script file in MySQL</vt:lpstr>
      <vt:lpstr>Practice </vt:lpstr>
      <vt:lpstr>Update table rows</vt:lpstr>
      <vt:lpstr>Update table rows</vt:lpstr>
      <vt:lpstr>SELECT queries</vt:lpstr>
      <vt:lpstr>Using comparison operator </vt:lpstr>
      <vt:lpstr>Example</vt:lpstr>
      <vt:lpstr>Example</vt:lpstr>
      <vt:lpstr>Example</vt:lpstr>
      <vt:lpstr>PowerPoint Presentation</vt:lpstr>
      <vt:lpstr>Example</vt:lpstr>
      <vt:lpstr>SELECT Practice</vt:lpstr>
      <vt:lpstr>Comparison</vt:lpstr>
      <vt:lpstr>Comparison</vt:lpstr>
      <vt:lpstr>Using computed columns and column aliases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Practice 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259</cp:revision>
  <dcterms:created xsi:type="dcterms:W3CDTF">2009-12-29T10:39:27Z</dcterms:created>
  <dcterms:modified xsi:type="dcterms:W3CDTF">2018-09-19T21:51:33Z</dcterms:modified>
</cp:coreProperties>
</file>