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1"/>
  </p:notesMasterIdLst>
  <p:handoutMasterIdLst>
    <p:handoutMasterId r:id="rId32"/>
  </p:handout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18" r:id="rId26"/>
    <p:sldId id="409" r:id="rId27"/>
    <p:sldId id="410" r:id="rId28"/>
    <p:sldId id="411" r:id="rId29"/>
    <p:sldId id="384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g Gu" initials="TG" lastIdx="1" clrIdx="0">
    <p:extLst>
      <p:ext uri="{19B8F6BF-5375-455C-9EA6-DF929625EA0E}">
        <p15:presenceInfo xmlns:p15="http://schemas.microsoft.com/office/powerpoint/2012/main" userId="S-1-5-21-475275336-1187518867-6498272-468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3C2A-56DE-4A06-A839-D5BB58B4BF8E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56A31-AE54-478C-A509-1634FB00E0AC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6171CE-53FC-47BA-96E3-B6320AE4FD38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10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8750D-390F-4748-BDCF-DC83C4CF9965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85F7-DD48-4CBD-BF78-49066BC6650C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67FD-1C90-43C4-983B-33C6C559F5A3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A7CB-2DD9-4CDD-A5D7-B40062815949}" type="datetime1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19B-5964-4995-A020-63700817F307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ACF-E67D-4F1F-961C-A82D99950F88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6" y="270102"/>
            <a:ext cx="1347251" cy="1118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alter-tabl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CS </a:t>
            </a:r>
            <a:r>
              <a:rPr lang="en-US" sz="3600" dirty="0" smtClean="0"/>
              <a:t>309A- </a:t>
            </a:r>
            <a:r>
              <a:rPr lang="en-US" sz="3600" dirty="0"/>
              <a:t>Database Management Systems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47" y="1773425"/>
            <a:ext cx="7886700" cy="326350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BETWEEN: checks whether attribute value is within a range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IS NULL: checks whether attribute value is null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LIKE: checks whether attribute value matches given string pattern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IN: checks whether attribute value matches any value within a value list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EXISTS: checks if subquery returns any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99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BETWEEN special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90" y="1589134"/>
            <a:ext cx="7886700" cy="3263504"/>
          </a:xfrm>
        </p:spPr>
        <p:txBody>
          <a:bodyPr/>
          <a:lstStyle/>
          <a:p>
            <a:r>
              <a:rPr lang="en-US" dirty="0" smtClean="0"/>
              <a:t>List all products whose prices are between $50 and $100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 P_PRICE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50.00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100.00;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" y="4429905"/>
            <a:ext cx="8105966" cy="8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9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 NULL Special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58" y="1597373"/>
            <a:ext cx="7886700" cy="3263504"/>
          </a:xfrm>
        </p:spPr>
        <p:txBody>
          <a:bodyPr/>
          <a:lstStyle/>
          <a:p>
            <a:r>
              <a:rPr lang="en-US" dirty="0" smtClean="0"/>
              <a:t>List all products that do not have a vendor assigned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P_CODE, P_DESCRIPT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V_CODE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  PRODUCT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V_CODE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0" y="3945306"/>
            <a:ext cx="5836444" cy="15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97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800"/>
            <a:ext cx="7886700" cy="39293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String pattern is given by the characters and wildcards.</a:t>
            </a:r>
          </a:p>
          <a:p>
            <a:pPr marL="0" indent="0">
              <a:buNone/>
            </a:pPr>
            <a:r>
              <a:rPr lang="en-US" i="1" u="sng" dirty="0" smtClean="0"/>
              <a:t>Wildcards:</a:t>
            </a:r>
          </a:p>
          <a:p>
            <a:r>
              <a:rPr lang="en-US" dirty="0" smtClean="0"/>
              <a:t>%: </a:t>
            </a:r>
            <a:r>
              <a:rPr lang="en-US" dirty="0"/>
              <a:t>means any and all </a:t>
            </a:r>
            <a:r>
              <a:rPr lang="en-US" i="1" dirty="0"/>
              <a:t>following</a:t>
            </a:r>
            <a:r>
              <a:rPr lang="en-US" dirty="0"/>
              <a:t> or </a:t>
            </a:r>
            <a:r>
              <a:rPr lang="en-US" i="1" dirty="0"/>
              <a:t>preceding</a:t>
            </a:r>
            <a:r>
              <a:rPr lang="en-US" dirty="0"/>
              <a:t> characters are eligible</a:t>
            </a:r>
          </a:p>
          <a:p>
            <a:pPr lvl="1"/>
            <a:r>
              <a:rPr lang="en-US" dirty="0"/>
              <a:t>‘J%’ </a:t>
            </a:r>
            <a:r>
              <a:rPr lang="en-US" dirty="0" smtClean="0"/>
              <a:t>includes all the strings beginning with ‘J’</a:t>
            </a:r>
          </a:p>
          <a:p>
            <a:pPr lvl="2"/>
            <a:r>
              <a:rPr lang="en-US" dirty="0" smtClean="0"/>
              <a:t>i.e., ‘Johnson’, ‘July’, ‘Jack’</a:t>
            </a:r>
          </a:p>
          <a:p>
            <a:pPr lvl="1"/>
            <a:r>
              <a:rPr lang="en-US" dirty="0"/>
              <a:t>‘%n’ </a:t>
            </a:r>
            <a:r>
              <a:rPr lang="en-US" dirty="0" smtClean="0"/>
              <a:t>includes all the strings ending with ‘n’</a:t>
            </a:r>
          </a:p>
          <a:p>
            <a:pPr lvl="2"/>
            <a:r>
              <a:rPr lang="en-US" dirty="0" smtClean="0"/>
              <a:t>i.e.,  ‘Johnson’, ‘Garden’, ‘Kevin’</a:t>
            </a:r>
          </a:p>
          <a:p>
            <a:r>
              <a:rPr lang="en-US" dirty="0" smtClean="0"/>
              <a:t>_: means any one character may be substituted for the underscore</a:t>
            </a:r>
          </a:p>
          <a:p>
            <a:pPr lvl="1"/>
            <a:r>
              <a:rPr lang="en-US" dirty="0" smtClean="0"/>
              <a:t>‘_23-456’ includes the strings such as ‘123-456’ and ‘823-456’</a:t>
            </a:r>
          </a:p>
          <a:p>
            <a:pPr lvl="1"/>
            <a:r>
              <a:rPr lang="en-US" dirty="0" smtClean="0"/>
              <a:t>‘_</a:t>
            </a:r>
            <a:r>
              <a:rPr lang="en-US" dirty="0" err="1" smtClean="0"/>
              <a:t>o_es</a:t>
            </a:r>
            <a:r>
              <a:rPr lang="en-US" dirty="0" smtClean="0"/>
              <a:t>’ includes the string s such as ‘Jones’ and ‘Cokes’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585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478" y="241731"/>
            <a:ext cx="7886700" cy="994172"/>
          </a:xfrm>
        </p:spPr>
        <p:txBody>
          <a:bodyPr/>
          <a:lstStyle/>
          <a:p>
            <a:r>
              <a:rPr lang="en-US" dirty="0" smtClean="0"/>
              <a:t>The LIKE special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56" y="1655609"/>
            <a:ext cx="7886700" cy="3575957"/>
          </a:xfrm>
        </p:spPr>
        <p:txBody>
          <a:bodyPr>
            <a:normAutofit/>
          </a:bodyPr>
          <a:lstStyle/>
          <a:p>
            <a:r>
              <a:rPr lang="en-US" dirty="0" smtClean="0"/>
              <a:t>Find all VENDOR rows that contacts’ last names begin with Smith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V_NAME, V_CONTACT, V_AREACODE, V_PHONE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  VENDOR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V_CONTACT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'Smith%’;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72" y="3977151"/>
            <a:ext cx="6479381" cy="17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5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Practice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5" y="1854553"/>
            <a:ext cx="7886700" cy="3263504"/>
          </a:xfrm>
        </p:spPr>
        <p:txBody>
          <a:bodyPr/>
          <a:lstStyle/>
          <a:p>
            <a:r>
              <a:rPr lang="en-US" dirty="0" smtClean="0"/>
              <a:t>Find customer’s information whose last name beginning with ‘O’</a:t>
            </a:r>
          </a:p>
          <a:p>
            <a:r>
              <a:rPr lang="en-US" dirty="0" smtClean="0"/>
              <a:t>List products that are related to saw</a:t>
            </a:r>
          </a:p>
          <a:p>
            <a:r>
              <a:rPr lang="en-US" dirty="0"/>
              <a:t>Suppose that you want to find a vendor’s information, but you cannot remember that the contact’s name is spelled ‘</a:t>
            </a:r>
            <a:r>
              <a:rPr lang="en-US" i="1" dirty="0"/>
              <a:t>Orton’</a:t>
            </a:r>
            <a:r>
              <a:rPr lang="en-US" dirty="0"/>
              <a:t> or</a:t>
            </a:r>
            <a:r>
              <a:rPr lang="en-US" i="1" dirty="0"/>
              <a:t> ‘</a:t>
            </a:r>
            <a:r>
              <a:rPr lang="en-US" i="1" dirty="0" err="1"/>
              <a:t>Orten</a:t>
            </a:r>
            <a:r>
              <a:rPr lang="en-US" i="1" dirty="0"/>
              <a:t>’</a:t>
            </a:r>
            <a:r>
              <a:rPr lang="en-US" dirty="0"/>
              <a:t>. How can you do it?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607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 special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55" y="1753360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List products provided by vendor 21344 or vendor 24288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PRODUCT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 V_CODE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(21344, 24288); </a:t>
            </a:r>
          </a:p>
          <a:p>
            <a:r>
              <a:rPr lang="en-US" dirty="0" smtClean="0"/>
              <a:t>The IN operator uses a value list</a:t>
            </a:r>
          </a:p>
          <a:p>
            <a:pPr lvl="1"/>
            <a:r>
              <a:rPr lang="en-US" dirty="0" smtClean="0"/>
              <a:t>All of the values in the list must have the </a:t>
            </a:r>
            <a:r>
              <a:rPr lang="en-US" dirty="0" smtClean="0">
                <a:solidFill>
                  <a:srgbClr val="FF0000"/>
                </a:solidFill>
              </a:rPr>
              <a:t>same data type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344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3862"/>
            <a:ext cx="7886700" cy="4144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IN operator can be used with </a:t>
            </a:r>
            <a:r>
              <a:rPr lang="en-US" dirty="0" smtClean="0">
                <a:solidFill>
                  <a:srgbClr val="FF0000"/>
                </a:solidFill>
              </a:rPr>
              <a:t>subqueries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that you want to list the V_CODE and V_NAME of only those vendors who provide products.</a:t>
            </a:r>
          </a:p>
          <a:p>
            <a:pPr lvl="1"/>
            <a:r>
              <a:rPr lang="en-US" i="1" dirty="0" smtClean="0">
                <a:solidFill>
                  <a:schemeClr val="accent5"/>
                </a:solidFill>
              </a:rPr>
              <a:t>Step 1: </a:t>
            </a:r>
            <a:r>
              <a:rPr lang="en-US" dirty="0" smtClean="0"/>
              <a:t>Find the vendors who provide products in table PRODUCT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SELECT V_CODE FROM PRODUCT;</a:t>
            </a:r>
          </a:p>
          <a:p>
            <a:pPr lvl="1"/>
            <a:r>
              <a:rPr lang="en-US" i="1" dirty="0" smtClean="0">
                <a:solidFill>
                  <a:schemeClr val="accent5"/>
                </a:solidFill>
              </a:rPr>
              <a:t>Step 2: </a:t>
            </a:r>
            <a:r>
              <a:rPr lang="en-US" dirty="0" smtClean="0"/>
              <a:t>Based on the returned set of V_CODE, find their corresponding names in table VENDOR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V_CODE, V_NAME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  VENDOR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 V_CODE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(SELECT V_CODE FROM PRODUCT);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85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95" y="1730159"/>
            <a:ext cx="6328272" cy="32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2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212" y="631363"/>
            <a:ext cx="6600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cs typeface="Courier New" panose="02070309020205020404" pitchFamily="49" charset="0"/>
              </a:rPr>
              <a:t>Practice 3</a:t>
            </a:r>
            <a:r>
              <a:rPr lang="en-US" sz="2800" u="sng" dirty="0" smtClean="0">
                <a:cs typeface="Courier New" panose="02070309020205020404" pitchFamily="49" charset="0"/>
              </a:rPr>
              <a:t>:</a:t>
            </a:r>
            <a:endParaRPr lang="en-US" sz="2800" u="sng" dirty="0"/>
          </a:p>
        </p:txBody>
      </p:sp>
      <p:sp>
        <p:nvSpPr>
          <p:cNvPr id="3" name="Rectangle 2"/>
          <p:cNvSpPr/>
          <p:nvPr/>
        </p:nvSpPr>
        <p:spPr>
          <a:xfrm>
            <a:off x="546212" y="1776549"/>
            <a:ext cx="7665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Find customers who have generated invoices, list their last name, first name and middle initial</a:t>
            </a:r>
          </a:p>
        </p:txBody>
      </p:sp>
    </p:spTree>
    <p:extLst>
      <p:ext uri="{BB962C8B-B14F-4D97-AF65-F5344CB8AC3E}">
        <p14:creationId xmlns:p14="http://schemas.microsoft.com/office/powerpoint/2010/main" val="28246309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84" y="1758754"/>
            <a:ext cx="7886700" cy="3263504"/>
          </a:xfrm>
        </p:spPr>
        <p:txBody>
          <a:bodyPr/>
          <a:lstStyle/>
          <a:p>
            <a:r>
              <a:rPr lang="en-US" dirty="0"/>
              <a:t>Modify table </a:t>
            </a:r>
          </a:p>
          <a:p>
            <a:pPr marL="0" lvl="2" indent="0">
              <a:spcBef>
                <a:spcPts val="750"/>
              </a:spcBef>
              <a:buNone/>
            </a:pPr>
            <a:r>
              <a:rPr 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ALTER </a:t>
            </a:r>
            <a:r>
              <a:rPr lang="en-US" altLang="en-US" dirty="0" smtClean="0">
                <a:latin typeface="Courier New" panose="02070309020205020404" pitchFamily="49" charset="0"/>
              </a:rPr>
              <a:t>TABLE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tablename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 marL="0" lvl="2" indent="0">
              <a:spcBef>
                <a:spcPts val="75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dirty="0">
                <a:latin typeface="Courier New" panose="02070309020205020404" pitchFamily="49" charset="0"/>
              </a:rPr>
              <a:t>ADD(</a:t>
            </a:r>
            <a:r>
              <a:rPr lang="en-US" altLang="en-US" i="1" dirty="0" err="1">
                <a:latin typeface="Courier New" panose="02070309020205020404" pitchFamily="49" charset="0"/>
              </a:rPr>
              <a:t>columnname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i="1" dirty="0" err="1">
                <a:latin typeface="Courier New" panose="02070309020205020404" pitchFamily="49" charset="0"/>
              </a:rPr>
              <a:t>data_declaration</a:t>
            </a:r>
            <a:r>
              <a:rPr lang="en-US" altLang="en-US" i="1" dirty="0">
                <a:latin typeface="Courier New" panose="02070309020205020404" pitchFamily="49" charset="0"/>
              </a:rPr>
              <a:t> constraints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0" lvl="2" indent="0">
              <a:spcBef>
                <a:spcPts val="75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--DROP COLUMN </a:t>
            </a:r>
            <a:r>
              <a:rPr lang="en-US" altLang="en-US" i="1" dirty="0" err="1">
                <a:latin typeface="Courier New" panose="02070309020205020404" pitchFamily="49" charset="0"/>
              </a:rPr>
              <a:t>columnname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0" lvl="2" indent="0">
              <a:spcBef>
                <a:spcPts val="75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--MODIFY(</a:t>
            </a:r>
            <a:r>
              <a:rPr lang="en-US" altLang="en-US" i="1" dirty="0" err="1">
                <a:latin typeface="Courier New" panose="02070309020205020404" pitchFamily="49" charset="0"/>
              </a:rPr>
              <a:t>columnname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new_data_type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--CHANGE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old_columnname</a:t>
            </a:r>
            <a:r>
              <a:rPr lang="en-US" altLang="en-US" i="1" dirty="0" smtClean="0">
                <a:latin typeface="Courier New" panose="02070309020205020404" pitchFamily="49" charset="0"/>
              </a:rPr>
              <a:t>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new_columnname</a:t>
            </a:r>
            <a:r>
              <a:rPr lang="en-US" altLang="en-US" i="1" dirty="0" smtClean="0">
                <a:latin typeface="Courier New" panose="02070309020205020404" pitchFamily="49" charset="0"/>
              </a:rPr>
              <a:t>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data_type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marL="0" lvl="2" indent="0">
              <a:spcBef>
                <a:spcPts val="75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0" lvl="2" indent="0">
              <a:spcBef>
                <a:spcPts val="750"/>
              </a:spcBef>
              <a:buNone/>
            </a:pPr>
            <a:r>
              <a:rPr lang="en-US" sz="2100" dirty="0"/>
              <a:t>References: ALTER TABLE syntax</a:t>
            </a:r>
          </a:p>
          <a:p>
            <a:pPr marL="0" lvl="2" indent="0">
              <a:spcBef>
                <a:spcPts val="750"/>
              </a:spcBef>
              <a:buNone/>
            </a:pPr>
            <a:r>
              <a:rPr lang="en-US" sz="2100" dirty="0">
                <a:hlinkClick r:id="rId2"/>
              </a:rPr>
              <a:t>http://dev.mysql.com/doc/refman/5.7/en/alter-table.html</a:t>
            </a:r>
            <a:endParaRPr lang="en-US" sz="2100" dirty="0"/>
          </a:p>
          <a:p>
            <a:pPr marL="0" lvl="2" indent="0">
              <a:spcBef>
                <a:spcPts val="750"/>
              </a:spcBef>
              <a:buNone/>
            </a:pP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0870854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EXISTS special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7256"/>
            <a:ext cx="8100605" cy="33647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EXISTS is used with </a:t>
            </a:r>
            <a:r>
              <a:rPr lang="en-US" dirty="0" smtClean="0">
                <a:solidFill>
                  <a:srgbClr val="FF0000"/>
                </a:solidFill>
              </a:rPr>
              <a:t>subquery</a:t>
            </a:r>
            <a:endParaRPr lang="en-US" dirty="0" smtClean="0"/>
          </a:p>
          <a:p>
            <a:pPr lvl="1"/>
            <a:r>
              <a:rPr lang="en-US" dirty="0" smtClean="0"/>
              <a:t>If a subquery returns any rows, run the main query; otherwise, do not.</a:t>
            </a:r>
          </a:p>
          <a:p>
            <a:r>
              <a:rPr lang="en-US" dirty="0" smtClean="0"/>
              <a:t>List all vendors, only when there are products with the available quantity no more than the minimum quantity.</a:t>
            </a:r>
          </a:p>
          <a:p>
            <a:pPr lvl="1"/>
            <a:r>
              <a:rPr lang="en-US" i="1" dirty="0" smtClean="0">
                <a:solidFill>
                  <a:schemeClr val="accent5"/>
                </a:solidFill>
              </a:rPr>
              <a:t>Step 1: </a:t>
            </a:r>
            <a:r>
              <a:rPr lang="en-US" dirty="0" smtClean="0"/>
              <a:t>Using a subquery to check whether there are products </a:t>
            </a:r>
            <a:r>
              <a:rPr lang="en-US" dirty="0"/>
              <a:t>the available quantity no more than the minimum quantity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WHERE P_QOH &lt;= P_MIN</a:t>
            </a:r>
            <a:endParaRPr lang="en-US" sz="1500" dirty="0"/>
          </a:p>
          <a:p>
            <a:pPr lvl="1"/>
            <a:r>
              <a:rPr lang="en-US" i="1" dirty="0" smtClean="0">
                <a:solidFill>
                  <a:schemeClr val="accent5"/>
                </a:solidFill>
              </a:rPr>
              <a:t>Step 2: </a:t>
            </a:r>
            <a:r>
              <a:rPr lang="en-US" dirty="0" smtClean="0"/>
              <a:t>If the subquery returns some rows, list all vendors.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VENDOR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(SELECT * FROM PRODUCT WHERE P_QOH &lt;= P_MIN);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17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59" y="1705247"/>
            <a:ext cx="8316142" cy="42506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another query </a:t>
            </a:r>
          </a:p>
          <a:p>
            <a:r>
              <a:rPr lang="en-US" dirty="0"/>
              <a:t>List </a:t>
            </a:r>
            <a:r>
              <a:rPr lang="en-US" dirty="0" smtClean="0"/>
              <a:t>vendors that they have products </a:t>
            </a:r>
            <a:r>
              <a:rPr lang="en-US" dirty="0"/>
              <a:t>with the available quantity </a:t>
            </a:r>
            <a:r>
              <a:rPr lang="en-US" dirty="0" smtClean="0"/>
              <a:t>less than double </a:t>
            </a:r>
            <a:r>
              <a:rPr lang="en-US" dirty="0"/>
              <a:t>the minimum quantity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EXISTS again?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FROM VENDOR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WHERE EXISTS(SELECT V_CODE FROM PRODUCT WHERE P_QOH &lt;= 2 * P_MIN);</a:t>
            </a:r>
            <a:endParaRPr lang="en-US" dirty="0" smtClean="0"/>
          </a:p>
          <a:p>
            <a:pPr lvl="1"/>
            <a:r>
              <a:rPr lang="en-US" sz="2250" dirty="0">
                <a:solidFill>
                  <a:srgbClr val="FF0000"/>
                </a:solidFill>
              </a:rPr>
              <a:t>No, should use IN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VENDOR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V_CODE IN(SELECT V_CODE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PRODUCT WHERE P_QOH &lt;=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P_MIN);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2350226" y="3190049"/>
            <a:ext cx="5417820" cy="12246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574754" y="2420874"/>
            <a:ext cx="2386584" cy="905256"/>
          </a:xfrm>
          <a:prstGeom prst="wedgeRoundRectCallout">
            <a:avLst>
              <a:gd name="adj1" fmla="val -46375"/>
              <a:gd name="adj2" fmla="val 87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ALL vendors only when some vendors have products with the available quantity less than double the minimum quantity. </a:t>
            </a:r>
          </a:p>
        </p:txBody>
      </p:sp>
    </p:spTree>
    <p:extLst>
      <p:ext uri="{BB962C8B-B14F-4D97-AF65-F5344CB8AC3E}">
        <p14:creationId xmlns:p14="http://schemas.microsoft.com/office/powerpoint/2010/main" val="4533367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a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632" y="1751495"/>
            <a:ext cx="7886700" cy="3263504"/>
          </a:xfrm>
        </p:spPr>
        <p:txBody>
          <a:bodyPr/>
          <a:lstStyle/>
          <a:p>
            <a:pPr>
              <a:defRPr/>
            </a:pPr>
            <a:r>
              <a:rPr lang="en-US" dirty="0"/>
              <a:t>ORDER BY clause is useful when listing order is important</a:t>
            </a:r>
          </a:p>
          <a:p>
            <a:pPr>
              <a:defRPr/>
            </a:pPr>
            <a:r>
              <a:rPr lang="en-US" dirty="0"/>
              <a:t>Syntax:</a:t>
            </a:r>
          </a:p>
          <a:p>
            <a:pPr indent="0">
              <a:buNone/>
              <a:defRPr/>
            </a:pPr>
            <a:r>
              <a:rPr lang="en-US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FROM     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tablelist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[WHERE   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indent="0"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[ORDER BY </a:t>
            </a:r>
            <a:r>
              <a:rPr lang="en-US" sz="18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[ASC | DESC]]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dirty="0"/>
              <a:t>Ascending order by </a:t>
            </a:r>
            <a:r>
              <a:rPr lang="en-US" dirty="0" smtClean="0"/>
              <a:t>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04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74" y="1600200"/>
            <a:ext cx="4238124" cy="607595"/>
          </a:xfrm>
        </p:spPr>
        <p:txBody>
          <a:bodyPr>
            <a:normAutofit fontScale="47500" lnSpcReduction="20000"/>
          </a:bodyPr>
          <a:lstStyle/>
          <a:p>
            <a:r>
              <a:rPr lang="en-US" i="1" u="sng" dirty="0" smtClean="0"/>
              <a:t>Example: </a:t>
            </a:r>
            <a:r>
              <a:rPr lang="en-US" dirty="0" smtClean="0"/>
              <a:t>list all products (code, description, </a:t>
            </a:r>
          </a:p>
          <a:p>
            <a:pPr marL="0" indent="0">
              <a:buNone/>
            </a:pPr>
            <a:r>
              <a:rPr lang="en-US" dirty="0" smtClean="0"/>
              <a:t>price) by their price in </a:t>
            </a:r>
            <a:r>
              <a:rPr lang="en-US" b="1" i="1" dirty="0" smtClean="0"/>
              <a:t>ascending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74" y="2488347"/>
            <a:ext cx="445506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P_CODE, P_DESCRIPT, P_PRICE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PRODUCT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P_PRICE;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20488" y="1599026"/>
            <a:ext cx="4238124" cy="607595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u="sng" dirty="0"/>
              <a:t>Example: </a:t>
            </a:r>
            <a:r>
              <a:rPr lang="en-US" sz="2100" dirty="0"/>
              <a:t>list all products (code, description, </a:t>
            </a:r>
          </a:p>
          <a:p>
            <a:pPr marL="0" indent="0">
              <a:buNone/>
            </a:pPr>
            <a:r>
              <a:rPr lang="en-US" sz="2100" dirty="0"/>
              <a:t>price) by their price in </a:t>
            </a:r>
            <a:r>
              <a:rPr lang="en-US" sz="2100" b="1" i="1" dirty="0"/>
              <a:t>descending</a:t>
            </a:r>
          </a:p>
          <a:p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4820488" y="2479838"/>
            <a:ext cx="445506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P_CODE, P_DESCRIPT, P_PRICE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PRODUCT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P_PRICE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DESC;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8" y="3541667"/>
            <a:ext cx="3864773" cy="2853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40" y="3550176"/>
            <a:ext cx="3971926" cy="29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2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13" y="1521773"/>
            <a:ext cx="7886700" cy="1311442"/>
          </a:xfrm>
        </p:spPr>
        <p:txBody>
          <a:bodyPr/>
          <a:lstStyle/>
          <a:p>
            <a:r>
              <a:rPr lang="en-US" dirty="0" smtClean="0"/>
              <a:t>List customers using the following </a:t>
            </a:r>
            <a:r>
              <a:rPr lang="en-US" b="1" dirty="0" smtClean="0"/>
              <a:t>cascading order sequence: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ORDER BY last name ascending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Within the last names, ORDER BY first name ascending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ithin the first and last names, ORDER BY middle initial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830" y="3932914"/>
            <a:ext cx="526297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CUSTOMER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ORDER  BY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CUS_LNAME, CUS_FNAME, CUS_INITIAL;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138049" y="3637921"/>
            <a:ext cx="1743208" cy="589985"/>
          </a:xfrm>
          <a:prstGeom prst="wedgeRectCallout">
            <a:avLst>
              <a:gd name="adj1" fmla="val -78707"/>
              <a:gd name="adj2" fmla="val 89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from left to right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12411" y="4465044"/>
            <a:ext cx="3814763" cy="24240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40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355"/>
            <a:ext cx="8229600" cy="28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107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Practice 4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182"/>
            <a:ext cx="7886700" cy="3263504"/>
          </a:xfrm>
        </p:spPr>
        <p:txBody>
          <a:bodyPr/>
          <a:lstStyle/>
          <a:p>
            <a:r>
              <a:rPr lang="en-US" dirty="0" smtClean="0"/>
              <a:t>List </a:t>
            </a:r>
            <a:r>
              <a:rPr lang="en-US" i="1" dirty="0" smtClean="0"/>
              <a:t>the most recent </a:t>
            </a:r>
            <a:r>
              <a:rPr lang="en-US" dirty="0" smtClean="0"/>
              <a:t>invoices.</a:t>
            </a:r>
          </a:p>
          <a:p>
            <a:pPr lvl="1"/>
            <a:r>
              <a:rPr lang="en-US" dirty="0"/>
              <a:t>List the invoices by INV_DATE in descending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/>
              <a:t>Find the products (description, vendor code, stocking date, price) which were stocked </a:t>
            </a:r>
            <a:r>
              <a:rPr lang="en-US"/>
              <a:t>before </a:t>
            </a:r>
            <a:r>
              <a:rPr lang="en-US" smtClean="0"/>
              <a:t>2018-01-01 </a:t>
            </a:r>
            <a:r>
              <a:rPr lang="en-US" dirty="0"/>
              <a:t>and have prices no more than $50.00. The contents should be listed first by vendor code in ascending, and then by price in descending within the vendor code.</a:t>
            </a:r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8426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unique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649"/>
            <a:ext cx="7886700" cy="3263504"/>
          </a:xfrm>
        </p:spPr>
        <p:txBody>
          <a:bodyPr/>
          <a:lstStyle/>
          <a:p>
            <a:r>
              <a:rPr lang="en-US" dirty="0" smtClean="0"/>
              <a:t>If we want to know how many vendors are providing products now</a:t>
            </a:r>
          </a:p>
          <a:p>
            <a:pPr lvl="1"/>
            <a:r>
              <a:rPr lang="en-US" dirty="0" smtClean="0"/>
              <a:t>Query on VENDOR table is not correct because some vendors may not provide any products right now</a:t>
            </a:r>
          </a:p>
          <a:p>
            <a:pPr lvl="1"/>
            <a:r>
              <a:rPr lang="en-US" dirty="0" smtClean="0"/>
              <a:t>Query on PRODUCT table and listing V_CODE is not very useful because one vendor may provide many different types of products, which results many duplicate records. You have to filter manually.</a:t>
            </a:r>
          </a:p>
          <a:p>
            <a:pPr marL="342900" lvl="1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DISTINCT</a:t>
            </a:r>
            <a:r>
              <a:rPr lang="en-US" dirty="0" smtClean="0"/>
              <a:t> to produce a list of values that are different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83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unique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718" y="1652776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V_CODE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6632" y="1654580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V_CODE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  PRODUCT;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389265" y="2379244"/>
            <a:ext cx="1670435" cy="884321"/>
          </a:xfrm>
          <a:prstGeom prst="wedgeEllipseCallout">
            <a:avLst>
              <a:gd name="adj1" fmla="val -76956"/>
              <a:gd name="adj2" fmla="val 88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we have a thousands of rows in the list, do we need to count manually?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95" y="2534245"/>
            <a:ext cx="1802386" cy="3209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85" y="2957512"/>
            <a:ext cx="2112569" cy="22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003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0055"/>
            <a:ext cx="8228448" cy="857250"/>
          </a:xfrm>
        </p:spPr>
        <p:txBody>
          <a:bodyPr/>
          <a:lstStyle/>
          <a:p>
            <a:pPr algn="ctr"/>
            <a:r>
              <a:rPr lang="en-GB" sz="3200" dirty="0" smtClean="0"/>
              <a:t>Thank you</a:t>
            </a:r>
            <a:r>
              <a:rPr lang="en-GB" sz="3200" dirty="0"/>
              <a:t> </a:t>
            </a:r>
            <a:r>
              <a:rPr lang="en-GB" sz="3200" dirty="0" smtClean="0"/>
              <a:t>&amp; Questions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67" y="381787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for the SELECT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64" y="1635922"/>
            <a:ext cx="7886700" cy="3263504"/>
          </a:xfrm>
        </p:spPr>
        <p:txBody>
          <a:bodyPr/>
          <a:lstStyle/>
          <a:p>
            <a:r>
              <a:rPr lang="en-US" dirty="0" smtClean="0"/>
              <a:t>Get data from table</a:t>
            </a:r>
          </a:p>
          <a:p>
            <a:pPr lvl="1"/>
            <a:r>
              <a:rPr lang="en-US" dirty="0" smtClean="0"/>
              <a:t>SELECT command</a:t>
            </a:r>
          </a:p>
          <a:p>
            <a:pPr lvl="1"/>
            <a:r>
              <a:rPr lang="en-US" dirty="0" smtClean="0"/>
              <a:t>syntax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2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</a:t>
            </a:r>
            <a:r>
              <a:rPr 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tablelist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2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[WHERE  </a:t>
            </a:r>
            <a:r>
              <a:rPr lang="en-US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conditionlist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The above SELECT statement retrieves all rows that match the specified condition(s) you specified in the WHERE clause.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466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operators: rule of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90" y="1753143"/>
            <a:ext cx="7886700" cy="45344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You can use arithmetic operators with table attributes in a column list or in a conditional expression.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+mj-lt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Perform operations within parentheses</a:t>
            </a:r>
          </a:p>
          <a:p>
            <a:pPr>
              <a:buFont typeface="+mj-lt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Perform power operations</a:t>
            </a:r>
          </a:p>
          <a:p>
            <a:pPr>
              <a:buFont typeface="+mj-lt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Perform multiplications and divisions</a:t>
            </a:r>
          </a:p>
          <a:p>
            <a:pPr>
              <a:buFont typeface="+mj-lt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Perform additions and subtractions</a:t>
            </a:r>
          </a:p>
          <a:p>
            <a:endParaRPr lang="en-US" dirty="0"/>
          </a:p>
        </p:txBody>
      </p:sp>
      <p:pic>
        <p:nvPicPr>
          <p:cNvPr id="4" name="Picture 6" descr="Tbl07-07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" y="2655570"/>
            <a:ext cx="723378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5198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operators: OR,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47" y="1740422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can use logical operators to involve multiple conditions in queries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P_DESCRIPT, P_INDATE, P_PRICE, V_CODE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PRODUCT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V_CODE = 21344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V_CODE = 24288;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4" y="4025698"/>
            <a:ext cx="6749922" cy="22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920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87" y="1440181"/>
            <a:ext cx="8100260" cy="12200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P_DESCRIPT, P_PRICE, P_INDATE, V_CODE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  PRODUCT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 P_INDATE &gt;=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‘2012-01-20’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P_PRICE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50;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3" y="3765999"/>
            <a:ext cx="6461847" cy="25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88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558" y="1568705"/>
            <a:ext cx="8138160" cy="3912632"/>
          </a:xfrm>
        </p:spPr>
        <p:txBody>
          <a:bodyPr/>
          <a:lstStyle/>
          <a:p>
            <a:r>
              <a:rPr lang="en-US" dirty="0" smtClean="0"/>
              <a:t>You can use parentheses to combine logical restrictions.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P_DESCRIPT, P_PRICE, P_INDATE, V_CODE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  PRODUCT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 (P_PRICE &lt; 50 AND P_INDATE &gt;= ‘2012-01-20’)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V_CODE = 24288;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78" y="3894184"/>
            <a:ext cx="5712078" cy="27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008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102" y="1723143"/>
            <a:ext cx="8332470" cy="411159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List vendors information (name, contact and phone) that are in the area ‘615’ and have previous order</a:t>
            </a:r>
          </a:p>
          <a:p>
            <a:endParaRPr lang="en-US" dirty="0" smtClean="0"/>
          </a:p>
          <a:p>
            <a:r>
              <a:rPr lang="en-US" dirty="0" smtClean="0"/>
              <a:t>List customers name (last name, first name and middle initial) who live in the area ‘615’ or have zero balance</a:t>
            </a:r>
          </a:p>
          <a:p>
            <a:endParaRPr lang="en-US" dirty="0"/>
          </a:p>
          <a:p>
            <a:r>
              <a:rPr lang="en-US" dirty="0" smtClean="0"/>
              <a:t>List products (all attributes) that either have excess inventory (units available (QOH) is at least 50 more than minimum units) or have discount and stocking date was before </a:t>
            </a:r>
            <a:r>
              <a:rPr lang="en-US" dirty="0" smtClean="0"/>
              <a:t>01/01/2018.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1480" y="250001"/>
            <a:ext cx="7886700" cy="994172"/>
          </a:xfrm>
        </p:spPr>
        <p:txBody>
          <a:bodyPr/>
          <a:lstStyle/>
          <a:p>
            <a:r>
              <a:rPr lang="en-US" u="sng" dirty="0" smtClean="0"/>
              <a:t>Practice 1: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11696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</a:t>
            </a:r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65" y="1881426"/>
            <a:ext cx="7886700" cy="3263504"/>
          </a:xfrm>
        </p:spPr>
        <p:txBody>
          <a:bodyPr/>
          <a:lstStyle/>
          <a:p>
            <a:r>
              <a:rPr lang="en-US" dirty="0" smtClean="0"/>
              <a:t>The NOT logical operator is used to find the rows that </a:t>
            </a:r>
            <a:r>
              <a:rPr lang="en-US" i="1" dirty="0" smtClean="0"/>
              <a:t>do not </a:t>
            </a:r>
            <a:r>
              <a:rPr lang="en-US" dirty="0" smtClean="0"/>
              <a:t>match a certain condition.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  NOT 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V_CODE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21344);</a:t>
            </a:r>
          </a:p>
          <a:p>
            <a:r>
              <a:rPr lang="en-US" dirty="0" smtClean="0"/>
              <a:t>The above WHERE clause equals 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V_CODE &lt;&gt; 21344;</a:t>
            </a: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V_CODE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21344;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494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3737</TotalTime>
  <Words>1196</Words>
  <Application>Microsoft Office PowerPoint</Application>
  <PresentationFormat>On-screen Show (4:3)</PresentationFormat>
  <Paragraphs>180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Courier New</vt:lpstr>
      <vt:lpstr>Wingdings</vt:lpstr>
      <vt:lpstr>SE10 slides</vt:lpstr>
      <vt:lpstr>CS 309A- Database Management Systems</vt:lpstr>
      <vt:lpstr>Recap of the last time</vt:lpstr>
      <vt:lpstr>Recall for the SELECT queries</vt:lpstr>
      <vt:lpstr>Arithmetic operators: rule of precedence</vt:lpstr>
      <vt:lpstr>Logical operators: OR, AND</vt:lpstr>
      <vt:lpstr>PowerPoint Presentation</vt:lpstr>
      <vt:lpstr>PowerPoint Presentation</vt:lpstr>
      <vt:lpstr>Practice 1:</vt:lpstr>
      <vt:lpstr>Logical operators: NOT</vt:lpstr>
      <vt:lpstr>Special operators</vt:lpstr>
      <vt:lpstr>The BETWEEN special operator</vt:lpstr>
      <vt:lpstr>The IS NULL Special Operator</vt:lpstr>
      <vt:lpstr>Wildcard characters</vt:lpstr>
      <vt:lpstr>The LIKE special operator</vt:lpstr>
      <vt:lpstr>Practice 2:</vt:lpstr>
      <vt:lpstr>The IN special operator</vt:lpstr>
      <vt:lpstr>PowerPoint Presentation</vt:lpstr>
      <vt:lpstr>PowerPoint Presentation</vt:lpstr>
      <vt:lpstr>PowerPoint Presentation</vt:lpstr>
      <vt:lpstr>The EXISTS special operator</vt:lpstr>
      <vt:lpstr>PowerPoint Presentation</vt:lpstr>
      <vt:lpstr>Ordering a listing</vt:lpstr>
      <vt:lpstr>PowerPoint Presentation</vt:lpstr>
      <vt:lpstr>PowerPoint Presentation</vt:lpstr>
      <vt:lpstr>PowerPoint Presentation</vt:lpstr>
      <vt:lpstr>Practice 4</vt:lpstr>
      <vt:lpstr>Listing unique values</vt:lpstr>
      <vt:lpstr>Listing unique values</vt:lpstr>
      <vt:lpstr>Thank you &amp; Questions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Gu, Ting</cp:lastModifiedBy>
  <cp:revision>258</cp:revision>
  <dcterms:created xsi:type="dcterms:W3CDTF">2009-12-29T10:39:27Z</dcterms:created>
  <dcterms:modified xsi:type="dcterms:W3CDTF">2018-09-25T20:42:43Z</dcterms:modified>
</cp:coreProperties>
</file>