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2"/>
  </p:notesMasterIdLst>
  <p:handoutMasterIdLst>
    <p:handoutMasterId r:id="rId33"/>
  </p:handoutMasterIdLst>
  <p:sldIdLst>
    <p:sldId id="256" r:id="rId2"/>
    <p:sldId id="420" r:id="rId3"/>
    <p:sldId id="421" r:id="rId4"/>
    <p:sldId id="422" r:id="rId5"/>
    <p:sldId id="423" r:id="rId6"/>
    <p:sldId id="424" r:id="rId7"/>
    <p:sldId id="425" r:id="rId8"/>
    <p:sldId id="460" r:id="rId9"/>
    <p:sldId id="461" r:id="rId10"/>
    <p:sldId id="462" r:id="rId11"/>
    <p:sldId id="429" r:id="rId12"/>
    <p:sldId id="430" r:id="rId13"/>
    <p:sldId id="431" r:id="rId14"/>
    <p:sldId id="432" r:id="rId15"/>
    <p:sldId id="463" r:id="rId16"/>
    <p:sldId id="434" r:id="rId17"/>
    <p:sldId id="435" r:id="rId18"/>
    <p:sldId id="436" r:id="rId19"/>
    <p:sldId id="437" r:id="rId20"/>
    <p:sldId id="438" r:id="rId21"/>
    <p:sldId id="439" r:id="rId22"/>
    <p:sldId id="440" r:id="rId23"/>
    <p:sldId id="464" r:id="rId24"/>
    <p:sldId id="465" r:id="rId25"/>
    <p:sldId id="443" r:id="rId26"/>
    <p:sldId id="444" r:id="rId27"/>
    <p:sldId id="445" r:id="rId28"/>
    <p:sldId id="446" r:id="rId29"/>
    <p:sldId id="466" r:id="rId30"/>
    <p:sldId id="384" r:id="rId3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g Gu" initials="TG" lastIdx="1" clrIdx="0">
    <p:extLst>
      <p:ext uri="{19B8F6BF-5375-455C-9EA6-DF929625EA0E}">
        <p15:presenceInfo xmlns:p15="http://schemas.microsoft.com/office/powerpoint/2012/main" userId="S-1-5-21-475275336-1187518867-6498272-468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snapToObjects="1">
      <p:cViewPr varScale="1">
        <p:scale>
          <a:sx n="77" d="100"/>
          <a:sy n="77" d="100"/>
        </p:scale>
        <p:origin x="1603"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D873C2A-56DE-4A06-A839-D5BB58B4BF8E}" type="datetime1">
              <a:rPr lang="en-US" smtClean="0"/>
              <a:t>10/3/2018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AB56A31-AE54-478C-A509-1634FB00E0AC}" type="datetime1">
              <a:rPr lang="en-US" smtClean="0"/>
              <a:t>10/3/2018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4" name="Date Placeholder 3"/>
          <p:cNvSpPr>
            <a:spLocks noGrp="1"/>
          </p:cNvSpPr>
          <p:nvPr>
            <p:ph type="dt" sz="half" idx="11"/>
          </p:nvPr>
        </p:nvSpPr>
        <p:spPr/>
        <p:txBody>
          <a:bodyPr/>
          <a:lstStyle/>
          <a:p>
            <a:fld id="{6C6171CE-53FC-47BA-96E3-B6320AE4FD38}" type="datetime1">
              <a:rPr lang="en-US" smtClean="0"/>
              <a:t>10/3/2018</a:t>
            </a:fld>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350825109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998750D-390F-4748-BDCF-DC83C4CF9965}" type="datetime1">
              <a:rPr lang="en-US" smtClean="0"/>
              <a:t>10/3/2018</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42185F7-DD48-4CBD-BF78-49066BC6650C}" type="datetime1">
              <a:rPr lang="en-US" smtClean="0"/>
              <a:t>10/3/2018</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D1F67FD-1C90-43C4-983B-33C6C559F5A3}" type="datetime1">
              <a:rPr lang="en-US" smtClean="0"/>
              <a:t>10/3/2018</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37D0A7CB-2DD9-4CDD-A5D7-B40062815949}" type="datetime1">
              <a:rPr lang="en-US" smtClean="0"/>
              <a:t>10/3/2018</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596F19B-5964-4995-A020-63700817F307}" type="datetime1">
              <a:rPr lang="en-US" smtClean="0"/>
              <a:t>10/3/2018</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6808ACF-E67D-4F1F-961C-A82D99950F88}" type="datetime1">
              <a:rPr lang="en-US" smtClean="0"/>
              <a:t>10/3/2018</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633606" y="270102"/>
            <a:ext cx="1347251" cy="1118507"/>
          </a:xfrm>
          <a:prstGeom prst="rect">
            <a:avLst/>
          </a:prstGeom>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algn="ctr"/>
            <a:r>
              <a:rPr lang="en-US" sz="3600" dirty="0"/>
              <a:t>CS </a:t>
            </a:r>
            <a:r>
              <a:rPr lang="en-US" sz="3600" dirty="0" smtClean="0"/>
              <a:t>309A- </a:t>
            </a:r>
            <a:r>
              <a:rPr lang="en-US" sz="3600" dirty="0"/>
              <a:t>Database Management Systems</a:t>
            </a:r>
            <a:endParaRPr lang="en-US" sz="3600" dirty="0" smtClean="0"/>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244" y="1617697"/>
            <a:ext cx="7886700" cy="3263504"/>
          </a:xfrm>
        </p:spPr>
        <p:txBody>
          <a:bodyPr/>
          <a:lstStyle/>
          <a:p>
            <a:r>
              <a:rPr lang="en-US" dirty="0"/>
              <a:t>What is the total number of available quantity of products for each vendor?</a:t>
            </a:r>
          </a:p>
        </p:txBody>
      </p:sp>
      <p:pic>
        <p:nvPicPr>
          <p:cNvPr id="2" name="Picture 1"/>
          <p:cNvPicPr>
            <a:picLocks noChangeAspect="1"/>
          </p:cNvPicPr>
          <p:nvPr/>
        </p:nvPicPr>
        <p:blipFill>
          <a:blip r:embed="rId2"/>
          <a:stretch>
            <a:fillRect/>
          </a:stretch>
        </p:blipFill>
        <p:spPr>
          <a:xfrm>
            <a:off x="2017982" y="2667877"/>
            <a:ext cx="5229225" cy="3038604"/>
          </a:xfrm>
          <a:prstGeom prst="rect">
            <a:avLst/>
          </a:prstGeom>
        </p:spPr>
      </p:pic>
    </p:spTree>
    <p:extLst>
      <p:ext uri="{BB962C8B-B14F-4D97-AF65-F5344CB8AC3E}">
        <p14:creationId xmlns:p14="http://schemas.microsoft.com/office/powerpoint/2010/main" val="3769351014"/>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a:t>
            </a:r>
            <a:endParaRPr lang="en-US" dirty="0"/>
          </a:p>
        </p:txBody>
      </p:sp>
      <p:sp>
        <p:nvSpPr>
          <p:cNvPr id="3" name="Content Placeholder 2"/>
          <p:cNvSpPr>
            <a:spLocks noGrp="1"/>
          </p:cNvSpPr>
          <p:nvPr>
            <p:ph idx="1"/>
          </p:nvPr>
        </p:nvSpPr>
        <p:spPr>
          <a:xfrm>
            <a:off x="457200" y="1701455"/>
            <a:ext cx="7886700" cy="3263504"/>
          </a:xfrm>
        </p:spPr>
        <p:txBody>
          <a:bodyPr/>
          <a:lstStyle/>
          <a:p>
            <a:r>
              <a:rPr lang="en-US" dirty="0" smtClean="0"/>
              <a:t>Operates like the WHERE clause. </a:t>
            </a:r>
          </a:p>
          <a:p>
            <a:r>
              <a:rPr lang="en-US" dirty="0" smtClean="0"/>
              <a:t>The WHERE applies to columns and expressions for individual rows, while the HAVING is applied to the output of a GROUP BY  operation.</a:t>
            </a:r>
          </a:p>
          <a:p>
            <a:endParaRPr lang="en-US" dirty="0" smtClean="0"/>
          </a:p>
          <a:p>
            <a:r>
              <a:rPr lang="en-US" dirty="0" smtClean="0"/>
              <a:t>If we want to get the number of products supplied by each vendor whose prices average less than $10.</a:t>
            </a:r>
          </a:p>
          <a:p>
            <a:endParaRPr lang="en-US" dirty="0"/>
          </a:p>
        </p:txBody>
      </p:sp>
    </p:spTree>
    <p:extLst>
      <p:ext uri="{BB962C8B-B14F-4D97-AF65-F5344CB8AC3E}">
        <p14:creationId xmlns:p14="http://schemas.microsoft.com/office/powerpoint/2010/main" val="239382636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a:t>
            </a:r>
            <a:endParaRPr lang="en-US" dirty="0"/>
          </a:p>
        </p:txBody>
      </p:sp>
      <p:sp>
        <p:nvSpPr>
          <p:cNvPr id="3" name="Content Placeholder 2"/>
          <p:cNvSpPr>
            <a:spLocks noGrp="1"/>
          </p:cNvSpPr>
          <p:nvPr>
            <p:ph idx="1"/>
          </p:nvPr>
        </p:nvSpPr>
        <p:spPr>
          <a:xfrm>
            <a:off x="507679" y="1547002"/>
            <a:ext cx="7886700" cy="3263504"/>
          </a:xfrm>
        </p:spPr>
        <p:txBody>
          <a:bodyPr/>
          <a:lstStyle/>
          <a:p>
            <a:pPr marL="0" indent="0">
              <a:buNone/>
            </a:pPr>
            <a:r>
              <a:rPr lang="en-US" i="1" dirty="0" smtClean="0">
                <a:solidFill>
                  <a:schemeClr val="accent5"/>
                </a:solidFill>
              </a:rPr>
              <a:t>Step 1: </a:t>
            </a:r>
            <a:r>
              <a:rPr lang="en-US" sz="2000" dirty="0" smtClean="0"/>
              <a:t>Get the number products supplied by each vendor and their average</a:t>
            </a:r>
          </a:p>
          <a:p>
            <a:pPr marL="385763" indent="-385763">
              <a:buFont typeface="+mj-lt"/>
              <a:buAutoNum type="arabicPeriod"/>
            </a:pPr>
            <a:endParaRPr lang="en-US" dirty="0"/>
          </a:p>
          <a:p>
            <a:pPr marL="385763" indent="-385763">
              <a:buFont typeface="+mj-lt"/>
              <a:buAutoNum type="arabicPeriod"/>
            </a:pPr>
            <a:endParaRPr lang="en-US" dirty="0" smtClean="0"/>
          </a:p>
          <a:p>
            <a:pPr marL="385763" indent="-385763">
              <a:buFont typeface="+mj-lt"/>
              <a:buAutoNum type="arabicPeriod"/>
            </a:pPr>
            <a:endParaRPr lang="en-US" dirty="0"/>
          </a:p>
          <a:p>
            <a:pPr marL="0" indent="0">
              <a:buNone/>
            </a:pPr>
            <a:r>
              <a:rPr lang="en-US" i="1" dirty="0" smtClean="0">
                <a:solidFill>
                  <a:schemeClr val="accent5"/>
                </a:solidFill>
              </a:rPr>
              <a:t>Step 2: </a:t>
            </a:r>
            <a:r>
              <a:rPr lang="en-US" sz="2000" dirty="0" smtClean="0"/>
              <a:t>Select rows which have average price less than 10</a:t>
            </a:r>
          </a:p>
          <a:p>
            <a:endParaRPr lang="en-US" dirty="0"/>
          </a:p>
        </p:txBody>
      </p:sp>
      <p:sp>
        <p:nvSpPr>
          <p:cNvPr id="4" name="TextBox 3"/>
          <p:cNvSpPr txBox="1"/>
          <p:nvPr/>
        </p:nvSpPr>
        <p:spPr>
          <a:xfrm>
            <a:off x="457200" y="2384319"/>
            <a:ext cx="6250429" cy="923330"/>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SELECT   V_CODE, COUNT(P_CODE), AVG(P_PRICE)</a:t>
            </a:r>
          </a:p>
          <a:p>
            <a:r>
              <a:rPr lang="en-US" dirty="0" smtClean="0">
                <a:latin typeface="Courier New" panose="02070309020205020404" pitchFamily="49" charset="0"/>
                <a:cs typeface="Courier New" panose="02070309020205020404" pitchFamily="49" charset="0"/>
              </a:rPr>
              <a:t>FROM     PRODUCT</a:t>
            </a:r>
          </a:p>
          <a:p>
            <a:r>
              <a:rPr lang="en-US" dirty="0" smtClean="0">
                <a:latin typeface="Courier New" panose="02070309020205020404" pitchFamily="49" charset="0"/>
                <a:cs typeface="Courier New" panose="02070309020205020404" pitchFamily="49" charset="0"/>
              </a:rPr>
              <a:t>GROUP BY V_CODE;</a:t>
            </a:r>
            <a:endParaRPr lang="en-US" dirty="0">
              <a:latin typeface="Courier New" panose="02070309020205020404" pitchFamily="49" charset="0"/>
              <a:cs typeface="Courier New" panose="02070309020205020404" pitchFamily="49" charset="0"/>
            </a:endParaRPr>
          </a:p>
        </p:txBody>
      </p:sp>
      <p:sp>
        <p:nvSpPr>
          <p:cNvPr id="6" name="TextBox 5"/>
          <p:cNvSpPr txBox="1"/>
          <p:nvPr/>
        </p:nvSpPr>
        <p:spPr>
          <a:xfrm>
            <a:off x="457199" y="4447494"/>
            <a:ext cx="6250429" cy="1200329"/>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SELECT   V_CODE, COUNT(P_CODE), AVG(P_PRICE)</a:t>
            </a:r>
          </a:p>
          <a:p>
            <a:r>
              <a:rPr lang="en-US" dirty="0" smtClean="0">
                <a:latin typeface="Courier New" panose="02070309020205020404" pitchFamily="49" charset="0"/>
                <a:cs typeface="Courier New" panose="02070309020205020404" pitchFamily="49" charset="0"/>
              </a:rPr>
              <a:t>FROM     PRODUCT</a:t>
            </a:r>
          </a:p>
          <a:p>
            <a:r>
              <a:rPr lang="en-US" dirty="0" smtClean="0">
                <a:latin typeface="Courier New" panose="02070309020205020404" pitchFamily="49" charset="0"/>
                <a:cs typeface="Courier New" panose="02070309020205020404" pitchFamily="49" charset="0"/>
              </a:rPr>
              <a:t>GROUP BY V_CODE</a:t>
            </a:r>
          </a:p>
          <a:p>
            <a:r>
              <a:rPr lang="en-US" b="1" dirty="0" smtClean="0">
                <a:latin typeface="Courier New" panose="02070309020205020404" pitchFamily="49" charset="0"/>
                <a:cs typeface="Courier New" panose="02070309020205020404" pitchFamily="49" charset="0"/>
              </a:rPr>
              <a:t>HAVING</a:t>
            </a:r>
            <a:r>
              <a:rPr lang="en-US" dirty="0" smtClean="0">
                <a:latin typeface="Courier New" panose="02070309020205020404" pitchFamily="49" charset="0"/>
                <a:cs typeface="Courier New" panose="02070309020205020404" pitchFamily="49" charset="0"/>
              </a:rPr>
              <a:t>   AVG(P_PRICE) &lt; 10;</a:t>
            </a:r>
            <a:endParaRPr lang="en-US" dirty="0">
              <a:latin typeface="Courier New" panose="02070309020205020404" pitchFamily="49" charset="0"/>
              <a:cs typeface="Courier New" panose="02070309020205020404" pitchFamily="49" charset="0"/>
            </a:endParaRPr>
          </a:p>
        </p:txBody>
      </p:sp>
      <p:pic>
        <p:nvPicPr>
          <p:cNvPr id="9" name="Picture 8"/>
          <p:cNvPicPr>
            <a:picLocks noChangeAspect="1"/>
          </p:cNvPicPr>
          <p:nvPr/>
        </p:nvPicPr>
        <p:blipFill>
          <a:blip r:embed="rId2"/>
          <a:stretch>
            <a:fillRect/>
          </a:stretch>
        </p:blipFill>
        <p:spPr>
          <a:xfrm>
            <a:off x="5543030" y="2745717"/>
            <a:ext cx="2672097" cy="1216927"/>
          </a:xfrm>
          <a:prstGeom prst="rect">
            <a:avLst/>
          </a:prstGeom>
        </p:spPr>
      </p:pic>
      <p:pic>
        <p:nvPicPr>
          <p:cNvPr id="10" name="Picture 9"/>
          <p:cNvPicPr>
            <a:picLocks noChangeAspect="1"/>
          </p:cNvPicPr>
          <p:nvPr/>
        </p:nvPicPr>
        <p:blipFill>
          <a:blip r:embed="rId3"/>
          <a:stretch>
            <a:fillRect/>
          </a:stretch>
        </p:blipFill>
        <p:spPr>
          <a:xfrm>
            <a:off x="5400609" y="4883815"/>
            <a:ext cx="2956937" cy="893372"/>
          </a:xfrm>
          <a:prstGeom prst="rect">
            <a:avLst/>
          </a:prstGeom>
        </p:spPr>
      </p:pic>
    </p:spTree>
    <p:extLst>
      <p:ext uri="{BB962C8B-B14F-4D97-AF65-F5344CB8AC3E}">
        <p14:creationId xmlns:p14="http://schemas.microsoft.com/office/powerpoint/2010/main" val="126221527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3" name="Content Placeholder 2"/>
          <p:cNvSpPr>
            <a:spLocks noGrp="1"/>
          </p:cNvSpPr>
          <p:nvPr>
            <p:ph idx="1"/>
          </p:nvPr>
        </p:nvSpPr>
        <p:spPr>
          <a:xfrm>
            <a:off x="457200" y="1643613"/>
            <a:ext cx="7886700" cy="999266"/>
          </a:xfrm>
        </p:spPr>
        <p:txBody>
          <a:bodyPr>
            <a:normAutofit fontScale="92500" lnSpcReduction="20000"/>
          </a:bodyPr>
          <a:lstStyle/>
          <a:p>
            <a:pPr marL="0" indent="0">
              <a:buNone/>
            </a:pPr>
            <a:r>
              <a:rPr lang="en-US" dirty="0" smtClean="0"/>
              <a:t>Suppose we want to get the total value of the products in inventory supplied by each vendor which are over $500. List the contents by total value in descending.</a:t>
            </a:r>
          </a:p>
          <a:p>
            <a:pPr marL="0" indent="0">
              <a:buNone/>
            </a:pPr>
            <a:endParaRPr lang="en-US" dirty="0" smtClean="0"/>
          </a:p>
          <a:p>
            <a:pPr marL="0" indent="0">
              <a:buNone/>
            </a:pPr>
            <a:endParaRPr lang="en-US" dirty="0"/>
          </a:p>
        </p:txBody>
      </p:sp>
      <p:sp>
        <p:nvSpPr>
          <p:cNvPr id="4" name="TextBox 3"/>
          <p:cNvSpPr txBox="1"/>
          <p:nvPr/>
        </p:nvSpPr>
        <p:spPr>
          <a:xfrm>
            <a:off x="457200" y="2868854"/>
            <a:ext cx="6939720" cy="1754326"/>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SELECT   V_CODE, </a:t>
            </a:r>
            <a:r>
              <a:rPr lang="en-US" b="1" dirty="0" smtClean="0">
                <a:latin typeface="Courier New" panose="02070309020205020404" pitchFamily="49" charset="0"/>
                <a:cs typeface="Courier New" panose="02070309020205020404" pitchFamily="49" charset="0"/>
              </a:rPr>
              <a:t>SUM</a:t>
            </a:r>
            <a:r>
              <a:rPr lang="en-US" dirty="0" smtClean="0">
                <a:latin typeface="Courier New" panose="02070309020205020404" pitchFamily="49" charset="0"/>
                <a:cs typeface="Courier New" panose="02070309020205020404" pitchFamily="49" charset="0"/>
              </a:rPr>
              <a:t>(P_QOH*P_PRICE) AS TOTALVALUE</a:t>
            </a:r>
          </a:p>
          <a:p>
            <a:r>
              <a:rPr lang="en-US" dirty="0" smtClean="0">
                <a:latin typeface="Courier New" panose="02070309020205020404" pitchFamily="49" charset="0"/>
                <a:cs typeface="Courier New" panose="02070309020205020404" pitchFamily="49" charset="0"/>
              </a:rPr>
              <a:t>FROM     PRODUCT</a:t>
            </a:r>
          </a:p>
          <a:p>
            <a:r>
              <a:rPr lang="en-US" b="1" dirty="0" smtClean="0">
                <a:latin typeface="Courier New" panose="02070309020205020404" pitchFamily="49" charset="0"/>
                <a:cs typeface="Courier New" panose="02070309020205020404" pitchFamily="49" charset="0"/>
              </a:rPr>
              <a:t>GROUP BY </a:t>
            </a:r>
            <a:r>
              <a:rPr lang="en-US" dirty="0" smtClean="0">
                <a:latin typeface="Courier New" panose="02070309020205020404" pitchFamily="49" charset="0"/>
                <a:cs typeface="Courier New" panose="02070309020205020404" pitchFamily="49" charset="0"/>
              </a:rPr>
              <a:t>V_CODE</a:t>
            </a:r>
          </a:p>
          <a:p>
            <a:r>
              <a:rPr lang="en-US" b="1" dirty="0" smtClean="0">
                <a:latin typeface="Courier New" panose="02070309020205020404" pitchFamily="49" charset="0"/>
                <a:cs typeface="Courier New" panose="02070309020205020404" pitchFamily="49" charset="0"/>
              </a:rPr>
              <a:t>HAVING</a:t>
            </a:r>
            <a:r>
              <a:rPr lang="en-US" dirty="0" smtClean="0">
                <a:latin typeface="Courier New" panose="02070309020205020404" pitchFamily="49" charset="0"/>
                <a:cs typeface="Courier New" panose="02070309020205020404" pitchFamily="49" charset="0"/>
              </a:rPr>
              <a:t>   (SUM(P_QOH*P_PRICE) &gt; 500)</a:t>
            </a:r>
          </a:p>
          <a:p>
            <a:r>
              <a:rPr lang="en-US" b="1" dirty="0" smtClean="0">
                <a:latin typeface="Courier New" panose="02070309020205020404" pitchFamily="49" charset="0"/>
                <a:cs typeface="Courier New" panose="02070309020205020404" pitchFamily="49" charset="0"/>
              </a:rPr>
              <a:t>ORDER BY </a:t>
            </a:r>
            <a:r>
              <a:rPr lang="en-US" dirty="0" smtClean="0">
                <a:latin typeface="Courier New" panose="02070309020205020404" pitchFamily="49" charset="0"/>
                <a:cs typeface="Courier New" panose="02070309020205020404" pitchFamily="49" charset="0"/>
              </a:rPr>
              <a:t>SUM(P_QOH*P_PRICE) </a:t>
            </a:r>
            <a:r>
              <a:rPr lang="en-US" b="1" dirty="0" smtClean="0">
                <a:latin typeface="Courier New" panose="02070309020205020404" pitchFamily="49" charset="0"/>
                <a:cs typeface="Courier New" panose="02070309020205020404" pitchFamily="49" charset="0"/>
              </a:rPr>
              <a:t>DESC;</a:t>
            </a:r>
          </a:p>
          <a:p>
            <a:endParaRPr lang="en-US" dirty="0"/>
          </a:p>
        </p:txBody>
      </p:sp>
      <p:pic>
        <p:nvPicPr>
          <p:cNvPr id="6" name="Picture 5"/>
          <p:cNvPicPr>
            <a:picLocks noChangeAspect="1"/>
          </p:cNvPicPr>
          <p:nvPr/>
        </p:nvPicPr>
        <p:blipFill>
          <a:blip r:embed="rId2"/>
          <a:stretch>
            <a:fillRect/>
          </a:stretch>
        </p:blipFill>
        <p:spPr>
          <a:xfrm>
            <a:off x="5833441" y="3328378"/>
            <a:ext cx="2589603" cy="2589603"/>
          </a:xfrm>
          <a:prstGeom prst="rect">
            <a:avLst/>
          </a:prstGeom>
        </p:spPr>
      </p:pic>
    </p:spTree>
    <p:extLst>
      <p:ext uri="{BB962C8B-B14F-4D97-AF65-F5344CB8AC3E}">
        <p14:creationId xmlns:p14="http://schemas.microsoft.com/office/powerpoint/2010/main" val="84967454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Practice 8:</a:t>
            </a:r>
            <a:endParaRPr lang="en-US" u="sng" dirty="0"/>
          </a:p>
        </p:txBody>
      </p:sp>
      <p:sp>
        <p:nvSpPr>
          <p:cNvPr id="3" name="Content Placeholder 2"/>
          <p:cNvSpPr>
            <a:spLocks noGrp="1"/>
          </p:cNvSpPr>
          <p:nvPr>
            <p:ph idx="1"/>
          </p:nvPr>
        </p:nvSpPr>
        <p:spPr>
          <a:xfrm>
            <a:off x="391218" y="1661129"/>
            <a:ext cx="7886700" cy="3263504"/>
          </a:xfrm>
        </p:spPr>
        <p:txBody>
          <a:bodyPr/>
          <a:lstStyle/>
          <a:p>
            <a:r>
              <a:rPr lang="en-US" dirty="0" smtClean="0"/>
              <a:t>Find the invoices which have total purchase amount over $100. Show the invoice number and its total purchase amount. List the contents  by total purchase amount in ascending.</a:t>
            </a:r>
          </a:p>
          <a:p>
            <a:pPr lvl="1"/>
            <a:r>
              <a:rPr lang="en-US" dirty="0" smtClean="0"/>
              <a:t>SELECT from LINE</a:t>
            </a:r>
          </a:p>
          <a:p>
            <a:pPr lvl="1"/>
            <a:r>
              <a:rPr lang="en-US" dirty="0" smtClean="0"/>
              <a:t>LINE_UNITS*LINE_PRICE gives the purchase amount of one product in one invoice</a:t>
            </a:r>
          </a:p>
          <a:p>
            <a:pPr lvl="1"/>
            <a:r>
              <a:rPr lang="en-US" dirty="0" smtClean="0"/>
              <a:t>Use SUM to get the total purchase amount</a:t>
            </a:r>
            <a:endParaRPr lang="en-US" dirty="0"/>
          </a:p>
        </p:txBody>
      </p:sp>
    </p:spTree>
    <p:extLst>
      <p:ext uri="{BB962C8B-B14F-4D97-AF65-F5344CB8AC3E}">
        <p14:creationId xmlns:p14="http://schemas.microsoft.com/office/powerpoint/2010/main" val="323994160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223" y="1629583"/>
            <a:ext cx="7886700" cy="3263504"/>
          </a:xfrm>
        </p:spPr>
        <p:txBody>
          <a:bodyPr/>
          <a:lstStyle/>
          <a:p>
            <a:r>
              <a:rPr lang="en-US" dirty="0"/>
              <a:t>Find the invoices which have total purchase amount over $100. Show the invoice number and its total purchase amount. List the contents  by total purchase amount in ascending.</a:t>
            </a:r>
          </a:p>
          <a:p>
            <a:endParaRPr lang="en-US" dirty="0"/>
          </a:p>
        </p:txBody>
      </p:sp>
      <p:pic>
        <p:nvPicPr>
          <p:cNvPr id="2" name="Picture 1"/>
          <p:cNvPicPr>
            <a:picLocks noChangeAspect="1"/>
          </p:cNvPicPr>
          <p:nvPr/>
        </p:nvPicPr>
        <p:blipFill>
          <a:blip r:embed="rId2"/>
          <a:stretch>
            <a:fillRect/>
          </a:stretch>
        </p:blipFill>
        <p:spPr>
          <a:xfrm>
            <a:off x="1396695" y="3332354"/>
            <a:ext cx="6251756" cy="2791188"/>
          </a:xfrm>
          <a:prstGeom prst="rect">
            <a:avLst/>
          </a:prstGeom>
        </p:spPr>
      </p:pic>
    </p:spTree>
    <p:extLst>
      <p:ext uri="{BB962C8B-B14F-4D97-AF65-F5344CB8AC3E}">
        <p14:creationId xmlns:p14="http://schemas.microsoft.com/office/powerpoint/2010/main" val="860094923"/>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database tables</a:t>
            </a:r>
            <a:endParaRPr lang="en-US" dirty="0"/>
          </a:p>
        </p:txBody>
      </p:sp>
      <p:sp>
        <p:nvSpPr>
          <p:cNvPr id="3" name="Content Placeholder 2"/>
          <p:cNvSpPr>
            <a:spLocks noGrp="1"/>
          </p:cNvSpPr>
          <p:nvPr>
            <p:ph idx="1"/>
          </p:nvPr>
        </p:nvSpPr>
        <p:spPr>
          <a:xfrm>
            <a:off x="558981" y="1660411"/>
            <a:ext cx="4031673" cy="3263504"/>
          </a:xfrm>
        </p:spPr>
        <p:txBody>
          <a:bodyPr/>
          <a:lstStyle/>
          <a:p>
            <a:r>
              <a:rPr lang="en-US" dirty="0" smtClean="0"/>
              <a:t>Recall join:</a:t>
            </a:r>
          </a:p>
          <a:p>
            <a:pPr lvl="1"/>
            <a:r>
              <a:rPr lang="en-US" dirty="0" smtClean="0"/>
              <a:t>Combines information from two or more tables.</a:t>
            </a:r>
          </a:p>
          <a:p>
            <a:pPr lvl="1"/>
            <a:r>
              <a:rPr lang="en-US" dirty="0" smtClean="0"/>
              <a:t>A </a:t>
            </a:r>
            <a:r>
              <a:rPr lang="en-US" b="1" dirty="0" smtClean="0"/>
              <a:t>natural join </a:t>
            </a:r>
            <a:r>
              <a:rPr lang="en-US" dirty="0" smtClean="0"/>
              <a:t>links tables by selecting only the rows with common values in their common attributes.</a:t>
            </a:r>
          </a:p>
          <a:p>
            <a:pPr lvl="2"/>
            <a:r>
              <a:rPr lang="en-US" dirty="0" smtClean="0"/>
              <a:t>Create a PRODUCT of the tables</a:t>
            </a:r>
          </a:p>
          <a:p>
            <a:pPr lvl="2"/>
            <a:r>
              <a:rPr lang="en-US" dirty="0"/>
              <a:t>Y</a:t>
            </a:r>
            <a:r>
              <a:rPr lang="en-US" dirty="0" smtClean="0"/>
              <a:t>ield the rows that the </a:t>
            </a:r>
            <a:r>
              <a:rPr lang="en-US" b="1" dirty="0" smtClean="0"/>
              <a:t>join columns </a:t>
            </a:r>
            <a:r>
              <a:rPr lang="en-US" dirty="0" smtClean="0"/>
              <a:t>values are equal.</a:t>
            </a:r>
          </a:p>
          <a:p>
            <a:pPr lvl="2"/>
            <a:r>
              <a:rPr lang="en-US" dirty="0" smtClean="0"/>
              <a:t>Remove duplicate columns.</a:t>
            </a:r>
          </a:p>
          <a:p>
            <a:pPr lvl="1"/>
            <a:endParaRPr lang="en-US" dirty="0" smtClean="0"/>
          </a:p>
          <a:p>
            <a:endParaRPr lang="en-US" dirty="0"/>
          </a:p>
        </p:txBody>
      </p:sp>
      <p:pic>
        <p:nvPicPr>
          <p:cNvPr id="4" name="Picture 3" descr="Missing ALT text"/>
          <p:cNvPicPr/>
          <p:nvPr/>
        </p:nvPicPr>
        <p:blipFill>
          <a:blip r:embed="rId2">
            <a:extLst>
              <a:ext uri="{28A0092B-C50C-407E-A947-70E740481C1C}">
                <a14:useLocalDpi xmlns:a14="http://schemas.microsoft.com/office/drawing/2010/main" val="0"/>
              </a:ext>
            </a:extLst>
          </a:blip>
          <a:srcRect/>
          <a:stretch>
            <a:fillRect/>
          </a:stretch>
        </p:blipFill>
        <p:spPr bwMode="auto">
          <a:xfrm>
            <a:off x="4726109" y="2408093"/>
            <a:ext cx="3573630" cy="2415887"/>
          </a:xfrm>
          <a:prstGeom prst="rect">
            <a:avLst/>
          </a:prstGeom>
          <a:noFill/>
          <a:ln>
            <a:noFill/>
          </a:ln>
        </p:spPr>
      </p:pic>
    </p:spTree>
    <p:extLst>
      <p:ext uri="{BB962C8B-B14F-4D97-AF65-F5344CB8AC3E}">
        <p14:creationId xmlns:p14="http://schemas.microsoft.com/office/powerpoint/2010/main" val="406391191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SQL to join tables</a:t>
            </a:r>
            <a:endParaRPr lang="en-US" dirty="0"/>
          </a:p>
        </p:txBody>
      </p:sp>
      <p:sp>
        <p:nvSpPr>
          <p:cNvPr id="3" name="Content Placeholder 2"/>
          <p:cNvSpPr>
            <a:spLocks noGrp="1"/>
          </p:cNvSpPr>
          <p:nvPr>
            <p:ph idx="1"/>
          </p:nvPr>
        </p:nvSpPr>
        <p:spPr>
          <a:xfrm>
            <a:off x="535133" y="1740446"/>
            <a:ext cx="7886700" cy="3263504"/>
          </a:xfrm>
        </p:spPr>
        <p:txBody>
          <a:bodyPr/>
          <a:lstStyle/>
          <a:p>
            <a:r>
              <a:rPr lang="en-US" dirty="0" smtClean="0">
                <a:sym typeface="Wingdings" panose="05000000000000000000" pitchFamily="2" charset="2"/>
              </a:rPr>
              <a:t>Create the </a:t>
            </a:r>
            <a:r>
              <a:rPr lang="en-US" dirty="0">
                <a:sym typeface="Wingdings" panose="05000000000000000000" pitchFamily="2" charset="2"/>
              </a:rPr>
              <a:t>C</a:t>
            </a:r>
            <a:r>
              <a:rPr lang="en-US" dirty="0" smtClean="0">
                <a:sym typeface="Wingdings" panose="05000000000000000000" pitchFamily="2" charset="2"/>
              </a:rPr>
              <a:t>artesian product</a:t>
            </a:r>
          </a:p>
          <a:p>
            <a:pPr marL="342900" lvl="1" indent="0">
              <a:buNone/>
            </a:pPr>
            <a:r>
              <a:rPr lang="en-US" dirty="0" smtClean="0"/>
              <a:t>-- List the tables in the FROM clause</a:t>
            </a:r>
            <a:endParaRPr lang="en-US" dirty="0" smtClean="0">
              <a:sym typeface="Wingdings" panose="05000000000000000000" pitchFamily="2" charset="2"/>
            </a:endParaRPr>
          </a:p>
          <a:p>
            <a:r>
              <a:rPr lang="en-US" dirty="0" smtClean="0">
                <a:sym typeface="Wingdings" panose="05000000000000000000" pitchFamily="2" charset="2"/>
              </a:rPr>
              <a:t>Select only the rows in which the common attribute values match</a:t>
            </a:r>
          </a:p>
          <a:p>
            <a:pPr marL="342900" lvl="1" indent="0">
              <a:buNone/>
            </a:pPr>
            <a:r>
              <a:rPr lang="en-US" dirty="0" smtClean="0">
                <a:sym typeface="Wingdings" panose="05000000000000000000" pitchFamily="2" charset="2"/>
              </a:rPr>
              <a:t>-- Use the WHERE clause to indicate the join condition</a:t>
            </a:r>
          </a:p>
          <a:p>
            <a:pPr marL="342900" lvl="1" indent="0">
              <a:buNone/>
            </a:pPr>
            <a:r>
              <a:rPr lang="en-US" dirty="0" smtClean="0">
                <a:sym typeface="Wingdings" panose="05000000000000000000" pitchFamily="2" charset="2"/>
              </a:rPr>
              <a:t>-- The join condition is generally an equality comparison between the </a:t>
            </a:r>
            <a:r>
              <a:rPr lang="en-US" i="1" dirty="0" smtClean="0">
                <a:solidFill>
                  <a:schemeClr val="accent5"/>
                </a:solidFill>
                <a:sym typeface="Wingdings" panose="05000000000000000000" pitchFamily="2" charset="2"/>
              </a:rPr>
              <a:t>foreign key</a:t>
            </a:r>
            <a:r>
              <a:rPr lang="en-US" dirty="0" smtClean="0">
                <a:sym typeface="Wingdings" panose="05000000000000000000" pitchFamily="2" charset="2"/>
              </a:rPr>
              <a:t> and the </a:t>
            </a:r>
            <a:r>
              <a:rPr lang="en-US" i="1" dirty="0" smtClean="0">
                <a:solidFill>
                  <a:srgbClr val="FF0000"/>
                </a:solidFill>
                <a:sym typeface="Wingdings" panose="05000000000000000000" pitchFamily="2" charset="2"/>
              </a:rPr>
              <a:t>primary key </a:t>
            </a:r>
            <a:r>
              <a:rPr lang="en-US" dirty="0" smtClean="0">
                <a:sym typeface="Wingdings" panose="05000000000000000000" pitchFamily="2" charset="2"/>
              </a:rPr>
              <a:t>of the related tables.</a:t>
            </a:r>
          </a:p>
        </p:txBody>
      </p:sp>
    </p:spTree>
    <p:extLst>
      <p:ext uri="{BB962C8B-B14F-4D97-AF65-F5344CB8AC3E}">
        <p14:creationId xmlns:p14="http://schemas.microsoft.com/office/powerpoint/2010/main" val="385765648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SQL to join tables</a:t>
            </a:r>
            <a:endParaRPr lang="en-US" dirty="0"/>
          </a:p>
        </p:txBody>
      </p:sp>
      <p:sp>
        <p:nvSpPr>
          <p:cNvPr id="3" name="Content Placeholder 2"/>
          <p:cNvSpPr>
            <a:spLocks noGrp="1"/>
          </p:cNvSpPr>
          <p:nvPr>
            <p:ph idx="1"/>
          </p:nvPr>
        </p:nvSpPr>
        <p:spPr>
          <a:xfrm>
            <a:off x="457200" y="1666988"/>
            <a:ext cx="7886700" cy="3906497"/>
          </a:xfrm>
        </p:spPr>
        <p:txBody>
          <a:bodyPr>
            <a:normAutofit fontScale="92500"/>
          </a:bodyPr>
          <a:lstStyle/>
          <a:p>
            <a:r>
              <a:rPr lang="en-US" dirty="0" smtClean="0"/>
              <a:t>How to get all the products with their vendors information?</a:t>
            </a:r>
          </a:p>
          <a:p>
            <a:pPr lvl="1"/>
            <a:r>
              <a:rPr lang="en-US" dirty="0" smtClean="0"/>
              <a:t>Join VENDOR and PRODUCT</a:t>
            </a:r>
          </a:p>
          <a:p>
            <a:pPr lvl="1"/>
            <a:r>
              <a:rPr lang="en-US" dirty="0" smtClean="0"/>
              <a:t>Common attributes: V_CODE</a:t>
            </a:r>
          </a:p>
          <a:p>
            <a:pPr lvl="1"/>
            <a:endParaRPr lang="en-US" dirty="0" smtClean="0"/>
          </a:p>
          <a:p>
            <a:pPr marL="342900" lvl="1" indent="0">
              <a:buNone/>
            </a:pPr>
            <a:endParaRPr lang="en-US" sz="1350" dirty="0"/>
          </a:p>
          <a:p>
            <a:pPr marL="342900" lvl="1" indent="0">
              <a:buNone/>
            </a:pPr>
            <a:endParaRPr lang="en-US" sz="1350" dirty="0"/>
          </a:p>
          <a:p>
            <a:pPr marL="342900" lvl="1" indent="0">
              <a:buNone/>
            </a:pPr>
            <a:endParaRPr lang="en-US" sz="1350" dirty="0"/>
          </a:p>
          <a:p>
            <a:pPr marL="342900" lvl="1" indent="0">
              <a:buNone/>
            </a:pPr>
            <a:endParaRPr lang="en-US" sz="1350" dirty="0"/>
          </a:p>
          <a:p>
            <a:pPr marL="0" indent="0">
              <a:buNone/>
            </a:pPr>
            <a:r>
              <a:rPr lang="en-US" sz="1500" dirty="0">
                <a:latin typeface="Courier New" panose="02070309020205020404" pitchFamily="49" charset="0"/>
                <a:cs typeface="Courier New" panose="02070309020205020404" pitchFamily="49" charset="0"/>
              </a:rPr>
              <a:t>SELECT P_DESCRIPT, P_PRICE, V_NAME, V_CONTACT, V_AREACODE, V_PHONE</a:t>
            </a:r>
          </a:p>
          <a:p>
            <a:pPr marL="0" indent="0">
              <a:buNone/>
            </a:pPr>
            <a:r>
              <a:rPr lang="en-US" sz="1500" dirty="0">
                <a:latin typeface="Courier New" panose="02070309020205020404" pitchFamily="49" charset="0"/>
                <a:cs typeface="Courier New" panose="02070309020205020404" pitchFamily="49" charset="0"/>
              </a:rPr>
              <a:t>FROM   </a:t>
            </a:r>
            <a:r>
              <a:rPr lang="en-US" sz="1500" b="1" dirty="0">
                <a:latin typeface="Courier New" panose="02070309020205020404" pitchFamily="49" charset="0"/>
                <a:cs typeface="Courier New" panose="02070309020205020404" pitchFamily="49" charset="0"/>
              </a:rPr>
              <a:t>PRODUCT, VENDOR</a:t>
            </a:r>
          </a:p>
          <a:p>
            <a:pPr marL="0" indent="0">
              <a:buNone/>
            </a:pPr>
            <a:r>
              <a:rPr lang="en-US" sz="1500" dirty="0">
                <a:latin typeface="Courier New" panose="02070309020205020404" pitchFamily="49" charset="0"/>
                <a:cs typeface="Courier New" panose="02070309020205020404" pitchFamily="49" charset="0"/>
              </a:rPr>
              <a:t>WHERE  </a:t>
            </a:r>
            <a:r>
              <a:rPr lang="en-US" sz="1500" b="1" dirty="0">
                <a:latin typeface="Courier New" panose="02070309020205020404" pitchFamily="49" charset="0"/>
                <a:cs typeface="Courier New" panose="02070309020205020404" pitchFamily="49" charset="0"/>
              </a:rPr>
              <a:t>PRODUCT.V_CODE = VENDOR.V_CODE;</a:t>
            </a:r>
            <a:endParaRPr lang="en-US" sz="1500" b="1" dirty="0"/>
          </a:p>
        </p:txBody>
      </p:sp>
      <p:pic>
        <p:nvPicPr>
          <p:cNvPr id="4" name="Picture 3"/>
          <p:cNvPicPr>
            <a:picLocks noChangeAspect="1"/>
          </p:cNvPicPr>
          <p:nvPr/>
        </p:nvPicPr>
        <p:blipFill>
          <a:blip r:embed="rId2"/>
          <a:stretch>
            <a:fillRect/>
          </a:stretch>
        </p:blipFill>
        <p:spPr>
          <a:xfrm>
            <a:off x="776696" y="2901548"/>
            <a:ext cx="7415213" cy="1128713"/>
          </a:xfrm>
          <a:prstGeom prst="rect">
            <a:avLst/>
          </a:prstGeom>
        </p:spPr>
      </p:pic>
    </p:spTree>
    <p:extLst>
      <p:ext uri="{BB962C8B-B14F-4D97-AF65-F5344CB8AC3E}">
        <p14:creationId xmlns:p14="http://schemas.microsoft.com/office/powerpoint/2010/main" val="137385279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80380" y="1782332"/>
            <a:ext cx="5938730" cy="4672013"/>
          </a:xfrm>
          <a:prstGeom prst="rect">
            <a:avLst/>
          </a:prstGeom>
        </p:spPr>
      </p:pic>
    </p:spTree>
    <p:extLst>
      <p:ext uri="{BB962C8B-B14F-4D97-AF65-F5344CB8AC3E}">
        <p14:creationId xmlns:p14="http://schemas.microsoft.com/office/powerpoint/2010/main" val="379105280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a:t>
            </a:r>
            <a:endParaRPr lang="en-US" dirty="0"/>
          </a:p>
        </p:txBody>
      </p:sp>
      <p:sp>
        <p:nvSpPr>
          <p:cNvPr id="3" name="Content Placeholder 2"/>
          <p:cNvSpPr>
            <a:spLocks noGrp="1"/>
          </p:cNvSpPr>
          <p:nvPr>
            <p:ph idx="1"/>
          </p:nvPr>
        </p:nvSpPr>
        <p:spPr>
          <a:xfrm>
            <a:off x="508459" y="1672420"/>
            <a:ext cx="7973690" cy="4240700"/>
          </a:xfrm>
        </p:spPr>
        <p:txBody>
          <a:bodyPr>
            <a:normAutofit fontScale="85000" lnSpcReduction="10000"/>
          </a:bodyPr>
          <a:lstStyle/>
          <a:p>
            <a:r>
              <a:rPr lang="en-US" dirty="0" smtClean="0"/>
              <a:t>If you want to group table rows, you could use GROUP BY clause.</a:t>
            </a:r>
          </a:p>
          <a:p>
            <a:pPr>
              <a:defRPr/>
            </a:pPr>
            <a:r>
              <a:rPr lang="en-US" dirty="0"/>
              <a:t>Syntax</a:t>
            </a:r>
            <a:r>
              <a:rPr lang="en-US" dirty="0" smtClean="0"/>
              <a:t>:</a:t>
            </a:r>
          </a:p>
          <a:p>
            <a:pPr indent="0">
              <a:buNone/>
              <a:defRPr/>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SELECT    </a:t>
            </a:r>
            <a:r>
              <a:rPr lang="en-US" i="1" dirty="0" err="1">
                <a:latin typeface="Courier New" panose="02070309020205020404" pitchFamily="49" charset="0"/>
                <a:cs typeface="Courier New" panose="02070309020205020404" pitchFamily="49" charset="0"/>
              </a:rPr>
              <a:t>columnlist</a:t>
            </a:r>
            <a:endParaRPr lang="en-US" i="1" dirty="0">
              <a:latin typeface="Courier New" panose="02070309020205020404" pitchFamily="49" charset="0"/>
              <a:cs typeface="Courier New" panose="02070309020205020404" pitchFamily="49" charset="0"/>
            </a:endParaRPr>
          </a:p>
          <a:p>
            <a:pPr indent="0">
              <a:buNone/>
              <a:defRPr/>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FROM      </a:t>
            </a:r>
            <a:r>
              <a:rPr lang="en-US" i="1" dirty="0" err="1">
                <a:latin typeface="Courier New" panose="02070309020205020404" pitchFamily="49" charset="0"/>
                <a:cs typeface="Courier New" panose="02070309020205020404" pitchFamily="49" charset="0"/>
              </a:rPr>
              <a:t>tablelist</a:t>
            </a:r>
            <a:endParaRPr lang="en-US" i="1" dirty="0">
              <a:latin typeface="Courier New" panose="02070309020205020404" pitchFamily="49" charset="0"/>
              <a:cs typeface="Courier New" panose="02070309020205020404" pitchFamily="49" charset="0"/>
            </a:endParaRPr>
          </a:p>
          <a:p>
            <a:pPr indent="0">
              <a:buNone/>
              <a:defRPr/>
            </a:pPr>
            <a:r>
              <a:rPr lang="en-US" dirty="0">
                <a:latin typeface="Courier New" panose="02070309020205020404" pitchFamily="49" charset="0"/>
                <a:cs typeface="Courier New" panose="02070309020205020404" pitchFamily="49" charset="0"/>
              </a:rPr>
              <a:t>	[WHERE    </a:t>
            </a:r>
            <a:r>
              <a:rPr lang="en-US" i="1" dirty="0" err="1">
                <a:latin typeface="Courier New" panose="02070309020205020404" pitchFamily="49" charset="0"/>
                <a:cs typeface="Courier New" panose="02070309020205020404" pitchFamily="49" charset="0"/>
              </a:rPr>
              <a:t>conditionlist</a:t>
            </a:r>
            <a:r>
              <a:rPr lang="en-US" dirty="0">
                <a:latin typeface="Courier New" panose="02070309020205020404" pitchFamily="49" charset="0"/>
                <a:cs typeface="Courier New" panose="02070309020205020404" pitchFamily="49" charset="0"/>
              </a:rPr>
              <a:t>]</a:t>
            </a:r>
          </a:p>
          <a:p>
            <a:pPr indent="0">
              <a:buNone/>
              <a:defRPr/>
            </a:pPr>
            <a:r>
              <a:rPr lang="en-US" dirty="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a:t>
            </a:r>
            <a:r>
              <a:rPr lang="en-US" dirty="0">
                <a:solidFill>
                  <a:srgbClr val="0070C0"/>
                </a:solidFill>
                <a:latin typeface="Courier New" panose="02070309020205020404" pitchFamily="49" charset="0"/>
                <a:cs typeface="Courier New" panose="02070309020205020404" pitchFamily="49" charset="0"/>
              </a:rPr>
              <a:t>GROUP BY </a:t>
            </a:r>
            <a:r>
              <a:rPr lang="en-US" i="1" dirty="0" err="1">
                <a:solidFill>
                  <a:srgbClr val="0070C0"/>
                </a:solidFill>
                <a:latin typeface="Courier New" panose="02070309020205020404" pitchFamily="49" charset="0"/>
                <a:cs typeface="Courier New" panose="02070309020205020404" pitchFamily="49" charset="0"/>
              </a:rPr>
              <a:t>columnlist</a:t>
            </a:r>
            <a:r>
              <a:rPr lang="en-US" dirty="0">
                <a:solidFill>
                  <a:srgbClr val="0070C0"/>
                </a:solidFill>
                <a:latin typeface="Courier New" panose="02070309020205020404" pitchFamily="49" charset="0"/>
                <a:cs typeface="Courier New" panose="02070309020205020404" pitchFamily="49" charset="0"/>
              </a:rPr>
              <a:t>]</a:t>
            </a:r>
          </a:p>
          <a:p>
            <a:pPr indent="0">
              <a:buNone/>
              <a:defRPr/>
            </a:pPr>
            <a:r>
              <a:rPr lang="en-US" dirty="0">
                <a:solidFill>
                  <a:srgbClr val="0070C0"/>
                </a:solidFill>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a:t>
            </a:r>
            <a:r>
              <a:rPr lang="en-US" dirty="0">
                <a:solidFill>
                  <a:srgbClr val="0070C0"/>
                </a:solidFill>
                <a:latin typeface="Courier New" panose="02070309020205020404" pitchFamily="49" charset="0"/>
                <a:cs typeface="Courier New" panose="02070309020205020404" pitchFamily="49" charset="0"/>
              </a:rPr>
              <a:t>HAVING   </a:t>
            </a:r>
            <a:r>
              <a:rPr lang="en-US" i="1" dirty="0" err="1">
                <a:solidFill>
                  <a:srgbClr val="0070C0"/>
                </a:solidFill>
                <a:latin typeface="Courier New" panose="02070309020205020404" pitchFamily="49" charset="0"/>
                <a:cs typeface="Courier New" panose="02070309020205020404" pitchFamily="49" charset="0"/>
              </a:rPr>
              <a:t>conditionlist</a:t>
            </a:r>
            <a:r>
              <a:rPr lang="en-US" dirty="0">
                <a:solidFill>
                  <a:srgbClr val="0070C0"/>
                </a:solidFill>
                <a:latin typeface="Courier New" panose="02070309020205020404" pitchFamily="49" charset="0"/>
                <a:cs typeface="Courier New" panose="02070309020205020404" pitchFamily="49" charset="0"/>
              </a:rPr>
              <a:t>]</a:t>
            </a:r>
          </a:p>
          <a:p>
            <a:pPr indent="0">
              <a:buNone/>
              <a:defRPr/>
            </a:pPr>
            <a:r>
              <a:rPr lang="en-US" dirty="0">
                <a:latin typeface="Courier New" panose="02070309020205020404" pitchFamily="49" charset="0"/>
                <a:cs typeface="Courier New" panose="02070309020205020404" pitchFamily="49" charset="0"/>
              </a:rPr>
              <a:t>	[ORDER BY </a:t>
            </a:r>
            <a:r>
              <a:rPr lang="en-US" dirty="0" err="1">
                <a:latin typeface="Courier New" panose="02070309020205020404" pitchFamily="49" charset="0"/>
                <a:cs typeface="Courier New" panose="02070309020205020404" pitchFamily="49" charset="0"/>
              </a:rPr>
              <a:t>columnlist</a:t>
            </a:r>
            <a:r>
              <a:rPr lang="en-US" dirty="0">
                <a:latin typeface="Courier New" panose="02070309020205020404" pitchFamily="49" charset="0"/>
                <a:cs typeface="Courier New" panose="02070309020205020404" pitchFamily="49" charset="0"/>
              </a:rPr>
              <a:t> [ASC | DESC</a:t>
            </a:r>
            <a:r>
              <a:rPr lang="en-US" dirty="0" smtClean="0">
                <a:latin typeface="Courier New" panose="02070309020205020404" pitchFamily="49" charset="0"/>
                <a:cs typeface="Courier New" panose="02070309020205020404" pitchFamily="49" charset="0"/>
              </a:rPr>
              <a:t>]];</a:t>
            </a:r>
            <a:endParaRPr lang="en-US" dirty="0" smtClean="0"/>
          </a:p>
          <a:p>
            <a:pPr>
              <a:defRPr/>
            </a:pPr>
            <a:r>
              <a:rPr lang="en-US" dirty="0" smtClean="0"/>
              <a:t>GROUP BY is generally used when you have columns combined with aggregate functions in the SELECT statement.</a:t>
            </a:r>
            <a:endParaRPr lang="en-US" dirty="0"/>
          </a:p>
          <a:p>
            <a:endParaRPr lang="en-US" dirty="0"/>
          </a:p>
        </p:txBody>
      </p:sp>
    </p:spTree>
    <p:extLst>
      <p:ext uri="{BB962C8B-B14F-4D97-AF65-F5344CB8AC3E}">
        <p14:creationId xmlns:p14="http://schemas.microsoft.com/office/powerpoint/2010/main" val="41670775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SQL to join tables</a:t>
            </a:r>
            <a:endParaRPr lang="en-US" dirty="0"/>
          </a:p>
        </p:txBody>
      </p:sp>
      <p:sp>
        <p:nvSpPr>
          <p:cNvPr id="3" name="Content Placeholder 2"/>
          <p:cNvSpPr>
            <a:spLocks noGrp="1"/>
          </p:cNvSpPr>
          <p:nvPr>
            <p:ph idx="1"/>
          </p:nvPr>
        </p:nvSpPr>
        <p:spPr>
          <a:xfrm>
            <a:off x="457200" y="1594715"/>
            <a:ext cx="8054276" cy="3263504"/>
          </a:xfrm>
        </p:spPr>
        <p:txBody>
          <a:bodyPr>
            <a:normAutofit fontScale="77500" lnSpcReduction="20000"/>
          </a:bodyPr>
          <a:lstStyle/>
          <a:p>
            <a:r>
              <a:rPr lang="en-US" dirty="0" smtClean="0"/>
              <a:t>You can also use other SQL commands on the joined tables.</a:t>
            </a:r>
          </a:p>
          <a:p>
            <a:endParaRPr lang="en-US" dirty="0" smtClean="0"/>
          </a:p>
          <a:p>
            <a:r>
              <a:rPr lang="en-US" dirty="0" smtClean="0"/>
              <a:t>List the products that were stocked after 2016-01-15 and their vendors information by their price in ascending.</a:t>
            </a:r>
          </a:p>
          <a:p>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SELECT   P_DESCRIPT, P_PRICE, P_INDATE, V_NAME, V_CONTACT, V_PHONE</a:t>
            </a:r>
          </a:p>
          <a:p>
            <a:pPr marL="0" indent="0">
              <a:buNone/>
            </a:pPr>
            <a:r>
              <a:rPr lang="en-US" sz="1500" dirty="0">
                <a:latin typeface="Courier New" panose="02070309020205020404" pitchFamily="49" charset="0"/>
                <a:cs typeface="Courier New" panose="02070309020205020404" pitchFamily="49" charset="0"/>
              </a:rPr>
              <a:t>FROM     </a:t>
            </a:r>
            <a:r>
              <a:rPr lang="en-US" sz="1500" b="1" dirty="0">
                <a:latin typeface="Courier New" panose="02070309020205020404" pitchFamily="49" charset="0"/>
                <a:cs typeface="Courier New" panose="02070309020205020404" pitchFamily="49" charset="0"/>
              </a:rPr>
              <a:t>PRODUCT, VENDOR</a:t>
            </a:r>
          </a:p>
          <a:p>
            <a:pPr marL="0" indent="0">
              <a:buNone/>
            </a:pPr>
            <a:r>
              <a:rPr lang="en-US" sz="1500" dirty="0">
                <a:latin typeface="Courier New" panose="02070309020205020404" pitchFamily="49" charset="0"/>
                <a:cs typeface="Courier New" panose="02070309020205020404" pitchFamily="49" charset="0"/>
              </a:rPr>
              <a:t>WHERE    </a:t>
            </a:r>
            <a:r>
              <a:rPr lang="en-US" sz="1500" b="1" dirty="0">
                <a:latin typeface="Courier New" panose="02070309020205020404" pitchFamily="49" charset="0"/>
                <a:cs typeface="Courier New" panose="02070309020205020404" pitchFamily="49" charset="0"/>
              </a:rPr>
              <a:t>PRODUCT.V_CODE = VENDOR.V_CODE</a:t>
            </a:r>
          </a:p>
          <a:p>
            <a:pPr marL="0" indent="0">
              <a:buNone/>
            </a:pPr>
            <a:r>
              <a:rPr lang="en-US" sz="1500" dirty="0">
                <a:latin typeface="Courier New" panose="02070309020205020404" pitchFamily="49" charset="0"/>
                <a:cs typeface="Courier New" panose="02070309020205020404" pitchFamily="49" charset="0"/>
              </a:rPr>
              <a:t>AND      P_INDATE &gt; ’2016-01-15’</a:t>
            </a:r>
          </a:p>
          <a:p>
            <a:pPr marL="0" indent="0">
              <a:buNone/>
            </a:pPr>
            <a:r>
              <a:rPr lang="en-US" sz="1500" dirty="0">
                <a:latin typeface="Courier New" panose="02070309020205020404" pitchFamily="49" charset="0"/>
                <a:cs typeface="Courier New" panose="02070309020205020404" pitchFamily="49" charset="0"/>
              </a:rPr>
              <a:t>ORDER BY P_PRICE;</a:t>
            </a:r>
            <a:endParaRPr lang="en-US" sz="1500" dirty="0"/>
          </a:p>
          <a:p>
            <a:pPr marL="0" indent="0">
              <a:buNone/>
            </a:pPr>
            <a:endParaRPr lang="en-US" dirty="0"/>
          </a:p>
        </p:txBody>
      </p:sp>
      <p:sp>
        <p:nvSpPr>
          <p:cNvPr id="4" name="Rectangle 3"/>
          <p:cNvSpPr/>
          <p:nvPr/>
        </p:nvSpPr>
        <p:spPr>
          <a:xfrm>
            <a:off x="457200" y="4106972"/>
            <a:ext cx="4526253" cy="56551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67350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32126" y="1695325"/>
            <a:ext cx="6480032" cy="4266356"/>
          </a:xfrm>
          <a:prstGeom prst="rect">
            <a:avLst/>
          </a:prstGeom>
        </p:spPr>
      </p:pic>
    </p:spTree>
    <p:extLst>
      <p:ext uri="{BB962C8B-B14F-4D97-AF65-F5344CB8AC3E}">
        <p14:creationId xmlns:p14="http://schemas.microsoft.com/office/powerpoint/2010/main" val="3892109138"/>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Practice 9</a:t>
            </a:r>
            <a:endParaRPr lang="en-US" u="sng" dirty="0"/>
          </a:p>
        </p:txBody>
      </p:sp>
      <p:sp>
        <p:nvSpPr>
          <p:cNvPr id="3" name="Content Placeholder 2"/>
          <p:cNvSpPr>
            <a:spLocks noGrp="1"/>
          </p:cNvSpPr>
          <p:nvPr>
            <p:ph idx="1"/>
          </p:nvPr>
        </p:nvSpPr>
        <p:spPr>
          <a:xfrm>
            <a:off x="457200" y="1694557"/>
            <a:ext cx="7886700" cy="3278558"/>
          </a:xfrm>
        </p:spPr>
        <p:txBody>
          <a:bodyPr/>
          <a:lstStyle/>
          <a:p>
            <a:r>
              <a:rPr lang="en-US" dirty="0" smtClean="0"/>
              <a:t>List customers and the date they generated invoices.</a:t>
            </a:r>
          </a:p>
          <a:p>
            <a:endParaRPr lang="en-US" dirty="0"/>
          </a:p>
          <a:p>
            <a:endParaRPr lang="en-US" dirty="0" smtClean="0"/>
          </a:p>
          <a:p>
            <a:endParaRPr lang="en-US" dirty="0"/>
          </a:p>
          <a:p>
            <a:endParaRPr lang="en-US" dirty="0" smtClean="0"/>
          </a:p>
          <a:p>
            <a:r>
              <a:rPr lang="en-US" dirty="0" smtClean="0"/>
              <a:t>For the customers who live in area ‘615’, find out their information and the date they generated invoices. Show same attributes as the above query. List the records by their balance in descending.</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76808415"/>
              </p:ext>
            </p:extLst>
          </p:nvPr>
        </p:nvGraphicFramePr>
        <p:xfrm>
          <a:off x="1055816" y="2305681"/>
          <a:ext cx="6096000" cy="1272540"/>
        </p:xfrm>
        <a:graphic>
          <a:graphicData uri="http://schemas.openxmlformats.org/drawingml/2006/table">
            <a:tbl>
              <a:tblPr firstRow="1" bandRow="1">
                <a:tableStyleId>{5C22544A-7EE6-4342-B048-85BDC9FD1C3A}</a:tableStyleId>
              </a:tblPr>
              <a:tblGrid>
                <a:gridCol w="1701585">
                  <a:extLst>
                    <a:ext uri="{9D8B030D-6E8A-4147-A177-3AD203B41FA5}">
                      <a16:colId xmlns:a16="http://schemas.microsoft.com/office/drawing/2014/main" val="20000"/>
                    </a:ext>
                  </a:extLst>
                </a:gridCol>
                <a:gridCol w="2362415">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274320">
                <a:tc>
                  <a:txBody>
                    <a:bodyPr/>
                    <a:lstStyle/>
                    <a:p>
                      <a:r>
                        <a:rPr lang="en-US" sz="1400" dirty="0" smtClean="0"/>
                        <a:t>TABLE</a:t>
                      </a:r>
                      <a:endParaRPr lang="en-US" sz="1400" dirty="0"/>
                    </a:p>
                  </a:txBody>
                  <a:tcPr marL="68580" marR="68580" marT="34290" marB="34290"/>
                </a:tc>
                <a:tc>
                  <a:txBody>
                    <a:bodyPr/>
                    <a:lstStyle/>
                    <a:p>
                      <a:r>
                        <a:rPr lang="en-US" sz="1400" dirty="0" smtClean="0"/>
                        <a:t>ATTRIBUTES TO BE SHOWN</a:t>
                      </a:r>
                      <a:endParaRPr lang="en-US" sz="1400" dirty="0"/>
                    </a:p>
                  </a:txBody>
                  <a:tcPr marL="68580" marR="68580" marT="34290" marB="34290"/>
                </a:tc>
                <a:tc>
                  <a:txBody>
                    <a:bodyPr/>
                    <a:lstStyle/>
                    <a:p>
                      <a:r>
                        <a:rPr lang="en-US" sz="1400" dirty="0" smtClean="0"/>
                        <a:t>LINKING ATTRIBUTE</a:t>
                      </a:r>
                      <a:endParaRPr lang="en-US" sz="1400" dirty="0"/>
                    </a:p>
                  </a:txBody>
                  <a:tcPr marL="68580" marR="68580" marT="34290" marB="34290"/>
                </a:tc>
                <a:extLst>
                  <a:ext uri="{0D108BD9-81ED-4DB2-BD59-A6C34878D82A}">
                    <a16:rowId xmlns:a16="http://schemas.microsoft.com/office/drawing/2014/main" val="10000"/>
                  </a:ext>
                </a:extLst>
              </a:tr>
              <a:tr h="685800">
                <a:tc>
                  <a:txBody>
                    <a:bodyPr/>
                    <a:lstStyle/>
                    <a:p>
                      <a:r>
                        <a:rPr lang="en-US" sz="1400" dirty="0" smtClean="0"/>
                        <a:t>CUSTOMER</a:t>
                      </a:r>
                      <a:endParaRPr lang="en-US" sz="1400" dirty="0"/>
                    </a:p>
                  </a:txBody>
                  <a:tcPr marL="68580" marR="68580" marT="34290" marB="34290"/>
                </a:tc>
                <a:tc>
                  <a:txBody>
                    <a:bodyPr/>
                    <a:lstStyle/>
                    <a:p>
                      <a:r>
                        <a:rPr lang="en-US" sz="1400" dirty="0" smtClean="0"/>
                        <a:t>CUS_LNAME,</a:t>
                      </a:r>
                      <a:r>
                        <a:rPr lang="en-US" sz="1400" baseline="0" dirty="0" smtClean="0"/>
                        <a:t> CUS_FNAME, CUS_INITIAL, CUS_AREACODE, CUS_BALANCE</a:t>
                      </a:r>
                      <a:endParaRPr lang="en-US" sz="1400" dirty="0"/>
                    </a:p>
                  </a:txBody>
                  <a:tcPr marL="68580" marR="68580" marT="34290" marB="34290"/>
                </a:tc>
                <a:tc>
                  <a:txBody>
                    <a:bodyPr/>
                    <a:lstStyle/>
                    <a:p>
                      <a:r>
                        <a:rPr lang="en-US" sz="1400" dirty="0" smtClean="0"/>
                        <a:t>CUS_CODE</a:t>
                      </a:r>
                      <a:endParaRPr lang="en-US" sz="1400" dirty="0"/>
                    </a:p>
                  </a:txBody>
                  <a:tcPr marL="68580" marR="68580" marT="34290" marB="34290"/>
                </a:tc>
                <a:extLst>
                  <a:ext uri="{0D108BD9-81ED-4DB2-BD59-A6C34878D82A}">
                    <a16:rowId xmlns:a16="http://schemas.microsoft.com/office/drawing/2014/main" val="10001"/>
                  </a:ext>
                </a:extLst>
              </a:tr>
              <a:tr h="278130">
                <a:tc>
                  <a:txBody>
                    <a:bodyPr/>
                    <a:lstStyle/>
                    <a:p>
                      <a:r>
                        <a:rPr lang="en-US" sz="1400" dirty="0" smtClean="0"/>
                        <a:t>INVOICE</a:t>
                      </a:r>
                      <a:endParaRPr lang="en-US" sz="1400" dirty="0"/>
                    </a:p>
                  </a:txBody>
                  <a:tcPr marL="68580" marR="68580" marT="34290" marB="34290"/>
                </a:tc>
                <a:tc>
                  <a:txBody>
                    <a:bodyPr/>
                    <a:lstStyle/>
                    <a:p>
                      <a:r>
                        <a:rPr lang="en-US" sz="1400" dirty="0" smtClean="0"/>
                        <a:t>INV_NUMBER, INV_DATE</a:t>
                      </a:r>
                      <a:endParaRPr lang="en-US" sz="1400" dirty="0"/>
                    </a:p>
                  </a:txBody>
                  <a:tcPr marL="68580" marR="68580" marT="34290" marB="34290"/>
                </a:tc>
                <a:tc>
                  <a:txBody>
                    <a:bodyPr/>
                    <a:lstStyle/>
                    <a:p>
                      <a:r>
                        <a:rPr lang="en-US" sz="1400" dirty="0" smtClean="0"/>
                        <a:t>CUS_CODE</a:t>
                      </a:r>
                      <a:endParaRPr lang="en-US" sz="1400" dirty="0"/>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1224196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746" y="1657905"/>
            <a:ext cx="8233997" cy="3263504"/>
          </a:xfrm>
        </p:spPr>
        <p:txBody>
          <a:bodyPr/>
          <a:lstStyle/>
          <a:p>
            <a:r>
              <a:rPr lang="en-US" dirty="0"/>
              <a:t>List customers and the date they generated invoices.</a:t>
            </a:r>
          </a:p>
          <a:p>
            <a:pPr marL="0" indent="0">
              <a:buNone/>
            </a:pPr>
            <a:endParaRPr lang="en-US" dirty="0"/>
          </a:p>
        </p:txBody>
      </p:sp>
      <p:pic>
        <p:nvPicPr>
          <p:cNvPr id="2" name="Picture 1"/>
          <p:cNvPicPr>
            <a:picLocks noChangeAspect="1"/>
          </p:cNvPicPr>
          <p:nvPr/>
        </p:nvPicPr>
        <p:blipFill>
          <a:blip r:embed="rId2"/>
          <a:stretch>
            <a:fillRect/>
          </a:stretch>
        </p:blipFill>
        <p:spPr>
          <a:xfrm>
            <a:off x="1117488" y="2494439"/>
            <a:ext cx="6710255" cy="3400425"/>
          </a:xfrm>
          <a:prstGeom prst="rect">
            <a:avLst/>
          </a:prstGeom>
        </p:spPr>
      </p:pic>
    </p:spTree>
    <p:extLst>
      <p:ext uri="{BB962C8B-B14F-4D97-AF65-F5344CB8AC3E}">
        <p14:creationId xmlns:p14="http://schemas.microsoft.com/office/powerpoint/2010/main" val="4057749219"/>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155" y="1570034"/>
            <a:ext cx="7886700" cy="3263504"/>
          </a:xfrm>
        </p:spPr>
        <p:txBody>
          <a:bodyPr/>
          <a:lstStyle/>
          <a:p>
            <a:r>
              <a:rPr lang="en-US" dirty="0"/>
              <a:t>For the customers who live in area ‘615’, find out their information and the date they generated invoices. Show same attributes as the above query. List the records by their balance in descending</a:t>
            </a:r>
            <a:r>
              <a:rPr lang="en-US" dirty="0" smtClean="0"/>
              <a:t>.</a:t>
            </a:r>
          </a:p>
          <a:p>
            <a:endParaRPr lang="en-US" dirty="0"/>
          </a:p>
          <a:p>
            <a:endParaRPr lang="en-US" dirty="0"/>
          </a:p>
        </p:txBody>
      </p:sp>
      <p:pic>
        <p:nvPicPr>
          <p:cNvPr id="2" name="Picture 1"/>
          <p:cNvPicPr>
            <a:picLocks noChangeAspect="1"/>
          </p:cNvPicPr>
          <p:nvPr/>
        </p:nvPicPr>
        <p:blipFill>
          <a:blip r:embed="rId2"/>
          <a:stretch>
            <a:fillRect/>
          </a:stretch>
        </p:blipFill>
        <p:spPr>
          <a:xfrm>
            <a:off x="1192850" y="3377484"/>
            <a:ext cx="6788836" cy="3138482"/>
          </a:xfrm>
          <a:prstGeom prst="rect">
            <a:avLst/>
          </a:prstGeom>
        </p:spPr>
      </p:pic>
    </p:spTree>
    <p:extLst>
      <p:ext uri="{BB962C8B-B14F-4D97-AF65-F5344CB8AC3E}">
        <p14:creationId xmlns:p14="http://schemas.microsoft.com/office/powerpoint/2010/main" val="500818727"/>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more tables</a:t>
            </a:r>
            <a:endParaRPr lang="en-US" dirty="0"/>
          </a:p>
        </p:txBody>
      </p:sp>
      <p:sp>
        <p:nvSpPr>
          <p:cNvPr id="3" name="Content Placeholder 2"/>
          <p:cNvSpPr>
            <a:spLocks noGrp="1"/>
          </p:cNvSpPr>
          <p:nvPr>
            <p:ph idx="1"/>
          </p:nvPr>
        </p:nvSpPr>
        <p:spPr>
          <a:xfrm>
            <a:off x="550718" y="1698546"/>
            <a:ext cx="7886700" cy="3263504"/>
          </a:xfrm>
        </p:spPr>
        <p:txBody>
          <a:bodyPr>
            <a:normAutofit fontScale="77500" lnSpcReduction="20000"/>
          </a:bodyPr>
          <a:lstStyle/>
          <a:p>
            <a:r>
              <a:rPr lang="en-US" dirty="0" smtClean="0"/>
              <a:t>When join three or more tables, you need to specify a join condition for </a:t>
            </a:r>
            <a:r>
              <a:rPr lang="en-US" b="1" i="1" dirty="0" smtClean="0"/>
              <a:t>each pair </a:t>
            </a:r>
            <a:r>
              <a:rPr lang="en-US" dirty="0" smtClean="0"/>
              <a:t>of the tables.</a:t>
            </a:r>
          </a:p>
          <a:p>
            <a:r>
              <a:rPr lang="en-US" dirty="0" smtClean="0"/>
              <a:t>The number of join condition will be </a:t>
            </a:r>
            <a:r>
              <a:rPr lang="en-US" dirty="0" smtClean="0">
                <a:solidFill>
                  <a:schemeClr val="accent5"/>
                </a:solidFill>
              </a:rPr>
              <a:t>(# tables for join – 1)</a:t>
            </a:r>
          </a:p>
          <a:p>
            <a:pPr lvl="1"/>
            <a:r>
              <a:rPr lang="en-US" dirty="0" smtClean="0"/>
              <a:t>3 tables should give 2 conditions</a:t>
            </a:r>
          </a:p>
          <a:p>
            <a:pPr lvl="1"/>
            <a:r>
              <a:rPr lang="en-US" dirty="0" smtClean="0"/>
              <a:t>5 tables should give 4 conditions</a:t>
            </a:r>
          </a:p>
          <a:p>
            <a:r>
              <a:rPr lang="en-US" i="1" u="sng" dirty="0" smtClean="0"/>
              <a:t>Example: </a:t>
            </a:r>
          </a:p>
          <a:p>
            <a:pPr marL="0" indent="0">
              <a:buNone/>
            </a:pPr>
            <a:r>
              <a:rPr lang="en-US" dirty="0" smtClean="0"/>
              <a:t>List the CUS_LNAME, INV_NUMBER, INV_DATE, P_DESCRIPT for all invoices of customer 10014</a:t>
            </a:r>
          </a:p>
          <a:p>
            <a:pPr marL="0" indent="0">
              <a:buNone/>
            </a:pPr>
            <a:r>
              <a:rPr lang="en-US" dirty="0" smtClean="0"/>
              <a:t>    --How many tables are needed for join?</a:t>
            </a:r>
          </a:p>
          <a:p>
            <a:pPr marL="0" indent="0">
              <a:buNone/>
            </a:pPr>
            <a:r>
              <a:rPr lang="en-US" dirty="0"/>
              <a:t> </a:t>
            </a:r>
            <a:r>
              <a:rPr lang="en-US" dirty="0" smtClean="0"/>
              <a:t>   --What are the attributes to link each pair of tables?</a:t>
            </a:r>
            <a:endParaRPr lang="en-US" dirty="0"/>
          </a:p>
        </p:txBody>
      </p:sp>
    </p:spTree>
    <p:extLst>
      <p:ext uri="{BB962C8B-B14F-4D97-AF65-F5344CB8AC3E}">
        <p14:creationId xmlns:p14="http://schemas.microsoft.com/office/powerpoint/2010/main" val="42746384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11110010"/>
              </p:ext>
            </p:extLst>
          </p:nvPr>
        </p:nvGraphicFramePr>
        <p:xfrm>
          <a:off x="225122" y="701422"/>
          <a:ext cx="7886700" cy="1409700"/>
        </p:xfrm>
        <a:graphic>
          <a:graphicData uri="http://schemas.openxmlformats.org/drawingml/2006/table">
            <a:tbl>
              <a:tblPr firstRow="1" bandRow="1">
                <a:tableStyleId>{5C22544A-7EE6-4342-B048-85BDC9FD1C3A}</a:tableStyleId>
              </a:tblPr>
              <a:tblGrid>
                <a:gridCol w="1690284">
                  <a:extLst>
                    <a:ext uri="{9D8B030D-6E8A-4147-A177-3AD203B41FA5}">
                      <a16:colId xmlns:a16="http://schemas.microsoft.com/office/drawing/2014/main" val="20000"/>
                    </a:ext>
                  </a:extLst>
                </a:gridCol>
                <a:gridCol w="3567516">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278130">
                <a:tc>
                  <a:txBody>
                    <a:bodyPr/>
                    <a:lstStyle/>
                    <a:p>
                      <a:r>
                        <a:rPr lang="en-US" sz="1400" dirty="0" smtClean="0"/>
                        <a:t>TABLE</a:t>
                      </a:r>
                      <a:endParaRPr lang="en-US" sz="1400" dirty="0"/>
                    </a:p>
                  </a:txBody>
                  <a:tcPr marL="68580" marR="68580" marT="34290" marB="34290"/>
                </a:tc>
                <a:tc>
                  <a:txBody>
                    <a:bodyPr/>
                    <a:lstStyle/>
                    <a:p>
                      <a:r>
                        <a:rPr lang="en-US" sz="1400" dirty="0" smtClean="0"/>
                        <a:t>ATTRIBUTES TO BE SHOWN</a:t>
                      </a:r>
                      <a:endParaRPr lang="en-US" sz="1400" dirty="0"/>
                    </a:p>
                  </a:txBody>
                  <a:tcPr marL="68580" marR="68580" marT="34290" marB="34290"/>
                </a:tc>
                <a:tc>
                  <a:txBody>
                    <a:bodyPr/>
                    <a:lstStyle/>
                    <a:p>
                      <a:r>
                        <a:rPr lang="en-US" sz="1400" dirty="0" smtClean="0"/>
                        <a:t>LINKING ATTRIBUTE</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smtClean="0"/>
                        <a:t>CUSTOMER</a:t>
                      </a:r>
                      <a:endParaRPr lang="en-US" sz="1400" dirty="0"/>
                    </a:p>
                  </a:txBody>
                  <a:tcPr marL="68580" marR="68580" marT="34290" marB="34290"/>
                </a:tc>
                <a:tc>
                  <a:txBody>
                    <a:bodyPr/>
                    <a:lstStyle/>
                    <a:p>
                      <a:r>
                        <a:rPr lang="en-US" sz="1400" dirty="0" smtClean="0"/>
                        <a:t>CUS_LNAME</a:t>
                      </a:r>
                      <a:endParaRPr lang="en-US" sz="1400" dirty="0"/>
                    </a:p>
                  </a:txBody>
                  <a:tcPr marL="68580" marR="68580" marT="34290" marB="34290"/>
                </a:tc>
                <a:tc>
                  <a:txBody>
                    <a:bodyPr/>
                    <a:lstStyle/>
                    <a:p>
                      <a:r>
                        <a:rPr lang="en-US" sz="1400" dirty="0" smtClean="0"/>
                        <a:t>CUS_CODE</a:t>
                      </a:r>
                      <a:endParaRPr lang="en-US" sz="1400" dirty="0"/>
                    </a:p>
                  </a:txBody>
                  <a:tcPr marL="68580" marR="68580" marT="34290" marB="34290"/>
                </a:tc>
                <a:extLst>
                  <a:ext uri="{0D108BD9-81ED-4DB2-BD59-A6C34878D82A}">
                    <a16:rowId xmlns:a16="http://schemas.microsoft.com/office/drawing/2014/main" val="10001"/>
                  </a:ext>
                </a:extLst>
              </a:tr>
              <a:tr h="278130">
                <a:tc>
                  <a:txBody>
                    <a:bodyPr/>
                    <a:lstStyle/>
                    <a:p>
                      <a:r>
                        <a:rPr lang="en-US" sz="1400" dirty="0" smtClean="0"/>
                        <a:t>INVOICE</a:t>
                      </a:r>
                      <a:endParaRPr lang="en-US" sz="1400" dirty="0"/>
                    </a:p>
                  </a:txBody>
                  <a:tcPr marL="68580" marR="68580" marT="34290" marB="34290"/>
                </a:tc>
                <a:tc>
                  <a:txBody>
                    <a:bodyPr/>
                    <a:lstStyle/>
                    <a:p>
                      <a:r>
                        <a:rPr lang="en-US" sz="1400" dirty="0" smtClean="0"/>
                        <a:t>INV_NUMBER, INV_DATE</a:t>
                      </a:r>
                      <a:endParaRPr lang="en-US" sz="1400" dirty="0"/>
                    </a:p>
                  </a:txBody>
                  <a:tcPr marL="68580" marR="68580" marT="34290" marB="34290"/>
                </a:tc>
                <a:tc>
                  <a:txBody>
                    <a:bodyPr/>
                    <a:lstStyle/>
                    <a:p>
                      <a:r>
                        <a:rPr lang="en-US" sz="1400" dirty="0" smtClean="0"/>
                        <a:t>CUS_CODE, INV_NUMBER</a:t>
                      </a:r>
                      <a:endParaRPr lang="en-US" sz="1400" dirty="0"/>
                    </a:p>
                  </a:txBody>
                  <a:tcPr marL="68580" marR="68580" marT="34290" marB="34290"/>
                </a:tc>
                <a:extLst>
                  <a:ext uri="{0D108BD9-81ED-4DB2-BD59-A6C34878D82A}">
                    <a16:rowId xmlns:a16="http://schemas.microsoft.com/office/drawing/2014/main" val="10002"/>
                  </a:ext>
                </a:extLst>
              </a:tr>
              <a:tr h="278130">
                <a:tc>
                  <a:txBody>
                    <a:bodyPr/>
                    <a:lstStyle/>
                    <a:p>
                      <a:r>
                        <a:rPr lang="en-US" sz="1400" dirty="0" smtClean="0"/>
                        <a:t>LINE</a:t>
                      </a:r>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INV_NUMBER, P_CODE</a:t>
                      </a:r>
                      <a:endParaRPr lang="en-US" sz="1400" dirty="0"/>
                    </a:p>
                  </a:txBody>
                  <a:tcPr marL="68580" marR="68580" marT="34290" marB="34290"/>
                </a:tc>
                <a:extLst>
                  <a:ext uri="{0D108BD9-81ED-4DB2-BD59-A6C34878D82A}">
                    <a16:rowId xmlns:a16="http://schemas.microsoft.com/office/drawing/2014/main" val="10003"/>
                  </a:ext>
                </a:extLst>
              </a:tr>
              <a:tr h="278130">
                <a:tc>
                  <a:txBody>
                    <a:bodyPr/>
                    <a:lstStyle/>
                    <a:p>
                      <a:r>
                        <a:rPr lang="en-US" sz="1400" dirty="0" smtClean="0"/>
                        <a:t>PRODUCT</a:t>
                      </a:r>
                      <a:endParaRPr lang="en-US" sz="1400" dirty="0"/>
                    </a:p>
                  </a:txBody>
                  <a:tcPr marL="68580" marR="68580" marT="34290" marB="34290"/>
                </a:tc>
                <a:tc>
                  <a:txBody>
                    <a:bodyPr/>
                    <a:lstStyle/>
                    <a:p>
                      <a:r>
                        <a:rPr lang="en-US" sz="1400" dirty="0" smtClean="0"/>
                        <a:t>P_DESCRIPT</a:t>
                      </a:r>
                      <a:endParaRPr lang="en-US" sz="1400" dirty="0"/>
                    </a:p>
                  </a:txBody>
                  <a:tcPr marL="68580" marR="68580" marT="34290" marB="34290"/>
                </a:tc>
                <a:tc>
                  <a:txBody>
                    <a:bodyPr/>
                    <a:lstStyle/>
                    <a:p>
                      <a:r>
                        <a:rPr lang="en-US" sz="1400" dirty="0" smtClean="0"/>
                        <a:t>P_CODE</a:t>
                      </a:r>
                      <a:endParaRPr lang="en-US" sz="1400" dirty="0"/>
                    </a:p>
                  </a:txBody>
                  <a:tcPr marL="68580" marR="68580" marT="34290" marB="34290"/>
                </a:tc>
                <a:extLst>
                  <a:ext uri="{0D108BD9-81ED-4DB2-BD59-A6C34878D82A}">
                    <a16:rowId xmlns:a16="http://schemas.microsoft.com/office/drawing/2014/main" val="10004"/>
                  </a:ext>
                </a:extLst>
              </a:tr>
            </a:tbl>
          </a:graphicData>
        </a:graphic>
      </p:graphicFrame>
      <p:sp>
        <p:nvSpPr>
          <p:cNvPr id="6" name="Content Placeholder 2"/>
          <p:cNvSpPr txBox="1">
            <a:spLocks/>
          </p:cNvSpPr>
          <p:nvPr/>
        </p:nvSpPr>
        <p:spPr>
          <a:xfrm>
            <a:off x="390530" y="2358580"/>
            <a:ext cx="7886700" cy="227310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latin typeface="Courier New" panose="02070309020205020404" pitchFamily="49" charset="0"/>
                <a:cs typeface="Courier New" panose="02070309020205020404" pitchFamily="49" charset="0"/>
              </a:rPr>
              <a:t>SELECT   CUS_LNAME, INV_NUMBER, INV_DATE, P_DESCRIPT</a:t>
            </a:r>
          </a:p>
          <a:p>
            <a:pPr marL="0" indent="0">
              <a:buNone/>
            </a:pPr>
            <a:r>
              <a:rPr lang="en-US" sz="1500" dirty="0">
                <a:latin typeface="Courier New" panose="02070309020205020404" pitchFamily="49" charset="0"/>
                <a:cs typeface="Courier New" panose="02070309020205020404" pitchFamily="49" charset="0"/>
              </a:rPr>
              <a:t>FROM     </a:t>
            </a:r>
            <a:r>
              <a:rPr lang="en-US" sz="1500" b="1" dirty="0">
                <a:latin typeface="Courier New" panose="02070309020205020404" pitchFamily="49" charset="0"/>
                <a:cs typeface="Courier New" panose="02070309020205020404" pitchFamily="49" charset="0"/>
              </a:rPr>
              <a:t>CUSTOMER, INVOICE, LINE, PRODUCT</a:t>
            </a:r>
          </a:p>
          <a:p>
            <a:pPr marL="0" indent="0">
              <a:buNone/>
            </a:pPr>
            <a:r>
              <a:rPr lang="en-US" sz="1500" dirty="0">
                <a:latin typeface="Courier New" panose="02070309020205020404" pitchFamily="49" charset="0"/>
                <a:cs typeface="Courier New" panose="02070309020205020404" pitchFamily="49" charset="0"/>
              </a:rPr>
              <a:t>WHERE    </a:t>
            </a:r>
            <a:r>
              <a:rPr lang="en-US" sz="1500" b="1" dirty="0">
                <a:latin typeface="Courier New" panose="02070309020205020404" pitchFamily="49" charset="0"/>
                <a:cs typeface="Courier New" panose="02070309020205020404" pitchFamily="49" charset="0"/>
              </a:rPr>
              <a:t>CUSTOMER.CUS_CODE = INVOICE.CUS_CODE</a:t>
            </a:r>
          </a:p>
          <a:p>
            <a:pPr marL="0" indent="0">
              <a:buNone/>
            </a:pPr>
            <a:r>
              <a:rPr lang="en-US" sz="1500" b="1" dirty="0">
                <a:latin typeface="Courier New" panose="02070309020205020404" pitchFamily="49" charset="0"/>
                <a:cs typeface="Courier New" panose="02070309020205020404" pitchFamily="49" charset="0"/>
              </a:rPr>
              <a:t>AND      INVOICE.INV_NUMBER = LINE.INV_NUMBER</a:t>
            </a:r>
          </a:p>
          <a:p>
            <a:pPr marL="0" indent="0">
              <a:buNone/>
            </a:pPr>
            <a:r>
              <a:rPr lang="en-US" sz="1500" b="1" dirty="0">
                <a:latin typeface="Courier New" panose="02070309020205020404" pitchFamily="49" charset="0"/>
                <a:cs typeface="Courier New" panose="02070309020205020404" pitchFamily="49" charset="0"/>
              </a:rPr>
              <a:t>AND      LINE.P_CODE = PRODUCT.P_CODE</a:t>
            </a:r>
          </a:p>
          <a:p>
            <a:pPr marL="0" indent="0">
              <a:buNone/>
            </a:pPr>
            <a:r>
              <a:rPr lang="en-US" sz="1500" dirty="0">
                <a:latin typeface="Courier New" panose="02070309020205020404" pitchFamily="49" charset="0"/>
                <a:cs typeface="Courier New" panose="02070309020205020404" pitchFamily="49" charset="0"/>
              </a:rPr>
              <a:t>AND      CUS_CODE = ‘10014’</a:t>
            </a:r>
          </a:p>
          <a:p>
            <a:pPr marL="0" indent="0">
              <a:buNone/>
            </a:pPr>
            <a:r>
              <a:rPr lang="en-US" sz="1500" dirty="0">
                <a:latin typeface="Courier New" panose="02070309020205020404" pitchFamily="49" charset="0"/>
                <a:cs typeface="Courier New" panose="02070309020205020404" pitchFamily="49" charset="0"/>
              </a:rPr>
              <a:t>ORDER BY INV_NUMBER;</a:t>
            </a:r>
            <a:endParaRPr lang="en-US" sz="1500" dirty="0"/>
          </a:p>
          <a:p>
            <a:endParaRPr lang="en-US" sz="2100" dirty="0"/>
          </a:p>
        </p:txBody>
      </p:sp>
      <p:sp>
        <p:nvSpPr>
          <p:cNvPr id="11" name="TextBox 10"/>
          <p:cNvSpPr txBox="1"/>
          <p:nvPr/>
        </p:nvSpPr>
        <p:spPr>
          <a:xfrm>
            <a:off x="473158" y="5415185"/>
            <a:ext cx="8285080" cy="646331"/>
          </a:xfrm>
          <a:prstGeom prst="rect">
            <a:avLst/>
          </a:prstGeom>
          <a:noFill/>
        </p:spPr>
        <p:txBody>
          <a:bodyPr wrap="square" rtlCol="0">
            <a:spAutoFit/>
          </a:bodyPr>
          <a:lstStyle/>
          <a:p>
            <a:r>
              <a:rPr lang="en-US" dirty="0">
                <a:solidFill>
                  <a:srgbClr val="7030A0"/>
                </a:solidFill>
              </a:rPr>
              <a:t>SQL interpreter feels confused of the source of columns INV_NUMBER and CUS_CODE</a:t>
            </a:r>
          </a:p>
        </p:txBody>
      </p:sp>
      <p:pic>
        <p:nvPicPr>
          <p:cNvPr id="3" name="Picture 2"/>
          <p:cNvPicPr>
            <a:picLocks noChangeAspect="1"/>
          </p:cNvPicPr>
          <p:nvPr/>
        </p:nvPicPr>
        <p:blipFill>
          <a:blip r:embed="rId2"/>
          <a:stretch>
            <a:fillRect/>
          </a:stretch>
        </p:blipFill>
        <p:spPr>
          <a:xfrm>
            <a:off x="506722" y="4879143"/>
            <a:ext cx="8072438" cy="321469"/>
          </a:xfrm>
          <a:prstGeom prst="rect">
            <a:avLst/>
          </a:prstGeom>
        </p:spPr>
      </p:pic>
    </p:spTree>
    <p:extLst>
      <p:ext uri="{BB962C8B-B14F-4D97-AF65-F5344CB8AC3E}">
        <p14:creationId xmlns:p14="http://schemas.microsoft.com/office/powerpoint/2010/main" val="4643727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more tables</a:t>
            </a:r>
            <a:endParaRPr lang="en-US" dirty="0"/>
          </a:p>
        </p:txBody>
      </p:sp>
      <p:sp>
        <p:nvSpPr>
          <p:cNvPr id="3" name="Content Placeholder 2"/>
          <p:cNvSpPr>
            <a:spLocks noGrp="1"/>
          </p:cNvSpPr>
          <p:nvPr>
            <p:ph idx="1"/>
          </p:nvPr>
        </p:nvSpPr>
        <p:spPr>
          <a:xfrm>
            <a:off x="457200" y="1747250"/>
            <a:ext cx="7886700" cy="3263504"/>
          </a:xfrm>
        </p:spPr>
        <p:txBody>
          <a:bodyPr/>
          <a:lstStyle/>
          <a:p>
            <a:pPr marL="0" indent="0">
              <a:buNone/>
            </a:pPr>
            <a:r>
              <a:rPr lang="en-US" sz="1500" dirty="0">
                <a:latin typeface="Courier New" panose="02070309020205020404" pitchFamily="49" charset="0"/>
                <a:cs typeface="Courier New" panose="02070309020205020404" pitchFamily="49" charset="0"/>
              </a:rPr>
              <a:t>SELECT   CUS_LNAME, </a:t>
            </a:r>
            <a:r>
              <a:rPr lang="en-US" sz="1500" dirty="0">
                <a:solidFill>
                  <a:srgbClr val="FF0000"/>
                </a:solidFill>
                <a:latin typeface="Courier New" panose="02070309020205020404" pitchFamily="49" charset="0"/>
                <a:cs typeface="Courier New" panose="02070309020205020404" pitchFamily="49" charset="0"/>
              </a:rPr>
              <a:t>INVOICE.</a:t>
            </a:r>
            <a:r>
              <a:rPr lang="en-US" sz="1500" dirty="0">
                <a:latin typeface="Courier New" panose="02070309020205020404" pitchFamily="49" charset="0"/>
                <a:cs typeface="Courier New" panose="02070309020205020404" pitchFamily="49" charset="0"/>
              </a:rPr>
              <a:t>INV_NUMBER, INV_DATE, P_DESCRIPT</a:t>
            </a:r>
          </a:p>
          <a:p>
            <a:pPr marL="0" indent="0">
              <a:buNone/>
            </a:pPr>
            <a:r>
              <a:rPr lang="en-US" sz="1500" dirty="0">
                <a:latin typeface="Courier New" panose="02070309020205020404" pitchFamily="49" charset="0"/>
                <a:cs typeface="Courier New" panose="02070309020205020404" pitchFamily="49" charset="0"/>
              </a:rPr>
              <a:t>FROM     </a:t>
            </a:r>
            <a:r>
              <a:rPr lang="en-US" sz="1500" b="1" dirty="0">
                <a:latin typeface="Courier New" panose="02070309020205020404" pitchFamily="49" charset="0"/>
                <a:cs typeface="Courier New" panose="02070309020205020404" pitchFamily="49" charset="0"/>
              </a:rPr>
              <a:t>CUSTOMER, INVOICE, LINE, PRODUCT</a:t>
            </a:r>
          </a:p>
          <a:p>
            <a:pPr marL="0" indent="0">
              <a:buNone/>
            </a:pPr>
            <a:r>
              <a:rPr lang="en-US" sz="1500" dirty="0">
                <a:latin typeface="Courier New" panose="02070309020205020404" pitchFamily="49" charset="0"/>
                <a:cs typeface="Courier New" panose="02070309020205020404" pitchFamily="49" charset="0"/>
              </a:rPr>
              <a:t>WHERE    </a:t>
            </a:r>
            <a:r>
              <a:rPr lang="en-US" sz="1500" b="1" dirty="0">
                <a:latin typeface="Courier New" panose="02070309020205020404" pitchFamily="49" charset="0"/>
                <a:cs typeface="Courier New" panose="02070309020205020404" pitchFamily="49" charset="0"/>
              </a:rPr>
              <a:t>CUSTOMER.CUS_CODE = INVOICE.CUS_CODE</a:t>
            </a:r>
          </a:p>
          <a:p>
            <a:pPr marL="0" indent="0">
              <a:buNone/>
            </a:pPr>
            <a:r>
              <a:rPr lang="en-US" sz="1500" b="1" dirty="0">
                <a:latin typeface="Courier New" panose="02070309020205020404" pitchFamily="49" charset="0"/>
                <a:cs typeface="Courier New" panose="02070309020205020404" pitchFamily="49" charset="0"/>
              </a:rPr>
              <a:t>AND      INVOICE.INV_NUMBER = LINE.INV_NUMBER</a:t>
            </a:r>
          </a:p>
          <a:p>
            <a:pPr marL="0" indent="0">
              <a:buNone/>
            </a:pPr>
            <a:r>
              <a:rPr lang="en-US" sz="1500" b="1" dirty="0">
                <a:latin typeface="Courier New" panose="02070309020205020404" pitchFamily="49" charset="0"/>
                <a:cs typeface="Courier New" panose="02070309020205020404" pitchFamily="49" charset="0"/>
              </a:rPr>
              <a:t>AND      LINE.P_CODE = PRODUCT.P_CODE</a:t>
            </a:r>
          </a:p>
          <a:p>
            <a:pPr marL="0" indent="0">
              <a:buNone/>
            </a:pPr>
            <a:r>
              <a:rPr lang="en-US" sz="1500" dirty="0">
                <a:latin typeface="Courier New" panose="02070309020205020404" pitchFamily="49" charset="0"/>
                <a:cs typeface="Courier New" panose="02070309020205020404" pitchFamily="49" charset="0"/>
              </a:rPr>
              <a:t>AND      </a:t>
            </a:r>
            <a:r>
              <a:rPr lang="en-US" sz="1500" dirty="0">
                <a:solidFill>
                  <a:srgbClr val="FF0000"/>
                </a:solidFill>
                <a:latin typeface="Courier New" panose="02070309020205020404" pitchFamily="49" charset="0"/>
                <a:cs typeface="Courier New" panose="02070309020205020404" pitchFamily="49" charset="0"/>
              </a:rPr>
              <a:t>CUSTOMER.</a:t>
            </a:r>
            <a:r>
              <a:rPr lang="en-US" sz="1500" dirty="0">
                <a:latin typeface="Courier New" panose="02070309020205020404" pitchFamily="49" charset="0"/>
                <a:cs typeface="Courier New" panose="02070309020205020404" pitchFamily="49" charset="0"/>
              </a:rPr>
              <a:t>CUS_CODE = ‘10014’</a:t>
            </a:r>
          </a:p>
          <a:p>
            <a:pPr marL="0" indent="0">
              <a:buNone/>
            </a:pPr>
            <a:r>
              <a:rPr lang="en-US" sz="1500" dirty="0">
                <a:latin typeface="Courier New" panose="02070309020205020404" pitchFamily="49" charset="0"/>
                <a:cs typeface="Courier New" panose="02070309020205020404" pitchFamily="49" charset="0"/>
              </a:rPr>
              <a:t>ORDER BY INV_NUMBER;</a:t>
            </a:r>
            <a:endParaRPr lang="en-US" sz="1500" dirty="0"/>
          </a:p>
          <a:p>
            <a:endParaRPr lang="en-US" dirty="0"/>
          </a:p>
        </p:txBody>
      </p:sp>
      <p:pic>
        <p:nvPicPr>
          <p:cNvPr id="4" name="Picture 3"/>
          <p:cNvPicPr>
            <a:picLocks noChangeAspect="1"/>
          </p:cNvPicPr>
          <p:nvPr/>
        </p:nvPicPr>
        <p:blipFill>
          <a:blip r:embed="rId2"/>
          <a:stretch>
            <a:fillRect/>
          </a:stretch>
        </p:blipFill>
        <p:spPr>
          <a:xfrm>
            <a:off x="3444911" y="4175909"/>
            <a:ext cx="5338006" cy="1669689"/>
          </a:xfrm>
          <a:prstGeom prst="rect">
            <a:avLst/>
          </a:prstGeom>
        </p:spPr>
      </p:pic>
    </p:spTree>
    <p:extLst>
      <p:ext uri="{BB962C8B-B14F-4D97-AF65-F5344CB8AC3E}">
        <p14:creationId xmlns:p14="http://schemas.microsoft.com/office/powerpoint/2010/main" val="538977425"/>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Practice 10</a:t>
            </a:r>
            <a:endParaRPr lang="en-US" u="sng" dirty="0"/>
          </a:p>
        </p:txBody>
      </p:sp>
      <p:sp>
        <p:nvSpPr>
          <p:cNvPr id="3" name="Content Placeholder 2"/>
          <p:cNvSpPr>
            <a:spLocks noGrp="1"/>
          </p:cNvSpPr>
          <p:nvPr>
            <p:ph idx="1"/>
          </p:nvPr>
        </p:nvSpPr>
        <p:spPr>
          <a:xfrm>
            <a:off x="457200" y="1620600"/>
            <a:ext cx="7886700" cy="3263504"/>
          </a:xfrm>
        </p:spPr>
        <p:txBody>
          <a:bodyPr/>
          <a:lstStyle/>
          <a:p>
            <a:r>
              <a:rPr lang="en-US" dirty="0" smtClean="0"/>
              <a:t>Find the customers who ordered “saw” after ‘2016-01-15’. List the customer last name, customer first name, invoice number, invoice date and product description.</a:t>
            </a:r>
          </a:p>
          <a:p>
            <a:pPr lvl="1"/>
            <a:r>
              <a:rPr lang="en-US" dirty="0" smtClean="0"/>
              <a:t>How many tables are needed for join?</a:t>
            </a:r>
          </a:p>
          <a:p>
            <a:pPr marL="342900" lvl="1" indent="0">
              <a:buNone/>
            </a:pPr>
            <a:r>
              <a:rPr lang="en-US" dirty="0"/>
              <a:t> </a:t>
            </a:r>
            <a:r>
              <a:rPr lang="en-US" dirty="0" smtClean="0"/>
              <a:t>   CUSTOMER, PRODUCT, INVOICE, LINE</a:t>
            </a:r>
          </a:p>
          <a:p>
            <a:pPr lvl="1"/>
            <a:r>
              <a:rPr lang="en-US" dirty="0" smtClean="0"/>
              <a:t>What are the attributes to link each pair of tables?</a:t>
            </a:r>
          </a:p>
          <a:p>
            <a:pPr marL="342900" lvl="1" indent="0">
              <a:buNone/>
            </a:pPr>
            <a:endParaRPr lang="en-US" dirty="0" smtClean="0"/>
          </a:p>
          <a:p>
            <a:pPr marL="342900" lvl="1" indent="0">
              <a:buNone/>
            </a:pPr>
            <a:endParaRPr lang="en-US" dirty="0" smtClean="0"/>
          </a:p>
          <a:p>
            <a:pPr lvl="1"/>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1011205061"/>
              </p:ext>
            </p:extLst>
          </p:nvPr>
        </p:nvGraphicFramePr>
        <p:xfrm>
          <a:off x="709794" y="4179254"/>
          <a:ext cx="7886700" cy="1409700"/>
        </p:xfrm>
        <a:graphic>
          <a:graphicData uri="http://schemas.openxmlformats.org/drawingml/2006/table">
            <a:tbl>
              <a:tblPr firstRow="1" bandRow="1">
                <a:tableStyleId>{5C22544A-7EE6-4342-B048-85BDC9FD1C3A}</a:tableStyleId>
              </a:tblPr>
              <a:tblGrid>
                <a:gridCol w="1690284">
                  <a:extLst>
                    <a:ext uri="{9D8B030D-6E8A-4147-A177-3AD203B41FA5}">
                      <a16:colId xmlns:a16="http://schemas.microsoft.com/office/drawing/2014/main" val="20000"/>
                    </a:ext>
                  </a:extLst>
                </a:gridCol>
                <a:gridCol w="3567516">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278130">
                <a:tc>
                  <a:txBody>
                    <a:bodyPr/>
                    <a:lstStyle/>
                    <a:p>
                      <a:r>
                        <a:rPr lang="en-US" sz="1400" dirty="0" smtClean="0"/>
                        <a:t>TABLE</a:t>
                      </a:r>
                      <a:endParaRPr lang="en-US" sz="1400" dirty="0"/>
                    </a:p>
                  </a:txBody>
                  <a:tcPr marL="68580" marR="68580" marT="34290" marB="34290"/>
                </a:tc>
                <a:tc>
                  <a:txBody>
                    <a:bodyPr/>
                    <a:lstStyle/>
                    <a:p>
                      <a:r>
                        <a:rPr lang="en-US" sz="1400" dirty="0" smtClean="0"/>
                        <a:t>ATTRIBUTES TO BE SHOWN</a:t>
                      </a:r>
                      <a:endParaRPr lang="en-US" sz="1400" dirty="0"/>
                    </a:p>
                  </a:txBody>
                  <a:tcPr marL="68580" marR="68580" marT="34290" marB="34290"/>
                </a:tc>
                <a:tc>
                  <a:txBody>
                    <a:bodyPr/>
                    <a:lstStyle/>
                    <a:p>
                      <a:r>
                        <a:rPr lang="en-US" sz="1400" dirty="0" smtClean="0"/>
                        <a:t>LINKING ATTRIBUTE</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smtClean="0"/>
                        <a:t>CUSTOMER</a:t>
                      </a:r>
                      <a:endParaRPr lang="en-US" sz="1400" dirty="0"/>
                    </a:p>
                  </a:txBody>
                  <a:tcPr marL="68580" marR="68580" marT="34290" marB="34290"/>
                </a:tc>
                <a:tc>
                  <a:txBody>
                    <a:bodyPr/>
                    <a:lstStyle/>
                    <a:p>
                      <a:r>
                        <a:rPr lang="en-US" sz="1400" dirty="0" smtClean="0"/>
                        <a:t>CUS_LNAME, CUS_FNAME</a:t>
                      </a:r>
                      <a:endParaRPr lang="en-US" sz="1400" dirty="0"/>
                    </a:p>
                  </a:txBody>
                  <a:tcPr marL="68580" marR="68580" marT="34290" marB="34290"/>
                </a:tc>
                <a:tc>
                  <a:txBody>
                    <a:bodyPr/>
                    <a:lstStyle/>
                    <a:p>
                      <a:r>
                        <a:rPr lang="en-US" sz="1400" dirty="0" smtClean="0"/>
                        <a:t>CUS_CODE</a:t>
                      </a:r>
                      <a:endParaRPr lang="en-US" sz="1400" dirty="0"/>
                    </a:p>
                  </a:txBody>
                  <a:tcPr marL="68580" marR="68580" marT="34290" marB="34290"/>
                </a:tc>
                <a:extLst>
                  <a:ext uri="{0D108BD9-81ED-4DB2-BD59-A6C34878D82A}">
                    <a16:rowId xmlns:a16="http://schemas.microsoft.com/office/drawing/2014/main" val="10001"/>
                  </a:ext>
                </a:extLst>
              </a:tr>
              <a:tr h="278130">
                <a:tc>
                  <a:txBody>
                    <a:bodyPr/>
                    <a:lstStyle/>
                    <a:p>
                      <a:r>
                        <a:rPr lang="en-US" sz="1400" dirty="0" smtClean="0"/>
                        <a:t>INVOICE</a:t>
                      </a:r>
                      <a:endParaRPr lang="en-US" sz="1400" dirty="0"/>
                    </a:p>
                  </a:txBody>
                  <a:tcPr marL="68580" marR="68580" marT="34290" marB="34290"/>
                </a:tc>
                <a:tc>
                  <a:txBody>
                    <a:bodyPr/>
                    <a:lstStyle/>
                    <a:p>
                      <a:r>
                        <a:rPr lang="en-US" sz="1400" dirty="0" smtClean="0"/>
                        <a:t>INV_NUMBER, INV_DATE</a:t>
                      </a:r>
                      <a:endParaRPr lang="en-US" sz="1400" dirty="0"/>
                    </a:p>
                  </a:txBody>
                  <a:tcPr marL="68580" marR="68580" marT="34290" marB="34290"/>
                </a:tc>
                <a:tc>
                  <a:txBody>
                    <a:bodyPr/>
                    <a:lstStyle/>
                    <a:p>
                      <a:r>
                        <a:rPr lang="en-US" sz="1400" dirty="0" smtClean="0"/>
                        <a:t>CUS_CODE, INV_NUMBER</a:t>
                      </a:r>
                      <a:endParaRPr lang="en-US" sz="1400" dirty="0"/>
                    </a:p>
                  </a:txBody>
                  <a:tcPr marL="68580" marR="68580" marT="34290" marB="34290"/>
                </a:tc>
                <a:extLst>
                  <a:ext uri="{0D108BD9-81ED-4DB2-BD59-A6C34878D82A}">
                    <a16:rowId xmlns:a16="http://schemas.microsoft.com/office/drawing/2014/main" val="10002"/>
                  </a:ext>
                </a:extLst>
              </a:tr>
              <a:tr h="278130">
                <a:tc>
                  <a:txBody>
                    <a:bodyPr/>
                    <a:lstStyle/>
                    <a:p>
                      <a:r>
                        <a:rPr lang="en-US" sz="1400" dirty="0" smtClean="0"/>
                        <a:t>LINE</a:t>
                      </a:r>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INV_NUMBER, P_CODE</a:t>
                      </a:r>
                      <a:endParaRPr lang="en-US" sz="1400" dirty="0"/>
                    </a:p>
                  </a:txBody>
                  <a:tcPr marL="68580" marR="68580" marT="34290" marB="34290"/>
                </a:tc>
                <a:extLst>
                  <a:ext uri="{0D108BD9-81ED-4DB2-BD59-A6C34878D82A}">
                    <a16:rowId xmlns:a16="http://schemas.microsoft.com/office/drawing/2014/main" val="10003"/>
                  </a:ext>
                </a:extLst>
              </a:tr>
              <a:tr h="278130">
                <a:tc>
                  <a:txBody>
                    <a:bodyPr/>
                    <a:lstStyle/>
                    <a:p>
                      <a:r>
                        <a:rPr lang="en-US" sz="1400" dirty="0" smtClean="0"/>
                        <a:t>PRODUCT</a:t>
                      </a:r>
                      <a:endParaRPr lang="en-US" sz="1400" dirty="0"/>
                    </a:p>
                  </a:txBody>
                  <a:tcPr marL="68580" marR="68580" marT="34290" marB="34290"/>
                </a:tc>
                <a:tc>
                  <a:txBody>
                    <a:bodyPr/>
                    <a:lstStyle/>
                    <a:p>
                      <a:r>
                        <a:rPr lang="en-US" sz="1400" dirty="0" smtClean="0"/>
                        <a:t>P_DESCRIPT</a:t>
                      </a:r>
                      <a:endParaRPr lang="en-US" sz="1400" dirty="0"/>
                    </a:p>
                  </a:txBody>
                  <a:tcPr marL="68580" marR="68580" marT="34290" marB="34290"/>
                </a:tc>
                <a:tc>
                  <a:txBody>
                    <a:bodyPr/>
                    <a:lstStyle/>
                    <a:p>
                      <a:r>
                        <a:rPr lang="en-US" sz="1400" dirty="0" smtClean="0"/>
                        <a:t>P_CODE</a:t>
                      </a:r>
                      <a:endParaRPr lang="en-US" sz="1400" dirty="0"/>
                    </a:p>
                  </a:txBody>
                  <a:tcPr marL="68580" marR="68580"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5154972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995" y="1621989"/>
            <a:ext cx="7886700" cy="1145381"/>
          </a:xfrm>
        </p:spPr>
        <p:txBody>
          <a:bodyPr>
            <a:normAutofit fontScale="92500" lnSpcReduction="10000"/>
          </a:bodyPr>
          <a:lstStyle/>
          <a:p>
            <a:r>
              <a:rPr lang="en-US" dirty="0"/>
              <a:t>Find the customers who ordered “saw” after ‘</a:t>
            </a:r>
            <a:r>
              <a:rPr lang="en-US" dirty="0" smtClean="0"/>
              <a:t>01/15/2016’. </a:t>
            </a:r>
            <a:r>
              <a:rPr lang="en-US" dirty="0"/>
              <a:t>List the customer last name, customer first name, invoice number, invoice date and product description</a:t>
            </a:r>
            <a:r>
              <a:rPr lang="en-US" dirty="0" smtClean="0"/>
              <a:t>.</a:t>
            </a:r>
            <a:endParaRPr lang="en-US" dirty="0" smtClean="0">
              <a:latin typeface="Courier New" panose="02070309020205020404" pitchFamily="49" charset="0"/>
              <a:cs typeface="Courier New" panose="02070309020205020404" pitchFamily="49" charset="0"/>
            </a:endParaRPr>
          </a:p>
          <a:p>
            <a:endParaRPr lang="en-US" dirty="0"/>
          </a:p>
        </p:txBody>
      </p:sp>
      <p:pic>
        <p:nvPicPr>
          <p:cNvPr id="2" name="Picture 1"/>
          <p:cNvPicPr>
            <a:picLocks noChangeAspect="1"/>
          </p:cNvPicPr>
          <p:nvPr/>
        </p:nvPicPr>
        <p:blipFill>
          <a:blip r:embed="rId2"/>
          <a:stretch>
            <a:fillRect/>
          </a:stretch>
        </p:blipFill>
        <p:spPr>
          <a:xfrm>
            <a:off x="1145546" y="2869639"/>
            <a:ext cx="6555041" cy="3200400"/>
          </a:xfrm>
          <a:prstGeom prst="rect">
            <a:avLst/>
          </a:prstGeom>
        </p:spPr>
      </p:pic>
    </p:spTree>
    <p:extLst>
      <p:ext uri="{BB962C8B-B14F-4D97-AF65-F5344CB8AC3E}">
        <p14:creationId xmlns:p14="http://schemas.microsoft.com/office/powerpoint/2010/main" val="3986803062"/>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a:t>
            </a:r>
            <a:endParaRPr lang="en-US" dirty="0"/>
          </a:p>
        </p:txBody>
      </p:sp>
      <p:sp>
        <p:nvSpPr>
          <p:cNvPr id="3" name="Content Placeholder 2"/>
          <p:cNvSpPr>
            <a:spLocks noGrp="1"/>
          </p:cNvSpPr>
          <p:nvPr>
            <p:ph idx="1"/>
          </p:nvPr>
        </p:nvSpPr>
        <p:spPr>
          <a:xfrm>
            <a:off x="519545" y="1655003"/>
            <a:ext cx="7886700" cy="3263504"/>
          </a:xfrm>
        </p:spPr>
        <p:txBody>
          <a:bodyPr>
            <a:normAutofit/>
          </a:bodyPr>
          <a:lstStyle/>
          <a:p>
            <a:r>
              <a:rPr lang="en-US" dirty="0" smtClean="0"/>
              <a:t>What is the price of cheapest product from each vendor?</a:t>
            </a:r>
          </a:p>
          <a:p>
            <a:endParaRPr lang="en-US" dirty="0"/>
          </a:p>
          <a:p>
            <a:endParaRPr lang="en-US" dirty="0" smtClean="0"/>
          </a:p>
          <a:p>
            <a:endParaRPr lang="en-US" dirty="0"/>
          </a:p>
          <a:p>
            <a:endParaRPr lang="en-US" dirty="0" smtClean="0"/>
          </a:p>
          <a:p>
            <a:endParaRPr lang="en-US" dirty="0" smtClean="0"/>
          </a:p>
          <a:p>
            <a:endParaRPr lang="en-US" dirty="0"/>
          </a:p>
          <a:p>
            <a:endParaRPr lang="en-US" dirty="0"/>
          </a:p>
        </p:txBody>
      </p:sp>
      <p:sp>
        <p:nvSpPr>
          <p:cNvPr id="4" name="TextBox 3"/>
          <p:cNvSpPr txBox="1"/>
          <p:nvPr/>
        </p:nvSpPr>
        <p:spPr>
          <a:xfrm>
            <a:off x="773152" y="2677984"/>
            <a:ext cx="4320413" cy="1477328"/>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SELECT   V_CODE, MIN(P_PRICE) </a:t>
            </a:r>
          </a:p>
          <a:p>
            <a:r>
              <a:rPr lang="en-US" dirty="0" smtClean="0">
                <a:latin typeface="Courier New" panose="02070309020205020404" pitchFamily="49" charset="0"/>
                <a:cs typeface="Courier New" panose="02070309020205020404" pitchFamily="49" charset="0"/>
              </a:rPr>
              <a:t>FROM     PRODUCT</a:t>
            </a:r>
          </a:p>
          <a:p>
            <a:r>
              <a:rPr lang="en-US" b="1" dirty="0" smtClean="0">
                <a:latin typeface="Courier New" panose="02070309020205020404" pitchFamily="49" charset="0"/>
                <a:cs typeface="Courier New" panose="02070309020205020404" pitchFamily="49" charset="0"/>
              </a:rPr>
              <a:t>GROUP BY </a:t>
            </a:r>
            <a:r>
              <a:rPr lang="en-US" dirty="0" smtClean="0">
                <a:latin typeface="Courier New" panose="02070309020205020404" pitchFamily="49" charset="0"/>
                <a:cs typeface="Courier New" panose="02070309020205020404" pitchFamily="49" charset="0"/>
              </a:rPr>
              <a:t>V_CODE</a:t>
            </a:r>
          </a:p>
          <a:p>
            <a:r>
              <a:rPr lang="en-US" dirty="0" smtClean="0">
                <a:latin typeface="Courier New" panose="02070309020205020404" pitchFamily="49" charset="0"/>
                <a:cs typeface="Courier New" panose="02070309020205020404" pitchFamily="49" charset="0"/>
              </a:rPr>
              <a:t>ORDER BY V_CODE;</a:t>
            </a:r>
          </a:p>
          <a:p>
            <a:endParaRPr lang="en-US" dirty="0" smtClean="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5897650" y="3479564"/>
            <a:ext cx="1818057" cy="1801416"/>
          </a:xfrm>
          <a:prstGeom prst="rect">
            <a:avLst/>
          </a:prstGeom>
        </p:spPr>
      </p:pic>
    </p:spTree>
    <p:extLst>
      <p:ext uri="{BB962C8B-B14F-4D97-AF65-F5344CB8AC3E}">
        <p14:creationId xmlns:p14="http://schemas.microsoft.com/office/powerpoint/2010/main" val="22891071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0055"/>
            <a:ext cx="8228448" cy="857250"/>
          </a:xfrm>
        </p:spPr>
        <p:txBody>
          <a:bodyPr/>
          <a:lstStyle/>
          <a:p>
            <a:pPr algn="ctr"/>
            <a:r>
              <a:rPr lang="en-GB" sz="3200" dirty="0" smtClean="0"/>
              <a:t>Thank you</a:t>
            </a:r>
            <a:r>
              <a:rPr lang="en-GB" sz="3200" dirty="0"/>
              <a:t> </a:t>
            </a:r>
            <a:r>
              <a:rPr lang="en-GB" sz="3200" dirty="0" smtClean="0"/>
              <a:t>&amp; Questions</a:t>
            </a:r>
            <a:endParaRPr lang="en-US" sz="3200" dirty="0"/>
          </a:p>
        </p:txBody>
      </p:sp>
      <p:sp>
        <p:nvSpPr>
          <p:cNvPr id="5" name="Slide Number Placeholder 4"/>
          <p:cNvSpPr>
            <a:spLocks noGrp="1"/>
          </p:cNvSpPr>
          <p:nvPr>
            <p:ph type="sldNum" sz="quarter" idx="12"/>
          </p:nvPr>
        </p:nvSpPr>
        <p:spPr/>
        <p:txBody>
          <a:bodyPr/>
          <a:lstStyle/>
          <a:p>
            <a:fld id="{1D5CD492-2BC6-F348-9965-EC1D86DF57A8}" type="slidenum">
              <a:rPr lang="en-US" smtClean="0"/>
              <a:t>30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867" y="3817877"/>
            <a:ext cx="2247900" cy="2247900"/>
          </a:xfrm>
          <a:prstGeom prst="rect">
            <a:avLst/>
          </a:prstGeom>
        </p:spPr>
      </p:pic>
    </p:spTree>
    <p:extLst>
      <p:ext uri="{BB962C8B-B14F-4D97-AF65-F5344CB8AC3E}">
        <p14:creationId xmlns:p14="http://schemas.microsoft.com/office/powerpoint/2010/main" val="1073224"/>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a:t>
            </a:r>
            <a:endParaRPr lang="en-US" dirty="0"/>
          </a:p>
        </p:txBody>
      </p:sp>
      <p:sp>
        <p:nvSpPr>
          <p:cNvPr id="3" name="Content Placeholder 2"/>
          <p:cNvSpPr>
            <a:spLocks noGrp="1"/>
          </p:cNvSpPr>
          <p:nvPr>
            <p:ph idx="1"/>
          </p:nvPr>
        </p:nvSpPr>
        <p:spPr>
          <a:xfrm>
            <a:off x="368591" y="1602400"/>
            <a:ext cx="7886700" cy="3263504"/>
          </a:xfrm>
        </p:spPr>
        <p:txBody>
          <a:bodyPr/>
          <a:lstStyle/>
          <a:p>
            <a:r>
              <a:rPr lang="en-US" dirty="0" smtClean="0"/>
              <a:t>What is the cheapest product from each vendor? Suppose we want to know product code, description, price and its vendor (code).</a:t>
            </a:r>
          </a:p>
          <a:p>
            <a:endParaRPr lang="en-US" dirty="0"/>
          </a:p>
        </p:txBody>
      </p:sp>
      <p:sp>
        <p:nvSpPr>
          <p:cNvPr id="4" name="TextBox 3"/>
          <p:cNvSpPr txBox="1"/>
          <p:nvPr/>
        </p:nvSpPr>
        <p:spPr>
          <a:xfrm>
            <a:off x="773152" y="3003208"/>
            <a:ext cx="7077579" cy="923330"/>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SELECT   P_CODE, P_DESCRIPT, MIN(P_PRICE), V_CODE </a:t>
            </a:r>
          </a:p>
          <a:p>
            <a:r>
              <a:rPr lang="en-US" dirty="0" smtClean="0">
                <a:latin typeface="Courier New" panose="02070309020205020404" pitchFamily="49" charset="0"/>
                <a:cs typeface="Courier New" panose="02070309020205020404" pitchFamily="49" charset="0"/>
              </a:rPr>
              <a:t>FROM     PRODUCT</a:t>
            </a:r>
          </a:p>
          <a:p>
            <a:r>
              <a:rPr lang="en-US" b="1" dirty="0" smtClean="0">
                <a:latin typeface="Courier New" panose="02070309020205020404" pitchFamily="49" charset="0"/>
                <a:cs typeface="Courier New" panose="02070309020205020404" pitchFamily="49" charset="0"/>
              </a:rPr>
              <a:t>GROUP BY </a:t>
            </a:r>
            <a:r>
              <a:rPr lang="en-US" dirty="0" smtClean="0">
                <a:latin typeface="Courier New" panose="02070309020205020404" pitchFamily="49" charset="0"/>
                <a:cs typeface="Courier New" panose="02070309020205020404" pitchFamily="49" charset="0"/>
              </a:rPr>
              <a:t>V_CODE;</a:t>
            </a:r>
          </a:p>
        </p:txBody>
      </p:sp>
      <p:pic>
        <p:nvPicPr>
          <p:cNvPr id="6" name="Picture 5"/>
          <p:cNvPicPr>
            <a:picLocks noChangeAspect="1"/>
          </p:cNvPicPr>
          <p:nvPr/>
        </p:nvPicPr>
        <p:blipFill>
          <a:blip r:embed="rId2"/>
          <a:stretch>
            <a:fillRect/>
          </a:stretch>
        </p:blipFill>
        <p:spPr>
          <a:xfrm>
            <a:off x="984489" y="4249933"/>
            <a:ext cx="5542744" cy="2016779"/>
          </a:xfrm>
          <a:prstGeom prst="rect">
            <a:avLst/>
          </a:prstGeom>
        </p:spPr>
      </p:pic>
    </p:spTree>
    <p:extLst>
      <p:ext uri="{BB962C8B-B14F-4D97-AF65-F5344CB8AC3E}">
        <p14:creationId xmlns:p14="http://schemas.microsoft.com/office/powerpoint/2010/main" val="249762210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a:t>
            </a:r>
            <a:endParaRPr lang="en-US" dirty="0"/>
          </a:p>
        </p:txBody>
      </p:sp>
      <p:sp>
        <p:nvSpPr>
          <p:cNvPr id="3" name="Content Placeholder 2"/>
          <p:cNvSpPr>
            <a:spLocks noGrp="1"/>
          </p:cNvSpPr>
          <p:nvPr>
            <p:ph idx="1"/>
          </p:nvPr>
        </p:nvSpPr>
        <p:spPr>
          <a:xfrm>
            <a:off x="628650" y="2185318"/>
            <a:ext cx="7764815" cy="1298111"/>
          </a:xfrm>
        </p:spPr>
        <p:txBody>
          <a:bodyPr>
            <a:normAutofit/>
          </a:bodyPr>
          <a:lstStyle/>
          <a:p>
            <a:pPr marL="0" indent="0">
              <a:buNone/>
            </a:pPr>
            <a:r>
              <a:rPr lang="en-US" sz="1350" dirty="0">
                <a:latin typeface="Courier New" panose="02070309020205020404" pitchFamily="49" charset="0"/>
                <a:cs typeface="Courier New" panose="02070309020205020404" pitchFamily="49" charset="0"/>
              </a:rPr>
              <a:t>SELECT   P_CODE, P_DESCRIPT, P_PRICE, V_CODE</a:t>
            </a:r>
          </a:p>
          <a:p>
            <a:pPr marL="0" indent="0">
              <a:buNone/>
            </a:pPr>
            <a:r>
              <a:rPr lang="en-US" sz="1350" dirty="0">
                <a:latin typeface="Courier New" panose="02070309020205020404" pitchFamily="49" charset="0"/>
                <a:cs typeface="Courier New" panose="02070309020205020404" pitchFamily="49" charset="0"/>
              </a:rPr>
              <a:t>FROM     PRODUCT </a:t>
            </a:r>
          </a:p>
          <a:p>
            <a:pPr marL="0" indent="0">
              <a:buNone/>
            </a:pPr>
            <a:r>
              <a:rPr lang="en-US" sz="1350" dirty="0">
                <a:latin typeface="Courier New" panose="02070309020205020404" pitchFamily="49" charset="0"/>
                <a:cs typeface="Courier New" panose="02070309020205020404" pitchFamily="49" charset="0"/>
              </a:rPr>
              <a:t>WHERE    P_PRICE </a:t>
            </a:r>
            <a:r>
              <a:rPr lang="en-US" sz="1350" dirty="0">
                <a:solidFill>
                  <a:srgbClr val="3A31ED"/>
                </a:solidFill>
                <a:latin typeface="Courier New" panose="02070309020205020404" pitchFamily="49" charset="0"/>
                <a:cs typeface="Courier New" panose="02070309020205020404" pitchFamily="49" charset="0"/>
              </a:rPr>
              <a:t>IN (</a:t>
            </a:r>
            <a:r>
              <a:rPr lang="en-US" sz="1350" dirty="0">
                <a:latin typeface="Courier New" panose="02070309020205020404" pitchFamily="49" charset="0"/>
                <a:cs typeface="Courier New" panose="02070309020205020404" pitchFamily="49" charset="0"/>
              </a:rPr>
              <a:t> SELECT MIN(P_PRICE) FROM PRODUCT </a:t>
            </a:r>
            <a:r>
              <a:rPr lang="en-US" sz="1350" b="1" dirty="0">
                <a:latin typeface="Courier New" panose="02070309020205020404" pitchFamily="49" charset="0"/>
                <a:cs typeface="Courier New" panose="02070309020205020404" pitchFamily="49" charset="0"/>
              </a:rPr>
              <a:t>GROUP BY </a:t>
            </a:r>
            <a:r>
              <a:rPr lang="en-US" sz="1350" dirty="0">
                <a:latin typeface="Courier New" panose="02070309020205020404" pitchFamily="49" charset="0"/>
                <a:cs typeface="Courier New" panose="02070309020205020404" pitchFamily="49" charset="0"/>
              </a:rPr>
              <a:t>V_CODE </a:t>
            </a:r>
            <a:r>
              <a:rPr lang="en-US" sz="1350" dirty="0">
                <a:solidFill>
                  <a:srgbClr val="3A31ED"/>
                </a:solidFill>
                <a:latin typeface="Courier New" panose="02070309020205020404" pitchFamily="49" charset="0"/>
                <a:cs typeface="Courier New" panose="02070309020205020404" pitchFamily="49" charset="0"/>
              </a:rPr>
              <a:t>);</a:t>
            </a:r>
          </a:p>
          <a:p>
            <a:endParaRPr lang="en-US" dirty="0"/>
          </a:p>
        </p:txBody>
      </p:sp>
      <p:sp>
        <p:nvSpPr>
          <p:cNvPr id="4" name="Rectangle 3"/>
          <p:cNvSpPr/>
          <p:nvPr/>
        </p:nvSpPr>
        <p:spPr>
          <a:xfrm>
            <a:off x="610176" y="1669443"/>
            <a:ext cx="7551459" cy="415498"/>
          </a:xfrm>
          <a:prstGeom prst="rect">
            <a:avLst/>
          </a:prstGeom>
        </p:spPr>
        <p:txBody>
          <a:bodyPr wrap="square">
            <a:spAutoFit/>
          </a:bodyPr>
          <a:lstStyle/>
          <a:p>
            <a:r>
              <a:rPr lang="en-US" sz="2100" dirty="0"/>
              <a:t>Another way to get the cheapest product from each vendor? </a:t>
            </a:r>
          </a:p>
        </p:txBody>
      </p:sp>
      <p:pic>
        <p:nvPicPr>
          <p:cNvPr id="5" name="Picture 4"/>
          <p:cNvPicPr>
            <a:picLocks noChangeAspect="1"/>
          </p:cNvPicPr>
          <p:nvPr/>
        </p:nvPicPr>
        <p:blipFill>
          <a:blip r:embed="rId2"/>
          <a:stretch>
            <a:fillRect/>
          </a:stretch>
        </p:blipFill>
        <p:spPr>
          <a:xfrm>
            <a:off x="628650" y="3567267"/>
            <a:ext cx="5008806" cy="2121886"/>
          </a:xfrm>
          <a:prstGeom prst="rect">
            <a:avLst/>
          </a:prstGeom>
        </p:spPr>
      </p:pic>
    </p:spTree>
    <p:extLst>
      <p:ext uri="{BB962C8B-B14F-4D97-AF65-F5344CB8AC3E}">
        <p14:creationId xmlns:p14="http://schemas.microsoft.com/office/powerpoint/2010/main" val="168081344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a:t>
            </a:r>
            <a:endParaRPr lang="en-US" dirty="0"/>
          </a:p>
        </p:txBody>
      </p:sp>
      <p:sp>
        <p:nvSpPr>
          <p:cNvPr id="3" name="Content Placeholder 2"/>
          <p:cNvSpPr>
            <a:spLocks noGrp="1"/>
          </p:cNvSpPr>
          <p:nvPr>
            <p:ph idx="1"/>
          </p:nvPr>
        </p:nvSpPr>
        <p:spPr>
          <a:xfrm>
            <a:off x="457200" y="1645597"/>
            <a:ext cx="7886700" cy="3263504"/>
          </a:xfrm>
        </p:spPr>
        <p:txBody>
          <a:bodyPr/>
          <a:lstStyle/>
          <a:p>
            <a:r>
              <a:rPr lang="en-US" dirty="0" smtClean="0"/>
              <a:t>Suppose we want to know the number of products supplied by each vendor and the price of cheapest product from each vendor.</a:t>
            </a:r>
          </a:p>
          <a:p>
            <a:endParaRPr lang="en-US" dirty="0"/>
          </a:p>
          <a:p>
            <a:endParaRPr lang="en-US" dirty="0" smtClean="0"/>
          </a:p>
          <a:p>
            <a:endParaRPr lang="en-US" dirty="0"/>
          </a:p>
          <a:p>
            <a:endParaRPr lang="en-US" dirty="0" smtClean="0"/>
          </a:p>
          <a:p>
            <a:endParaRPr lang="en-US" dirty="0"/>
          </a:p>
          <a:p>
            <a:pPr marL="0" indent="0">
              <a:buNone/>
            </a:pPr>
            <a:endParaRPr lang="en-US" dirty="0"/>
          </a:p>
        </p:txBody>
      </p:sp>
      <p:sp>
        <p:nvSpPr>
          <p:cNvPr id="4" name="TextBox 3"/>
          <p:cNvSpPr txBox="1"/>
          <p:nvPr/>
        </p:nvSpPr>
        <p:spPr>
          <a:xfrm>
            <a:off x="785404" y="3121378"/>
            <a:ext cx="4772092" cy="1200329"/>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SELECT   COUNT(P_CODE), MIN(P_PRICE), V_CODE </a:t>
            </a:r>
          </a:p>
          <a:p>
            <a:r>
              <a:rPr lang="en-US" dirty="0" smtClean="0">
                <a:latin typeface="Courier New" panose="02070309020205020404" pitchFamily="49" charset="0"/>
                <a:cs typeface="Courier New" panose="02070309020205020404" pitchFamily="49" charset="0"/>
              </a:rPr>
              <a:t>FROM     PRODUCT</a:t>
            </a:r>
          </a:p>
          <a:p>
            <a:r>
              <a:rPr lang="en-US" b="1" dirty="0" smtClean="0">
                <a:latin typeface="Courier New" panose="02070309020205020404" pitchFamily="49" charset="0"/>
                <a:cs typeface="Courier New" panose="02070309020205020404" pitchFamily="49" charset="0"/>
              </a:rPr>
              <a:t>GROUP BY </a:t>
            </a:r>
            <a:r>
              <a:rPr lang="en-US" dirty="0" smtClean="0">
                <a:latin typeface="Courier New" panose="02070309020205020404" pitchFamily="49" charset="0"/>
                <a:cs typeface="Courier New" panose="02070309020205020404" pitchFamily="49" charset="0"/>
              </a:rPr>
              <a:t>V_CODE;</a:t>
            </a:r>
          </a:p>
        </p:txBody>
      </p:sp>
      <p:pic>
        <p:nvPicPr>
          <p:cNvPr id="6" name="Picture 5"/>
          <p:cNvPicPr>
            <a:picLocks noChangeAspect="1"/>
          </p:cNvPicPr>
          <p:nvPr/>
        </p:nvPicPr>
        <p:blipFill>
          <a:blip r:embed="rId2"/>
          <a:stretch>
            <a:fillRect/>
          </a:stretch>
        </p:blipFill>
        <p:spPr>
          <a:xfrm>
            <a:off x="4983751" y="2910548"/>
            <a:ext cx="3457655" cy="2068806"/>
          </a:xfrm>
          <a:prstGeom prst="rect">
            <a:avLst/>
          </a:prstGeom>
        </p:spPr>
      </p:pic>
    </p:spTree>
    <p:extLst>
      <p:ext uri="{BB962C8B-B14F-4D97-AF65-F5344CB8AC3E}">
        <p14:creationId xmlns:p14="http://schemas.microsoft.com/office/powerpoint/2010/main" val="33588179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Practice 7:</a:t>
            </a:r>
            <a:endParaRPr lang="en-US" u="sng" dirty="0"/>
          </a:p>
        </p:txBody>
      </p:sp>
      <p:sp>
        <p:nvSpPr>
          <p:cNvPr id="3" name="Content Placeholder 2"/>
          <p:cNvSpPr>
            <a:spLocks noGrp="1"/>
          </p:cNvSpPr>
          <p:nvPr>
            <p:ph idx="1"/>
          </p:nvPr>
        </p:nvSpPr>
        <p:spPr>
          <a:xfrm>
            <a:off x="524147" y="1697794"/>
            <a:ext cx="7886700" cy="3263504"/>
          </a:xfrm>
        </p:spPr>
        <p:txBody>
          <a:bodyPr/>
          <a:lstStyle/>
          <a:p>
            <a:r>
              <a:rPr lang="en-US" dirty="0" smtClean="0"/>
              <a:t>What is the average price of products from each vendor?</a:t>
            </a:r>
          </a:p>
          <a:p>
            <a:r>
              <a:rPr lang="en-US" dirty="0" smtClean="0"/>
              <a:t>Find </a:t>
            </a:r>
            <a:r>
              <a:rPr lang="en-US" dirty="0"/>
              <a:t>how many invoices each customer have</a:t>
            </a:r>
            <a:r>
              <a:rPr lang="en-US" dirty="0" smtClean="0"/>
              <a:t>?</a:t>
            </a:r>
          </a:p>
          <a:p>
            <a:r>
              <a:rPr lang="en-US" dirty="0" smtClean="0"/>
              <a:t>What is the total number of available quantity of products for each vendor?</a:t>
            </a:r>
            <a:endParaRPr lang="en-US" dirty="0"/>
          </a:p>
          <a:p>
            <a:endParaRPr lang="en-US" dirty="0"/>
          </a:p>
        </p:txBody>
      </p:sp>
    </p:spTree>
    <p:extLst>
      <p:ext uri="{BB962C8B-B14F-4D97-AF65-F5344CB8AC3E}">
        <p14:creationId xmlns:p14="http://schemas.microsoft.com/office/powerpoint/2010/main" val="2927430167"/>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589" y="1665310"/>
            <a:ext cx="7886700" cy="3263504"/>
          </a:xfrm>
        </p:spPr>
        <p:txBody>
          <a:bodyPr/>
          <a:lstStyle/>
          <a:p>
            <a:r>
              <a:rPr lang="en-US" dirty="0"/>
              <a:t>What is the average price of products from each vendor</a:t>
            </a:r>
            <a:r>
              <a:rPr lang="en-US" dirty="0" smtClean="0"/>
              <a:t>?</a:t>
            </a:r>
          </a:p>
        </p:txBody>
      </p:sp>
      <p:pic>
        <p:nvPicPr>
          <p:cNvPr id="2" name="Picture 1"/>
          <p:cNvPicPr>
            <a:picLocks noChangeAspect="1"/>
          </p:cNvPicPr>
          <p:nvPr/>
        </p:nvPicPr>
        <p:blipFill>
          <a:blip r:embed="rId2"/>
          <a:stretch>
            <a:fillRect/>
          </a:stretch>
        </p:blipFill>
        <p:spPr>
          <a:xfrm>
            <a:off x="1844311" y="2623284"/>
            <a:ext cx="4520045" cy="3495866"/>
          </a:xfrm>
          <a:prstGeom prst="rect">
            <a:avLst/>
          </a:prstGeom>
        </p:spPr>
      </p:pic>
    </p:spTree>
    <p:extLst>
      <p:ext uri="{BB962C8B-B14F-4D97-AF65-F5344CB8AC3E}">
        <p14:creationId xmlns:p14="http://schemas.microsoft.com/office/powerpoint/2010/main" val="3767696980"/>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206" y="1627556"/>
            <a:ext cx="7886700" cy="3263504"/>
          </a:xfrm>
        </p:spPr>
        <p:txBody>
          <a:bodyPr/>
          <a:lstStyle/>
          <a:p>
            <a:r>
              <a:rPr lang="en-US" dirty="0" smtClean="0"/>
              <a:t>Find how many invoices each customer have?</a:t>
            </a:r>
          </a:p>
          <a:p>
            <a:endParaRPr lang="en-US" dirty="0"/>
          </a:p>
        </p:txBody>
      </p:sp>
      <p:pic>
        <p:nvPicPr>
          <p:cNvPr id="2" name="Picture 1"/>
          <p:cNvPicPr>
            <a:picLocks noChangeAspect="1"/>
          </p:cNvPicPr>
          <p:nvPr/>
        </p:nvPicPr>
        <p:blipFill>
          <a:blip r:embed="rId2"/>
          <a:stretch>
            <a:fillRect/>
          </a:stretch>
        </p:blipFill>
        <p:spPr>
          <a:xfrm>
            <a:off x="1621771" y="2429303"/>
            <a:ext cx="4808393" cy="3062329"/>
          </a:xfrm>
          <a:prstGeom prst="rect">
            <a:avLst/>
          </a:prstGeom>
        </p:spPr>
      </p:pic>
    </p:spTree>
    <p:extLst>
      <p:ext uri="{BB962C8B-B14F-4D97-AF65-F5344CB8AC3E}">
        <p14:creationId xmlns:p14="http://schemas.microsoft.com/office/powerpoint/2010/main" val="2381451786"/>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4738</TotalTime>
  <Words>1172</Words>
  <Application>Microsoft Office PowerPoint</Application>
  <PresentationFormat>On-screen Show (4:3)</PresentationFormat>
  <Paragraphs>195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ＭＳ Ｐゴシック</vt:lpstr>
      <vt:lpstr>Arial</vt:lpstr>
      <vt:lpstr>Calibri</vt:lpstr>
      <vt:lpstr>Courier New</vt:lpstr>
      <vt:lpstr>Wingdings</vt:lpstr>
      <vt:lpstr>SE10 slides</vt:lpstr>
      <vt:lpstr>CS 309A- Database Management Systems</vt:lpstr>
      <vt:lpstr>GROUP BY</vt:lpstr>
      <vt:lpstr>GROUP BY</vt:lpstr>
      <vt:lpstr>GROUP BY</vt:lpstr>
      <vt:lpstr>GROUP BY</vt:lpstr>
      <vt:lpstr>GROUP BY</vt:lpstr>
      <vt:lpstr>Practice 7:</vt:lpstr>
      <vt:lpstr>PowerPoint Presentation</vt:lpstr>
      <vt:lpstr>PowerPoint Presentation</vt:lpstr>
      <vt:lpstr>PowerPoint Presentation</vt:lpstr>
      <vt:lpstr>HAVING</vt:lpstr>
      <vt:lpstr>HAVING</vt:lpstr>
      <vt:lpstr>Another example</vt:lpstr>
      <vt:lpstr>Practice 8:</vt:lpstr>
      <vt:lpstr>PowerPoint Presentation</vt:lpstr>
      <vt:lpstr>Join database tables</vt:lpstr>
      <vt:lpstr>How to use SQL to join tables</vt:lpstr>
      <vt:lpstr>How to use SQL to join tables</vt:lpstr>
      <vt:lpstr>PowerPoint Presentation</vt:lpstr>
      <vt:lpstr>How to use SQL to join tables</vt:lpstr>
      <vt:lpstr>PowerPoint Presentation</vt:lpstr>
      <vt:lpstr>Practice 9</vt:lpstr>
      <vt:lpstr>PowerPoint Presentation</vt:lpstr>
      <vt:lpstr>PowerPoint Presentation</vt:lpstr>
      <vt:lpstr>Join more tables</vt:lpstr>
      <vt:lpstr>PowerPoint Presentation</vt:lpstr>
      <vt:lpstr>Join more tables</vt:lpstr>
      <vt:lpstr>Practice 10</vt:lpstr>
      <vt:lpstr>PowerPoint Presentation</vt:lpstr>
      <vt:lpstr>Thank you &amp; Questions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Gu, Ting</cp:lastModifiedBy>
  <cp:revision>309</cp:revision>
  <dcterms:created xsi:type="dcterms:W3CDTF">2009-12-29T10:39:27Z</dcterms:created>
  <dcterms:modified xsi:type="dcterms:W3CDTF">2018-10-03T19:33:13Z</dcterms:modified>
</cp:coreProperties>
</file>