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0" r:id="rId3"/>
    <p:sldId id="485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68" r:id="rId14"/>
    <p:sldId id="469" r:id="rId15"/>
    <p:sldId id="470" r:id="rId16"/>
    <p:sldId id="471" r:id="rId17"/>
    <p:sldId id="472" r:id="rId18"/>
    <p:sldId id="473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384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 Gu" initials="TG" lastIdx="1" clrIdx="0">
    <p:extLst>
      <p:ext uri="{19B8F6BF-5375-455C-9EA6-DF929625EA0E}">
        <p15:presenceInfo xmlns:p15="http://schemas.microsoft.com/office/powerpoint/2012/main" userId="S-1-5-21-475275336-1187518867-6498272-46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9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67" y="1507148"/>
            <a:ext cx="8310728" cy="422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75" dirty="0"/>
              <a:t>Find all customers who purchased a hammer or any kind of saw or </a:t>
            </a:r>
            <a:r>
              <a:rPr lang="en-US" sz="2475" dirty="0" smtClean="0"/>
              <a:t>hammer.</a:t>
            </a: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Thinking:</a:t>
            </a:r>
          </a:p>
          <a:p>
            <a:pPr lvl="1"/>
            <a:r>
              <a:rPr lang="en-US" dirty="0" smtClean="0"/>
              <a:t>Need to join CUSTOMER, INVOICE, LINE, PRODUCT</a:t>
            </a:r>
          </a:p>
          <a:p>
            <a:pPr lvl="1"/>
            <a:r>
              <a:rPr lang="en-US" dirty="0" smtClean="0"/>
              <a:t>Besides </a:t>
            </a:r>
            <a:r>
              <a:rPr lang="en-US" i="1" dirty="0" smtClean="0"/>
              <a:t>natural join conditions</a:t>
            </a:r>
            <a:r>
              <a:rPr lang="en-US" dirty="0" smtClean="0"/>
              <a:t>, another condition is P_CODE should come from any of “hammer” or “saw” like products’ code</a:t>
            </a:r>
          </a:p>
          <a:p>
            <a:pPr lvl="1"/>
            <a:r>
              <a:rPr lang="en-US" dirty="0" smtClean="0"/>
              <a:t>Use a subquery to get the P_CODE list of “hammer” or “saw” like products</a:t>
            </a:r>
          </a:p>
          <a:p>
            <a:pPr lvl="1"/>
            <a:r>
              <a:rPr lang="en-US" dirty="0" smtClean="0"/>
              <a:t>Use IN operator to set up the condition because we need to compare a list of value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25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9" y="5168353"/>
            <a:ext cx="7886700" cy="37876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	Why we need to use “distinct”?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5" y="1700315"/>
            <a:ext cx="6546285" cy="32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2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Practice 11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4914"/>
            <a:ext cx="8146473" cy="3263504"/>
          </a:xfrm>
        </p:spPr>
        <p:txBody>
          <a:bodyPr/>
          <a:lstStyle/>
          <a:p>
            <a:r>
              <a:rPr lang="en-US" dirty="0" smtClean="0"/>
              <a:t>Find the customers who bought products that have price are over 100.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should get the query results like: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275" y="3806875"/>
            <a:ext cx="3257379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31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76" y="1797274"/>
            <a:ext cx="7886700" cy="3420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u="sng" dirty="0"/>
              <a:t>Use time: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HAVING clause is used to restrict the output of a GROUP BY query.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List all products (P_CODE) with a total quantity sold greater than the average quantity sold.</a:t>
            </a:r>
          </a:p>
          <a:p>
            <a:pPr marL="342900" lvl="1" indent="0">
              <a:buNone/>
            </a:pPr>
            <a:r>
              <a:rPr lang="en-US" i="1" u="sng" dirty="0"/>
              <a:t>Thinking:</a:t>
            </a:r>
          </a:p>
          <a:p>
            <a:pPr lvl="1"/>
            <a:r>
              <a:rPr lang="en-US" dirty="0"/>
              <a:t>The quantity sold information is in table LINE</a:t>
            </a:r>
          </a:p>
          <a:p>
            <a:pPr lvl="1"/>
            <a:r>
              <a:rPr lang="en-US" dirty="0"/>
              <a:t>Needs to GROUP BY P_CODE to find the quantity sold by each product</a:t>
            </a:r>
          </a:p>
          <a:p>
            <a:pPr lvl="1"/>
            <a:r>
              <a:rPr lang="en-US" dirty="0"/>
              <a:t>Use a subquery to get the average quantity sold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0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41" y="1706296"/>
            <a:ext cx="7886700" cy="1211693"/>
          </a:xfrm>
        </p:spPr>
        <p:txBody>
          <a:bodyPr/>
          <a:lstStyle/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P_CODE,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(LINE_UNITS)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LINE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P_CODE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(LINE_UNITS) &gt; (SELECT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(LINE_UNITS) FROM LINE);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29" y="3554386"/>
            <a:ext cx="5650124" cy="27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89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81" y="1854269"/>
            <a:ext cx="7886700" cy="34652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all vendors (V_CODE, V_NAME) who have products with a total quality sold greater than the average quantity sold.</a:t>
            </a:r>
          </a:p>
          <a:p>
            <a:pPr marL="342900" lvl="1" indent="0">
              <a:buNone/>
            </a:pPr>
            <a:r>
              <a:rPr lang="en-US" i="1" u="sng" dirty="0" smtClean="0"/>
              <a:t>Thinking:</a:t>
            </a:r>
          </a:p>
          <a:p>
            <a:pPr lvl="1"/>
            <a:r>
              <a:rPr lang="en-US" dirty="0" smtClean="0"/>
              <a:t>Need to use JOIN on PRODUCT and VENDOR</a:t>
            </a:r>
          </a:p>
          <a:p>
            <a:pPr lvl="1"/>
            <a:r>
              <a:rPr lang="en-US" dirty="0" smtClean="0"/>
              <a:t>Need to use the previous query results (as subquery)</a:t>
            </a:r>
          </a:p>
          <a:p>
            <a:pPr lvl="1"/>
            <a:r>
              <a:rPr lang="en-US" dirty="0" smtClean="0"/>
              <a:t>Since the previous query returns a list of value, need to use IN operator</a:t>
            </a:r>
          </a:p>
          <a:p>
            <a:pPr marL="342900" lvl="1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9381" y="256451"/>
            <a:ext cx="7886700" cy="994172"/>
          </a:xfrm>
        </p:spPr>
        <p:txBody>
          <a:bodyPr/>
          <a:lstStyle/>
          <a:p>
            <a:r>
              <a:rPr lang="en-US" dirty="0" smtClean="0"/>
              <a:t>HAVING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2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055" y="2071227"/>
            <a:ext cx="763977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VENDOR.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V_CODE, V_NAME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</a:t>
            </a:r>
            <a:r>
              <a:rPr lang="en-US" sz="15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PRODUCT, VENDOR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</a:t>
            </a:r>
            <a:r>
              <a:rPr lang="en-US" sz="15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PRODUCT.V_CODE = VENDOR.V_CODE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AND      P_CODE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SELECT   P_CODE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FROM     LINE</a:t>
            </a:r>
          </a:p>
          <a:p>
            <a:pPr lvl="6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GROUP BY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P_CODE</a:t>
            </a:r>
          </a:p>
          <a:p>
            <a:pPr lvl="6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HAVING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SUM(LINE_UNITS) &gt; </a:t>
            </a:r>
          </a:p>
          <a:p>
            <a:pPr lvl="6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( SELECT AVG(LINE_UNITS) </a:t>
            </a:r>
          </a:p>
          <a:p>
            <a:pPr lvl="6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  FROM LINE )</a:t>
            </a:r>
          </a:p>
          <a:p>
            <a:pPr lvl="6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983087" y="924340"/>
            <a:ext cx="2278566" cy="741242"/>
          </a:xfrm>
          <a:prstGeom prst="wedgeRoundRectCallout">
            <a:avLst>
              <a:gd name="adj1" fmla="val -113124"/>
              <a:gd name="adj2" fmla="val 1092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avoid ambiguous </a:t>
            </a:r>
            <a:r>
              <a:rPr lang="en-US" dirty="0" err="1" smtClean="0"/>
              <a:t>v_code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641159" y="2001653"/>
            <a:ext cx="1821821" cy="880695"/>
          </a:xfrm>
          <a:prstGeom prst="wedgeRectCallout">
            <a:avLst>
              <a:gd name="adj1" fmla="val -97091"/>
              <a:gd name="adj2" fmla="val 25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table PRODUCT and table VENDOR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07" y="1763156"/>
            <a:ext cx="6257244" cy="35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86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Practice 12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87944"/>
            <a:ext cx="8106257" cy="3263504"/>
          </a:xfrm>
        </p:spPr>
        <p:txBody>
          <a:bodyPr/>
          <a:lstStyle/>
          <a:p>
            <a:r>
              <a:rPr lang="en-US" dirty="0" smtClean="0"/>
              <a:t>List all vendors (V_CODE) who have more than 2 products.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 the vendors who have more than 2 products, list its code, name and products description order by vendor code in ascending.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40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72" y="248792"/>
            <a:ext cx="7886700" cy="994172"/>
          </a:xfrm>
        </p:spPr>
        <p:txBody>
          <a:bodyPr/>
          <a:lstStyle/>
          <a:p>
            <a:r>
              <a:rPr lang="en-US" dirty="0" smtClean="0"/>
              <a:t>ALL and ANY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72" y="1692997"/>
            <a:ext cx="8590085" cy="36501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IN operator uses an </a:t>
            </a:r>
            <a:r>
              <a:rPr lang="en-US" i="1" u="sng" dirty="0" smtClean="0"/>
              <a:t>equality</a:t>
            </a:r>
            <a:r>
              <a:rPr lang="en-US" i="1" dirty="0" smtClean="0"/>
              <a:t> operator </a:t>
            </a:r>
            <a:r>
              <a:rPr lang="en-US" dirty="0" smtClean="0"/>
              <a:t>to compare a value to </a:t>
            </a:r>
            <a:r>
              <a:rPr lang="en-US" b="1" dirty="0" smtClean="0"/>
              <a:t>a list of values </a:t>
            </a:r>
            <a:r>
              <a:rPr lang="en-US" dirty="0" smtClean="0"/>
              <a:t>returned from the subquery.</a:t>
            </a:r>
          </a:p>
          <a:p>
            <a:r>
              <a:rPr lang="en-US" dirty="0" smtClean="0"/>
              <a:t>If you want to make an </a:t>
            </a:r>
            <a:r>
              <a:rPr lang="en-US" i="1" u="sng" dirty="0" smtClean="0"/>
              <a:t>inequality</a:t>
            </a:r>
            <a:r>
              <a:rPr lang="en-US" i="1" dirty="0" smtClean="0"/>
              <a:t> comparison (&gt; or &lt;) </a:t>
            </a:r>
            <a:r>
              <a:rPr lang="en-US" dirty="0" smtClean="0"/>
              <a:t>of one value to a list of values, we need to use ALL or ANY.</a:t>
            </a:r>
          </a:p>
          <a:p>
            <a:pPr lvl="1"/>
            <a:r>
              <a:rPr lang="en-US" dirty="0" smtClean="0">
                <a:solidFill>
                  <a:srgbClr val="4D3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C1 &gt; ALL (</a:t>
            </a:r>
            <a:r>
              <a:rPr lang="en-US" i="1" dirty="0" smtClean="0">
                <a:solidFill>
                  <a:srgbClr val="4D3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n-US" dirty="0" smtClean="0">
                <a:solidFill>
                  <a:srgbClr val="4D3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dirty="0"/>
              <a:t>           </a:t>
            </a:r>
            <a:r>
              <a:rPr lang="en-US" sz="1800" dirty="0"/>
              <a:t>select the rows whose C1’s value greater than </a:t>
            </a:r>
            <a:r>
              <a:rPr lang="en-US" sz="1800" dirty="0">
                <a:solidFill>
                  <a:srgbClr val="4D36FA"/>
                </a:solidFill>
              </a:rPr>
              <a:t>ALL </a:t>
            </a:r>
            <a:r>
              <a:rPr lang="en-US" sz="1800" dirty="0"/>
              <a:t>values returned from the subquery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other comparison operator such as &gt;=, &lt;, &lt;= are allowed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C1 &gt; ANY (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dirty="0"/>
              <a:t>           </a:t>
            </a:r>
            <a:r>
              <a:rPr lang="en-US" sz="1800" dirty="0"/>
              <a:t>select the rows whose C1’s value greater than </a:t>
            </a:r>
            <a:r>
              <a:rPr lang="en-US" sz="1800" dirty="0">
                <a:solidFill>
                  <a:srgbClr val="FF0000"/>
                </a:solidFill>
              </a:rPr>
              <a:t>ANY</a:t>
            </a:r>
            <a:r>
              <a:rPr lang="en-US" sz="1800" dirty="0"/>
              <a:t> values returned from the subquery</a:t>
            </a:r>
          </a:p>
          <a:p>
            <a:pPr marL="600075" lvl="2" indent="-257175"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mtClean="0">
                <a:cs typeface="Courier New" panose="02070309020205020404" pitchFamily="49" charset="0"/>
              </a:rPr>
              <a:t>     other </a:t>
            </a:r>
            <a:r>
              <a:rPr lang="en-US" dirty="0">
                <a:cs typeface="Courier New" panose="02070309020205020404" pitchFamily="49" charset="0"/>
              </a:rPr>
              <a:t>comparison operator such as &gt;=, &lt;, &lt;= are allowed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59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9" y="1672420"/>
            <a:ext cx="7973690" cy="42407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want to group table rows, you could use GROUP BY clause.</a:t>
            </a:r>
          </a:p>
          <a:p>
            <a:pPr>
              <a:defRPr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tablelist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[WHERE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indent="0">
              <a:buNone/>
              <a:defRPr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  </a:t>
            </a:r>
            <a:r>
              <a:rPr lang="en-US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GROUP BY is generally used when you have columns combined with aggregate functions in the SELECT statement.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77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and ANY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37" y="1674196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the product with the highest value.</a:t>
            </a:r>
          </a:p>
          <a:p>
            <a:pPr lvl="1"/>
            <a:r>
              <a:rPr lang="en-US" dirty="0" smtClean="0"/>
              <a:t>Product value = unit’s price * quantity (P_PRICE * P_QOH)</a:t>
            </a:r>
          </a:p>
          <a:p>
            <a:pPr lvl="1"/>
            <a:r>
              <a:rPr lang="en-US" i="1" u="sng" dirty="0" smtClean="0"/>
              <a:t>Thinking: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Use a subquery to list the value of every product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SELECT P_PRICE * P_QOH FROM PRODUCT</a:t>
            </a:r>
          </a:p>
          <a:p>
            <a:pPr marL="1028700" lvl="2" indent="-342900">
              <a:buAutoNum type="arabicPeriod" startAt="2"/>
            </a:pPr>
            <a:r>
              <a:rPr lang="en-US" dirty="0" smtClean="0"/>
              <a:t>Find out the product which has the highest value</a:t>
            </a:r>
          </a:p>
          <a:p>
            <a:pPr marL="685800" lvl="2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P_CODE, P_PRICE*P_QOH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PRODUCT 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 P_PRICE*P_QOH &gt;=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cs typeface="Courier New" panose="02070309020205020404" pitchFamily="49" charset="0"/>
              </a:rPr>
              <a:t>  ALL operator is to compare a single value (P_QOH*P_PRICE) with a list values return by the subquery </a:t>
            </a:r>
            <a:r>
              <a:rPr lang="en-US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sqA</a:t>
            </a:r>
            <a:endParaRPr lang="en-US" i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6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0" y="1797107"/>
            <a:ext cx="6915251" cy="2519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570" y="4790103"/>
            <a:ext cx="3812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can you do it with Max()?</a:t>
            </a:r>
          </a:p>
        </p:txBody>
      </p:sp>
    </p:spTree>
    <p:extLst>
      <p:ext uri="{BB962C8B-B14F-4D97-AF65-F5344CB8AC3E}">
        <p14:creationId xmlns:p14="http://schemas.microsoft.com/office/powerpoint/2010/main" val="3970418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and ANY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574"/>
            <a:ext cx="8025216" cy="3263504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which vendor provides the </a:t>
            </a:r>
            <a:r>
              <a:rPr lang="en-US" dirty="0"/>
              <a:t>product </a:t>
            </a:r>
            <a:r>
              <a:rPr lang="en-US" dirty="0" smtClean="0"/>
              <a:t>with the </a:t>
            </a:r>
            <a:r>
              <a:rPr lang="en-US" dirty="0"/>
              <a:t>highest </a:t>
            </a:r>
            <a:r>
              <a:rPr lang="en-US" dirty="0" smtClean="0"/>
              <a:t>value.</a:t>
            </a:r>
          </a:p>
          <a:p>
            <a:pPr lvl="1"/>
            <a:r>
              <a:rPr lang="en-US" i="1" u="sng" dirty="0" smtClean="0"/>
              <a:t>Thinking: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Use ALL to find the product with highest value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Use JOIN to find its vendor’s information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PRODUCT.P_CODE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P_PRICE*P_QOH AS VALUE, V_NAME, V_STATE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PRODUCT, VENDOR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P_PRICE*P_QOH &gt;=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P_PRICE * P_QOH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   PRODUCT.V_CODE = VENDOR.V_CODE;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86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5" y="1869257"/>
            <a:ext cx="7639379" cy="24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937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and ANY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004"/>
            <a:ext cx="8420423" cy="4295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</a:t>
            </a:r>
            <a:r>
              <a:rPr lang="en-US" dirty="0" smtClean="0"/>
              <a:t>products with the value that are higher than all products provided by vendors from Florida. Give their code and value.</a:t>
            </a:r>
          </a:p>
          <a:p>
            <a:pPr lvl="1"/>
            <a:r>
              <a:rPr lang="en-US" i="1" u="sng" dirty="0" smtClean="0"/>
              <a:t>Thinking</a:t>
            </a:r>
          </a:p>
          <a:p>
            <a:pPr marL="1028700" lvl="2" indent="-342900">
              <a:buAutoNum type="arabicPeriod"/>
            </a:pPr>
            <a:r>
              <a:rPr lang="en-US" dirty="0" smtClean="0"/>
              <a:t>Find the vendors from Florida</a:t>
            </a:r>
          </a:p>
          <a:p>
            <a:pPr marL="685800" lvl="2" indent="0">
              <a:buNone/>
            </a:pPr>
            <a:r>
              <a:rPr lang="en-US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V_CODE FROM VENDOR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V_STATE = ‘FL’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 smtClean="0"/>
              <a:t>2.     Find the value list of products provided by vendors from Florida</a:t>
            </a:r>
          </a:p>
          <a:p>
            <a:pPr marL="685800" lvl="2" indent="0">
              <a:buNone/>
            </a:pPr>
            <a:r>
              <a:rPr lang="en-US" i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P_PRICE * P_QOH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WHERE V_CODE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28700" lvl="2" indent="-342900">
              <a:buAutoNum type="arabicPeriod" startAt="3"/>
            </a:pPr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products with higher value than the value list </a:t>
            </a:r>
            <a:r>
              <a:rPr lang="en-US" dirty="0"/>
              <a:t>of products provided by vendors from Florida 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P_PRICE*P_QOH, P_CODE FROM PRODUCT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P_PRICE*P_QOH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0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and ANY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35" y="1571560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products with the value that are higher than all products provided by vendors from Florida. Give their code and value.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SELECT P_PRICE*P_QOH, P_CODE FROM PRODUCT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WHERE P_PRICE*P_QOH &gt;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(SELECT P_PRICE * P_QOH 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FROM PRODUCT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WHERE V_CODE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( SELECT V_CODE                   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FROM   VENDOR  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WHERE  V_STATE = ‘FL’)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6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7" y="1731996"/>
            <a:ext cx="6706463" cy="24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44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Practice 13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68" y="1619250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Find what is the most popular product (the product with largest-selling). List its product code and description.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90" y="3022402"/>
            <a:ext cx="4672013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6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SQL to join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33" y="1740446"/>
            <a:ext cx="7886700" cy="3263504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Create the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artesian product</a:t>
            </a:r>
          </a:p>
          <a:p>
            <a:pPr marL="342900" lvl="1" indent="0">
              <a:buNone/>
            </a:pPr>
            <a:r>
              <a:rPr lang="en-US" dirty="0" smtClean="0"/>
              <a:t>-- List the tables in the FROM clause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only the rows in which the common attribute values match</a:t>
            </a:r>
          </a:p>
          <a:p>
            <a:pPr marL="3429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-- Use the WHERE clause to indicate the join condition</a:t>
            </a:r>
          </a:p>
          <a:p>
            <a:pPr marL="3429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-- The join condition is generally an equality comparison between the </a:t>
            </a:r>
            <a:r>
              <a:rPr lang="en-US" i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foreign key</a:t>
            </a:r>
            <a:r>
              <a:rPr lang="en-US" dirty="0" smtClean="0">
                <a:sym typeface="Wingdings" panose="05000000000000000000" pitchFamily="2" charset="2"/>
              </a:rPr>
              <a:t> and the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primary key </a:t>
            </a:r>
            <a:r>
              <a:rPr lang="en-US" dirty="0" smtClean="0">
                <a:sym typeface="Wingdings" panose="05000000000000000000" pitchFamily="2" charset="2"/>
              </a:rPr>
              <a:t>of the related tables.</a:t>
            </a:r>
          </a:p>
        </p:txBody>
      </p:sp>
    </p:spTree>
    <p:extLst>
      <p:ext uri="{BB962C8B-B14F-4D97-AF65-F5344CB8AC3E}">
        <p14:creationId xmlns:p14="http://schemas.microsoft.com/office/powerpoint/2010/main" val="2625876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tables with an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537"/>
            <a:ext cx="7996157" cy="3263504"/>
          </a:xfrm>
        </p:spPr>
        <p:txBody>
          <a:bodyPr/>
          <a:lstStyle/>
          <a:p>
            <a:r>
              <a:rPr lang="en-US" dirty="0" smtClean="0"/>
              <a:t>You can use an alias to identify the source table that the data are taken.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P_DESCRIPT, P_PRICE, V_NAME, V_CONTACT, V_AREACODE, V_PHONE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PRODUCT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VENDOR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P.V_CODE = V.V_CODE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P_PRICE;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 smtClean="0"/>
              <a:t>An alias is especially useful for </a:t>
            </a:r>
            <a:r>
              <a:rPr lang="en-US" b="1" dirty="0" smtClean="0"/>
              <a:t>recursive join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7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3544"/>
            <a:ext cx="7886700" cy="3263504"/>
          </a:xfrm>
        </p:spPr>
        <p:txBody>
          <a:bodyPr/>
          <a:lstStyle/>
          <a:p>
            <a:r>
              <a:rPr lang="en-US" dirty="0" smtClean="0"/>
              <a:t>Recursive join: A table joins to itself</a:t>
            </a:r>
          </a:p>
          <a:p>
            <a:r>
              <a:rPr lang="en-US" i="1" u="sng" dirty="0" smtClean="0"/>
              <a:t>Example: </a:t>
            </a:r>
            <a:r>
              <a:rPr lang="en-US" dirty="0" smtClean="0"/>
              <a:t>table EMPLOYEE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9" y="3016811"/>
            <a:ext cx="6931289" cy="2780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7093" y="3114917"/>
            <a:ext cx="616058" cy="274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9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51"/>
            <a:ext cx="7886700" cy="1265957"/>
          </a:xfrm>
        </p:spPr>
        <p:txBody>
          <a:bodyPr/>
          <a:lstStyle/>
          <a:p>
            <a:r>
              <a:rPr lang="en-US" dirty="0" smtClean="0"/>
              <a:t>If you want to get a list of all employees with their managers’ names, you need to join EMPLOYEE table to itself.</a:t>
            </a:r>
          </a:p>
          <a:p>
            <a:pPr lvl="1"/>
            <a:r>
              <a:rPr lang="en-US" dirty="0" smtClean="0"/>
              <a:t>How to different two tables?</a:t>
            </a:r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-- use alias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69" y="3119438"/>
            <a:ext cx="2477126" cy="2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849" y="3730858"/>
            <a:ext cx="4514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.EMP_MGR,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.EMP_LNAME, 		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.EMP_NUMBER,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.EMP_LNAME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EMPLOYEE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EMPLOYEE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EMP_MGR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EMP_NUM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E.EMP_MGR;</a:t>
            </a:r>
          </a:p>
        </p:txBody>
      </p:sp>
    </p:spTree>
    <p:extLst>
      <p:ext uri="{BB962C8B-B14F-4D97-AF65-F5344CB8AC3E}">
        <p14:creationId xmlns:p14="http://schemas.microsoft.com/office/powerpoint/2010/main" val="3703503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and </a:t>
            </a:r>
            <a:r>
              <a:rPr lang="en-US" dirty="0"/>
              <a:t>c</a:t>
            </a:r>
            <a:r>
              <a:rPr lang="en-US" dirty="0" smtClean="0"/>
              <a:t>orrelated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6" y="1681129"/>
            <a:ext cx="7886700" cy="3263504"/>
          </a:xfrm>
        </p:spPr>
        <p:txBody>
          <a:bodyPr/>
          <a:lstStyle/>
          <a:p>
            <a:r>
              <a:rPr lang="en-US" dirty="0" smtClean="0"/>
              <a:t>What is subquery?</a:t>
            </a:r>
          </a:p>
          <a:p>
            <a:pPr marL="342900" lvl="1" indent="0">
              <a:buNone/>
            </a:pPr>
            <a:r>
              <a:rPr lang="en-US" dirty="0" smtClean="0"/>
              <a:t>Use SELECT statement to return one or more values to another query</a:t>
            </a:r>
          </a:p>
          <a:p>
            <a:r>
              <a:rPr lang="en-US" i="1" u="sng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/>
              <a:t>Generate a list of vendors who do not provide products.</a:t>
            </a:r>
            <a:endParaRPr lang="en-US" dirty="0" smtClean="0"/>
          </a:p>
          <a:p>
            <a:pPr marL="0" indent="0">
              <a:buNone/>
            </a:pPr>
            <a:r>
              <a:rPr lang="en-US" sz="1350" dirty="0"/>
              <a:t>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V_CODE, V_NAME FROM VENDOR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   V_CODE NOT IN 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V_CODE FROM PRODUCT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/>
              <a:t>   Generate a list of products with a price greater than the average product price.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 P_CODE, P_PRICE FROM PRODUCT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   P_PRICE &gt;= 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AVG(P_PRICE) FROM PRODUCT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0226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5211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Use time: </a:t>
            </a:r>
          </a:p>
          <a:p>
            <a:pPr marL="0" indent="0">
              <a:buNone/>
            </a:pPr>
            <a:r>
              <a:rPr lang="en-US" dirty="0"/>
              <a:t>In the WHERE clause, you need to compare one value to </a:t>
            </a:r>
            <a:r>
              <a:rPr lang="en-US" b="1" i="1" dirty="0"/>
              <a:t>another value </a:t>
            </a:r>
            <a:r>
              <a:rPr lang="en-US" dirty="0"/>
              <a:t>that comes from another query.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Generate a list of products with a price greater than the average product price.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 P_CODE, P_PRICE FROM PRODUCT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   P_PRICE &gt;= 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AVG(P_PRICE) FROM PRODUCT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98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87" y="170630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Use time: </a:t>
            </a:r>
          </a:p>
          <a:p>
            <a:pPr marL="0" indent="0">
              <a:buNone/>
            </a:pPr>
            <a:r>
              <a:rPr lang="en-US" dirty="0"/>
              <a:t>In the WHERE clause, you need to compare one value to </a:t>
            </a:r>
            <a:r>
              <a:rPr lang="en-US" b="1" i="1" dirty="0"/>
              <a:t>a list of value </a:t>
            </a:r>
            <a:r>
              <a:rPr lang="en-US" dirty="0"/>
              <a:t>that comes from another query.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Generate a list of vendors who do not provide products.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V_CODE, V_NAME FROM VENDOR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   V_CODE NOT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V_CODE FROM PRODUCT);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4873" y="4948453"/>
            <a:ext cx="3171825" cy="290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781079" y="5483165"/>
            <a:ext cx="1350917" cy="753247"/>
          </a:xfrm>
          <a:prstGeom prst="wedgeRoundRectCallout">
            <a:avLst>
              <a:gd name="adj1" fmla="val -60368"/>
              <a:gd name="adj2" fmla="val -85500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a list of value, not one</a:t>
            </a:r>
          </a:p>
        </p:txBody>
      </p:sp>
    </p:spTree>
    <p:extLst>
      <p:ext uri="{BB962C8B-B14F-4D97-AF65-F5344CB8AC3E}">
        <p14:creationId xmlns:p14="http://schemas.microsoft.com/office/powerpoint/2010/main" val="4092038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4943</TotalTime>
  <Words>1217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Wingdings</vt:lpstr>
      <vt:lpstr>SE10 slides</vt:lpstr>
      <vt:lpstr>CS 309A- Database Management Systems</vt:lpstr>
      <vt:lpstr>GROUP BY</vt:lpstr>
      <vt:lpstr>How to use SQL to join tables</vt:lpstr>
      <vt:lpstr>Join tables with an alias</vt:lpstr>
      <vt:lpstr>Recursive join</vt:lpstr>
      <vt:lpstr>Recursive join</vt:lpstr>
      <vt:lpstr>Subqueries and correlated queries</vt:lpstr>
      <vt:lpstr>WHERE subqueries</vt:lpstr>
      <vt:lpstr>IN subqueries</vt:lpstr>
      <vt:lpstr>PowerPoint Presentation</vt:lpstr>
      <vt:lpstr>PowerPoint Presentation</vt:lpstr>
      <vt:lpstr>Practice 11</vt:lpstr>
      <vt:lpstr>HAVING subqueries</vt:lpstr>
      <vt:lpstr>PowerPoint Presentation</vt:lpstr>
      <vt:lpstr>HAVING subqueries</vt:lpstr>
      <vt:lpstr>PowerPoint Presentation</vt:lpstr>
      <vt:lpstr>PowerPoint Presentation</vt:lpstr>
      <vt:lpstr>Practice 12</vt:lpstr>
      <vt:lpstr>ALL and ANY subqueries</vt:lpstr>
      <vt:lpstr>ALL and ANY subqueries</vt:lpstr>
      <vt:lpstr>PowerPoint Presentation</vt:lpstr>
      <vt:lpstr>ALL and ANY subqueries</vt:lpstr>
      <vt:lpstr>PowerPoint Presentation</vt:lpstr>
      <vt:lpstr>ALL and ANY subqueries</vt:lpstr>
      <vt:lpstr>ALL and ANY subqueries</vt:lpstr>
      <vt:lpstr>PowerPoint Presentation</vt:lpstr>
      <vt:lpstr>Practice 13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310</cp:revision>
  <dcterms:created xsi:type="dcterms:W3CDTF">2009-12-29T10:39:27Z</dcterms:created>
  <dcterms:modified xsi:type="dcterms:W3CDTF">2018-10-09T01:56:18Z</dcterms:modified>
</cp:coreProperties>
</file>