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6" r:id="rId1"/>
  </p:sldMasterIdLst>
  <p:notesMasterIdLst>
    <p:notesMasterId r:id="rId31"/>
  </p:notesMasterIdLst>
  <p:handoutMasterIdLst>
    <p:handoutMasterId r:id="rId32"/>
  </p:handoutMasterIdLst>
  <p:sldIdLst>
    <p:sldId id="256" r:id="rId2"/>
    <p:sldId id="386" r:id="rId3"/>
    <p:sldId id="387" r:id="rId4"/>
    <p:sldId id="388" r:id="rId5"/>
    <p:sldId id="389" r:id="rId6"/>
    <p:sldId id="390" r:id="rId7"/>
    <p:sldId id="391" r:id="rId8"/>
    <p:sldId id="394" r:id="rId9"/>
    <p:sldId id="395" r:id="rId10"/>
    <p:sldId id="396" r:id="rId11"/>
    <p:sldId id="397" r:id="rId12"/>
    <p:sldId id="409" r:id="rId13"/>
    <p:sldId id="410" r:id="rId14"/>
    <p:sldId id="411" r:id="rId15"/>
    <p:sldId id="412" r:id="rId16"/>
    <p:sldId id="428" r:id="rId17"/>
    <p:sldId id="427" r:id="rId18"/>
    <p:sldId id="415" r:id="rId19"/>
    <p:sldId id="416" r:id="rId20"/>
    <p:sldId id="417" r:id="rId21"/>
    <p:sldId id="418" r:id="rId22"/>
    <p:sldId id="426" r:id="rId23"/>
    <p:sldId id="420" r:id="rId24"/>
    <p:sldId id="421" r:id="rId25"/>
    <p:sldId id="422" r:id="rId26"/>
    <p:sldId id="423" r:id="rId27"/>
    <p:sldId id="425" r:id="rId28"/>
    <p:sldId id="424" r:id="rId29"/>
    <p:sldId id="384" r:id="rId30"/>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ing Gu" initials="TG" lastIdx="1" clrIdx="0">
    <p:extLst>
      <p:ext uri="{19B8F6BF-5375-455C-9EA6-DF929625EA0E}">
        <p15:presenceInfo xmlns:p15="http://schemas.microsoft.com/office/powerpoint/2012/main" userId="S-1-5-21-475275336-1187518867-6498272-4686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32" autoAdjust="0"/>
    <p:restoredTop sz="94660"/>
  </p:normalViewPr>
  <p:slideViewPr>
    <p:cSldViewPr snapToGrid="0" snapToObjects="1">
      <p:cViewPr varScale="1">
        <p:scale>
          <a:sx n="77" d="100"/>
          <a:sy n="77" d="100"/>
        </p:scale>
        <p:origin x="1555" y="72"/>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47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10/10/2018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extLst>
      <p:ext uri="{BB962C8B-B14F-4D97-AF65-F5344CB8AC3E}">
        <p14:creationId xmlns:p14="http://schemas.microsoft.com/office/powerpoint/2010/main" val="2861766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10/10/2018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extLst>
      <p:ext uri="{BB962C8B-B14F-4D97-AF65-F5344CB8AC3E}">
        <p14:creationId xmlns:p14="http://schemas.microsoft.com/office/powerpoint/2010/main" val="32245871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dirty="0"/>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AD873C2A-56DE-4A06-A839-D5BB58B4BF8E}" type="datetime1">
              <a:rPr lang="en-US" smtClean="0"/>
              <a:t>10/10/2018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970207B-D522-9843-9370-2EDD2ED326F5}"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8AB56A31-AE54-478C-A509-1634FB00E0AC}" type="datetime1">
              <a:rPr lang="en-US" smtClean="0"/>
              <a:t>10/10/2018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r>
              <a:rPr lang="en-GB" smtClean="0"/>
              <a:t>Presentation title - </a:t>
            </a:r>
            <a:fld id="{DA4E4A1D-F72B-1945-8E69-DB5636470060}" type="slidenum">
              <a:rPr lang="en-GB" smtClean="0"/>
              <a:pPr>
                <a:defRPr/>
              </a:pPr>
              <a:t>‹#›</a:t>
            </a:fld>
            <a:endParaRPr lang="en-GB"/>
          </a:p>
        </p:txBody>
      </p:sp>
    </p:spTree>
  </p:cSld>
  <p:clrMapOvr>
    <a:masterClrMapping/>
  </p:clrMapOvr>
  <p:transition spd="med">
    <p:wipe dir="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r>
              <a:rPr lang="en-US" smtClean="0"/>
              <a:t>Chapter 1 Introduction</a:t>
            </a:r>
            <a:endParaRPr lang="en-US" dirty="0"/>
          </a:p>
        </p:txBody>
      </p:sp>
      <p:sp>
        <p:nvSpPr>
          <p:cNvPr id="4" name="Date Placeholder 3"/>
          <p:cNvSpPr>
            <a:spLocks noGrp="1"/>
          </p:cNvSpPr>
          <p:nvPr>
            <p:ph type="dt" sz="half" idx="11"/>
          </p:nvPr>
        </p:nvSpPr>
        <p:spPr/>
        <p:txBody>
          <a:bodyPr/>
          <a:lstStyle/>
          <a:p>
            <a:fld id="{6C6171CE-53FC-47BA-96E3-B6320AE4FD38}" type="datetime1">
              <a:rPr lang="en-US" smtClean="0"/>
              <a:t>10/10/2018</a:t>
            </a:fld>
            <a:endParaRPr lang="en-US"/>
          </a:p>
        </p:txBody>
      </p:sp>
      <p:sp>
        <p:nvSpPr>
          <p:cNvPr id="5" name="Slide Number Placeholder 4"/>
          <p:cNvSpPr>
            <a:spLocks noGrp="1"/>
          </p:cNvSpPr>
          <p:nvPr>
            <p:ph type="sldNum" sz="quarter" idx="12"/>
          </p:nvPr>
        </p:nvSpPr>
        <p:spPr/>
        <p:txBody>
          <a:bodyPr/>
          <a:lstStyle/>
          <a:p>
            <a:fld id="{1D5CD492-2BC6-F348-9965-EC1D86DF57A8}" type="slidenum">
              <a:rPr lang="en-US" smtClean="0"/>
              <a:t>‹#›</a:t>
            </a:fld>
            <a:endParaRPr lang="en-US"/>
          </a:p>
        </p:txBody>
      </p:sp>
    </p:spTree>
    <p:extLst>
      <p:ext uri="{BB962C8B-B14F-4D97-AF65-F5344CB8AC3E}">
        <p14:creationId xmlns:p14="http://schemas.microsoft.com/office/powerpoint/2010/main" val="3508251092"/>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dirty="0"/>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AF2747F-ECC4-BB44-B379-DEBCDE6D0557}"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6998750D-390F-4748-BDCF-DC83C4CF9965}" type="datetime1">
              <a:rPr lang="en-US" smtClean="0"/>
              <a:t>10/10/2018</a:t>
            </a:fld>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E6C1ACB-37F4-2E4E-A02F-3AD2C3500E5B}"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242185F7-DD48-4CBD-BF78-49066BC6650C}" type="datetime1">
              <a:rPr lang="en-US" smtClean="0"/>
              <a:t>10/10/2018</a:t>
            </a:fld>
            <a:endParaRPr lang="en-US"/>
          </a:p>
        </p:txBody>
      </p:sp>
      <p:sp>
        <p:nvSpPr>
          <p:cNvPr id="8"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9"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DABC9741-E27D-6644-A29C-7357B3CA2856}"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8D1F67FD-1C90-43C4-983B-33C6C559F5A3}" type="datetime1">
              <a:rPr lang="en-US" smtClean="0"/>
              <a:t>10/10/2018</a:t>
            </a:fld>
            <a:endParaRPr lang="en-US"/>
          </a:p>
        </p:txBody>
      </p:sp>
      <p:sp>
        <p:nvSpPr>
          <p:cNvPr id="4"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5"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1A6FC00-01EB-8C4B-8EBA-327D665853CA}"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37D0A7CB-2DD9-4CDD-A5D7-B40062815949}" type="datetime1">
              <a:rPr lang="en-US" smtClean="0"/>
              <a:t>10/10/2018</a:t>
            </a:fld>
            <a:endParaRPr lang="en-US"/>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4"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72C4B30A-E151-554F-9F57-FEC60EAD6DEE}"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E596F19B-5964-4995-A020-63700817F307}" type="datetime1">
              <a:rPr lang="en-US" smtClean="0"/>
              <a:t>10/10/2018</a:t>
            </a:fld>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9FF5AC9E-F104-7046-909E-B47A8243FECD}"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86808ACF-E67D-4F1F-961C-A82D99950F88}" type="datetime1">
              <a:rPr lang="en-US" smtClean="0"/>
              <a:t>10/10/2018</a:t>
            </a:fld>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449DDB79-4A56-9B43-9E32-8AACDB1BCC49}"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8"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12" name="Date Placeholder 1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14" name="Slide Number Placeholder 13"/>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endParaRPr lang="en-US" dirty="0"/>
          </a:p>
        </p:txBody>
      </p:sp>
      <p:pic>
        <p:nvPicPr>
          <p:cNvPr id="2" name="Picture 1"/>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7633606" y="270102"/>
            <a:ext cx="1347251" cy="1118507"/>
          </a:xfrm>
          <a:prstGeom prst="rect">
            <a:avLst/>
          </a:prstGeom>
        </p:spPr>
      </p:pic>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ransition spd="med">
    <p:wipe dir="r"/>
  </p:transition>
  <p:timing>
    <p:tnLst>
      <p:par>
        <p:cT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algn="ctr"/>
            <a:r>
              <a:rPr lang="en-US" sz="3600" dirty="0"/>
              <a:t>CS </a:t>
            </a:r>
            <a:r>
              <a:rPr lang="en-US" sz="3600" dirty="0" smtClean="0"/>
              <a:t>309A- </a:t>
            </a:r>
            <a:r>
              <a:rPr lang="en-US" sz="3600" dirty="0"/>
              <a:t>Database Management Systems</a:t>
            </a:r>
            <a:endParaRPr lang="en-US" sz="3600" dirty="0" smtClean="0"/>
          </a:p>
        </p:txBody>
      </p:sp>
      <p:sp>
        <p:nvSpPr>
          <p:cNvPr id="3" name="Subtitle 2"/>
          <p:cNvSpPr>
            <a:spLocks noGrp="1"/>
          </p:cNvSpPr>
          <p:nvPr>
            <p:ph type="subTitle" idx="1"/>
          </p:nvPr>
        </p:nvSpPr>
        <p:spPr/>
        <p:txBody>
          <a:bodyPr/>
          <a:lstStyle/>
          <a:p>
            <a:pPr eaLnBrk="1" fontAlgn="auto" hangingPunct="1">
              <a:spcAft>
                <a:spcPts val="0"/>
              </a:spcAft>
              <a:buFont typeface="Arial"/>
              <a:buNone/>
              <a:defRPr/>
            </a:pPr>
            <a:endParaRPr lang="en-US" dirty="0">
              <a:ea typeface="+mn-ea"/>
              <a:cs typeface="+mn-cs"/>
            </a:endParaRPr>
          </a:p>
        </p:txBody>
      </p:sp>
      <p:sp>
        <p:nvSpPr>
          <p:cNvPr id="5" name="Slide Number Placeholder 4"/>
          <p:cNvSpPr>
            <a:spLocks noGrp="1"/>
          </p:cNvSpPr>
          <p:nvPr>
            <p:ph type="sldNum" sz="quarter" idx="12"/>
          </p:nvPr>
        </p:nvSpPr>
        <p:spPr/>
        <p:txBody>
          <a:bodyPr/>
          <a:lstStyle/>
          <a:p>
            <a:fld id="{1D5CD492-2BC6-F348-9965-EC1D86DF57A8}" type="slidenum">
              <a:rPr lang="en-US" smtClean="0"/>
              <a:t>1</a:t>
            </a:fld>
            <a:endParaRPr lang="en-US"/>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2:</a:t>
            </a:r>
            <a:endParaRPr lang="en-US" dirty="0"/>
          </a:p>
        </p:txBody>
      </p:sp>
      <p:sp>
        <p:nvSpPr>
          <p:cNvPr id="4" name="TextBox 3"/>
          <p:cNvSpPr txBox="1"/>
          <p:nvPr/>
        </p:nvSpPr>
        <p:spPr>
          <a:xfrm>
            <a:off x="457199" y="1602346"/>
            <a:ext cx="7533861" cy="1569660"/>
          </a:xfrm>
          <a:prstGeom prst="rect">
            <a:avLst/>
          </a:prstGeom>
          <a:noFill/>
        </p:spPr>
        <p:txBody>
          <a:bodyPr wrap="square" rtlCol="0">
            <a:spAutoFit/>
          </a:bodyPr>
          <a:lstStyle/>
          <a:p>
            <a:r>
              <a:rPr lang="en-US" sz="2400" dirty="0"/>
              <a:t>List  invoice number, the customer code, the customer last  and first name, the invoice date, and customer balance for all customers with a customer balance of </a:t>
            </a:r>
            <a:r>
              <a:rPr lang="en-US" sz="2400" dirty="0" smtClean="0"/>
              <a:t>$</a:t>
            </a:r>
            <a:r>
              <a:rPr lang="en-US" sz="2400" dirty="0"/>
              <a:t>5</a:t>
            </a:r>
            <a:r>
              <a:rPr lang="en-US" sz="2400" dirty="0" smtClean="0"/>
              <a:t>00 </a:t>
            </a:r>
            <a:r>
              <a:rPr lang="en-US" sz="2400" dirty="0"/>
              <a:t>or more using join on. </a:t>
            </a:r>
          </a:p>
        </p:txBody>
      </p:sp>
    </p:spTree>
    <p:extLst>
      <p:ext uri="{BB962C8B-B14F-4D97-AF65-F5344CB8AC3E}">
        <p14:creationId xmlns:p14="http://schemas.microsoft.com/office/powerpoint/2010/main" val="498305731"/>
      </p:ext>
    </p:extLst>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Outer Join </a:t>
            </a:r>
            <a:endParaRPr lang="en-US" dirty="0"/>
          </a:p>
        </p:txBody>
      </p:sp>
      <p:sp>
        <p:nvSpPr>
          <p:cNvPr id="3" name="Content Placeholder 2"/>
          <p:cNvSpPr>
            <a:spLocks noGrp="1"/>
          </p:cNvSpPr>
          <p:nvPr>
            <p:ph idx="1"/>
          </p:nvPr>
        </p:nvSpPr>
        <p:spPr>
          <a:xfrm>
            <a:off x="457200" y="1678005"/>
            <a:ext cx="7886700" cy="3433603"/>
          </a:xfrm>
        </p:spPr>
        <p:txBody>
          <a:bodyPr>
            <a:normAutofit fontScale="85000" lnSpcReduction="10000"/>
          </a:bodyPr>
          <a:lstStyle/>
          <a:p>
            <a:pPr>
              <a:defRPr/>
            </a:pPr>
            <a:r>
              <a:rPr lang="en-US" dirty="0" smtClean="0"/>
              <a:t>Rows matching the join condition + rows with unmatched values</a:t>
            </a:r>
          </a:p>
          <a:p>
            <a:pPr>
              <a:defRPr/>
            </a:pPr>
            <a:r>
              <a:rPr lang="en-US" dirty="0" smtClean="0"/>
              <a:t>Syntax:</a:t>
            </a:r>
          </a:p>
          <a:p>
            <a:pPr indent="0">
              <a:buNone/>
              <a:defRPr/>
            </a:pPr>
            <a:r>
              <a:rPr lang="en-US" dirty="0" smtClean="0">
                <a:latin typeface="Courier New" panose="02070309020205020404" pitchFamily="49" charset="0"/>
                <a:cs typeface="Courier New" panose="02070309020205020404" pitchFamily="49" charset="0"/>
              </a:rPr>
              <a:t>  SELECT    </a:t>
            </a:r>
            <a:r>
              <a:rPr lang="en-US" i="1" dirty="0" err="1">
                <a:latin typeface="Courier New" panose="02070309020205020404" pitchFamily="49" charset="0"/>
                <a:cs typeface="Courier New" panose="02070309020205020404" pitchFamily="49" charset="0"/>
              </a:rPr>
              <a:t>columnlist</a:t>
            </a:r>
            <a:endParaRPr lang="en-US" i="1" dirty="0">
              <a:latin typeface="Courier New" panose="02070309020205020404" pitchFamily="49" charset="0"/>
              <a:cs typeface="Courier New" panose="02070309020205020404" pitchFamily="49" charset="0"/>
            </a:endParaRPr>
          </a:p>
          <a:p>
            <a:pPr indent="0">
              <a:buNone/>
              <a:defRPr/>
            </a:pPr>
            <a:r>
              <a:rPr lang="en-US" dirty="0">
                <a:latin typeface="Courier New" panose="02070309020205020404" pitchFamily="49" charset="0"/>
                <a:cs typeface="Courier New" panose="02070309020205020404" pitchFamily="49" charset="0"/>
              </a:rPr>
              <a:t>	FROM      </a:t>
            </a:r>
            <a:r>
              <a:rPr lang="en-US" i="1" dirty="0" smtClean="0">
                <a:latin typeface="Courier New" panose="02070309020205020404" pitchFamily="49" charset="0"/>
                <a:cs typeface="Courier New" panose="02070309020205020404" pitchFamily="49" charset="0"/>
              </a:rPr>
              <a:t>table1 LEFT [OUTTER]Join table2</a:t>
            </a:r>
            <a:endParaRPr lang="en-US" i="1" dirty="0">
              <a:latin typeface="Courier New" panose="02070309020205020404" pitchFamily="49" charset="0"/>
              <a:cs typeface="Courier New" panose="02070309020205020404" pitchFamily="49" charset="0"/>
            </a:endParaRPr>
          </a:p>
          <a:p>
            <a:pPr indent="0">
              <a:buNone/>
              <a:defRPr/>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ON        join-condition </a:t>
            </a:r>
          </a:p>
          <a:p>
            <a:pPr indent="0">
              <a:buNone/>
              <a:defRPr/>
            </a:pPr>
            <a:r>
              <a:rPr lang="en-US" dirty="0" smtClean="0">
                <a:latin typeface="Courier New" panose="02070309020205020404" pitchFamily="49" charset="0"/>
                <a:cs typeface="Courier New" panose="02070309020205020404" pitchFamily="49" charset="0"/>
              </a:rPr>
              <a:t>  SELECT    </a:t>
            </a:r>
            <a:r>
              <a:rPr lang="en-US" i="1" dirty="0" err="1">
                <a:latin typeface="Courier New" panose="02070309020205020404" pitchFamily="49" charset="0"/>
                <a:cs typeface="Courier New" panose="02070309020205020404" pitchFamily="49" charset="0"/>
              </a:rPr>
              <a:t>columnlist</a:t>
            </a:r>
            <a:endParaRPr lang="en-US" i="1" dirty="0">
              <a:latin typeface="Courier New" panose="02070309020205020404" pitchFamily="49" charset="0"/>
              <a:cs typeface="Courier New" panose="02070309020205020404" pitchFamily="49" charset="0"/>
            </a:endParaRPr>
          </a:p>
          <a:p>
            <a:pPr indent="0">
              <a:buNone/>
              <a:defRPr/>
            </a:pPr>
            <a:r>
              <a:rPr lang="en-US" dirty="0">
                <a:latin typeface="Courier New" panose="02070309020205020404" pitchFamily="49" charset="0"/>
                <a:cs typeface="Courier New" panose="02070309020205020404" pitchFamily="49" charset="0"/>
              </a:rPr>
              <a:t>	FROM      </a:t>
            </a:r>
            <a:r>
              <a:rPr lang="en-US" i="1" dirty="0">
                <a:latin typeface="Courier New" panose="02070309020205020404" pitchFamily="49" charset="0"/>
                <a:cs typeface="Courier New" panose="02070309020205020404" pitchFamily="49" charset="0"/>
              </a:rPr>
              <a:t>table1 </a:t>
            </a:r>
            <a:r>
              <a:rPr lang="en-US" i="1" dirty="0" smtClean="0">
                <a:latin typeface="Courier New" panose="02070309020205020404" pitchFamily="49" charset="0"/>
                <a:cs typeface="Courier New" panose="02070309020205020404" pitchFamily="49" charset="0"/>
              </a:rPr>
              <a:t>RIGHT[OUTTER]Join </a:t>
            </a:r>
            <a:r>
              <a:rPr lang="en-US" i="1" dirty="0">
                <a:latin typeface="Courier New" panose="02070309020205020404" pitchFamily="49" charset="0"/>
                <a:cs typeface="Courier New" panose="02070309020205020404" pitchFamily="49" charset="0"/>
              </a:rPr>
              <a:t>table2</a:t>
            </a:r>
          </a:p>
          <a:p>
            <a:pPr indent="0">
              <a:buNone/>
              <a:defRPr/>
            </a:pPr>
            <a:r>
              <a:rPr lang="en-US" dirty="0">
                <a:latin typeface="Courier New" panose="02070309020205020404" pitchFamily="49" charset="0"/>
                <a:cs typeface="Courier New" panose="02070309020205020404" pitchFamily="49" charset="0"/>
              </a:rPr>
              <a:t>	ON        join-condition </a:t>
            </a:r>
          </a:p>
          <a:p>
            <a:pPr indent="0">
              <a:buNone/>
              <a:defRPr/>
            </a:pPr>
            <a:endParaRPr lang="en-US"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04169057"/>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535132" y="419364"/>
            <a:ext cx="6172200" cy="800100"/>
          </a:xfrm>
        </p:spPr>
        <p:txBody>
          <a:bodyPr/>
          <a:lstStyle/>
          <a:p>
            <a:pPr eaLnBrk="1" hangingPunct="1"/>
            <a:r>
              <a:rPr lang="en-US" altLang="en-US" dirty="0"/>
              <a:t>FROM and Attribute List Subqueries</a:t>
            </a:r>
          </a:p>
        </p:txBody>
      </p:sp>
      <p:sp>
        <p:nvSpPr>
          <p:cNvPr id="23555" name="Content Placeholder 2"/>
          <p:cNvSpPr>
            <a:spLocks noGrp="1"/>
          </p:cNvSpPr>
          <p:nvPr>
            <p:ph idx="1"/>
          </p:nvPr>
        </p:nvSpPr>
        <p:spPr>
          <a:xfrm>
            <a:off x="644236" y="1593197"/>
            <a:ext cx="8002807" cy="3673079"/>
          </a:xfrm>
        </p:spPr>
        <p:txBody>
          <a:bodyPr/>
          <a:lstStyle/>
          <a:p>
            <a:pPr eaLnBrk="1" hangingPunct="1"/>
            <a:r>
              <a:rPr lang="en-US" altLang="en-US" sz="1950" dirty="0"/>
              <a:t>SELECT statement use subqueries within WHERE, HAVING,IN, or ANY and ALL for multi-row subqueries. </a:t>
            </a:r>
          </a:p>
          <a:p>
            <a:pPr eaLnBrk="1" hangingPunct="1"/>
            <a:r>
              <a:rPr lang="en-US" altLang="en-US" sz="1950" dirty="0"/>
              <a:t>In the above case, subqueries was part of a conditional expression, and always on the right side of the expression</a:t>
            </a:r>
          </a:p>
          <a:p>
            <a:pPr eaLnBrk="1" hangingPunct="1"/>
            <a:r>
              <a:rPr lang="en-US" altLang="en-US" sz="1950" dirty="0"/>
              <a:t>The output of a SELECT statement is another table (“virtual” table)</a:t>
            </a:r>
          </a:p>
          <a:p>
            <a:pPr eaLnBrk="1" hangingPunct="1"/>
            <a:r>
              <a:rPr lang="en-US" altLang="en-US" sz="1950" dirty="0"/>
              <a:t>FROM clause:</a:t>
            </a:r>
          </a:p>
          <a:p>
            <a:pPr lvl="1" eaLnBrk="1" hangingPunct="1"/>
            <a:r>
              <a:rPr lang="en-US" altLang="en-US" dirty="0"/>
              <a:t>Specifies the tables from which the data will be drawn</a:t>
            </a:r>
          </a:p>
          <a:p>
            <a:pPr lvl="1" eaLnBrk="1" hangingPunct="1"/>
            <a:r>
              <a:rPr lang="en-US" altLang="en-US" dirty="0"/>
              <a:t>Can use SELECT subquery</a:t>
            </a:r>
          </a:p>
          <a:p>
            <a:pPr lvl="1" eaLnBrk="1" hangingPunct="1"/>
            <a:endParaRPr lang="en-US" altLang="en-US" dirty="0" smtClean="0"/>
          </a:p>
        </p:txBody>
      </p:sp>
      <p:sp>
        <p:nvSpPr>
          <p:cNvPr id="2" name="Slide Number Placeholder 1"/>
          <p:cNvSpPr>
            <a:spLocks noGrp="1"/>
          </p:cNvSpPr>
          <p:nvPr>
            <p:ph type="sldNum" sz="quarter" idx="4294967295"/>
          </p:nvPr>
        </p:nvSpPr>
        <p:spPr>
          <a:xfrm>
            <a:off x="7658100" y="5772150"/>
            <a:ext cx="342900" cy="228600"/>
          </a:xfrm>
          <a:prstGeom prst="rect">
            <a:avLst/>
          </a:prstGeom>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557213" indent="-214313" eaLnBrk="0" hangingPunct="0">
              <a:defRPr>
                <a:solidFill>
                  <a:schemeClr val="tx1"/>
                </a:solidFill>
                <a:latin typeface="Georgia" panose="02040502050405020303" pitchFamily="18" charset="0"/>
                <a:cs typeface="Arial" panose="020B0604020202020204" pitchFamily="34" charset="0"/>
              </a:defRPr>
            </a:lvl2pPr>
            <a:lvl3pPr marL="857250" indent="-171450" eaLnBrk="0" hangingPunct="0">
              <a:defRPr>
                <a:solidFill>
                  <a:schemeClr val="tx1"/>
                </a:solidFill>
                <a:latin typeface="Georgia" panose="02040502050405020303" pitchFamily="18" charset="0"/>
                <a:cs typeface="Arial" panose="020B0604020202020204" pitchFamily="34" charset="0"/>
              </a:defRPr>
            </a:lvl3pPr>
            <a:lvl4pPr marL="1200150" indent="-171450" eaLnBrk="0" hangingPunct="0">
              <a:defRPr>
                <a:solidFill>
                  <a:schemeClr val="tx1"/>
                </a:solidFill>
                <a:latin typeface="Georgia" panose="02040502050405020303" pitchFamily="18" charset="0"/>
                <a:cs typeface="Arial" panose="020B0604020202020204" pitchFamily="34" charset="0"/>
              </a:defRPr>
            </a:lvl4pPr>
            <a:lvl5pPr marL="1543050" indent="-171450" eaLnBrk="0" hangingPunct="0">
              <a:defRPr>
                <a:solidFill>
                  <a:schemeClr val="tx1"/>
                </a:solidFill>
                <a:latin typeface="Georgia" panose="02040502050405020303" pitchFamily="18" charset="0"/>
                <a:cs typeface="Arial" panose="020B0604020202020204" pitchFamily="34" charset="0"/>
              </a:defRPr>
            </a:lvl5pPr>
            <a:lvl6pPr marL="1885950" indent="-17145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228850" indent="-17145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2571750" indent="-17145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2914650" indent="-17145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691B286E-D5B7-4C19-BF67-C2F2707D198B}" type="slidenum">
              <a:rPr lang="en-US" altLang="en-US"/>
              <a:pPr eaLnBrk="1" hangingPunct="1"/>
              <a:t>12</a:t>
            </a:fld>
            <a:endParaRPr lang="en-US" altLang="en-US"/>
          </a:p>
        </p:txBody>
      </p:sp>
    </p:spTree>
    <p:extLst>
      <p:ext uri="{BB962C8B-B14F-4D97-AF65-F5344CB8AC3E}">
        <p14:creationId xmlns:p14="http://schemas.microsoft.com/office/powerpoint/2010/main" val="4056196659"/>
      </p:ext>
    </p:extLst>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subqueries</a:t>
            </a:r>
            <a:endParaRPr lang="en-US" dirty="0"/>
          </a:p>
        </p:txBody>
      </p:sp>
      <p:sp>
        <p:nvSpPr>
          <p:cNvPr id="3" name="Content Placeholder 2"/>
          <p:cNvSpPr>
            <a:spLocks noGrp="1"/>
          </p:cNvSpPr>
          <p:nvPr>
            <p:ph idx="1"/>
          </p:nvPr>
        </p:nvSpPr>
        <p:spPr>
          <a:xfrm>
            <a:off x="457200" y="1604622"/>
            <a:ext cx="7886700" cy="3263504"/>
          </a:xfrm>
        </p:spPr>
        <p:txBody>
          <a:bodyPr>
            <a:normAutofit/>
          </a:bodyPr>
          <a:lstStyle/>
          <a:p>
            <a:r>
              <a:rPr lang="en-US" dirty="0" smtClean="0"/>
              <a:t>Find all customers who have purchased products ’13-Q2/P2’ and ‘23109-HB’.</a:t>
            </a:r>
          </a:p>
          <a:p>
            <a:pPr lvl="1"/>
            <a:r>
              <a:rPr lang="en-US" i="1" u="sng" dirty="0" smtClean="0"/>
              <a:t>Thinking:</a:t>
            </a:r>
          </a:p>
          <a:p>
            <a:pPr marL="1028700" lvl="2" indent="-342900">
              <a:buFont typeface="+mj-lt"/>
              <a:buAutoNum type="arabicPeriod"/>
            </a:pPr>
            <a:r>
              <a:rPr lang="en-US" dirty="0" smtClean="0"/>
              <a:t>All product purchases are stored in LINE table</a:t>
            </a:r>
          </a:p>
          <a:p>
            <a:pPr marL="685800" lvl="2" indent="0">
              <a:buNone/>
            </a:pPr>
            <a:r>
              <a:rPr lang="en-US" dirty="0">
                <a:solidFill>
                  <a:schemeClr val="accent5"/>
                </a:solidFill>
                <a:latin typeface="Courier New" panose="02070309020205020404" pitchFamily="49" charset="0"/>
                <a:cs typeface="Courier New" panose="02070309020205020404" pitchFamily="49" charset="0"/>
              </a:rPr>
              <a:t> </a:t>
            </a:r>
            <a:r>
              <a:rPr lang="en-US" dirty="0" smtClean="0">
                <a:solidFill>
                  <a:schemeClr val="accent5"/>
                </a:solidFill>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1028700" lvl="2" indent="-342900">
              <a:buAutoNum type="arabicPeriod" startAt="2"/>
            </a:pPr>
            <a:r>
              <a:rPr lang="en-US" dirty="0" smtClean="0"/>
              <a:t>Easy to find out who purchased any given product by searching the </a:t>
            </a:r>
            <a:r>
              <a:rPr lang="en-US" dirty="0" err="1" smtClean="0"/>
              <a:t>p_code</a:t>
            </a:r>
            <a:r>
              <a:rPr lang="en-US" dirty="0" smtClean="0"/>
              <a:t> in LINE table</a:t>
            </a:r>
          </a:p>
          <a:p>
            <a:pPr marL="1028700" lvl="2" indent="-342900">
              <a:buAutoNum type="arabicPeriod" startAt="2"/>
            </a:pPr>
            <a:endParaRPr lang="en-US" dirty="0" smtClean="0"/>
          </a:p>
          <a:p>
            <a:pPr marL="685800" lvl="2" indent="0">
              <a:buNone/>
            </a:pPr>
            <a:r>
              <a:rPr lang="en-US" dirty="0" smtClean="0"/>
              <a:t>3.    </a:t>
            </a:r>
            <a:r>
              <a:rPr lang="en-US" dirty="0" smtClean="0"/>
              <a:t>How </a:t>
            </a:r>
            <a:r>
              <a:rPr lang="en-US" dirty="0" smtClean="0"/>
              <a:t>to find all customers who purchases both products?</a:t>
            </a:r>
            <a:endParaRPr lang="en-US" dirty="0" smtClean="0">
              <a:latin typeface="Courier New" panose="02070309020205020404" pitchFamily="49" charset="0"/>
              <a:cs typeface="Courier New" panose="02070309020205020404" pitchFamily="49" charset="0"/>
            </a:endParaRPr>
          </a:p>
          <a:p>
            <a:pPr marL="685800" lvl="2" indent="0">
              <a:buNone/>
            </a:pPr>
            <a:endParaRPr lang="en-US" dirty="0" smtClean="0">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876163798"/>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anim calcmode="lin" valueType="num">
                                      <p:cBhvr>
                                        <p:cTn id="1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1000"/>
                                        <p:tgtEl>
                                          <p:spTgt spid="3">
                                            <p:txEl>
                                              <p:pRg st="4" end="4"/>
                                            </p:txEl>
                                          </p:spTgt>
                                        </p:tgtEl>
                                      </p:cBhvr>
                                    </p:animEffect>
                                    <p:anim calcmode="lin" valueType="num">
                                      <p:cBhvr>
                                        <p:cTn id="2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1000"/>
                                        <p:tgtEl>
                                          <p:spTgt spid="3">
                                            <p:txEl>
                                              <p:pRg st="6" end="6"/>
                                            </p:txEl>
                                          </p:spTgt>
                                        </p:tgtEl>
                                      </p:cBhvr>
                                    </p:animEffect>
                                    <p:anim calcmode="lin" valueType="num">
                                      <p:cBhvr>
                                        <p:cTn id="3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130" y="493134"/>
            <a:ext cx="7886700" cy="669132"/>
          </a:xfrm>
        </p:spPr>
        <p:txBody>
          <a:bodyPr/>
          <a:lstStyle/>
          <a:p>
            <a:pPr marL="0" indent="0">
              <a:buNone/>
            </a:pPr>
            <a:r>
              <a:rPr lang="en-US" dirty="0"/>
              <a:t>Find all customers who have purchased products ’13-Q2/P2’ and ‘23109-HB’.</a:t>
            </a:r>
          </a:p>
          <a:p>
            <a:pPr marL="0" indent="0">
              <a:buNone/>
            </a:pPr>
            <a:endParaRPr lang="en-US" dirty="0"/>
          </a:p>
        </p:txBody>
      </p:sp>
      <p:pic>
        <p:nvPicPr>
          <p:cNvPr id="4" name="Picture 3"/>
          <p:cNvPicPr>
            <a:picLocks noChangeAspect="1"/>
          </p:cNvPicPr>
          <p:nvPr/>
        </p:nvPicPr>
        <p:blipFill>
          <a:blip r:embed="rId2"/>
          <a:stretch>
            <a:fillRect/>
          </a:stretch>
        </p:blipFill>
        <p:spPr>
          <a:xfrm>
            <a:off x="498763" y="1734966"/>
            <a:ext cx="7949543" cy="3443321"/>
          </a:xfrm>
          <a:prstGeom prst="rect">
            <a:avLst/>
          </a:prstGeom>
        </p:spPr>
      </p:pic>
    </p:spTree>
    <p:extLst>
      <p:ext uri="{BB962C8B-B14F-4D97-AF65-F5344CB8AC3E}">
        <p14:creationId xmlns:p14="http://schemas.microsoft.com/office/powerpoint/2010/main" val="2967014902"/>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Practice 3</a:t>
            </a:r>
            <a:endParaRPr lang="en-US" u="sng" dirty="0"/>
          </a:p>
        </p:txBody>
      </p:sp>
      <p:sp>
        <p:nvSpPr>
          <p:cNvPr id="3" name="Content Placeholder 2"/>
          <p:cNvSpPr>
            <a:spLocks noGrp="1"/>
          </p:cNvSpPr>
          <p:nvPr>
            <p:ph idx="1"/>
          </p:nvPr>
        </p:nvSpPr>
        <p:spPr>
          <a:xfrm>
            <a:off x="457200" y="1704407"/>
            <a:ext cx="7886700" cy="3263504"/>
          </a:xfrm>
        </p:spPr>
        <p:txBody>
          <a:bodyPr>
            <a:normAutofit/>
          </a:bodyPr>
          <a:lstStyle/>
          <a:p>
            <a:pPr lvl="0"/>
            <a:r>
              <a:rPr lang="en-US" dirty="0"/>
              <a:t>Write a query to produce the number of invoices and the total purchase amounts by customer. </a:t>
            </a:r>
            <a:endParaRPr lang="en-US" dirty="0" smtClean="0"/>
          </a:p>
          <a:p>
            <a:pPr lvl="0"/>
            <a:endParaRPr lang="en-US" dirty="0"/>
          </a:p>
          <a:p>
            <a:endParaRPr lang="en-US" dirty="0"/>
          </a:p>
          <a:p>
            <a:pPr marL="0" indent="0">
              <a:buNone/>
            </a:pPr>
            <a:endParaRPr lang="en-US" dirty="0"/>
          </a:p>
        </p:txBody>
      </p:sp>
      <p:pic>
        <p:nvPicPr>
          <p:cNvPr id="6" name="Picture 5" descr="FigP7-35-Cust-Number-of-Invoices-and-Tot-Purchase-Amts"/>
          <p:cNvPicPr/>
          <p:nvPr/>
        </p:nvPicPr>
        <p:blipFill>
          <a:blip r:embed="rId2">
            <a:extLst>
              <a:ext uri="{28A0092B-C50C-407E-A947-70E740481C1C}">
                <a14:useLocalDpi xmlns:a14="http://schemas.microsoft.com/office/drawing/2010/main" val="0"/>
              </a:ext>
            </a:extLst>
          </a:blip>
          <a:srcRect/>
          <a:stretch>
            <a:fillRect/>
          </a:stretch>
        </p:blipFill>
        <p:spPr bwMode="auto">
          <a:xfrm>
            <a:off x="1628097" y="2918715"/>
            <a:ext cx="4921790" cy="1340427"/>
          </a:xfrm>
          <a:prstGeom prst="rect">
            <a:avLst/>
          </a:prstGeom>
          <a:noFill/>
          <a:ln>
            <a:noFill/>
          </a:ln>
        </p:spPr>
      </p:pic>
    </p:spTree>
    <p:extLst>
      <p:ext uri="{BB962C8B-B14F-4D97-AF65-F5344CB8AC3E}">
        <p14:creationId xmlns:p14="http://schemas.microsoft.com/office/powerpoint/2010/main" val="1832626269"/>
      </p:ext>
    </p:extLst>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1:</a:t>
            </a:r>
            <a:endParaRPr lang="en-US" dirty="0"/>
          </a:p>
        </p:txBody>
      </p:sp>
      <p:pic>
        <p:nvPicPr>
          <p:cNvPr id="5" name="Picture 4"/>
          <p:cNvPicPr>
            <a:picLocks noChangeAspect="1"/>
          </p:cNvPicPr>
          <p:nvPr/>
        </p:nvPicPr>
        <p:blipFill>
          <a:blip r:embed="rId2"/>
          <a:stretch>
            <a:fillRect/>
          </a:stretch>
        </p:blipFill>
        <p:spPr>
          <a:xfrm>
            <a:off x="685800" y="2125266"/>
            <a:ext cx="7355222" cy="2916923"/>
          </a:xfrm>
          <a:prstGeom prst="rect">
            <a:avLst/>
          </a:prstGeom>
        </p:spPr>
      </p:pic>
    </p:spTree>
    <p:extLst>
      <p:ext uri="{BB962C8B-B14F-4D97-AF65-F5344CB8AC3E}">
        <p14:creationId xmlns:p14="http://schemas.microsoft.com/office/powerpoint/2010/main" val="2765210894"/>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a:t>
            </a:r>
            <a:r>
              <a:rPr lang="en-US" dirty="0" smtClean="0"/>
              <a:t>2:</a:t>
            </a:r>
            <a:endParaRPr lang="en-US" dirty="0"/>
          </a:p>
        </p:txBody>
      </p:sp>
      <p:pic>
        <p:nvPicPr>
          <p:cNvPr id="3" name="Picture 2"/>
          <p:cNvPicPr>
            <a:picLocks noChangeAspect="1"/>
          </p:cNvPicPr>
          <p:nvPr/>
        </p:nvPicPr>
        <p:blipFill>
          <a:blip r:embed="rId2"/>
          <a:stretch>
            <a:fillRect/>
          </a:stretch>
        </p:blipFill>
        <p:spPr>
          <a:xfrm>
            <a:off x="556704" y="1840393"/>
            <a:ext cx="7794104" cy="3010806"/>
          </a:xfrm>
          <a:prstGeom prst="rect">
            <a:avLst/>
          </a:prstGeom>
        </p:spPr>
      </p:pic>
    </p:spTree>
    <p:extLst>
      <p:ext uri="{BB962C8B-B14F-4D97-AF65-F5344CB8AC3E}">
        <p14:creationId xmlns:p14="http://schemas.microsoft.com/office/powerpoint/2010/main" val="4218140938"/>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613063" y="356793"/>
            <a:ext cx="6172200" cy="800100"/>
          </a:xfrm>
        </p:spPr>
        <p:txBody>
          <a:bodyPr/>
          <a:lstStyle/>
          <a:p>
            <a:pPr eaLnBrk="1" hangingPunct="1"/>
            <a:r>
              <a:rPr lang="en-US" altLang="en-US" sz="2700" dirty="0"/>
              <a:t>Attribute List Subqueries</a:t>
            </a:r>
          </a:p>
        </p:txBody>
      </p:sp>
      <p:sp>
        <p:nvSpPr>
          <p:cNvPr id="23555" name="Content Placeholder 2"/>
          <p:cNvSpPr>
            <a:spLocks noGrp="1"/>
          </p:cNvSpPr>
          <p:nvPr>
            <p:ph idx="1"/>
          </p:nvPr>
        </p:nvSpPr>
        <p:spPr>
          <a:xfrm>
            <a:off x="493568" y="1723196"/>
            <a:ext cx="8143536" cy="3673079"/>
          </a:xfrm>
        </p:spPr>
        <p:txBody>
          <a:bodyPr/>
          <a:lstStyle/>
          <a:p>
            <a:pPr eaLnBrk="1" hangingPunct="1"/>
            <a:r>
              <a:rPr lang="en-US" altLang="en-US" sz="1950" dirty="0"/>
              <a:t>SELECT statement uses attribute list to indicate what columns to project in the resulting set</a:t>
            </a:r>
          </a:p>
          <a:p>
            <a:pPr eaLnBrk="1" hangingPunct="1"/>
            <a:r>
              <a:rPr lang="en-US" altLang="en-US" sz="1950" dirty="0"/>
              <a:t>Inline subquery</a:t>
            </a:r>
          </a:p>
          <a:p>
            <a:pPr lvl="1" eaLnBrk="1" hangingPunct="1"/>
            <a:r>
              <a:rPr lang="en-US" altLang="en-US" dirty="0"/>
              <a:t>Subquery expression included in the attribute list that must return one value</a:t>
            </a:r>
          </a:p>
          <a:p>
            <a:pPr eaLnBrk="1" hangingPunct="1"/>
            <a:r>
              <a:rPr lang="en-US" altLang="en-US" sz="1950" dirty="0"/>
              <a:t>Column alias cannot be used in attribute list computation if alias is defined in the same attribute list</a:t>
            </a:r>
          </a:p>
          <a:p>
            <a:pPr lvl="1" eaLnBrk="1" hangingPunct="1"/>
            <a:endParaRPr lang="en-US" altLang="en-US" dirty="0" smtClean="0"/>
          </a:p>
        </p:txBody>
      </p:sp>
      <p:sp>
        <p:nvSpPr>
          <p:cNvPr id="2" name="Slide Number Placeholder 1"/>
          <p:cNvSpPr>
            <a:spLocks noGrp="1"/>
          </p:cNvSpPr>
          <p:nvPr>
            <p:ph type="sldNum" sz="quarter" idx="4294967295"/>
          </p:nvPr>
        </p:nvSpPr>
        <p:spPr>
          <a:xfrm>
            <a:off x="7658100" y="5772150"/>
            <a:ext cx="342900" cy="228600"/>
          </a:xfrm>
          <a:prstGeom prst="rect">
            <a:avLst/>
          </a:prstGeom>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557213" indent="-214313" eaLnBrk="0" hangingPunct="0">
              <a:defRPr>
                <a:solidFill>
                  <a:schemeClr val="tx1"/>
                </a:solidFill>
                <a:latin typeface="Georgia" panose="02040502050405020303" pitchFamily="18" charset="0"/>
                <a:cs typeface="Arial" panose="020B0604020202020204" pitchFamily="34" charset="0"/>
              </a:defRPr>
            </a:lvl2pPr>
            <a:lvl3pPr marL="857250" indent="-171450" eaLnBrk="0" hangingPunct="0">
              <a:defRPr>
                <a:solidFill>
                  <a:schemeClr val="tx1"/>
                </a:solidFill>
                <a:latin typeface="Georgia" panose="02040502050405020303" pitchFamily="18" charset="0"/>
                <a:cs typeface="Arial" panose="020B0604020202020204" pitchFamily="34" charset="0"/>
              </a:defRPr>
            </a:lvl3pPr>
            <a:lvl4pPr marL="1200150" indent="-171450" eaLnBrk="0" hangingPunct="0">
              <a:defRPr>
                <a:solidFill>
                  <a:schemeClr val="tx1"/>
                </a:solidFill>
                <a:latin typeface="Georgia" panose="02040502050405020303" pitchFamily="18" charset="0"/>
                <a:cs typeface="Arial" panose="020B0604020202020204" pitchFamily="34" charset="0"/>
              </a:defRPr>
            </a:lvl4pPr>
            <a:lvl5pPr marL="1543050" indent="-171450" eaLnBrk="0" hangingPunct="0">
              <a:defRPr>
                <a:solidFill>
                  <a:schemeClr val="tx1"/>
                </a:solidFill>
                <a:latin typeface="Georgia" panose="02040502050405020303" pitchFamily="18" charset="0"/>
                <a:cs typeface="Arial" panose="020B0604020202020204" pitchFamily="34" charset="0"/>
              </a:defRPr>
            </a:lvl5pPr>
            <a:lvl6pPr marL="1885950" indent="-17145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228850" indent="-17145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2571750" indent="-17145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2914650" indent="-17145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691B286E-D5B7-4C19-BF67-C2F2707D198B}" type="slidenum">
              <a:rPr lang="en-US" altLang="en-US"/>
              <a:pPr eaLnBrk="1" hangingPunct="1"/>
              <a:t>18</a:t>
            </a:fld>
            <a:endParaRPr lang="en-US" altLang="en-US"/>
          </a:p>
        </p:txBody>
      </p:sp>
    </p:spTree>
    <p:extLst>
      <p:ext uri="{BB962C8B-B14F-4D97-AF65-F5344CB8AC3E}">
        <p14:creationId xmlns:p14="http://schemas.microsoft.com/office/powerpoint/2010/main" val="404474666"/>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27" y="299709"/>
            <a:ext cx="7343774" cy="994172"/>
          </a:xfrm>
        </p:spPr>
        <p:txBody>
          <a:bodyPr>
            <a:noAutofit/>
          </a:bodyPr>
          <a:lstStyle/>
          <a:p>
            <a:r>
              <a:rPr lang="en-US" sz="2000" dirty="0"/>
              <a:t>List product code, product price, average price and the difference between each product’s price and the average price.</a:t>
            </a:r>
          </a:p>
        </p:txBody>
      </p:sp>
      <p:sp>
        <p:nvSpPr>
          <p:cNvPr id="4" name="TextBox 3"/>
          <p:cNvSpPr txBox="1"/>
          <p:nvPr/>
        </p:nvSpPr>
        <p:spPr>
          <a:xfrm>
            <a:off x="599961" y="2064217"/>
            <a:ext cx="7621732" cy="1938992"/>
          </a:xfrm>
          <a:prstGeom prst="rect">
            <a:avLst/>
          </a:prstGeom>
          <a:noFill/>
        </p:spPr>
        <p:txBody>
          <a:bodyPr wrap="square" rtlCol="0">
            <a:spAutoFit/>
          </a:bodyPr>
          <a:lstStyle/>
          <a:p>
            <a:r>
              <a:rPr lang="en-US" sz="2400" dirty="0"/>
              <a:t>Select </a:t>
            </a:r>
            <a:r>
              <a:rPr lang="en-US" sz="2400" dirty="0" err="1"/>
              <a:t>p_code</a:t>
            </a:r>
            <a:r>
              <a:rPr lang="en-US" sz="2400" dirty="0"/>
              <a:t>, </a:t>
            </a:r>
            <a:r>
              <a:rPr lang="en-US" sz="2400" dirty="0" err="1"/>
              <a:t>p_price</a:t>
            </a:r>
            <a:r>
              <a:rPr lang="en-US" sz="2400" dirty="0"/>
              <a:t>, </a:t>
            </a:r>
          </a:p>
          <a:p>
            <a:r>
              <a:rPr lang="en-US" sz="2400" dirty="0"/>
              <a:t>            (select </a:t>
            </a:r>
            <a:r>
              <a:rPr lang="en-US" sz="2400" dirty="0" err="1"/>
              <a:t>avg</a:t>
            </a:r>
            <a:r>
              <a:rPr lang="en-US" sz="2400" dirty="0"/>
              <a:t>(</a:t>
            </a:r>
            <a:r>
              <a:rPr lang="en-US" sz="2400" dirty="0" err="1"/>
              <a:t>p_price</a:t>
            </a:r>
            <a:r>
              <a:rPr lang="en-US" sz="2400" dirty="0"/>
              <a:t>) from product) as average,</a:t>
            </a:r>
          </a:p>
          <a:p>
            <a:r>
              <a:rPr lang="en-US" sz="2400" dirty="0"/>
              <a:t>            </a:t>
            </a:r>
            <a:r>
              <a:rPr lang="en-US" sz="2400" dirty="0" err="1"/>
              <a:t>p_price</a:t>
            </a:r>
            <a:r>
              <a:rPr lang="en-US" sz="2400" dirty="0"/>
              <a:t> - (select </a:t>
            </a:r>
            <a:r>
              <a:rPr lang="en-US" sz="2400" dirty="0" err="1"/>
              <a:t>avg</a:t>
            </a:r>
            <a:r>
              <a:rPr lang="en-US" sz="2400" dirty="0"/>
              <a:t>(</a:t>
            </a:r>
            <a:r>
              <a:rPr lang="en-US" sz="2400" dirty="0" err="1"/>
              <a:t>p_price</a:t>
            </a:r>
            <a:r>
              <a:rPr lang="en-US" sz="2400" dirty="0"/>
              <a:t>) from product) as DIFF</a:t>
            </a:r>
          </a:p>
          <a:p>
            <a:r>
              <a:rPr lang="en-US" sz="2400" dirty="0"/>
              <a:t>From product; </a:t>
            </a:r>
          </a:p>
        </p:txBody>
      </p:sp>
      <p:sp>
        <p:nvSpPr>
          <p:cNvPr id="5" name="Rectangle 4"/>
          <p:cNvSpPr/>
          <p:nvPr/>
        </p:nvSpPr>
        <p:spPr>
          <a:xfrm>
            <a:off x="2970727" y="2797601"/>
            <a:ext cx="4583011" cy="444212"/>
          </a:xfrm>
          <a:prstGeom prst="rect">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7" name="Oval Callout 6"/>
          <p:cNvSpPr/>
          <p:nvPr/>
        </p:nvSpPr>
        <p:spPr>
          <a:xfrm>
            <a:off x="7068416" y="3485205"/>
            <a:ext cx="1618384" cy="898702"/>
          </a:xfrm>
          <a:prstGeom prst="wedgeEllipseCallout">
            <a:avLst>
              <a:gd name="adj1" fmla="val -126515"/>
              <a:gd name="adj2" fmla="val -73185"/>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Column alias is not used</a:t>
            </a:r>
            <a:endParaRPr lang="en-US" dirty="0"/>
          </a:p>
        </p:txBody>
      </p:sp>
    </p:spTree>
    <p:extLst>
      <p:ext uri="{BB962C8B-B14F-4D97-AF65-F5344CB8AC3E}">
        <p14:creationId xmlns:p14="http://schemas.microsoft.com/office/powerpoint/2010/main" val="445505566"/>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Old-style Join</a:t>
            </a:r>
            <a:endParaRPr lang="en-US" dirty="0"/>
          </a:p>
        </p:txBody>
      </p:sp>
      <p:sp>
        <p:nvSpPr>
          <p:cNvPr id="3" name="Content Placeholder 2"/>
          <p:cNvSpPr>
            <a:spLocks noGrp="1"/>
          </p:cNvSpPr>
          <p:nvPr>
            <p:ph idx="1"/>
          </p:nvPr>
        </p:nvSpPr>
        <p:spPr>
          <a:xfrm>
            <a:off x="559076" y="1599045"/>
            <a:ext cx="7886700" cy="3519872"/>
          </a:xfrm>
        </p:spPr>
        <p:txBody>
          <a:bodyPr>
            <a:normAutofit/>
          </a:bodyPr>
          <a:lstStyle/>
          <a:p>
            <a:r>
              <a:rPr lang="en-US" dirty="0" smtClean="0"/>
              <a:t>SELECT statement in conjunction with WHERE clause to join two or more tables. </a:t>
            </a:r>
          </a:p>
          <a:p>
            <a:r>
              <a:rPr lang="en-US" dirty="0" smtClean="0"/>
              <a:t>SELECT </a:t>
            </a:r>
            <a:r>
              <a:rPr lang="en-US" dirty="0" err="1" smtClean="0"/>
              <a:t>p_code</a:t>
            </a:r>
            <a:r>
              <a:rPr lang="en-US" dirty="0" smtClean="0"/>
              <a:t>, </a:t>
            </a:r>
            <a:r>
              <a:rPr lang="en-US" dirty="0" err="1" smtClean="0"/>
              <a:t>p_descript</a:t>
            </a:r>
            <a:r>
              <a:rPr lang="en-US" dirty="0" smtClean="0"/>
              <a:t>, </a:t>
            </a:r>
            <a:r>
              <a:rPr lang="en-US" dirty="0" err="1" smtClean="0"/>
              <a:t>p_price</a:t>
            </a:r>
            <a:r>
              <a:rPr lang="en-US" dirty="0" smtClean="0"/>
              <a:t>, </a:t>
            </a:r>
            <a:r>
              <a:rPr lang="en-US" dirty="0" err="1" smtClean="0"/>
              <a:t>v_name</a:t>
            </a:r>
            <a:endParaRPr lang="en-US" dirty="0" smtClean="0"/>
          </a:p>
          <a:p>
            <a:r>
              <a:rPr lang="en-US" dirty="0" smtClean="0"/>
              <a:t>FROM product, vendor</a:t>
            </a:r>
          </a:p>
          <a:p>
            <a:r>
              <a:rPr lang="en-US" dirty="0" smtClean="0"/>
              <a:t>WHERE </a:t>
            </a:r>
            <a:r>
              <a:rPr lang="en-US" dirty="0" err="1" smtClean="0"/>
              <a:t>product.v_code</a:t>
            </a:r>
            <a:r>
              <a:rPr lang="en-US" dirty="0" smtClean="0"/>
              <a:t> = </a:t>
            </a:r>
            <a:r>
              <a:rPr lang="en-US" dirty="0" err="1" smtClean="0"/>
              <a:t>vendor.v_code</a:t>
            </a:r>
            <a:r>
              <a:rPr lang="en-US" dirty="0" smtClean="0"/>
              <a:t>;</a:t>
            </a:r>
          </a:p>
          <a:p>
            <a:endParaRPr lang="en-US" dirty="0"/>
          </a:p>
          <a:p>
            <a:pPr marL="0" indent="0">
              <a:buNone/>
            </a:pPr>
            <a:endParaRPr lang="en-US" dirty="0" smtClean="0"/>
          </a:p>
        </p:txBody>
      </p:sp>
      <p:sp>
        <p:nvSpPr>
          <p:cNvPr id="4" name="Rectangle 3"/>
          <p:cNvSpPr/>
          <p:nvPr/>
        </p:nvSpPr>
        <p:spPr>
          <a:xfrm>
            <a:off x="3015962" y="4348595"/>
            <a:ext cx="2135332" cy="755939"/>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100" dirty="0"/>
              <a:t>Old-style Join</a:t>
            </a:r>
          </a:p>
        </p:txBody>
      </p:sp>
    </p:spTree>
    <p:extLst>
      <p:ext uri="{BB962C8B-B14F-4D97-AF65-F5344CB8AC3E}">
        <p14:creationId xmlns:p14="http://schemas.microsoft.com/office/powerpoint/2010/main" val="1022363494"/>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74958" y="1736313"/>
            <a:ext cx="6670964" cy="4162848"/>
          </a:xfrm>
          <a:prstGeom prst="rect">
            <a:avLst/>
          </a:prstGeom>
        </p:spPr>
      </p:pic>
      <p:sp>
        <p:nvSpPr>
          <p:cNvPr id="5" name="Rectangle 4"/>
          <p:cNvSpPr/>
          <p:nvPr/>
        </p:nvSpPr>
        <p:spPr>
          <a:xfrm>
            <a:off x="2515674" y="2325983"/>
            <a:ext cx="950768" cy="3195205"/>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 name="Oval Callout 5"/>
          <p:cNvSpPr/>
          <p:nvPr/>
        </p:nvSpPr>
        <p:spPr>
          <a:xfrm>
            <a:off x="5575513" y="2166816"/>
            <a:ext cx="1550843" cy="958250"/>
          </a:xfrm>
          <a:prstGeom prst="wedgeEllipseCallout">
            <a:avLst>
              <a:gd name="adj1" fmla="val -184616"/>
              <a:gd name="adj2" fmla="val 39241"/>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inline query output returns one value</a:t>
            </a:r>
            <a:endParaRPr lang="en-US" dirty="0"/>
          </a:p>
        </p:txBody>
      </p:sp>
    </p:spTree>
    <p:extLst>
      <p:ext uri="{BB962C8B-B14F-4D97-AF65-F5344CB8AC3E}">
        <p14:creationId xmlns:p14="http://schemas.microsoft.com/office/powerpoint/2010/main" val="1479106899"/>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Practice </a:t>
            </a:r>
            <a:r>
              <a:rPr lang="en-US" u="sng" dirty="0"/>
              <a:t>4</a:t>
            </a:r>
          </a:p>
        </p:txBody>
      </p:sp>
      <p:sp>
        <p:nvSpPr>
          <p:cNvPr id="3" name="Content Placeholder 2"/>
          <p:cNvSpPr>
            <a:spLocks noGrp="1"/>
          </p:cNvSpPr>
          <p:nvPr>
            <p:ph idx="1"/>
          </p:nvPr>
        </p:nvSpPr>
        <p:spPr>
          <a:xfrm>
            <a:off x="457200" y="1682985"/>
            <a:ext cx="8120270" cy="3263504"/>
          </a:xfrm>
        </p:spPr>
        <p:txBody>
          <a:bodyPr>
            <a:normAutofit/>
          </a:bodyPr>
          <a:lstStyle/>
          <a:p>
            <a:pPr lvl="0"/>
            <a:r>
              <a:rPr lang="en-US" dirty="0"/>
              <a:t>Write a query to </a:t>
            </a:r>
            <a:r>
              <a:rPr lang="en-US" dirty="0" smtClean="0"/>
              <a:t>get the product code, the total sales by product, and the contribution by employee of each product’s sales. </a:t>
            </a:r>
          </a:p>
          <a:p>
            <a:pPr lvl="0"/>
            <a:endParaRPr lang="en-US" dirty="0"/>
          </a:p>
          <a:p>
            <a:endParaRPr lang="en-US" dirty="0"/>
          </a:p>
          <a:p>
            <a:pPr marL="0" indent="0">
              <a:buNone/>
            </a:pPr>
            <a:endParaRPr lang="en-US" dirty="0"/>
          </a:p>
        </p:txBody>
      </p:sp>
    </p:spTree>
    <p:extLst>
      <p:ext uri="{BB962C8B-B14F-4D97-AF65-F5344CB8AC3E}">
        <p14:creationId xmlns:p14="http://schemas.microsoft.com/office/powerpoint/2010/main" val="1911146028"/>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Solution:</a:t>
            </a:r>
            <a:endParaRPr lang="en-US" u="sng" dirty="0"/>
          </a:p>
        </p:txBody>
      </p:sp>
      <p:sp>
        <p:nvSpPr>
          <p:cNvPr id="3" name="Content Placeholder 2"/>
          <p:cNvSpPr>
            <a:spLocks noGrp="1"/>
          </p:cNvSpPr>
          <p:nvPr>
            <p:ph idx="1"/>
          </p:nvPr>
        </p:nvSpPr>
        <p:spPr>
          <a:xfrm>
            <a:off x="565668" y="2140185"/>
            <a:ext cx="7886700" cy="3263504"/>
          </a:xfrm>
        </p:spPr>
        <p:txBody>
          <a:bodyPr>
            <a:normAutofit/>
          </a:bodyPr>
          <a:lstStyle/>
          <a:p>
            <a:pPr lvl="0"/>
            <a:endParaRPr lang="en-US" dirty="0"/>
          </a:p>
          <a:p>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758535" y="1703502"/>
            <a:ext cx="7212647" cy="3504896"/>
          </a:xfrm>
          <a:prstGeom prst="rect">
            <a:avLst/>
          </a:prstGeom>
        </p:spPr>
      </p:pic>
    </p:spTree>
    <p:extLst>
      <p:ext uri="{BB962C8B-B14F-4D97-AF65-F5344CB8AC3E}">
        <p14:creationId xmlns:p14="http://schemas.microsoft.com/office/powerpoint/2010/main" val="1824988565"/>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75949" y="380963"/>
            <a:ext cx="6172200" cy="800100"/>
          </a:xfrm>
        </p:spPr>
        <p:txBody>
          <a:bodyPr/>
          <a:lstStyle/>
          <a:p>
            <a:pPr eaLnBrk="1" hangingPunct="1"/>
            <a:r>
              <a:rPr lang="en-US" altLang="en-US" dirty="0" smtClean="0"/>
              <a:t>Correlated Subqueries</a:t>
            </a:r>
          </a:p>
        </p:txBody>
      </p:sp>
      <p:sp>
        <p:nvSpPr>
          <p:cNvPr id="25603" name="Content Placeholder 2"/>
          <p:cNvSpPr>
            <a:spLocks noGrp="1"/>
          </p:cNvSpPr>
          <p:nvPr>
            <p:ph idx="1"/>
          </p:nvPr>
        </p:nvSpPr>
        <p:spPr>
          <a:xfrm>
            <a:off x="475949" y="1599297"/>
            <a:ext cx="8031947" cy="3257550"/>
          </a:xfrm>
        </p:spPr>
        <p:txBody>
          <a:bodyPr/>
          <a:lstStyle/>
          <a:p>
            <a:pPr eaLnBrk="1" hangingPunct="1"/>
            <a:r>
              <a:rPr lang="en-US" altLang="en-US" dirty="0" smtClean="0"/>
              <a:t>All subqueries you have learned execute independently</a:t>
            </a:r>
          </a:p>
          <a:p>
            <a:pPr eaLnBrk="1" hangingPunct="1"/>
            <a:r>
              <a:rPr lang="en-US" altLang="en-US" dirty="0" smtClean="0"/>
              <a:t>Inner subquery executes first; its output is used by the outer query, which then executes until the last outer query finishes</a:t>
            </a:r>
          </a:p>
          <a:p>
            <a:pPr eaLnBrk="1" hangingPunct="1"/>
            <a:r>
              <a:rPr lang="en-US" altLang="en-US" dirty="0" smtClean="0"/>
              <a:t>Correlated subquery executes once for each row in the outer query</a:t>
            </a:r>
          </a:p>
          <a:p>
            <a:pPr eaLnBrk="1" hangingPunct="1"/>
            <a:r>
              <a:rPr lang="en-US" altLang="en-US" dirty="0" smtClean="0"/>
              <a:t>The process is similar to nested loop in programming</a:t>
            </a:r>
          </a:p>
          <a:p>
            <a:r>
              <a:rPr lang="en-US" altLang="en-US" dirty="0"/>
              <a:t>Inner query references a column of the outer </a:t>
            </a:r>
            <a:r>
              <a:rPr lang="en-US" altLang="en-US" dirty="0" smtClean="0"/>
              <a:t>subquery</a:t>
            </a:r>
          </a:p>
          <a:p>
            <a:r>
              <a:rPr lang="en-US" altLang="en-US" dirty="0"/>
              <a:t>Can be used with the EXISTS special operator</a:t>
            </a:r>
          </a:p>
          <a:p>
            <a:endParaRPr lang="en-US" altLang="en-US" dirty="0"/>
          </a:p>
          <a:p>
            <a:pPr eaLnBrk="1" hangingPunct="1"/>
            <a:endParaRPr lang="en-US" altLang="en-US" dirty="0" smtClean="0"/>
          </a:p>
        </p:txBody>
      </p:sp>
    </p:spTree>
    <p:extLst>
      <p:ext uri="{BB962C8B-B14F-4D97-AF65-F5344CB8AC3E}">
        <p14:creationId xmlns:p14="http://schemas.microsoft.com/office/powerpoint/2010/main" val="4020623308"/>
      </p:ext>
    </p:extLst>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4079" y="1645266"/>
            <a:ext cx="8491138" cy="4297057"/>
          </a:xfrm>
        </p:spPr>
        <p:txBody>
          <a:bodyPr>
            <a:normAutofit fontScale="92500"/>
          </a:bodyPr>
          <a:lstStyle/>
          <a:p>
            <a:pPr lvl="0"/>
            <a:r>
              <a:rPr lang="en-US" dirty="0" smtClean="0"/>
              <a:t>Thinking:</a:t>
            </a:r>
          </a:p>
          <a:p>
            <a:pPr marL="0" indent="0">
              <a:buNone/>
            </a:pPr>
            <a:r>
              <a:rPr lang="en-US" dirty="0"/>
              <a:t> </a:t>
            </a:r>
            <a:r>
              <a:rPr lang="en-US" dirty="0" smtClean="0"/>
              <a:t>        1. compute the average units sold for a product</a:t>
            </a:r>
          </a:p>
          <a:p>
            <a:pPr marL="0" indent="0">
              <a:buNone/>
            </a:pPr>
            <a:r>
              <a:rPr lang="en-US" dirty="0"/>
              <a:t> </a:t>
            </a:r>
            <a:r>
              <a:rPr lang="en-US" dirty="0" smtClean="0"/>
              <a:t>        2. compare the average computed in step 1 to the units sold in   each sale row</a:t>
            </a:r>
            <a:endParaRPr lang="en-US" dirty="0"/>
          </a:p>
          <a:p>
            <a:endParaRPr lang="en-US" dirty="0"/>
          </a:p>
          <a:p>
            <a:pPr marL="0" indent="0">
              <a:buNone/>
            </a:pPr>
            <a:r>
              <a:rPr lang="en-US" dirty="0" smtClean="0"/>
              <a:t>SELECT </a:t>
            </a:r>
            <a:r>
              <a:rPr lang="en-US" dirty="0" err="1" smtClean="0"/>
              <a:t>inv_number</a:t>
            </a:r>
            <a:r>
              <a:rPr lang="en-US" dirty="0" smtClean="0"/>
              <a:t>, </a:t>
            </a:r>
            <a:r>
              <a:rPr lang="en-US" dirty="0" err="1" smtClean="0"/>
              <a:t>p_code</a:t>
            </a:r>
            <a:r>
              <a:rPr lang="en-US" dirty="0" smtClean="0"/>
              <a:t>, </a:t>
            </a:r>
            <a:r>
              <a:rPr lang="en-US" dirty="0" err="1" smtClean="0"/>
              <a:t>line_units</a:t>
            </a:r>
            <a:endParaRPr lang="en-US" dirty="0" smtClean="0"/>
          </a:p>
          <a:p>
            <a:pPr marL="0" indent="0">
              <a:buNone/>
            </a:pPr>
            <a:r>
              <a:rPr lang="en-US" dirty="0" smtClean="0"/>
              <a:t>FROM line LS</a:t>
            </a:r>
          </a:p>
          <a:p>
            <a:pPr marL="0" indent="0">
              <a:buNone/>
            </a:pPr>
            <a:r>
              <a:rPr lang="en-US" dirty="0" smtClean="0"/>
              <a:t>WHERE </a:t>
            </a:r>
            <a:r>
              <a:rPr lang="en-US" dirty="0" err="1" smtClean="0"/>
              <a:t>LS.line_units</a:t>
            </a:r>
            <a:r>
              <a:rPr lang="en-US" dirty="0" smtClean="0"/>
              <a:t> &gt; (SELECT AVG(</a:t>
            </a:r>
            <a:r>
              <a:rPr lang="en-US" dirty="0" err="1" smtClean="0"/>
              <a:t>line_units</a:t>
            </a:r>
            <a:r>
              <a:rPr lang="en-US" dirty="0" smtClean="0"/>
              <a:t>) from line LA</a:t>
            </a:r>
          </a:p>
          <a:p>
            <a:pPr marL="0" indent="0">
              <a:buNone/>
            </a:pPr>
            <a:r>
              <a:rPr lang="en-US" dirty="0"/>
              <a:t> </a:t>
            </a:r>
            <a:r>
              <a:rPr lang="en-US" dirty="0" smtClean="0"/>
              <a:t>                                          WHERE </a:t>
            </a:r>
            <a:r>
              <a:rPr lang="en-US" dirty="0" err="1" smtClean="0"/>
              <a:t>LA.p_code</a:t>
            </a:r>
            <a:r>
              <a:rPr lang="en-US" dirty="0" smtClean="0"/>
              <a:t> = </a:t>
            </a:r>
            <a:r>
              <a:rPr lang="en-US" dirty="0" err="1" smtClean="0"/>
              <a:t>LS.p_code</a:t>
            </a:r>
            <a:r>
              <a:rPr lang="en-US" dirty="0" smtClean="0"/>
              <a:t>);</a:t>
            </a:r>
            <a:endParaRPr lang="en-US" dirty="0"/>
          </a:p>
        </p:txBody>
      </p:sp>
      <p:sp>
        <p:nvSpPr>
          <p:cNvPr id="5" name="Rectangle 4"/>
          <p:cNvSpPr/>
          <p:nvPr/>
        </p:nvSpPr>
        <p:spPr>
          <a:xfrm>
            <a:off x="4965161" y="5470814"/>
            <a:ext cx="3065656" cy="3195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Callout 5"/>
          <p:cNvSpPr/>
          <p:nvPr/>
        </p:nvSpPr>
        <p:spPr>
          <a:xfrm>
            <a:off x="996229" y="5346420"/>
            <a:ext cx="2460273" cy="1409690"/>
          </a:xfrm>
          <a:prstGeom prst="wedgeEllipseCallout">
            <a:avLst>
              <a:gd name="adj1" fmla="val 112787"/>
              <a:gd name="adj2" fmla="val -19397"/>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Line table is used more than once, must use aliases. </a:t>
            </a:r>
            <a:endParaRPr lang="en-US" dirty="0"/>
          </a:p>
        </p:txBody>
      </p:sp>
      <p:sp>
        <p:nvSpPr>
          <p:cNvPr id="7" name="Title 1"/>
          <p:cNvSpPr>
            <a:spLocks noGrp="1"/>
          </p:cNvSpPr>
          <p:nvPr>
            <p:ph type="title"/>
          </p:nvPr>
        </p:nvSpPr>
        <p:spPr>
          <a:xfrm>
            <a:off x="475949" y="380963"/>
            <a:ext cx="7057912" cy="800100"/>
          </a:xfrm>
        </p:spPr>
        <p:txBody>
          <a:bodyPr/>
          <a:lstStyle/>
          <a:p>
            <a:pPr lvl="0"/>
            <a:r>
              <a:rPr lang="en-US" sz="1800" dirty="0"/>
              <a:t>Write a query to get all product sales in which the units </a:t>
            </a:r>
            <a:r>
              <a:rPr lang="en-US" sz="1800" dirty="0" smtClean="0"/>
              <a:t>sold </a:t>
            </a:r>
            <a:r>
              <a:rPr lang="en-US" sz="1800" dirty="0"/>
              <a:t>value is greater than the average units sold value for that product (as oppose to the average for all products). </a:t>
            </a:r>
          </a:p>
        </p:txBody>
      </p:sp>
    </p:spTree>
    <p:extLst>
      <p:ext uri="{BB962C8B-B14F-4D97-AF65-F5344CB8AC3E}">
        <p14:creationId xmlns:p14="http://schemas.microsoft.com/office/powerpoint/2010/main" val="51708924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500" fill="hold"/>
                                        <p:tgtEl>
                                          <p:spTgt spid="5"/>
                                        </p:tgtEl>
                                        <p:attrNameLst>
                                          <p:attrName>ppt_x</p:attrName>
                                        </p:attrNameLst>
                                      </p:cBhvr>
                                      <p:tavLst>
                                        <p:tav tm="0">
                                          <p:val>
                                            <p:strVal val="#ppt_x"/>
                                          </p:val>
                                        </p:tav>
                                        <p:tav tm="100000">
                                          <p:val>
                                            <p:strVal val="#ppt_x"/>
                                          </p:val>
                                        </p:tav>
                                      </p:tavLst>
                                    </p:anim>
                                    <p:anim calcmode="lin" valueType="num">
                                      <p:cBhvr additive="base">
                                        <p:cTn id="4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anim calcmode="lin" valueType="num">
                                      <p:cBhvr additive="base">
                                        <p:cTn id="45" dur="500" fill="hold"/>
                                        <p:tgtEl>
                                          <p:spTgt spid="6"/>
                                        </p:tgtEl>
                                        <p:attrNameLst>
                                          <p:attrName>ppt_x</p:attrName>
                                        </p:attrNameLst>
                                      </p:cBhvr>
                                      <p:tavLst>
                                        <p:tav tm="0">
                                          <p:val>
                                            <p:strVal val="#ppt_x"/>
                                          </p:val>
                                        </p:tav>
                                        <p:tav tm="100000">
                                          <p:val>
                                            <p:strVal val="#ppt_x"/>
                                          </p:val>
                                        </p:tav>
                                      </p:tavLst>
                                    </p:anim>
                                    <p:anim calcmode="lin" valueType="num">
                                      <p:cBhvr additive="base">
                                        <p:cTn id="4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62623" y="2029503"/>
            <a:ext cx="7109113" cy="3178601"/>
          </a:xfrm>
          <a:prstGeom prst="rect">
            <a:avLst/>
          </a:prstGeom>
        </p:spPr>
      </p:pic>
    </p:spTree>
    <p:extLst>
      <p:ext uri="{BB962C8B-B14F-4D97-AF65-F5344CB8AC3E}">
        <p14:creationId xmlns:p14="http://schemas.microsoft.com/office/powerpoint/2010/main" val="2954415455"/>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Practice </a:t>
            </a:r>
            <a:r>
              <a:rPr lang="en-US" u="sng" dirty="0"/>
              <a:t>5</a:t>
            </a:r>
          </a:p>
        </p:txBody>
      </p:sp>
      <p:sp>
        <p:nvSpPr>
          <p:cNvPr id="3" name="Content Placeholder 2"/>
          <p:cNvSpPr>
            <a:spLocks noGrp="1"/>
          </p:cNvSpPr>
          <p:nvPr>
            <p:ph idx="1"/>
          </p:nvPr>
        </p:nvSpPr>
        <p:spPr>
          <a:xfrm>
            <a:off x="457200" y="1861889"/>
            <a:ext cx="7886700" cy="3263504"/>
          </a:xfrm>
        </p:spPr>
        <p:txBody>
          <a:bodyPr>
            <a:normAutofit/>
          </a:bodyPr>
          <a:lstStyle/>
          <a:p>
            <a:pPr lvl="0"/>
            <a:r>
              <a:rPr lang="en-US" dirty="0" smtClean="0"/>
              <a:t>List vendor code and vendor name for products with a quantity on hand that is less than double the minimum quantity.  </a:t>
            </a:r>
            <a:endParaRPr lang="en-US" dirty="0"/>
          </a:p>
          <a:p>
            <a:r>
              <a:rPr lang="en-US" dirty="0"/>
              <a:t>List customer code, customer last name, and customer first name who have placed an order. In other words, the corresponding customer code exists in invoice table. </a:t>
            </a:r>
            <a:endParaRPr lang="en-US" dirty="0"/>
          </a:p>
          <a:p>
            <a:pPr marL="0" indent="0">
              <a:buNone/>
            </a:pPr>
            <a:endParaRPr lang="en-US" dirty="0"/>
          </a:p>
        </p:txBody>
      </p:sp>
    </p:spTree>
    <p:extLst>
      <p:ext uri="{BB962C8B-B14F-4D97-AF65-F5344CB8AC3E}">
        <p14:creationId xmlns:p14="http://schemas.microsoft.com/office/powerpoint/2010/main" val="2708058391"/>
      </p:ext>
    </p:extLst>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13988" y="1922717"/>
            <a:ext cx="6660238" cy="3174245"/>
          </a:xfrm>
          <a:prstGeom prst="rect">
            <a:avLst/>
          </a:prstGeom>
        </p:spPr>
      </p:pic>
      <p:sp>
        <p:nvSpPr>
          <p:cNvPr id="3" name="Rectangle 2"/>
          <p:cNvSpPr/>
          <p:nvPr/>
        </p:nvSpPr>
        <p:spPr>
          <a:xfrm>
            <a:off x="447260" y="323526"/>
            <a:ext cx="7026965" cy="1015663"/>
          </a:xfrm>
          <a:prstGeom prst="rect">
            <a:avLst/>
          </a:prstGeom>
        </p:spPr>
        <p:txBody>
          <a:bodyPr wrap="square">
            <a:spAutoFit/>
          </a:bodyPr>
          <a:lstStyle/>
          <a:p>
            <a:pPr lvl="0"/>
            <a:r>
              <a:rPr lang="en-US" sz="2000" dirty="0"/>
              <a:t>List vendor code and vendor name for products with a quantity on hand that is less than double the minimum quantity.  </a:t>
            </a:r>
            <a:endParaRPr lang="en-US" sz="2000" dirty="0"/>
          </a:p>
        </p:txBody>
      </p:sp>
    </p:spTree>
    <p:extLst>
      <p:ext uri="{BB962C8B-B14F-4D97-AF65-F5344CB8AC3E}">
        <p14:creationId xmlns:p14="http://schemas.microsoft.com/office/powerpoint/2010/main" val="2114559720"/>
      </p:ext>
    </p:extLst>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27" y="299709"/>
            <a:ext cx="7343774" cy="994172"/>
          </a:xfrm>
        </p:spPr>
        <p:txBody>
          <a:bodyPr>
            <a:noAutofit/>
          </a:bodyPr>
          <a:lstStyle/>
          <a:p>
            <a:r>
              <a:rPr lang="en-US" sz="2000" dirty="0"/>
              <a:t>List </a:t>
            </a:r>
            <a:r>
              <a:rPr lang="en-US" sz="2000" dirty="0" smtClean="0"/>
              <a:t>customer </a:t>
            </a:r>
            <a:r>
              <a:rPr lang="en-US" sz="2000" dirty="0"/>
              <a:t>code, </a:t>
            </a:r>
            <a:r>
              <a:rPr lang="en-US" sz="2000" dirty="0" smtClean="0"/>
              <a:t>customer last name, and customer first name who have placed an order. In other words, the corresponding customer code exists in invoice table. </a:t>
            </a:r>
            <a:endParaRPr lang="en-US" sz="2000" dirty="0"/>
          </a:p>
        </p:txBody>
      </p:sp>
      <p:pic>
        <p:nvPicPr>
          <p:cNvPr id="3" name="Picture 2"/>
          <p:cNvPicPr>
            <a:picLocks noChangeAspect="1"/>
          </p:cNvPicPr>
          <p:nvPr/>
        </p:nvPicPr>
        <p:blipFill>
          <a:blip r:embed="rId2"/>
          <a:stretch>
            <a:fillRect/>
          </a:stretch>
        </p:blipFill>
        <p:spPr>
          <a:xfrm>
            <a:off x="675862" y="1963392"/>
            <a:ext cx="7573618" cy="2906782"/>
          </a:xfrm>
          <a:prstGeom prst="rect">
            <a:avLst/>
          </a:prstGeom>
        </p:spPr>
      </p:pic>
    </p:spTree>
    <p:extLst>
      <p:ext uri="{BB962C8B-B14F-4D97-AF65-F5344CB8AC3E}">
        <p14:creationId xmlns:p14="http://schemas.microsoft.com/office/powerpoint/2010/main" val="2976942714"/>
      </p:ext>
    </p:extLst>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0055"/>
            <a:ext cx="8228448" cy="857250"/>
          </a:xfrm>
        </p:spPr>
        <p:txBody>
          <a:bodyPr/>
          <a:lstStyle/>
          <a:p>
            <a:pPr algn="ctr"/>
            <a:r>
              <a:rPr lang="en-GB" sz="3200" dirty="0" smtClean="0"/>
              <a:t>Thank you</a:t>
            </a:r>
            <a:r>
              <a:rPr lang="en-GB" sz="3200" dirty="0"/>
              <a:t> </a:t>
            </a:r>
            <a:r>
              <a:rPr lang="en-GB" sz="3200" dirty="0" smtClean="0"/>
              <a:t>&amp; Questions</a:t>
            </a:r>
            <a:endParaRPr lang="en-US" sz="3200" dirty="0"/>
          </a:p>
        </p:txBody>
      </p:sp>
      <p:sp>
        <p:nvSpPr>
          <p:cNvPr id="5" name="Slide Number Placeholder 4"/>
          <p:cNvSpPr>
            <a:spLocks noGrp="1"/>
          </p:cNvSpPr>
          <p:nvPr>
            <p:ph type="sldNum" sz="quarter" idx="12"/>
          </p:nvPr>
        </p:nvSpPr>
        <p:spPr/>
        <p:txBody>
          <a:bodyPr/>
          <a:lstStyle/>
          <a:p>
            <a:fld id="{1D5CD492-2BC6-F348-9965-EC1D86DF57A8}" type="slidenum">
              <a:rPr lang="en-US" smtClean="0"/>
              <a:t>29</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3867" y="3817877"/>
            <a:ext cx="2247900" cy="2247900"/>
          </a:xfrm>
          <a:prstGeom prst="rect">
            <a:avLst/>
          </a:prstGeom>
        </p:spPr>
      </p:pic>
    </p:spTree>
    <p:extLst>
      <p:ext uri="{BB962C8B-B14F-4D97-AF65-F5344CB8AC3E}">
        <p14:creationId xmlns:p14="http://schemas.microsoft.com/office/powerpoint/2010/main" val="1073224"/>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628650" y="460255"/>
            <a:ext cx="6172200" cy="685800"/>
          </a:xfrm>
        </p:spPr>
        <p:txBody>
          <a:bodyPr/>
          <a:lstStyle/>
          <a:p>
            <a:pPr eaLnBrk="1" hangingPunct="1"/>
            <a:r>
              <a:rPr lang="en-US" altLang="en-US" sz="2700" dirty="0"/>
              <a:t>SQL Join Operators</a:t>
            </a:r>
          </a:p>
        </p:txBody>
      </p:sp>
      <p:sp>
        <p:nvSpPr>
          <p:cNvPr id="16387" name="Content Placeholder 2"/>
          <p:cNvSpPr>
            <a:spLocks noGrp="1"/>
          </p:cNvSpPr>
          <p:nvPr>
            <p:ph idx="1"/>
          </p:nvPr>
        </p:nvSpPr>
        <p:spPr>
          <a:xfrm>
            <a:off x="539198" y="1595569"/>
            <a:ext cx="8167480" cy="3970344"/>
          </a:xfrm>
        </p:spPr>
        <p:txBody>
          <a:bodyPr/>
          <a:lstStyle/>
          <a:p>
            <a:pPr eaLnBrk="1" hangingPunct="1"/>
            <a:r>
              <a:rPr lang="en-US" altLang="en-US" sz="1950" dirty="0"/>
              <a:t>Relational join operation merges rows from two tables and returns rows with one of the following:</a:t>
            </a:r>
          </a:p>
          <a:p>
            <a:pPr lvl="1" eaLnBrk="1" hangingPunct="1"/>
            <a:r>
              <a:rPr lang="en-US" altLang="en-US" dirty="0"/>
              <a:t>Natural join - common values in common columns</a:t>
            </a:r>
          </a:p>
          <a:p>
            <a:pPr lvl="1" eaLnBrk="1" hangingPunct="1"/>
            <a:r>
              <a:rPr lang="en-US" altLang="en-US" dirty="0"/>
              <a:t>Equality or inequality - meet a given join condition </a:t>
            </a:r>
          </a:p>
          <a:p>
            <a:pPr lvl="1" eaLnBrk="1" hangingPunct="1"/>
            <a:r>
              <a:rPr lang="en-US" altLang="en-US" dirty="0"/>
              <a:t>Outer join – common values in common columns or  no matching values</a:t>
            </a:r>
          </a:p>
          <a:p>
            <a:pPr eaLnBrk="1" hangingPunct="1"/>
            <a:r>
              <a:rPr lang="en-US" altLang="en-US" sz="1950" b="1" dirty="0"/>
              <a:t>Inner join</a:t>
            </a:r>
            <a:r>
              <a:rPr lang="en-US" altLang="en-US" sz="1950" dirty="0"/>
              <a:t>: Rows that meet a given criterion are selected</a:t>
            </a:r>
          </a:p>
          <a:p>
            <a:pPr lvl="1" eaLnBrk="1" hangingPunct="1"/>
            <a:r>
              <a:rPr lang="en-US" altLang="en-US" dirty="0"/>
              <a:t>Equality condition (natural join or equijoin) or inequality condition (theta join)</a:t>
            </a:r>
          </a:p>
          <a:p>
            <a:pPr eaLnBrk="1" hangingPunct="1"/>
            <a:r>
              <a:rPr lang="en-US" altLang="en-US" sz="1950" b="1" dirty="0"/>
              <a:t>Outer join: </a:t>
            </a:r>
            <a:r>
              <a:rPr lang="en-US" altLang="en-US" sz="1950" dirty="0"/>
              <a:t>Returns matching rows and rows with unmatched attribute values for one or both joined tables</a:t>
            </a:r>
            <a:endParaRPr lang="en-US" altLang="en-US" sz="1950" b="1" dirty="0"/>
          </a:p>
          <a:p>
            <a:pPr lvl="1" eaLnBrk="1" hangingPunct="1"/>
            <a:endParaRPr lang="en-US" altLang="en-US" dirty="0" smtClean="0"/>
          </a:p>
        </p:txBody>
      </p:sp>
      <p:sp>
        <p:nvSpPr>
          <p:cNvPr id="2" name="Slide Number Placeholder 1"/>
          <p:cNvSpPr>
            <a:spLocks noGrp="1"/>
          </p:cNvSpPr>
          <p:nvPr>
            <p:ph type="sldNum" sz="quarter" idx="4294967295"/>
          </p:nvPr>
        </p:nvSpPr>
        <p:spPr>
          <a:xfrm>
            <a:off x="7658100" y="5772150"/>
            <a:ext cx="342900" cy="228600"/>
          </a:xfrm>
          <a:prstGeom prst="rect">
            <a:avLst/>
          </a:prstGeom>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557213" indent="-214313" eaLnBrk="0" hangingPunct="0">
              <a:defRPr>
                <a:solidFill>
                  <a:schemeClr val="tx1"/>
                </a:solidFill>
                <a:latin typeface="Georgia" panose="02040502050405020303" pitchFamily="18" charset="0"/>
                <a:cs typeface="Arial" panose="020B0604020202020204" pitchFamily="34" charset="0"/>
              </a:defRPr>
            </a:lvl2pPr>
            <a:lvl3pPr marL="857250" indent="-171450" eaLnBrk="0" hangingPunct="0">
              <a:defRPr>
                <a:solidFill>
                  <a:schemeClr val="tx1"/>
                </a:solidFill>
                <a:latin typeface="Georgia" panose="02040502050405020303" pitchFamily="18" charset="0"/>
                <a:cs typeface="Arial" panose="020B0604020202020204" pitchFamily="34" charset="0"/>
              </a:defRPr>
            </a:lvl3pPr>
            <a:lvl4pPr marL="1200150" indent="-171450" eaLnBrk="0" hangingPunct="0">
              <a:defRPr>
                <a:solidFill>
                  <a:schemeClr val="tx1"/>
                </a:solidFill>
                <a:latin typeface="Georgia" panose="02040502050405020303" pitchFamily="18" charset="0"/>
                <a:cs typeface="Arial" panose="020B0604020202020204" pitchFamily="34" charset="0"/>
              </a:defRPr>
            </a:lvl4pPr>
            <a:lvl5pPr marL="1543050" indent="-171450" eaLnBrk="0" hangingPunct="0">
              <a:defRPr>
                <a:solidFill>
                  <a:schemeClr val="tx1"/>
                </a:solidFill>
                <a:latin typeface="Georgia" panose="02040502050405020303" pitchFamily="18" charset="0"/>
                <a:cs typeface="Arial" panose="020B0604020202020204" pitchFamily="34" charset="0"/>
              </a:defRPr>
            </a:lvl5pPr>
            <a:lvl6pPr marL="1885950" indent="-17145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228850" indent="-17145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2571750" indent="-17145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2914650" indent="-17145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70F3D7ED-0F91-4DA6-A9D4-4B84960318A3}" type="slidenum">
              <a:rPr lang="en-US" altLang="en-US"/>
              <a:pPr eaLnBrk="1" hangingPunct="1"/>
              <a:t>3</a:t>
            </a:fld>
            <a:endParaRPr lang="en-US" altLang="en-US"/>
          </a:p>
        </p:txBody>
      </p:sp>
    </p:spTree>
    <p:extLst>
      <p:ext uri="{BB962C8B-B14F-4D97-AF65-F5344CB8AC3E}">
        <p14:creationId xmlns:p14="http://schemas.microsoft.com/office/powerpoint/2010/main" val="3372049385"/>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4294967295"/>
          </p:nvPr>
        </p:nvSpPr>
        <p:spPr>
          <a:xfrm>
            <a:off x="466349" y="608612"/>
            <a:ext cx="7886700" cy="3263504"/>
          </a:xfrm>
        </p:spPr>
        <p:txBody>
          <a:bodyPr/>
          <a:lstStyle/>
          <a:p>
            <a:pPr marL="0" indent="0">
              <a:buNone/>
            </a:pPr>
            <a:r>
              <a:rPr lang="en-US" altLang="en-US" sz="2700" dirty="0"/>
              <a:t>Table 8.1 -SQL Join Expression Styles</a:t>
            </a: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847" y="1577610"/>
            <a:ext cx="6982127" cy="4387718"/>
          </a:xfrm>
          <a:prstGeom prst="rect">
            <a:avLst/>
          </a:prstGeom>
        </p:spPr>
      </p:pic>
    </p:spTree>
    <p:extLst>
      <p:ext uri="{BB962C8B-B14F-4D97-AF65-F5344CB8AC3E}">
        <p14:creationId xmlns:p14="http://schemas.microsoft.com/office/powerpoint/2010/main" val="1503666265"/>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Join</a:t>
            </a:r>
            <a:endParaRPr lang="en-US" dirty="0"/>
          </a:p>
        </p:txBody>
      </p:sp>
      <p:sp>
        <p:nvSpPr>
          <p:cNvPr id="3" name="Content Placeholder 2"/>
          <p:cNvSpPr>
            <a:spLocks noGrp="1"/>
          </p:cNvSpPr>
          <p:nvPr>
            <p:ph idx="1"/>
          </p:nvPr>
        </p:nvSpPr>
        <p:spPr>
          <a:xfrm>
            <a:off x="457200" y="1583250"/>
            <a:ext cx="7886700" cy="3433603"/>
          </a:xfrm>
        </p:spPr>
        <p:txBody>
          <a:bodyPr>
            <a:normAutofit fontScale="92500" lnSpcReduction="10000"/>
          </a:bodyPr>
          <a:lstStyle/>
          <a:p>
            <a:r>
              <a:rPr lang="en-US" dirty="0" smtClean="0"/>
              <a:t>If you want to get a relational product (Cartesian product) of two tables.</a:t>
            </a:r>
          </a:p>
          <a:p>
            <a:pPr>
              <a:defRPr/>
            </a:pPr>
            <a:r>
              <a:rPr lang="en-US" dirty="0"/>
              <a:t>Syntax</a:t>
            </a:r>
            <a:r>
              <a:rPr lang="en-US" dirty="0" smtClean="0"/>
              <a:t>:</a:t>
            </a:r>
          </a:p>
          <a:p>
            <a:pPr indent="0">
              <a:buNone/>
              <a:defRPr/>
            </a:pPr>
            <a:r>
              <a:rPr lang="en-US" dirty="0" smtClean="0">
                <a:latin typeface="Courier New" panose="02070309020205020404" pitchFamily="49" charset="0"/>
                <a:cs typeface="Courier New" panose="02070309020205020404" pitchFamily="49" charset="0"/>
              </a:rPr>
              <a:t>  SELECT    </a:t>
            </a:r>
            <a:r>
              <a:rPr lang="en-US" i="1" dirty="0" err="1">
                <a:latin typeface="Courier New" panose="02070309020205020404" pitchFamily="49" charset="0"/>
                <a:cs typeface="Courier New" panose="02070309020205020404" pitchFamily="49" charset="0"/>
              </a:rPr>
              <a:t>columnlist</a:t>
            </a:r>
            <a:endParaRPr lang="en-US" i="1" dirty="0">
              <a:latin typeface="Courier New" panose="02070309020205020404" pitchFamily="49" charset="0"/>
              <a:cs typeface="Courier New" panose="02070309020205020404" pitchFamily="49" charset="0"/>
            </a:endParaRPr>
          </a:p>
          <a:p>
            <a:pPr indent="0">
              <a:buNone/>
              <a:defRPr/>
            </a:pPr>
            <a:r>
              <a:rPr lang="en-US" dirty="0">
                <a:latin typeface="Courier New" panose="02070309020205020404" pitchFamily="49" charset="0"/>
                <a:cs typeface="Courier New" panose="02070309020205020404" pitchFamily="49" charset="0"/>
              </a:rPr>
              <a:t>	FROM      </a:t>
            </a:r>
            <a:r>
              <a:rPr lang="en-US" i="1" dirty="0" smtClean="0">
                <a:latin typeface="Courier New" panose="02070309020205020404" pitchFamily="49" charset="0"/>
                <a:cs typeface="Courier New" panose="02070309020205020404" pitchFamily="49" charset="0"/>
              </a:rPr>
              <a:t>table1 cross Join table2</a:t>
            </a:r>
            <a:endParaRPr lang="en-US" i="1" dirty="0">
              <a:latin typeface="Courier New" panose="02070309020205020404" pitchFamily="49" charset="0"/>
              <a:cs typeface="Courier New" panose="02070309020205020404" pitchFamily="49" charset="0"/>
            </a:endParaRPr>
          </a:p>
          <a:p>
            <a:pPr indent="0">
              <a:buNone/>
              <a:defRPr/>
            </a:pPr>
            <a:r>
              <a:rPr lang="en-US" dirty="0">
                <a:latin typeface="Courier New" panose="02070309020205020404" pitchFamily="49" charset="0"/>
                <a:cs typeface="Courier New" panose="02070309020205020404" pitchFamily="49" charset="0"/>
              </a:rPr>
              <a:t>	</a:t>
            </a:r>
            <a:endParaRPr lang="en-US" dirty="0"/>
          </a:p>
          <a:p>
            <a:pPr indent="0">
              <a:buNone/>
              <a:defRPr/>
            </a:pPr>
            <a:r>
              <a:rPr lang="en-US" dirty="0" smtClean="0">
                <a:latin typeface="Courier New" panose="02070309020205020404" pitchFamily="49" charset="0"/>
                <a:cs typeface="Courier New" panose="02070309020205020404" pitchFamily="49" charset="0"/>
              </a:rPr>
              <a:t>Example:</a:t>
            </a:r>
          </a:p>
          <a:p>
            <a:pPr indent="0">
              <a:buNone/>
              <a:defRPr/>
            </a:pPr>
            <a:r>
              <a:rPr lang="en-US" dirty="0" smtClean="0">
                <a:latin typeface="Courier New" panose="02070309020205020404" pitchFamily="49" charset="0"/>
                <a:cs typeface="Courier New" panose="02070309020205020404" pitchFamily="49" charset="0"/>
              </a:rPr>
              <a:t>SELECT * FROM invoice CROSS JOIN line;</a:t>
            </a:r>
          </a:p>
        </p:txBody>
      </p:sp>
      <p:sp>
        <p:nvSpPr>
          <p:cNvPr id="4" name="Rectangle 3"/>
          <p:cNvSpPr/>
          <p:nvPr/>
        </p:nvSpPr>
        <p:spPr>
          <a:xfrm>
            <a:off x="2132734" y="5182466"/>
            <a:ext cx="4878532" cy="45979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marL="342900">
              <a:defRPr/>
            </a:pPr>
            <a:r>
              <a:rPr lang="en-US" dirty="0">
                <a:latin typeface="Courier New" panose="02070309020205020404" pitchFamily="49" charset="0"/>
                <a:cs typeface="Courier New" panose="02070309020205020404" pitchFamily="49" charset="0"/>
              </a:rPr>
              <a:t>How many rows you will get?</a:t>
            </a:r>
          </a:p>
        </p:txBody>
      </p:sp>
    </p:spTree>
    <p:extLst>
      <p:ext uri="{BB962C8B-B14F-4D97-AF65-F5344CB8AC3E}">
        <p14:creationId xmlns:p14="http://schemas.microsoft.com/office/powerpoint/2010/main" val="433775959"/>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Natural Join</a:t>
            </a:r>
            <a:endParaRPr lang="en-US" dirty="0"/>
          </a:p>
        </p:txBody>
      </p:sp>
      <p:sp>
        <p:nvSpPr>
          <p:cNvPr id="3" name="Content Placeholder 2"/>
          <p:cNvSpPr>
            <a:spLocks noGrp="1"/>
          </p:cNvSpPr>
          <p:nvPr>
            <p:ph idx="1"/>
          </p:nvPr>
        </p:nvSpPr>
        <p:spPr>
          <a:xfrm>
            <a:off x="329555" y="1697883"/>
            <a:ext cx="7886700" cy="3433603"/>
          </a:xfrm>
        </p:spPr>
        <p:txBody>
          <a:bodyPr>
            <a:normAutofit fontScale="85000" lnSpcReduction="20000"/>
          </a:bodyPr>
          <a:lstStyle/>
          <a:p>
            <a:r>
              <a:rPr lang="en-US" dirty="0" smtClean="0"/>
              <a:t>If you want to get all rows with matching values in the matching columns and eliminates duplicate columns. </a:t>
            </a:r>
          </a:p>
          <a:p>
            <a:pPr>
              <a:defRPr/>
            </a:pPr>
            <a:r>
              <a:rPr lang="en-US" dirty="0" smtClean="0"/>
              <a:t>Syntax:</a:t>
            </a:r>
          </a:p>
          <a:p>
            <a:pPr indent="0">
              <a:buNone/>
              <a:defRPr/>
            </a:pPr>
            <a:r>
              <a:rPr lang="en-US" dirty="0" smtClean="0">
                <a:latin typeface="Courier New" panose="02070309020205020404" pitchFamily="49" charset="0"/>
                <a:cs typeface="Courier New" panose="02070309020205020404" pitchFamily="49" charset="0"/>
              </a:rPr>
              <a:t>  SELECT    </a:t>
            </a:r>
            <a:r>
              <a:rPr lang="en-US" i="1" dirty="0" err="1">
                <a:latin typeface="Courier New" panose="02070309020205020404" pitchFamily="49" charset="0"/>
                <a:cs typeface="Courier New" panose="02070309020205020404" pitchFamily="49" charset="0"/>
              </a:rPr>
              <a:t>columnlist</a:t>
            </a:r>
            <a:endParaRPr lang="en-US" i="1" dirty="0">
              <a:latin typeface="Courier New" panose="02070309020205020404" pitchFamily="49" charset="0"/>
              <a:cs typeface="Courier New" panose="02070309020205020404" pitchFamily="49" charset="0"/>
            </a:endParaRPr>
          </a:p>
          <a:p>
            <a:pPr indent="0">
              <a:buNone/>
              <a:defRPr/>
            </a:pPr>
            <a:r>
              <a:rPr lang="en-US" dirty="0">
                <a:latin typeface="Courier New" panose="02070309020205020404" pitchFamily="49" charset="0"/>
                <a:cs typeface="Courier New" panose="02070309020205020404" pitchFamily="49" charset="0"/>
              </a:rPr>
              <a:t>	FROM      </a:t>
            </a:r>
            <a:r>
              <a:rPr lang="en-US" i="1" dirty="0" smtClean="0">
                <a:latin typeface="Courier New" panose="02070309020205020404" pitchFamily="49" charset="0"/>
                <a:cs typeface="Courier New" panose="02070309020205020404" pitchFamily="49" charset="0"/>
              </a:rPr>
              <a:t>table1 natural Join table2</a:t>
            </a:r>
            <a:endParaRPr lang="en-US" i="1" dirty="0">
              <a:latin typeface="Courier New" panose="02070309020205020404" pitchFamily="49" charset="0"/>
              <a:cs typeface="Courier New" panose="02070309020205020404" pitchFamily="49" charset="0"/>
            </a:endParaRPr>
          </a:p>
          <a:p>
            <a:pPr indent="0">
              <a:buNone/>
              <a:defRPr/>
            </a:pPr>
            <a:r>
              <a:rPr lang="en-US" dirty="0">
                <a:latin typeface="Courier New" panose="02070309020205020404" pitchFamily="49" charset="0"/>
                <a:cs typeface="Courier New" panose="02070309020205020404" pitchFamily="49" charset="0"/>
              </a:rPr>
              <a:t>	</a:t>
            </a:r>
            <a:endParaRPr lang="en-US" dirty="0"/>
          </a:p>
          <a:p>
            <a:pPr indent="0">
              <a:buNone/>
              <a:defRPr/>
            </a:pPr>
            <a:r>
              <a:rPr lang="en-US" dirty="0" smtClean="0">
                <a:latin typeface="Courier New" panose="02070309020205020404" pitchFamily="49" charset="0"/>
                <a:cs typeface="Courier New" panose="02070309020205020404" pitchFamily="49" charset="0"/>
              </a:rPr>
              <a:t>Example:</a:t>
            </a:r>
          </a:p>
          <a:p>
            <a:pPr indent="0">
              <a:buNone/>
              <a:defRPr/>
            </a:pPr>
            <a:r>
              <a:rPr lang="en-US" dirty="0" smtClean="0">
                <a:latin typeface="Courier New" panose="02070309020205020404" pitchFamily="49" charset="0"/>
                <a:cs typeface="Courier New" panose="02070309020205020404" pitchFamily="49" charset="0"/>
              </a:rPr>
              <a:t>SELECT </a:t>
            </a:r>
            <a:r>
              <a:rPr lang="en-US" dirty="0" err="1" smtClean="0">
                <a:latin typeface="Courier New" panose="02070309020205020404" pitchFamily="49" charset="0"/>
                <a:cs typeface="Courier New" panose="02070309020205020404" pitchFamily="49" charset="0"/>
              </a:rPr>
              <a:t>cus_code</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cus_lname</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inv_number</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inv_date</a:t>
            </a:r>
            <a:endParaRPr lang="en-US" dirty="0" smtClean="0">
              <a:latin typeface="Courier New" panose="02070309020205020404" pitchFamily="49" charset="0"/>
              <a:cs typeface="Courier New" panose="02070309020205020404" pitchFamily="49" charset="0"/>
            </a:endParaRPr>
          </a:p>
          <a:p>
            <a:pPr indent="0">
              <a:buNone/>
              <a:defRPr/>
            </a:pPr>
            <a:r>
              <a:rPr lang="en-US" dirty="0" smtClean="0">
                <a:latin typeface="Courier New" panose="02070309020205020404" pitchFamily="49" charset="0"/>
                <a:cs typeface="Courier New" panose="02070309020205020404" pitchFamily="49" charset="0"/>
              </a:rPr>
              <a:t>FROM customer NATURAL JOIN invoice;</a:t>
            </a:r>
          </a:p>
        </p:txBody>
      </p:sp>
    </p:spTree>
    <p:extLst>
      <p:ext uri="{BB962C8B-B14F-4D97-AF65-F5344CB8AC3E}">
        <p14:creationId xmlns:p14="http://schemas.microsoft.com/office/powerpoint/2010/main" val="862865645"/>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Practice 1</a:t>
            </a:r>
            <a:endParaRPr lang="en-US" u="sng" dirty="0"/>
          </a:p>
        </p:txBody>
      </p:sp>
      <p:sp>
        <p:nvSpPr>
          <p:cNvPr id="3" name="Content Placeholder 2"/>
          <p:cNvSpPr>
            <a:spLocks noGrp="1"/>
          </p:cNvSpPr>
          <p:nvPr>
            <p:ph idx="1"/>
          </p:nvPr>
        </p:nvSpPr>
        <p:spPr>
          <a:xfrm>
            <a:off x="457200" y="1798145"/>
            <a:ext cx="7886700" cy="3263504"/>
          </a:xfrm>
        </p:spPr>
        <p:txBody>
          <a:bodyPr/>
          <a:lstStyle/>
          <a:p>
            <a:r>
              <a:rPr lang="en-US" dirty="0" smtClean="0"/>
              <a:t>List the customer code, last name, invoice number, invoice date using natural join according to the order of customer code.</a:t>
            </a:r>
          </a:p>
          <a:p>
            <a:pPr marL="0" indent="0">
              <a:buNone/>
            </a:pPr>
            <a:endParaRPr lang="en-US" dirty="0"/>
          </a:p>
          <a:p>
            <a:r>
              <a:rPr lang="en-US" dirty="0" smtClean="0"/>
              <a:t>List the invoice number, product code, product description, line units, line price using natural join. The line price should be greater than 50.</a:t>
            </a:r>
          </a:p>
          <a:p>
            <a:pPr marL="342900" lvl="1" indent="0">
              <a:buNone/>
            </a:pPr>
            <a:endParaRPr lang="en-US" dirty="0" smtClean="0"/>
          </a:p>
          <a:p>
            <a:pPr lvl="1"/>
            <a:endParaRPr lang="en-US" dirty="0"/>
          </a:p>
        </p:txBody>
      </p:sp>
    </p:spTree>
    <p:extLst>
      <p:ext uri="{BB962C8B-B14F-4D97-AF65-F5344CB8AC3E}">
        <p14:creationId xmlns:p14="http://schemas.microsoft.com/office/powerpoint/2010/main" val="1428278103"/>
      </p:ext>
    </p:extLst>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 using </a:t>
            </a:r>
            <a:endParaRPr lang="en-US" dirty="0"/>
          </a:p>
        </p:txBody>
      </p:sp>
      <p:sp>
        <p:nvSpPr>
          <p:cNvPr id="3" name="Content Placeholder 2"/>
          <p:cNvSpPr>
            <a:spLocks noGrp="1"/>
          </p:cNvSpPr>
          <p:nvPr>
            <p:ph idx="1"/>
          </p:nvPr>
        </p:nvSpPr>
        <p:spPr>
          <a:xfrm>
            <a:off x="457200" y="1598492"/>
            <a:ext cx="8140148" cy="4494195"/>
          </a:xfrm>
        </p:spPr>
        <p:txBody>
          <a:bodyPr>
            <a:normAutofit fontScale="92500" lnSpcReduction="20000"/>
          </a:bodyPr>
          <a:lstStyle/>
          <a:p>
            <a:r>
              <a:rPr lang="en-US" dirty="0" smtClean="0"/>
              <a:t>If you want to get only the rows with matching values in the column indicated in the USING clause – and </a:t>
            </a:r>
            <a:r>
              <a:rPr lang="en-US" b="1" dirty="0" smtClean="0"/>
              <a:t>that column must exist in both tables</a:t>
            </a:r>
            <a:r>
              <a:rPr lang="en-US" dirty="0" smtClean="0"/>
              <a:t>. </a:t>
            </a:r>
            <a:endParaRPr lang="en-US" dirty="0"/>
          </a:p>
          <a:p>
            <a:pPr>
              <a:defRPr/>
            </a:pPr>
            <a:r>
              <a:rPr lang="en-US" dirty="0" smtClean="0"/>
              <a:t>Syntax:</a:t>
            </a:r>
          </a:p>
          <a:p>
            <a:pPr indent="0">
              <a:buNone/>
              <a:defRPr/>
            </a:pPr>
            <a:r>
              <a:rPr lang="en-US" dirty="0" smtClean="0">
                <a:latin typeface="Courier New" panose="02070309020205020404" pitchFamily="49" charset="0"/>
                <a:cs typeface="Courier New" panose="02070309020205020404" pitchFamily="49" charset="0"/>
              </a:rPr>
              <a:t>  </a:t>
            </a:r>
            <a:r>
              <a:rPr lang="en-US" sz="2200" dirty="0" smtClean="0">
                <a:latin typeface="Courier New" panose="02070309020205020404" pitchFamily="49" charset="0"/>
                <a:cs typeface="Courier New" panose="02070309020205020404" pitchFamily="49" charset="0"/>
              </a:rPr>
              <a:t>SELECT    </a:t>
            </a:r>
            <a:r>
              <a:rPr lang="en-US" sz="2200" i="1" dirty="0" err="1">
                <a:latin typeface="Courier New" panose="02070309020205020404" pitchFamily="49" charset="0"/>
                <a:cs typeface="Courier New" panose="02070309020205020404" pitchFamily="49" charset="0"/>
              </a:rPr>
              <a:t>columnlist</a:t>
            </a:r>
            <a:endParaRPr lang="en-US" sz="2200" i="1" dirty="0">
              <a:latin typeface="Courier New" panose="02070309020205020404" pitchFamily="49" charset="0"/>
              <a:cs typeface="Courier New" panose="02070309020205020404" pitchFamily="49" charset="0"/>
            </a:endParaRPr>
          </a:p>
          <a:p>
            <a:pPr indent="0">
              <a:buNone/>
              <a:defRPr/>
            </a:pPr>
            <a:r>
              <a:rPr lang="en-US" sz="2200" dirty="0">
                <a:latin typeface="Courier New" panose="02070309020205020404" pitchFamily="49" charset="0"/>
                <a:cs typeface="Courier New" panose="02070309020205020404" pitchFamily="49" charset="0"/>
              </a:rPr>
              <a:t>	FROM      </a:t>
            </a:r>
            <a:r>
              <a:rPr lang="en-US" sz="2200" i="1" dirty="0" smtClean="0">
                <a:latin typeface="Courier New" panose="02070309020205020404" pitchFamily="49" charset="0"/>
                <a:cs typeface="Courier New" panose="02070309020205020404" pitchFamily="49" charset="0"/>
              </a:rPr>
              <a:t>table1 Join table2</a:t>
            </a:r>
            <a:endParaRPr lang="en-US" sz="2200" i="1" dirty="0">
              <a:latin typeface="Courier New" panose="02070309020205020404" pitchFamily="49" charset="0"/>
              <a:cs typeface="Courier New" panose="02070309020205020404" pitchFamily="49" charset="0"/>
            </a:endParaRPr>
          </a:p>
          <a:p>
            <a:pPr indent="0">
              <a:buNone/>
              <a:defRPr/>
            </a:pPr>
            <a:r>
              <a:rPr lang="en-US" sz="2200" dirty="0">
                <a:latin typeface="Courier New" panose="02070309020205020404" pitchFamily="49" charset="0"/>
                <a:cs typeface="Courier New" panose="02070309020205020404" pitchFamily="49" charset="0"/>
              </a:rPr>
              <a:t>	</a:t>
            </a:r>
            <a:r>
              <a:rPr lang="en-US" sz="2200" dirty="0" smtClean="0">
                <a:latin typeface="Courier New" panose="02070309020205020404" pitchFamily="49" charset="0"/>
                <a:cs typeface="Courier New" panose="02070309020205020404" pitchFamily="49" charset="0"/>
              </a:rPr>
              <a:t>USING     common-column</a:t>
            </a:r>
            <a:endParaRPr lang="en-US" sz="2200" dirty="0"/>
          </a:p>
          <a:p>
            <a:pPr indent="0">
              <a:buNone/>
              <a:defRPr/>
            </a:pPr>
            <a:r>
              <a:rPr lang="en-US" sz="2200" dirty="0" smtClean="0">
                <a:latin typeface="Courier New" panose="02070309020205020404" pitchFamily="49" charset="0"/>
                <a:cs typeface="Courier New" panose="02070309020205020404" pitchFamily="49" charset="0"/>
              </a:rPr>
              <a:t>Example:</a:t>
            </a:r>
          </a:p>
          <a:p>
            <a:pPr indent="0">
              <a:buNone/>
              <a:defRPr/>
            </a:pPr>
            <a:r>
              <a:rPr lang="en-US" sz="2200" dirty="0" smtClean="0">
                <a:latin typeface="Courier New" panose="02070309020205020404" pitchFamily="49" charset="0"/>
                <a:cs typeface="Courier New" panose="02070309020205020404" pitchFamily="49" charset="0"/>
              </a:rPr>
              <a:t>SELECT </a:t>
            </a:r>
            <a:r>
              <a:rPr lang="en-US" sz="2200" dirty="0" err="1" smtClean="0">
                <a:latin typeface="Courier New" panose="02070309020205020404" pitchFamily="49" charset="0"/>
                <a:cs typeface="Courier New" panose="02070309020205020404" pitchFamily="49" charset="0"/>
              </a:rPr>
              <a:t>inv_number</a:t>
            </a:r>
            <a:r>
              <a:rPr lang="en-US" sz="2200" dirty="0" smtClean="0">
                <a:latin typeface="Courier New" panose="02070309020205020404" pitchFamily="49" charset="0"/>
                <a:cs typeface="Courier New" panose="02070309020205020404" pitchFamily="49" charset="0"/>
              </a:rPr>
              <a:t>, </a:t>
            </a:r>
            <a:r>
              <a:rPr lang="en-US" sz="2200" dirty="0" err="1" smtClean="0">
                <a:latin typeface="Courier New" panose="02070309020205020404" pitchFamily="49" charset="0"/>
                <a:cs typeface="Courier New" panose="02070309020205020404" pitchFamily="49" charset="0"/>
              </a:rPr>
              <a:t>p_code</a:t>
            </a:r>
            <a:r>
              <a:rPr lang="en-US" sz="2200" dirty="0" smtClean="0">
                <a:latin typeface="Courier New" panose="02070309020205020404" pitchFamily="49" charset="0"/>
                <a:cs typeface="Courier New" panose="02070309020205020404" pitchFamily="49" charset="0"/>
              </a:rPr>
              <a:t>, </a:t>
            </a:r>
            <a:r>
              <a:rPr lang="en-US" sz="2200" dirty="0" err="1" smtClean="0">
                <a:latin typeface="Courier New" panose="02070309020205020404" pitchFamily="49" charset="0"/>
                <a:cs typeface="Courier New" panose="02070309020205020404" pitchFamily="49" charset="0"/>
              </a:rPr>
              <a:t>p_descript</a:t>
            </a:r>
            <a:r>
              <a:rPr lang="en-US" sz="2200" dirty="0" smtClean="0">
                <a:latin typeface="Courier New" panose="02070309020205020404" pitchFamily="49" charset="0"/>
                <a:cs typeface="Courier New" panose="02070309020205020404" pitchFamily="49" charset="0"/>
              </a:rPr>
              <a:t>, </a:t>
            </a:r>
            <a:r>
              <a:rPr lang="en-US" sz="2200" dirty="0" err="1" smtClean="0">
                <a:latin typeface="Courier New" panose="02070309020205020404" pitchFamily="49" charset="0"/>
                <a:cs typeface="Courier New" panose="02070309020205020404" pitchFamily="49" charset="0"/>
              </a:rPr>
              <a:t>line_units</a:t>
            </a:r>
            <a:r>
              <a:rPr lang="en-US" sz="2200" dirty="0" smtClean="0">
                <a:latin typeface="Courier New" panose="02070309020205020404" pitchFamily="49" charset="0"/>
                <a:cs typeface="Courier New" panose="02070309020205020404" pitchFamily="49" charset="0"/>
              </a:rPr>
              <a:t>, </a:t>
            </a:r>
            <a:r>
              <a:rPr lang="en-US" sz="2200" dirty="0" err="1" smtClean="0">
                <a:latin typeface="Courier New" panose="02070309020205020404" pitchFamily="49" charset="0"/>
                <a:cs typeface="Courier New" panose="02070309020205020404" pitchFamily="49" charset="0"/>
              </a:rPr>
              <a:t>line_price</a:t>
            </a:r>
            <a:endParaRPr lang="en-US" sz="2200" dirty="0" smtClean="0">
              <a:latin typeface="Courier New" panose="02070309020205020404" pitchFamily="49" charset="0"/>
              <a:cs typeface="Courier New" panose="02070309020205020404" pitchFamily="49" charset="0"/>
            </a:endParaRPr>
          </a:p>
          <a:p>
            <a:pPr indent="0">
              <a:buNone/>
              <a:defRPr/>
            </a:pPr>
            <a:r>
              <a:rPr lang="en-US" sz="2200" dirty="0" smtClean="0">
                <a:latin typeface="Courier New" panose="02070309020205020404" pitchFamily="49" charset="0"/>
                <a:cs typeface="Courier New" panose="02070309020205020404" pitchFamily="49" charset="0"/>
              </a:rPr>
              <a:t>FROM invoice join line USING (</a:t>
            </a:r>
            <a:r>
              <a:rPr lang="en-US" sz="2200" dirty="0" err="1" smtClean="0">
                <a:latin typeface="Courier New" panose="02070309020205020404" pitchFamily="49" charset="0"/>
                <a:cs typeface="Courier New" panose="02070309020205020404" pitchFamily="49" charset="0"/>
              </a:rPr>
              <a:t>inv_number</a:t>
            </a:r>
            <a:r>
              <a:rPr lang="en-US" sz="2200" dirty="0" smtClean="0">
                <a:latin typeface="Courier New" panose="02070309020205020404" pitchFamily="49" charset="0"/>
                <a:cs typeface="Courier New" panose="02070309020205020404" pitchFamily="49" charset="0"/>
              </a:rPr>
              <a:t>) join product USING (</a:t>
            </a:r>
            <a:r>
              <a:rPr lang="en-US" sz="2200" dirty="0" err="1" smtClean="0">
                <a:latin typeface="Courier New" panose="02070309020205020404" pitchFamily="49" charset="0"/>
                <a:cs typeface="Courier New" panose="02070309020205020404" pitchFamily="49" charset="0"/>
              </a:rPr>
              <a:t>p_code</a:t>
            </a:r>
            <a:r>
              <a:rPr lang="en-US" sz="2200" dirty="0" smtClean="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32612825"/>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 On </a:t>
            </a:r>
            <a:endParaRPr lang="en-US" dirty="0"/>
          </a:p>
        </p:txBody>
      </p:sp>
      <p:sp>
        <p:nvSpPr>
          <p:cNvPr id="3" name="Content Placeholder 2"/>
          <p:cNvSpPr>
            <a:spLocks noGrp="1"/>
          </p:cNvSpPr>
          <p:nvPr>
            <p:ph idx="1"/>
          </p:nvPr>
        </p:nvSpPr>
        <p:spPr>
          <a:xfrm>
            <a:off x="359372" y="1618370"/>
            <a:ext cx="7886700" cy="3433603"/>
          </a:xfrm>
        </p:spPr>
        <p:txBody>
          <a:bodyPr>
            <a:normAutofit fontScale="92500" lnSpcReduction="10000"/>
          </a:bodyPr>
          <a:lstStyle/>
          <a:p>
            <a:r>
              <a:rPr lang="en-US" dirty="0" smtClean="0"/>
              <a:t>Express a join when the tables have no common attribute names</a:t>
            </a:r>
          </a:p>
          <a:p>
            <a:r>
              <a:rPr lang="en-US" dirty="0" smtClean="0"/>
              <a:t>Join condition: equality comparison, not the same name but comparable data types</a:t>
            </a:r>
            <a:endParaRPr lang="en-US" dirty="0"/>
          </a:p>
          <a:p>
            <a:pPr>
              <a:defRPr/>
            </a:pPr>
            <a:r>
              <a:rPr lang="en-US" dirty="0" smtClean="0"/>
              <a:t>Syntax:</a:t>
            </a:r>
          </a:p>
          <a:p>
            <a:pPr indent="0">
              <a:buNone/>
              <a:defRPr/>
            </a:pPr>
            <a:r>
              <a:rPr lang="en-US" dirty="0" smtClean="0">
                <a:latin typeface="Courier New" panose="02070309020205020404" pitchFamily="49" charset="0"/>
                <a:cs typeface="Courier New" panose="02070309020205020404" pitchFamily="49" charset="0"/>
              </a:rPr>
              <a:t>  SELECT    </a:t>
            </a:r>
            <a:r>
              <a:rPr lang="en-US" i="1" dirty="0" err="1">
                <a:latin typeface="Courier New" panose="02070309020205020404" pitchFamily="49" charset="0"/>
                <a:cs typeface="Courier New" panose="02070309020205020404" pitchFamily="49" charset="0"/>
              </a:rPr>
              <a:t>columnlist</a:t>
            </a:r>
            <a:endParaRPr lang="en-US" i="1" dirty="0">
              <a:latin typeface="Courier New" panose="02070309020205020404" pitchFamily="49" charset="0"/>
              <a:cs typeface="Courier New" panose="02070309020205020404" pitchFamily="49" charset="0"/>
            </a:endParaRPr>
          </a:p>
          <a:p>
            <a:pPr indent="0">
              <a:buNone/>
              <a:defRPr/>
            </a:pPr>
            <a:r>
              <a:rPr lang="en-US" dirty="0">
                <a:latin typeface="Courier New" panose="02070309020205020404" pitchFamily="49" charset="0"/>
                <a:cs typeface="Courier New" panose="02070309020205020404" pitchFamily="49" charset="0"/>
              </a:rPr>
              <a:t>	FROM      </a:t>
            </a:r>
            <a:r>
              <a:rPr lang="en-US" i="1" dirty="0" smtClean="0">
                <a:latin typeface="Courier New" panose="02070309020205020404" pitchFamily="49" charset="0"/>
                <a:cs typeface="Courier New" panose="02070309020205020404" pitchFamily="49" charset="0"/>
              </a:rPr>
              <a:t>table1 Join table2</a:t>
            </a:r>
            <a:endParaRPr lang="en-US" i="1" dirty="0">
              <a:latin typeface="Courier New" panose="02070309020205020404" pitchFamily="49" charset="0"/>
              <a:cs typeface="Courier New" panose="02070309020205020404" pitchFamily="49" charset="0"/>
            </a:endParaRPr>
          </a:p>
          <a:p>
            <a:pPr indent="0">
              <a:buNone/>
              <a:defRPr/>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ON        join-condition </a:t>
            </a:r>
          </a:p>
        </p:txBody>
      </p:sp>
    </p:spTree>
    <p:extLst>
      <p:ext uri="{BB962C8B-B14F-4D97-AF65-F5344CB8AC3E}">
        <p14:creationId xmlns:p14="http://schemas.microsoft.com/office/powerpoint/2010/main" val="1931419579"/>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5316</TotalTime>
  <Words>976</Words>
  <Application>Microsoft Office PowerPoint</Application>
  <PresentationFormat>On-screen Show (4:3)</PresentationFormat>
  <Paragraphs>131</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ＭＳ Ｐゴシック</vt:lpstr>
      <vt:lpstr>Arial</vt:lpstr>
      <vt:lpstr>Calibri</vt:lpstr>
      <vt:lpstr>Courier New</vt:lpstr>
      <vt:lpstr>Georgia</vt:lpstr>
      <vt:lpstr>Wingdings</vt:lpstr>
      <vt:lpstr>SE10 slides</vt:lpstr>
      <vt:lpstr>CS 309A- Database Management Systems</vt:lpstr>
      <vt:lpstr>Old-style Join</vt:lpstr>
      <vt:lpstr>SQL Join Operators</vt:lpstr>
      <vt:lpstr>PowerPoint Presentation</vt:lpstr>
      <vt:lpstr>Cross Join</vt:lpstr>
      <vt:lpstr>Natural Join</vt:lpstr>
      <vt:lpstr>Practice 1</vt:lpstr>
      <vt:lpstr>Join using </vt:lpstr>
      <vt:lpstr>Join On </vt:lpstr>
      <vt:lpstr>Practice 2:</vt:lpstr>
      <vt:lpstr>Outer Join </vt:lpstr>
      <vt:lpstr>FROM and Attribute List Subqueries</vt:lpstr>
      <vt:lpstr>From subqueries</vt:lpstr>
      <vt:lpstr>PowerPoint Presentation</vt:lpstr>
      <vt:lpstr>Practice 3</vt:lpstr>
      <vt:lpstr>Solution 1:</vt:lpstr>
      <vt:lpstr>Solution 2:</vt:lpstr>
      <vt:lpstr>Attribute List Subqueries</vt:lpstr>
      <vt:lpstr>List product code, product price, average price and the difference between each product’s price and the average price.</vt:lpstr>
      <vt:lpstr>PowerPoint Presentation</vt:lpstr>
      <vt:lpstr>Practice 4</vt:lpstr>
      <vt:lpstr>Solution:</vt:lpstr>
      <vt:lpstr>Correlated Subqueries</vt:lpstr>
      <vt:lpstr>Write a query to get all product sales in which the units sold value is greater than the average units sold value for that product (as oppose to the average for all products). </vt:lpstr>
      <vt:lpstr>PowerPoint Presentation</vt:lpstr>
      <vt:lpstr>Practice 5</vt:lpstr>
      <vt:lpstr>PowerPoint Presentation</vt:lpstr>
      <vt:lpstr>List customer code, customer last name, and customer first name who have placed an order. In other words, the corresponding customer code exists in invoice table. </vt:lpstr>
      <vt:lpstr>Thank you &amp; Questions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dc:title>
  <dc:creator>Ian Sommerville</dc:creator>
  <cp:lastModifiedBy>Gu, Ting</cp:lastModifiedBy>
  <cp:revision>312</cp:revision>
  <dcterms:created xsi:type="dcterms:W3CDTF">2009-12-29T10:39:27Z</dcterms:created>
  <dcterms:modified xsi:type="dcterms:W3CDTF">2018-10-11T17:29:03Z</dcterms:modified>
</cp:coreProperties>
</file>