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84048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30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387342"/>
            <a:ext cx="3264408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9A09-1390-4260-9369-50594FFC479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0E38-7FED-41CC-B883-2223B456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2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9A09-1390-4260-9369-50594FFC479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0E38-7FED-41CC-B883-2223B456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752600"/>
            <a:ext cx="828103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752600"/>
            <a:ext cx="24363045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9A09-1390-4260-9369-50594FFC479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0E38-7FED-41CC-B883-2223B456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0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9A09-1390-4260-9369-50594FFC479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0E38-7FED-41CC-B883-2223B456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1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8206749"/>
            <a:ext cx="3312414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2029429"/>
            <a:ext cx="3312414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82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82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82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9A09-1390-4260-9369-50594FFC479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0E38-7FED-41CC-B883-2223B456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9A09-1390-4260-9369-50594FFC479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0E38-7FED-41CC-B883-2223B456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7"/>
            <a:ext cx="3312414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8069582"/>
            <a:ext cx="16247028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2024360"/>
            <a:ext cx="1624702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8069582"/>
            <a:ext cx="16327042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2024360"/>
            <a:ext cx="1632704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9A09-1390-4260-9369-50594FFC479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0E38-7FED-41CC-B883-2223B456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4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9A09-1390-4260-9369-50594FFC479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0E38-7FED-41CC-B883-2223B456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9A09-1390-4260-9369-50594FFC479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0E38-7FED-41CC-B883-2223B456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8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7"/>
            <a:ext cx="1944243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9A09-1390-4260-9369-50594FFC479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0E38-7FED-41CC-B883-2223B456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1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194560"/>
            <a:ext cx="12386548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739647"/>
            <a:ext cx="1944243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875520"/>
            <a:ext cx="12386548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9A09-1390-4260-9369-50594FFC479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E0E38-7FED-41CC-B883-2223B456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8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7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D69A09-1390-4260-9369-50594FFC479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7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7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E0E38-7FED-41CC-B883-2223B4560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2DF5CF-AFEA-279D-7684-04868B43606F}"/>
              </a:ext>
            </a:extLst>
          </p:cNvPr>
          <p:cNvSpPr/>
          <p:nvPr/>
        </p:nvSpPr>
        <p:spPr>
          <a:xfrm>
            <a:off x="266700" y="155812"/>
            <a:ext cx="37871400" cy="36181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F5547-91A1-E376-4ADC-E80D9B220EC2}"/>
              </a:ext>
            </a:extLst>
          </p:cNvPr>
          <p:cNvSpPr txBox="1"/>
          <p:nvPr/>
        </p:nvSpPr>
        <p:spPr>
          <a:xfrm>
            <a:off x="772886" y="343939"/>
            <a:ext cx="3558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Applying Association Rule Mining to the Analysis of Multidrug Resistance Patterns Using Phenotypic and Genotypic Indicators</a:t>
            </a:r>
          </a:p>
          <a:p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77157-1AE4-D5A0-6F6A-16B580ACAA11}"/>
              </a:ext>
            </a:extLst>
          </p:cNvPr>
          <p:cNvSpPr txBox="1"/>
          <p:nvPr/>
        </p:nvSpPr>
        <p:spPr>
          <a:xfrm>
            <a:off x="6602186" y="2008308"/>
            <a:ext cx="2392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Joshua Glass</a:t>
            </a:r>
            <a:r>
              <a:rPr lang="en-US" sz="4400" kern="100" baseline="30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4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Gayatri Anil</a:t>
            </a:r>
            <a:r>
              <a:rPr lang="en-US" sz="4400" kern="100" baseline="30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1,2</a:t>
            </a:r>
            <a:r>
              <a:rPr lang="en-US" sz="4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Kristina M. Ceres</a:t>
            </a:r>
            <a:r>
              <a:rPr lang="en-US" sz="4400" kern="100" baseline="30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4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Laura B. Goodman</a:t>
            </a:r>
            <a:r>
              <a:rPr lang="en-US" sz="4400" kern="100" baseline="30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4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Casey L. Cazer</a:t>
            </a:r>
            <a:r>
              <a:rPr lang="en-US" sz="4400" kern="100" baseline="30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1,2</a:t>
            </a:r>
            <a:endParaRPr lang="en-US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200" kern="100" baseline="30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3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Department of Clinical Sciences, College of Veterinary Medicine, Cornell University</a:t>
            </a:r>
            <a:endParaRPr lang="en-US" sz="3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200" kern="100" baseline="30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3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Department of Public and Ecosystem Health, College of Veterinary Medicine, Cornell University</a:t>
            </a:r>
            <a:endParaRPr lang="en-US" sz="3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D66992-12C6-B861-3A6F-6837E3EAA2C1}"/>
              </a:ext>
            </a:extLst>
          </p:cNvPr>
          <p:cNvCxnSpPr>
            <a:cxnSpLocks/>
          </p:cNvCxnSpPr>
          <p:nvPr/>
        </p:nvCxnSpPr>
        <p:spPr>
          <a:xfrm>
            <a:off x="7532914" y="4436820"/>
            <a:ext cx="0" cy="278688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0285B7-2EBF-A372-A77F-AAB38CB34174}"/>
              </a:ext>
            </a:extLst>
          </p:cNvPr>
          <p:cNvCxnSpPr/>
          <p:nvPr/>
        </p:nvCxnSpPr>
        <p:spPr>
          <a:xfrm>
            <a:off x="20172005" y="14374368"/>
            <a:ext cx="0" cy="512064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5A0E828-9640-A383-034A-95CEDE629572}"/>
              </a:ext>
            </a:extLst>
          </p:cNvPr>
          <p:cNvSpPr/>
          <p:nvPr/>
        </p:nvSpPr>
        <p:spPr>
          <a:xfrm>
            <a:off x="266701" y="3980589"/>
            <a:ext cx="7019296" cy="28781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E61BDE-835B-E78C-BC35-C5DA8785D0A8}"/>
              </a:ext>
            </a:extLst>
          </p:cNvPr>
          <p:cNvSpPr/>
          <p:nvPr/>
        </p:nvSpPr>
        <p:spPr>
          <a:xfrm>
            <a:off x="7760819" y="4265823"/>
            <a:ext cx="16959418" cy="28496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87B447-B447-D109-C29B-AC4AEDC18871}"/>
              </a:ext>
            </a:extLst>
          </p:cNvPr>
          <p:cNvSpPr txBox="1"/>
          <p:nvPr/>
        </p:nvSpPr>
        <p:spPr>
          <a:xfrm>
            <a:off x="8833409" y="4479825"/>
            <a:ext cx="15225486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681E68-3715-8879-BD07-655D3CE64385}"/>
              </a:ext>
            </a:extLst>
          </p:cNvPr>
          <p:cNvSpPr/>
          <p:nvPr/>
        </p:nvSpPr>
        <p:spPr>
          <a:xfrm>
            <a:off x="25413215" y="4265823"/>
            <a:ext cx="12381985" cy="1866622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FBDAE5-169F-8D92-8E64-6330359BBC24}"/>
              </a:ext>
            </a:extLst>
          </p:cNvPr>
          <p:cNvSpPr/>
          <p:nvPr/>
        </p:nvSpPr>
        <p:spPr>
          <a:xfrm>
            <a:off x="25606308" y="23338971"/>
            <a:ext cx="8081350" cy="94236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2D2BA-8593-9594-9DA1-18DABA2800E1}"/>
              </a:ext>
            </a:extLst>
          </p:cNvPr>
          <p:cNvSpPr/>
          <p:nvPr/>
        </p:nvSpPr>
        <p:spPr>
          <a:xfrm>
            <a:off x="33789257" y="27635201"/>
            <a:ext cx="4513943" cy="51273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u="sng" dirty="0">
                <a:solidFill>
                  <a:schemeClr val="tx1"/>
                </a:solidFill>
              </a:rPr>
              <a:t>Acknowledgements</a:t>
            </a:r>
          </a:p>
          <a:p>
            <a:endParaRPr lang="en-US" sz="1000" u="sng" dirty="0">
              <a:solidFill>
                <a:schemeClr val="tx1"/>
              </a:solidFill>
            </a:endParaRPr>
          </a:p>
          <a:p>
            <a:endParaRPr lang="en-US" sz="1000" u="sng" dirty="0">
              <a:solidFill>
                <a:schemeClr val="tx1"/>
              </a:solidFill>
            </a:endParaRPr>
          </a:p>
          <a:p>
            <a:r>
              <a:rPr lang="en-US" sz="1000" u="sng" dirty="0">
                <a:solidFill>
                  <a:schemeClr val="tx1"/>
                </a:solidFill>
              </a:rPr>
              <a:t>Supplemental Info</a:t>
            </a:r>
          </a:p>
          <a:p>
            <a:endParaRPr lang="en-US" sz="1000" u="sng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B9E147-60BA-AF6E-305A-1754329726D4}"/>
              </a:ext>
            </a:extLst>
          </p:cNvPr>
          <p:cNvSpPr txBox="1"/>
          <p:nvPr/>
        </p:nvSpPr>
        <p:spPr>
          <a:xfrm>
            <a:off x="26256343" y="4664491"/>
            <a:ext cx="1010194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DA410A-6C1B-95C5-5189-9F0382B8E835}"/>
              </a:ext>
            </a:extLst>
          </p:cNvPr>
          <p:cNvSpPr txBox="1"/>
          <p:nvPr/>
        </p:nvSpPr>
        <p:spPr>
          <a:xfrm>
            <a:off x="26256343" y="23423938"/>
            <a:ext cx="596537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E7CA3-11FF-F125-38CA-9E31F958BC84}"/>
              </a:ext>
            </a:extLst>
          </p:cNvPr>
          <p:cNvSpPr txBox="1"/>
          <p:nvPr/>
        </p:nvSpPr>
        <p:spPr>
          <a:xfrm>
            <a:off x="15615938" y="14759280"/>
            <a:ext cx="43683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u="sng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were retrieved from the National Antimicrobial Monitoring System (NARMS).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were from two sources: retail meat samples and cecal (slaughterhouse) samples.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meat data included 4586 isolates from 2002 to 2019.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Cecal data included 8346 isolates from 2013 to 2021.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consisted of minimum inhibitory concentrations (MIC) for 12 to 15 common antimicrobials, as well as genotypic data staring in 2017.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40629C-41EB-0ED8-96A9-022C1D607FF5}"/>
              </a:ext>
            </a:extLst>
          </p:cNvPr>
          <p:cNvSpPr txBox="1"/>
          <p:nvPr/>
        </p:nvSpPr>
        <p:spPr>
          <a:xfrm>
            <a:off x="15596327" y="16014948"/>
            <a:ext cx="43647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MIC was dichotomized as either susceptible or resistant using NARMs interpretative criteria.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Genotype data was dichotomized as presence or absence of each resistance gene in the dataset.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65BD03-5DDB-5DC7-91F4-446722246D51}"/>
              </a:ext>
            </a:extLst>
          </p:cNvPr>
          <p:cNvSpPr txBox="1"/>
          <p:nvPr/>
        </p:nvSpPr>
        <p:spPr>
          <a:xfrm>
            <a:off x="15893815" y="17593637"/>
            <a:ext cx="40342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measures were selected based on PCA and on desired properties (i.e., null-invariance, symmetrical)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7EF29B5-F08D-0EEF-1CDD-76C8D4BCC578}"/>
              </a:ext>
            </a:extLst>
          </p:cNvPr>
          <p:cNvGrpSpPr>
            <a:grpSpLocks noChangeAspect="1"/>
          </p:cNvGrpSpPr>
          <p:nvPr/>
        </p:nvGrpSpPr>
        <p:grpSpPr>
          <a:xfrm>
            <a:off x="7814644" y="5647471"/>
            <a:ext cx="16822323" cy="822959"/>
            <a:chOff x="2992399" y="1708614"/>
            <a:chExt cx="3789399" cy="21994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9DA933-2CEC-F8B6-C9D1-0AD9255BD80C}"/>
                </a:ext>
              </a:extLst>
            </p:cNvPr>
            <p:cNvSpPr txBox="1"/>
            <p:nvPr/>
          </p:nvSpPr>
          <p:spPr>
            <a:xfrm>
              <a:off x="3008708" y="1740932"/>
              <a:ext cx="3773090" cy="17274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7744B1D-C9EA-245E-9858-958869E3B8EA}"/>
                </a:ext>
              </a:extLst>
            </p:cNvPr>
            <p:cNvGrpSpPr/>
            <p:nvPr/>
          </p:nvGrpSpPr>
          <p:grpSpPr>
            <a:xfrm>
              <a:off x="2992399" y="1708614"/>
              <a:ext cx="188654" cy="219947"/>
              <a:chOff x="2998726" y="1725546"/>
              <a:chExt cx="213080" cy="25247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45630BD-5B84-636C-EBBE-F6A58013646D}"/>
                  </a:ext>
                </a:extLst>
              </p:cNvPr>
              <p:cNvSpPr/>
              <p:nvPr/>
            </p:nvSpPr>
            <p:spPr>
              <a:xfrm>
                <a:off x="2998726" y="1725546"/>
                <a:ext cx="213080" cy="25247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 descr="Database with solid fill">
                <a:extLst>
                  <a:ext uri="{FF2B5EF4-FFF2-40B4-BE49-F238E27FC236}">
                    <a16:creationId xmlns:a16="http://schemas.microsoft.com/office/drawing/2014/main" id="{15D12218-D5FE-CCAE-A7FD-87759268EE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23773" y="1769647"/>
                <a:ext cx="168314" cy="168314"/>
              </a:xfrm>
              <a:prstGeom prst="rect">
                <a:avLst/>
              </a:prstGeom>
            </p:spPr>
          </p:pic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F7C330A-7C1F-BFC4-1B0D-E0EA8B43B15B}"/>
              </a:ext>
            </a:extLst>
          </p:cNvPr>
          <p:cNvGrpSpPr/>
          <p:nvPr/>
        </p:nvGrpSpPr>
        <p:grpSpPr>
          <a:xfrm>
            <a:off x="15581797" y="15809191"/>
            <a:ext cx="4388376" cy="300293"/>
            <a:chOff x="2773570" y="3204502"/>
            <a:chExt cx="4028195" cy="34737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875A916-C714-F588-64F0-56E567B690A3}"/>
                </a:ext>
              </a:extLst>
            </p:cNvPr>
            <p:cNvGrpSpPr/>
            <p:nvPr/>
          </p:nvGrpSpPr>
          <p:grpSpPr>
            <a:xfrm>
              <a:off x="2773570" y="3204502"/>
              <a:ext cx="4028195" cy="347373"/>
              <a:chOff x="3002623" y="1683255"/>
              <a:chExt cx="3779175" cy="347373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64AECD-1754-81CE-7EDB-98591AF4A8C5}"/>
                  </a:ext>
                </a:extLst>
              </p:cNvPr>
              <p:cNvSpPr txBox="1"/>
              <p:nvPr/>
            </p:nvSpPr>
            <p:spPr>
              <a:xfrm>
                <a:off x="3008708" y="1740932"/>
                <a:ext cx="3773090" cy="28482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Dichotomization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A0628E9-2B9A-981A-390C-1FF9EA0921DD}"/>
                  </a:ext>
                </a:extLst>
              </p:cNvPr>
              <p:cNvSpPr/>
              <p:nvPr/>
            </p:nvSpPr>
            <p:spPr>
              <a:xfrm>
                <a:off x="3002623" y="1683255"/>
                <a:ext cx="259862" cy="34737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6" name="Graphic 45" descr="Decision chart">
              <a:extLst>
                <a:ext uri="{FF2B5EF4-FFF2-40B4-BE49-F238E27FC236}">
                  <a16:creationId xmlns:a16="http://schemas.microsoft.com/office/drawing/2014/main" id="{F05CEE8C-FA27-3D89-5720-B7261AF68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19883" y="3266699"/>
              <a:ext cx="190119" cy="19011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D8BD72-C1BF-A91E-D0E5-BC5EAC68E74C}"/>
              </a:ext>
            </a:extLst>
          </p:cNvPr>
          <p:cNvGrpSpPr/>
          <p:nvPr/>
        </p:nvGrpSpPr>
        <p:grpSpPr>
          <a:xfrm>
            <a:off x="15596327" y="16657246"/>
            <a:ext cx="4364703" cy="321293"/>
            <a:chOff x="2489926" y="3627045"/>
            <a:chExt cx="4364703" cy="3212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26AF61-08D7-7531-3913-6FEE4A5E0222}"/>
                </a:ext>
              </a:extLst>
            </p:cNvPr>
            <p:cNvGrpSpPr/>
            <p:nvPr/>
          </p:nvGrpSpPr>
          <p:grpSpPr>
            <a:xfrm>
              <a:off x="2489926" y="3640561"/>
              <a:ext cx="4364703" cy="307777"/>
              <a:chOff x="2717827" y="1119757"/>
              <a:chExt cx="4094880" cy="30777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FD5DAD-6526-E999-96EE-123B7259AF49}"/>
                  </a:ext>
                </a:extLst>
              </p:cNvPr>
              <p:cNvSpPr txBox="1"/>
              <p:nvPr/>
            </p:nvSpPr>
            <p:spPr>
              <a:xfrm>
                <a:off x="2717827" y="1165745"/>
                <a:ext cx="4094880" cy="246221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 Selection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A890988-7A3D-A44F-F92B-E592F7F714E1}"/>
                  </a:ext>
                </a:extLst>
              </p:cNvPr>
              <p:cNvSpPr/>
              <p:nvPr/>
            </p:nvSpPr>
            <p:spPr>
              <a:xfrm>
                <a:off x="2717827" y="1119757"/>
                <a:ext cx="301349" cy="3077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B92E42D-25A9-27A7-DB28-1D2CA90F822C}"/>
                </a:ext>
              </a:extLst>
            </p:cNvPr>
            <p:cNvSpPr txBox="1"/>
            <p:nvPr/>
          </p:nvSpPr>
          <p:spPr>
            <a:xfrm>
              <a:off x="2516059" y="3627045"/>
              <a:ext cx="261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049490C-7B3E-EB4C-0957-03F73CD95DED}"/>
              </a:ext>
            </a:extLst>
          </p:cNvPr>
          <p:cNvGrpSpPr/>
          <p:nvPr/>
        </p:nvGrpSpPr>
        <p:grpSpPr>
          <a:xfrm>
            <a:off x="15896808" y="17983027"/>
            <a:ext cx="4028280" cy="1129412"/>
            <a:chOff x="2793403" y="4220457"/>
            <a:chExt cx="4028280" cy="112941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BD62DFF-3838-8401-CB4F-04617E61D3D9}"/>
                </a:ext>
              </a:extLst>
            </p:cNvPr>
            <p:cNvGrpSpPr/>
            <p:nvPr/>
          </p:nvGrpSpPr>
          <p:grpSpPr>
            <a:xfrm>
              <a:off x="2793403" y="4234464"/>
              <a:ext cx="4028280" cy="348565"/>
              <a:chOff x="3002543" y="1713660"/>
              <a:chExt cx="3779255" cy="34856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87D697-FDC2-5F68-A79F-5C3B495232B7}"/>
                  </a:ext>
                </a:extLst>
              </p:cNvPr>
              <p:cNvSpPr txBox="1"/>
              <p:nvPr/>
            </p:nvSpPr>
            <p:spPr>
              <a:xfrm>
                <a:off x="3008708" y="1740932"/>
                <a:ext cx="3773090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 Selection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324C5DF-A095-EB92-DF52-33FD53AB7E8A}"/>
                  </a:ext>
                </a:extLst>
              </p:cNvPr>
              <p:cNvSpPr/>
              <p:nvPr/>
            </p:nvSpPr>
            <p:spPr>
              <a:xfrm>
                <a:off x="3002543" y="1713660"/>
                <a:ext cx="352318" cy="34856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3F4A08F-332F-D4AA-2519-DDAD4A1698FE}"/>
                </a:ext>
              </a:extLst>
            </p:cNvPr>
            <p:cNvSpPr txBox="1"/>
            <p:nvPr/>
          </p:nvSpPr>
          <p:spPr>
            <a:xfrm>
              <a:off x="2826407" y="4220457"/>
              <a:ext cx="261769" cy="1129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232B88-4F83-80F0-40FD-4C5958A9C8EC}"/>
              </a:ext>
            </a:extLst>
          </p:cNvPr>
          <p:cNvCxnSpPr>
            <a:cxnSpLocks/>
          </p:cNvCxnSpPr>
          <p:nvPr/>
        </p:nvCxnSpPr>
        <p:spPr>
          <a:xfrm>
            <a:off x="25131485" y="4436820"/>
            <a:ext cx="0" cy="278688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2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200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Glass</dc:creator>
  <cp:lastModifiedBy>Joshua Glass</cp:lastModifiedBy>
  <cp:revision>18</cp:revision>
  <dcterms:created xsi:type="dcterms:W3CDTF">2024-10-02T18:06:17Z</dcterms:created>
  <dcterms:modified xsi:type="dcterms:W3CDTF">2024-10-09T15:12:36Z</dcterms:modified>
</cp:coreProperties>
</file>