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63" r:id="rId22"/>
    <p:sldId id="260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223AC-62C7-405F-BDB4-3D75350207BA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2C8A7-6630-4012-BCB8-5024F12D8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4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A6B51-98EC-D4C7-A45B-122DB3C2B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19018-5696-199A-B8FE-8B858E513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108C9-5ED5-4CB5-8C76-F06CBA43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763-C80A-448D-A9EB-700659E0D838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F8639-27DF-E01B-48EC-206BF72E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DFB10-3C5E-A94D-3B0B-41B3D469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AC48-E40B-42CB-8D0A-57DD06CB0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5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3471-CF8A-3EDC-282D-64373E24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E9C88-00B9-0D47-0BD7-F0124E6C0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BFD7D-3EDD-F071-30B2-2BE6E8B1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763-C80A-448D-A9EB-700659E0D838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56D06-0424-2A61-0ACD-A763D4F1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DBB38-09B7-99CF-0DB3-CF11CC98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AC48-E40B-42CB-8D0A-57DD06CB0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4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67FF2-11CE-9E52-7BA3-C40850BA1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B06C7-91F6-6498-9A09-3D94C06B2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C7D1F-E8A5-C510-3711-46DC98F5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763-C80A-448D-A9EB-700659E0D838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F6EBF-BE32-7B56-FA3C-47FEC39A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0DD93-5D2F-FF6F-ADEA-B8FB3491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AC48-E40B-42CB-8D0A-57DD06CB0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2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394E-5098-7516-41A5-5ACDB794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EF1D-5F71-3C49-9D70-EDCC3740D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E082A-9315-F6F9-1BD2-3B0ADB41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763-C80A-448D-A9EB-700659E0D838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82822-1738-912F-EAAE-C98EF649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656B1-EF64-E3F6-6B0D-9D6D2E50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AC48-E40B-42CB-8D0A-57DD06CB0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9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FFCC-BCD4-2183-5A47-22EB6D37F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D5C72-4DC8-4C07-FFFF-3893E6452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C30D6-EE20-A61D-2FFF-7DB253EF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763-C80A-448D-A9EB-700659E0D838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D4462-3D61-C599-67B8-7D6107AF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1D11F-5770-8A86-A80B-24EB5730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AC48-E40B-42CB-8D0A-57DD06CB0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1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5E70-A1E4-5E82-A7DB-BC3BF512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4EF5A-F9AE-9FD7-054A-ADAF74019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79BA6-C415-70C3-4762-FF5CB9317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6BCA8-7E77-5242-820F-91DAC713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763-C80A-448D-A9EB-700659E0D838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774F5-99BF-8E14-6BE5-4990CEDC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26298-6803-C14A-7B35-9DCBE3DE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AC48-E40B-42CB-8D0A-57DD06CB0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6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176F-5556-D7F6-429F-96C95B415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95922-77B5-AF27-A33C-689AD3FC3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CB7DB-A09A-6DD5-CEF9-E3F9671D9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AD030-0499-4907-A0E0-204416365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1EE43-C901-B1F0-4662-FA68839D5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E98B2-FE75-9BF8-B3D1-0D01CCB5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763-C80A-448D-A9EB-700659E0D838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A3E5B-CB8E-B0F3-8351-DD20405B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71B33-AD73-A7C6-CF60-42EAC4DB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AC48-E40B-42CB-8D0A-57DD06CB0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0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3740-583D-4431-532C-C796CDBD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90065-562F-8124-F055-57568857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763-C80A-448D-A9EB-700659E0D838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12512-04D8-8793-07FC-A2790535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3E674-6B13-E4D3-15CF-5419D408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AC48-E40B-42CB-8D0A-57DD06CB0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1FB6D-A7C7-09F2-33C5-5F979A56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763-C80A-448D-A9EB-700659E0D838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E37FB-D4EB-5B00-E5D5-4465FF1D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31E1C-D46D-F9AC-30D4-1545140B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AC48-E40B-42CB-8D0A-57DD06CB0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4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40FA-BF25-C648-8E8E-ECA03B00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E10C-5073-C27D-6E90-0980D891A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49F81-0CA7-7546-D212-716D1F7BB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623EF-F411-4100-34ED-AAD98706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763-C80A-448D-A9EB-700659E0D838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D916D-5494-372E-F94E-9A715322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D2C19-C3DE-3D2B-04CF-2C563A2F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AC48-E40B-42CB-8D0A-57DD06CB0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3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6AA1-779F-00BB-F96F-320424C2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644ED-6AE6-5059-24EA-995286B0A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F907A-C510-54A8-9F66-89F019CA8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8E535-CDCF-69A3-E0C9-CDB5C6D2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763-C80A-448D-A9EB-700659E0D838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7F405-E3F7-3584-D86E-AA120948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55CE3-5210-DAD4-1F11-E684A51C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AC48-E40B-42CB-8D0A-57DD06CB0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7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83E46-57CF-9ED8-D39A-AA467FEE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F61F8-D4FD-4A6E-1DB9-7E2420ED5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DDB74-746F-163B-F5B4-BFF963BE3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1C763-C80A-448D-A9EB-700659E0D838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5D3C6-A8BC-AF9D-1612-731D4BAA5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0A60F-5B90-B6C6-18A1-20216BCD4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BDAC48-E40B-42CB-8D0A-57DD06CB0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6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5113B-BA28-E9F7-A61D-636CE6F29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4505552" cy="2387600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</a:rPr>
              <a:t>Association Rule Mining for AMR analysis</a:t>
            </a:r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Shopping Cart Svg Shopping Cart Dxf ...">
            <a:extLst>
              <a:ext uri="{FF2B5EF4-FFF2-40B4-BE49-F238E27FC236}">
                <a16:creationId xmlns:a16="http://schemas.microsoft.com/office/drawing/2014/main" id="{79B8E387-532D-B46E-9A74-941E6C252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9805" y="3090871"/>
            <a:ext cx="3408121" cy="25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yscale monochome bacteria structure ...">
            <a:extLst>
              <a:ext uri="{FF2B5EF4-FFF2-40B4-BE49-F238E27FC236}">
                <a16:creationId xmlns:a16="http://schemas.microsoft.com/office/drawing/2014/main" id="{BC4230AD-DEE2-90BA-A257-65C7E08F0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6393" y="832979"/>
            <a:ext cx="3105975" cy="232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882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50C07-113C-7692-30C1-50616E207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The Current 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6C2AB-F3D7-FDB3-7356-82B42F591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Seeks to extend previous work</a:t>
            </a:r>
          </a:p>
          <a:p>
            <a:r>
              <a:rPr lang="en-US" sz="1900" dirty="0">
                <a:solidFill>
                  <a:schemeClr val="bg1"/>
                </a:solidFill>
              </a:rPr>
              <a:t>Look at patterns of multi-drug resistance across the food chain and across time</a:t>
            </a:r>
          </a:p>
          <a:p>
            <a:r>
              <a:rPr lang="en-US" sz="1900" dirty="0">
                <a:solidFill>
                  <a:schemeClr val="bg1"/>
                </a:solidFill>
              </a:rPr>
              <a:t>Incorporate both phenotypic and genotypic data</a:t>
            </a: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u="sng" dirty="0">
                <a:solidFill>
                  <a:schemeClr val="bg1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Genotype rule: {</a:t>
            </a:r>
            <a:r>
              <a:rPr lang="en-US" sz="1900" dirty="0" err="1">
                <a:solidFill>
                  <a:schemeClr val="bg1"/>
                </a:solidFill>
              </a:rPr>
              <a:t>strA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strB</a:t>
            </a:r>
            <a:r>
              <a:rPr lang="en-US" sz="1900" dirty="0">
                <a:solidFill>
                  <a:schemeClr val="bg1"/>
                </a:solidFill>
              </a:rPr>
              <a:t>} </a:t>
            </a:r>
            <a:r>
              <a:rPr lang="en-US" sz="1900" dirty="0">
                <a:solidFill>
                  <a:schemeClr val="bg1"/>
                </a:solidFill>
                <a:sym typeface="Wingdings" panose="05000000000000000000" pitchFamily="2" charset="2"/>
              </a:rPr>
              <a:t> {blaCMY-2-3}</a:t>
            </a: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sym typeface="Wingdings" panose="05000000000000000000" pitchFamily="2" charset="2"/>
              </a:rPr>
              <a:t>Phenotype rule: {Gentamicin, Streptomycin}  {</a:t>
            </a:r>
            <a:r>
              <a:rPr lang="en-US" sz="19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Amoxicillin–Clavulanic Acid</a:t>
            </a:r>
            <a:r>
              <a:rPr lang="en-US" sz="1900" dirty="0">
                <a:solidFill>
                  <a:schemeClr val="bg1"/>
                </a:solidFill>
                <a:sym typeface="Wingdings" panose="05000000000000000000" pitchFamily="2" charset="2"/>
              </a:rPr>
              <a:t>}</a:t>
            </a: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sym typeface="Wingdings" panose="05000000000000000000" pitchFamily="2" charset="2"/>
              </a:rPr>
              <a:t>Class Based rule: {Aminoglycosides}  {Beta lactams}</a:t>
            </a:r>
            <a:endParaRPr lang="en-US" sz="19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1E8E8-5E24-AF00-2A25-E861E654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Preliminary Results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38226-4B6F-07A5-068E-EEFE4653B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Using NARMS Retail Meats dataset</a:t>
            </a:r>
          </a:p>
          <a:p>
            <a:r>
              <a:rPr lang="en-US" sz="2000" dirty="0">
                <a:solidFill>
                  <a:schemeClr val="bg1"/>
                </a:solidFill>
              </a:rPr>
              <a:t>Focused on E. coli associated with cattle</a:t>
            </a:r>
          </a:p>
          <a:p>
            <a:r>
              <a:rPr lang="en-US" sz="2000" dirty="0">
                <a:solidFill>
                  <a:schemeClr val="bg1"/>
                </a:solidFill>
              </a:rPr>
              <a:t>Data from 2002-2019 (mined separately)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37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FAE74-5CCC-FF3E-8EA5-FB7A9E69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Preliminary Results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D349D-3FC4-1E62-4D29-AC495D786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Three analysis decisions to make: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>
                <a:solidFill>
                  <a:schemeClr val="bg1"/>
                </a:solidFill>
              </a:rPr>
              <a:t>How many rules do we need to thoroughly describe the sample?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>
                <a:solidFill>
                  <a:schemeClr val="bg1"/>
                </a:solidFill>
              </a:rPr>
              <a:t>What quality measures should be used to prune rules?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>
                <a:solidFill>
                  <a:schemeClr val="bg1"/>
                </a:solidFill>
              </a:rPr>
              <a:t>What thresholds should be used for the quality measures?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27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0AA4-68F2-2CE3-AD8E-43E0F780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929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Many Rules Do We Need?</a:t>
            </a:r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7C3422C-5DE0-7C03-5109-B9322BEFA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1" y="1418545"/>
            <a:ext cx="5138057" cy="51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7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0AA4-68F2-2CE3-AD8E-43E0F780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929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Many Rules Do We Need?</a:t>
            </a:r>
          </a:p>
        </p:txBody>
      </p:sp>
      <p:pic>
        <p:nvPicPr>
          <p:cNvPr id="5" name="Picture 4" descr="A chart with different colored dots&#10;&#10;Description automatically generated">
            <a:extLst>
              <a:ext uri="{FF2B5EF4-FFF2-40B4-BE49-F238E27FC236}">
                <a16:creationId xmlns:a16="http://schemas.microsoft.com/office/drawing/2014/main" id="{5EB62D15-3AB1-D943-961B-83BC71998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590" y="1418545"/>
            <a:ext cx="5026820" cy="502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0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0AA4-68F2-2CE3-AD8E-43E0F780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929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Many Rules Do We Need?</a:t>
            </a:r>
          </a:p>
        </p:txBody>
      </p:sp>
      <p:pic>
        <p:nvPicPr>
          <p:cNvPr id="7" name="Picture 6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704FCB08-0D82-3771-7327-942974FB5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957" y="1233543"/>
            <a:ext cx="5089414" cy="508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77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0AA4-68F2-2CE3-AD8E-43E0F780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929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Many Rules Do We Need?</a:t>
            </a:r>
          </a:p>
        </p:txBody>
      </p:sp>
      <p:pic>
        <p:nvPicPr>
          <p:cNvPr id="9" name="Picture 8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7C415592-7190-2EBC-A882-EBF1906EB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84" y="1157288"/>
            <a:ext cx="5317674" cy="531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0AA4-68F2-2CE3-AD8E-43E0F780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929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Quality Measures Should We Use?</a:t>
            </a:r>
          </a:p>
        </p:txBody>
      </p:sp>
      <p:pic>
        <p:nvPicPr>
          <p:cNvPr id="4" name="Picture 3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1ACE7CAA-62EF-C101-D052-9379E59FF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579" y="1196067"/>
            <a:ext cx="2771097" cy="2771097"/>
          </a:xfrm>
          <a:prstGeom prst="rect">
            <a:avLst/>
          </a:prstGeom>
        </p:spPr>
      </p:pic>
      <p:pic>
        <p:nvPicPr>
          <p:cNvPr id="6" name="Picture 5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6E0A1B69-AE9C-D089-1CBC-B9A2AA091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37914"/>
            <a:ext cx="2771097" cy="2771097"/>
          </a:xfrm>
          <a:prstGeom prst="rect">
            <a:avLst/>
          </a:prstGeom>
        </p:spPr>
      </p:pic>
      <p:pic>
        <p:nvPicPr>
          <p:cNvPr id="8" name="Picture 7" descr="A graph of a bar graph&#10;&#10;Description automatically generated">
            <a:extLst>
              <a:ext uri="{FF2B5EF4-FFF2-40B4-BE49-F238E27FC236}">
                <a16:creationId xmlns:a16="http://schemas.microsoft.com/office/drawing/2014/main" id="{250B0CE1-597C-98A1-5CD9-D519257B2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18" y="4096206"/>
            <a:ext cx="2509618" cy="2509618"/>
          </a:xfrm>
          <a:prstGeom prst="rect">
            <a:avLst/>
          </a:prstGeom>
        </p:spPr>
      </p:pic>
      <p:pic>
        <p:nvPicPr>
          <p:cNvPr id="11" name="Picture 10" descr="A graph of a bar graph&#10;&#10;Description automatically generated">
            <a:extLst>
              <a:ext uri="{FF2B5EF4-FFF2-40B4-BE49-F238E27FC236}">
                <a16:creationId xmlns:a16="http://schemas.microsoft.com/office/drawing/2014/main" id="{3FB4E81D-AE5B-D1BD-E840-00EB7D9779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44" y="4009011"/>
            <a:ext cx="2684008" cy="268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8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0AA4-68F2-2CE3-AD8E-43E0F780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929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Thresholds Should We Use?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5FDBC723-7E7E-8E55-0BFF-F077A96D4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" y="1153886"/>
            <a:ext cx="5279584" cy="5279584"/>
          </a:xfrm>
          <a:prstGeom prst="rect">
            <a:avLst/>
          </a:prstGeom>
        </p:spPr>
      </p:pic>
      <p:pic>
        <p:nvPicPr>
          <p:cNvPr id="5" name="Picture 4" descr="A graph of a drug rules&#10;&#10;Description automatically generated with medium confidence">
            <a:extLst>
              <a:ext uri="{FF2B5EF4-FFF2-40B4-BE49-F238E27FC236}">
                <a16:creationId xmlns:a16="http://schemas.microsoft.com/office/drawing/2014/main" id="{81E76E1E-FAAD-D6CF-D707-27D437C9E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32" y="1066805"/>
            <a:ext cx="5562601" cy="55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75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0AA4-68F2-2CE3-AD8E-43E0F780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929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Thresholds Should We Use?</a:t>
            </a:r>
          </a:p>
        </p:txBody>
      </p:sp>
      <p:pic>
        <p:nvPicPr>
          <p:cNvPr id="4" name="Picture 3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96E11F20-B1A7-F198-8C54-25D37567E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" y="1262745"/>
            <a:ext cx="5181603" cy="5181603"/>
          </a:xfrm>
          <a:prstGeom prst="rect">
            <a:avLst/>
          </a:prstGeom>
        </p:spPr>
      </p:pic>
      <p:pic>
        <p:nvPicPr>
          <p:cNvPr id="6" name="Picture 5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7792E716-EEEE-87BE-D4DF-564C6BDD5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83" y="1099458"/>
            <a:ext cx="5344890" cy="534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2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3477A-8E98-1510-0058-A7A96C2B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93" y="598470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Background On 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4272-2FE8-DC36-3982-192029AC5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417" y="2754105"/>
            <a:ext cx="4391025" cy="245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Association rule mining has historically been used for market basket analysis (i.e., what products are purchased together?)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B8778-7DF8-11B5-AA05-72B4D083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418" y="2020856"/>
            <a:ext cx="6892606" cy="2993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04AB81-DA11-489F-7E9D-AFE405A50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006" y="5267940"/>
            <a:ext cx="4290699" cy="86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0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0DEA5-53FD-D097-00C3-7F7E0F49C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Next Steps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7FE9-890C-038F-D5D3-FDA7E061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Perform some tests of statistical significance via a resampling procedure.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Perform graphical analysis on network decompositions of rules in order to pull more interpretable insights out.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Include sample source variable to the analysis in order compare across food chain.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Include genotype and translate genotype and phenotype rules into class level rules for comparison.</a:t>
            </a:r>
          </a:p>
        </p:txBody>
      </p:sp>
    </p:spTree>
    <p:extLst>
      <p:ext uri="{BB962C8B-B14F-4D97-AF65-F5344CB8AC3E}">
        <p14:creationId xmlns:p14="http://schemas.microsoft.com/office/powerpoint/2010/main" val="2249346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EE16262B-74D1-25A7-3CB1-9ADB15B03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0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4C24B0C4-8CB3-4C10-1DFA-48BC7368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47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2E26DD33-923F-87A5-5296-4CC3AE140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0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3477A-8E98-1510-0058-A7A96C2B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93" y="598470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Background On 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4272-2FE8-DC36-3982-192029AC5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417" y="2754104"/>
            <a:ext cx="4391025" cy="2612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This is done in two general steps: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1) Find which itemsets frequently occur in the data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2) Generate rules from the frequent itemsets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B8778-7DF8-11B5-AA05-72B4D083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418" y="2020856"/>
            <a:ext cx="6892606" cy="2993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04AB81-DA11-489F-7E9D-AFE405A50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006" y="5267940"/>
            <a:ext cx="4290699" cy="86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6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3477A-8E98-1510-0058-A7A96C2B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93" y="598470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Background On 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4272-2FE8-DC36-3982-192029AC5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417" y="2754104"/>
            <a:ext cx="4391025" cy="2612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How are frequent itemsets found?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DCF5C-6344-BA9E-4F18-A14480CDF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859" y="2618452"/>
            <a:ext cx="6009914" cy="162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8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3477A-8E98-1510-0058-A7A96C2B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93" y="598470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Background On 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4272-2FE8-DC36-3982-192029AC5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417" y="2754104"/>
            <a:ext cx="4391025" cy="2612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Problem: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Computationally expensive to do this for all possible itemsets.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5D5B1-07A0-51D8-4EAF-E792B0450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271" y="1545771"/>
            <a:ext cx="6765312" cy="432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3477A-8E98-1510-0058-A7A96C2B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93" y="598470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Background On 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4272-2FE8-DC36-3982-192029AC5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417" y="2754104"/>
            <a:ext cx="4391025" cy="2612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Solution: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The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Apriori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Principle.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3BE2EA-5E47-F650-14E2-796FF4F34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736" y="1295401"/>
            <a:ext cx="7890847" cy="480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2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3477A-8E98-1510-0058-A7A96C2B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93" y="598470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Background On 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4272-2FE8-DC36-3982-192029AC5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417" y="2754104"/>
            <a:ext cx="4391025" cy="2612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Solution: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The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Apriori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Principle.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BE09C-B43D-AEC0-5DA6-72514F10B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712" y="1676401"/>
            <a:ext cx="7981696" cy="44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3477A-8E98-1510-0058-A7A96C2B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93" y="598470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Background On 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4272-2FE8-DC36-3982-192029AC5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417" y="2754104"/>
            <a:ext cx="4391025" cy="2612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Once the frequent itemsets are found, rules are generated from them.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Rules are pruned using a variety of measures.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E38C09-3195-BC0A-7989-CC6E081DB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858" y="3052489"/>
            <a:ext cx="6467367" cy="142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3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319FE-06DF-2CAE-837B-67E6B5B4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Previous Work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C5E33-7C0B-1EC2-8BAF-983A61CA3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Items are resistances to antimicrobials.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 transaction is the resistance pattern present in one isolate.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Rules/frequent itemsets represent which resistances are likely to occur alongside other resistances.</a:t>
            </a:r>
          </a:p>
        </p:txBody>
      </p:sp>
      <p:pic>
        <p:nvPicPr>
          <p:cNvPr id="5" name="Picture 4" descr="A black and white text on a white background&#10;&#10;Description automatically generated">
            <a:extLst>
              <a:ext uri="{FF2B5EF4-FFF2-40B4-BE49-F238E27FC236}">
                <a16:creationId xmlns:a16="http://schemas.microsoft.com/office/drawing/2014/main" id="{838E2CCB-C400-534E-0F73-71CA14E32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93" y="865019"/>
            <a:ext cx="3588640" cy="179431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a medical document&#10;&#10;Description automatically generated">
            <a:extLst>
              <a:ext uri="{FF2B5EF4-FFF2-40B4-BE49-F238E27FC236}">
                <a16:creationId xmlns:a16="http://schemas.microsoft.com/office/drawing/2014/main" id="{B856AA0D-5395-763B-D1EF-782491F26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4328546"/>
            <a:ext cx="3588640" cy="15879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9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403</Words>
  <Application>Microsoft Office PowerPoint</Application>
  <PresentationFormat>Widescreen</PresentationFormat>
  <Paragraphs>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Wingdings</vt:lpstr>
      <vt:lpstr>Office Theme</vt:lpstr>
      <vt:lpstr>Association Rule Mining for AMR analysis</vt:lpstr>
      <vt:lpstr>Background On The Method</vt:lpstr>
      <vt:lpstr>Background On The Method</vt:lpstr>
      <vt:lpstr>Background On The Method</vt:lpstr>
      <vt:lpstr>Background On The Method</vt:lpstr>
      <vt:lpstr>Background On The Method</vt:lpstr>
      <vt:lpstr>Background On The Method</vt:lpstr>
      <vt:lpstr>Background On The Method</vt:lpstr>
      <vt:lpstr>Previous Work</vt:lpstr>
      <vt:lpstr>The Current Work</vt:lpstr>
      <vt:lpstr>Preliminary Results</vt:lpstr>
      <vt:lpstr>Preliminary Results</vt:lpstr>
      <vt:lpstr>How Many Rules Do We Need?</vt:lpstr>
      <vt:lpstr>How Many Rules Do We Need?</vt:lpstr>
      <vt:lpstr>How Many Rules Do We Need?</vt:lpstr>
      <vt:lpstr>How Many Rules Do We Need?</vt:lpstr>
      <vt:lpstr>What Quality Measures Should We Use?</vt:lpstr>
      <vt:lpstr>What Thresholds Should We Use?</vt:lpstr>
      <vt:lpstr>What Thresholds Should We Use?</vt:lpstr>
      <vt:lpstr>Next Steps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Rule Mining for AMR analysis</dc:title>
  <dc:creator>Joshua Glass</dc:creator>
  <cp:lastModifiedBy>Joshua Glass</cp:lastModifiedBy>
  <cp:revision>18</cp:revision>
  <dcterms:created xsi:type="dcterms:W3CDTF">2024-07-09T14:01:36Z</dcterms:created>
  <dcterms:modified xsi:type="dcterms:W3CDTF">2024-07-11T17:18:55Z</dcterms:modified>
</cp:coreProperties>
</file>