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4" r:id="rId11"/>
    <p:sldId id="285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394E-5098-7516-41A5-5ACDB794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EF1D-5F71-3C49-9D70-EDCC3740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082A-9315-F6F9-1BD2-3B0ADB41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2822-1738-912F-EAAE-C98EF64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56B1-EF64-E3F6-6B0D-9D6D2E50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6B51-98EC-D4C7-A45B-122DB3C2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19018-5696-199A-B8FE-8B858E513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108C9-5ED5-4CB5-8C76-F06CBA43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C763-C80A-448D-A9EB-700659E0D83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8639-27DF-E01B-48EC-206BF72E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FB10-3C5E-A94D-3B0B-41B3D469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83E46-57CF-9ED8-D39A-AA467FEE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F61F8-D4FD-4A6E-1DB9-7E2420ED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DB74-746F-163B-F5B4-BFF963BE3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1C763-C80A-448D-A9EB-700659E0D838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D3C6-A8BC-AF9D-1612-731D4BAA5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A60F-5B90-B6C6-18A1-20216BCD4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DAC48-E40B-42CB-8D0A-57DD06CB0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5113B-BA28-E9F7-A61D-636CE6F2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Association Rule Mining for AMR analysis</a:t>
            </a: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Shopping Cart Svg Shopping Cart Dxf ...">
            <a:extLst>
              <a:ext uri="{FF2B5EF4-FFF2-40B4-BE49-F238E27FC236}">
                <a16:creationId xmlns:a16="http://schemas.microsoft.com/office/drawing/2014/main" id="{79B8E387-532D-B46E-9A74-941E6C25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3090871"/>
            <a:ext cx="3408121" cy="25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yscale monochome bacteria structure ...">
            <a:extLst>
              <a:ext uri="{FF2B5EF4-FFF2-40B4-BE49-F238E27FC236}">
                <a16:creationId xmlns:a16="http://schemas.microsoft.com/office/drawing/2014/main" id="{BC4230AD-DEE2-90BA-A257-65C7E08F0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832979"/>
            <a:ext cx="3105975" cy="232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4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0C07-113C-7692-30C1-50616E20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Preparation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C2AB-F3D7-FDB3-7356-82B42F59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Three data sources: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NARMS data from retail meats samples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Phenotypic data available from 2002 to 2019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Genotypic data available from 2017 to 2019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NARMS data from cecal (slaughterhouse) samples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Phenotypic data available from 2013 to 2021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Genotypic data available from 2017 to 2021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NAHLN data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Phenotypic data available from 2018 to 2022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Genotypic data available from 2018 to 2022</a:t>
            </a:r>
          </a:p>
          <a:p>
            <a:pPr lvl="2"/>
            <a:endParaRPr lang="en-US" sz="1800" dirty="0">
              <a:solidFill>
                <a:schemeClr val="bg1"/>
              </a:solidFill>
            </a:endParaRPr>
          </a:p>
          <a:p>
            <a:pPr lvl="2"/>
            <a:endParaRPr lang="en-US" sz="1800" dirty="0">
              <a:solidFill>
                <a:schemeClr val="bg1"/>
              </a:solidFill>
            </a:endParaRPr>
          </a:p>
          <a:p>
            <a:pPr lvl="2"/>
            <a:endParaRPr lang="en-US" sz="1800" dirty="0">
              <a:solidFill>
                <a:schemeClr val="bg1"/>
              </a:solidFill>
            </a:endParaRPr>
          </a:p>
          <a:p>
            <a:pPr lvl="2"/>
            <a:endParaRPr lang="en-US" sz="1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79A25-11F8-6ABE-704F-F58860D384D0}"/>
              </a:ext>
            </a:extLst>
          </p:cNvPr>
          <p:cNvSpPr txBox="1"/>
          <p:nvPr/>
        </p:nvSpPr>
        <p:spPr>
          <a:xfrm>
            <a:off x="6553201" y="6010788"/>
            <a:ext cx="752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NARMS = National Antimicrobial Monitoring System</a:t>
            </a:r>
          </a:p>
          <a:p>
            <a:r>
              <a:rPr lang="en-US" dirty="0">
                <a:solidFill>
                  <a:schemeClr val="bg1"/>
                </a:solidFill>
              </a:rPr>
              <a:t>NAHLN = National Animal Health Laboratory Network </a:t>
            </a:r>
          </a:p>
        </p:txBody>
      </p:sp>
    </p:spTree>
    <p:extLst>
      <p:ext uri="{BB962C8B-B14F-4D97-AF65-F5344CB8AC3E}">
        <p14:creationId xmlns:p14="http://schemas.microsoft.com/office/powerpoint/2010/main" val="390513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C9640B4-B035-F740-0B82-7885D4132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268777"/>
              </p:ext>
            </p:extLst>
          </p:nvPr>
        </p:nvGraphicFramePr>
        <p:xfrm>
          <a:off x="840975" y="307219"/>
          <a:ext cx="10510050" cy="6266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475">
                  <a:extLst>
                    <a:ext uri="{9D8B030D-6E8A-4147-A177-3AD203B41FA5}">
                      <a16:colId xmlns:a16="http://schemas.microsoft.com/office/drawing/2014/main" val="887204626"/>
                    </a:ext>
                  </a:extLst>
                </a:gridCol>
                <a:gridCol w="2264426">
                  <a:extLst>
                    <a:ext uri="{9D8B030D-6E8A-4147-A177-3AD203B41FA5}">
                      <a16:colId xmlns:a16="http://schemas.microsoft.com/office/drawing/2014/main" val="927462860"/>
                    </a:ext>
                  </a:extLst>
                </a:gridCol>
                <a:gridCol w="1790251">
                  <a:extLst>
                    <a:ext uri="{9D8B030D-6E8A-4147-A177-3AD203B41FA5}">
                      <a16:colId xmlns:a16="http://schemas.microsoft.com/office/drawing/2014/main" val="3535241108"/>
                    </a:ext>
                  </a:extLst>
                </a:gridCol>
                <a:gridCol w="2124449">
                  <a:extLst>
                    <a:ext uri="{9D8B030D-6E8A-4147-A177-3AD203B41FA5}">
                      <a16:colId xmlns:a16="http://schemas.microsoft.com/office/drawing/2014/main" val="503206476"/>
                    </a:ext>
                  </a:extLst>
                </a:gridCol>
                <a:gridCol w="2124449">
                  <a:extLst>
                    <a:ext uri="{9D8B030D-6E8A-4147-A177-3AD203B41FA5}">
                      <a16:colId xmlns:a16="http://schemas.microsoft.com/office/drawing/2014/main" val="439384028"/>
                    </a:ext>
                  </a:extLst>
                </a:gridCol>
              </a:tblGrid>
              <a:tr h="1688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Class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Drug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Abbreviation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Resistant Breakpoint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 Dataset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354849174"/>
                  </a:ext>
                </a:extLst>
              </a:tr>
              <a:tr h="168821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AMINOGLYCOSIDE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Gentamicin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GEN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&gt;=16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Cecal; 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1420742109"/>
                  </a:ext>
                </a:extLst>
              </a:tr>
              <a:tr h="1826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Streptomycin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&gt;=32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223695283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Neomycin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NEO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&gt;8*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52588045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Spectinomycin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SPE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&gt;64*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23981289"/>
                  </a:ext>
                </a:extLst>
              </a:tr>
              <a:tr h="168821">
                <a:tc rowSpan="7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BETA-LACTAM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Amoxicillin–Clavulanic Acid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AMC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&gt;=32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440369768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Meropenem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866665477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Cefoxitin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FOX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&gt;=32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1872617614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Ceftriaxone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AXO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Retail Meats; Cecal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66673491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Ampicillin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AMP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&gt;=32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Cecal; 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773319338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Ceftiofur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TIO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&gt;=8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271760020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Penicillin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PEN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1514921092"/>
                  </a:ext>
                </a:extLst>
              </a:tr>
              <a:tr h="168821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FOLATE-PATHWAY-INHIBITOR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Sulfisoxazole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&gt;256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006706578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Sulfamethoxazole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SMX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&gt;256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987307054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Trimethoprim/sulfamethoxazole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Cecal; 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80225530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Sulphadimethoxine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SUL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807148423"/>
                  </a:ext>
                </a:extLst>
              </a:tr>
              <a:tr h="1688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LINCOSAMIDE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Clindamycin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CLI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408914289"/>
                  </a:ext>
                </a:extLst>
              </a:tr>
              <a:tr h="168821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MACROLIDE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Azithromycin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AZI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&gt;=32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096160850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Gamithromycin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GAM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320061852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Tildipirosin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DIP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200898075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Tilmicosin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26827957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Tulathromycin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TUL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966457848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Tylosin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TYL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163533561"/>
                  </a:ext>
                </a:extLst>
              </a:tr>
              <a:tr h="168821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PHENICOL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Chloramphenicol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CHL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&gt;=32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22957724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Florfenicol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FFN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&gt;16*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1182594741"/>
                  </a:ext>
                </a:extLst>
              </a:tr>
              <a:tr h="1688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PLEUROMUTILIN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Tiamulin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TIA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350940081"/>
                  </a:ext>
                </a:extLst>
              </a:tr>
              <a:tr h="168821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QUINOLONE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Ciprofloxacin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CIP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1052310755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Nalidixic acid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&gt;=32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873217908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Danofloxacin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1545190012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Enrofloxacin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ENR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&gt;0.125*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3135409193"/>
                  </a:ext>
                </a:extLst>
              </a:tr>
              <a:tr h="1688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TETRACYCLINE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Tetracycline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&gt;=16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Retail Meats; Cecal; 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595193023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Chlortetracycline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LOR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NAHLN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624634125"/>
                  </a:ext>
                </a:extLst>
              </a:tr>
              <a:tr h="16882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Oxytetracycline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OXY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NAHLN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243" marR="49243" marT="0" marB="0"/>
                </a:tc>
                <a:extLst>
                  <a:ext uri="{0D108BD9-81ED-4DB2-BD59-A6C34878D82A}">
                    <a16:rowId xmlns:a16="http://schemas.microsoft.com/office/drawing/2014/main" val="263290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34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0C07-113C-7692-30C1-50616E20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151304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Quality Measure Selection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" y="2026340"/>
            <a:ext cx="5446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C2AB-F3D7-FDB3-7356-82B42F59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151304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It is important to be able to prune rules based on their quality (i.e., how interesting they are).</a:t>
            </a:r>
          </a:p>
          <a:p>
            <a:r>
              <a:rPr lang="en-US" sz="2000">
                <a:solidFill>
                  <a:schemeClr val="bg1"/>
                </a:solidFill>
              </a:rPr>
              <a:t>There are various potential quality measures available.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8A1C585-4FA7-53EB-AD24-C44728516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53" y="233582"/>
            <a:ext cx="2971800" cy="2971800"/>
          </a:xfrm>
          <a:prstGeom prst="rect">
            <a:avLst/>
          </a:prstGeom>
        </p:spPr>
      </p:pic>
      <p:pic>
        <p:nvPicPr>
          <p:cNvPr id="14" name="Picture 13" descr="A graph of a bar&#10;&#10;Description automatically generated">
            <a:extLst>
              <a:ext uri="{FF2B5EF4-FFF2-40B4-BE49-F238E27FC236}">
                <a16:creationId xmlns:a16="http://schemas.microsoft.com/office/drawing/2014/main" id="{25A7B155-1D94-F9DC-9587-01FE3705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45" y="233582"/>
            <a:ext cx="2971800" cy="2971800"/>
          </a:xfrm>
          <a:prstGeom prst="rect">
            <a:avLst/>
          </a:prstGeom>
        </p:spPr>
      </p:pic>
      <p:pic>
        <p:nvPicPr>
          <p:cNvPr id="11" name="Picture 10" descr="A graph of a bar&#10;&#10;Description automatically generated">
            <a:extLst>
              <a:ext uri="{FF2B5EF4-FFF2-40B4-BE49-F238E27FC236}">
                <a16:creationId xmlns:a16="http://schemas.microsoft.com/office/drawing/2014/main" id="{73F2A2A6-8AB8-B736-2682-772256651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53" y="3411753"/>
            <a:ext cx="2971800" cy="2971800"/>
          </a:xfrm>
          <a:prstGeom prst="rect">
            <a:avLst/>
          </a:prstGeom>
        </p:spPr>
      </p:pic>
      <p:pic>
        <p:nvPicPr>
          <p:cNvPr id="7" name="Picture 6" descr="A graph of a quality measure&#10;&#10;Description automatically generated with medium confidence">
            <a:extLst>
              <a:ext uri="{FF2B5EF4-FFF2-40B4-BE49-F238E27FC236}">
                <a16:creationId xmlns:a16="http://schemas.microsoft.com/office/drawing/2014/main" id="{24E0F854-F660-4104-150C-0B6C0CAB0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45" y="3411753"/>
            <a:ext cx="2971800" cy="29718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5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5"/>
            <a:ext cx="4391025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Association rule mining has historically been used for market basket analysis (i.e., what products are purchased together?)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8778-7DF8-11B5-AA05-72B4D083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418" y="2020856"/>
            <a:ext cx="6892606" cy="299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AB81-DA11-489F-7E9D-AFE405A5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06" y="5267940"/>
            <a:ext cx="4290699" cy="8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This is done in two general steps: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1) Find which itemsets frequently occur in the 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2) Generate rules from the frequent itemsets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B8778-7DF8-11B5-AA05-72B4D083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418" y="2020856"/>
            <a:ext cx="6892606" cy="2993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AB81-DA11-489F-7E9D-AFE405A5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06" y="5267940"/>
            <a:ext cx="4290699" cy="8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6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How are frequent itemsets found?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DCF5C-6344-BA9E-4F18-A14480CD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59" y="2618452"/>
            <a:ext cx="6009914" cy="16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Problem: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Computationally expensive to do this for all possible itemsets.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5D5B1-07A0-51D8-4EAF-E792B045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71" y="1545771"/>
            <a:ext cx="6765312" cy="43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Solution: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Apriori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Principle.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BE2EA-5E47-F650-14E2-796FF4F3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36" y="1295401"/>
            <a:ext cx="7890847" cy="48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2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3477A-8E98-1510-0058-A7A96C2B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93" y="598470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Background On The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4272-2FE8-DC36-3982-192029AC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17" y="2754104"/>
            <a:ext cx="4391025" cy="2612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Solution: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Apriori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Principle.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BE09C-B43D-AEC0-5DA6-72514F10B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12" y="1676401"/>
            <a:ext cx="7981696" cy="44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319FE-06DF-2CAE-837B-67E6B5B4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Previous Work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5E33-7C0B-1EC2-8BAF-983A61CA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Items are resistances to antimicrobials.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transaction is the resistance pattern present in one isolate.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Rules/frequent itemsets represent which resistances are likely to occur alongside other resistances.</a:t>
            </a:r>
          </a:p>
        </p:txBody>
      </p:sp>
      <p:pic>
        <p:nvPicPr>
          <p:cNvPr id="5" name="Picture 4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838E2CCB-C400-534E-0F73-71CA14E3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865019"/>
            <a:ext cx="3588640" cy="17943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medical document&#10;&#10;Description automatically generated">
            <a:extLst>
              <a:ext uri="{FF2B5EF4-FFF2-40B4-BE49-F238E27FC236}">
                <a16:creationId xmlns:a16="http://schemas.microsoft.com/office/drawing/2014/main" id="{B856AA0D-5395-763B-D1EF-782491F2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328546"/>
            <a:ext cx="3588640" cy="15879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9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0C07-113C-7692-30C1-50616E20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The Current 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C2AB-F3D7-FDB3-7356-82B42F59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fontScale="70000" lnSpcReduction="2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Seeks to extend previous work</a:t>
            </a:r>
          </a:p>
          <a:p>
            <a:r>
              <a:rPr lang="en-US" sz="1900" dirty="0">
                <a:solidFill>
                  <a:schemeClr val="bg1"/>
                </a:solidFill>
              </a:rPr>
              <a:t>Look at patterns of multi-drug resistance across the food chain and across time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Incorporate both phenotypic and genotypic data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Three goals: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Determine how association rule sets change over time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Determine how association rule sets change across the food chain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</a:rPr>
              <a:t>Determine how genotypic rules compare to corresponding phenotypic rules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u="sng" dirty="0">
                <a:solidFill>
                  <a:schemeClr val="bg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Genotype rule: {</a:t>
            </a:r>
            <a:r>
              <a:rPr lang="en-US" sz="1900" dirty="0" err="1">
                <a:solidFill>
                  <a:schemeClr val="bg1"/>
                </a:solidFill>
              </a:rPr>
              <a:t>strA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strB</a:t>
            </a:r>
            <a:r>
              <a:rPr lang="en-US" sz="1900" dirty="0">
                <a:solidFill>
                  <a:schemeClr val="bg1"/>
                </a:solidFill>
              </a:rPr>
              <a:t>} </a:t>
            </a:r>
            <a:r>
              <a:rPr lang="en-US" sz="1900" dirty="0">
                <a:solidFill>
                  <a:schemeClr val="bg1"/>
                </a:solidFill>
                <a:sym typeface="Wingdings" panose="05000000000000000000" pitchFamily="2" charset="2"/>
              </a:rPr>
              <a:t> {blaCMY-2-3}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sym typeface="Wingdings" panose="05000000000000000000" pitchFamily="2" charset="2"/>
              </a:rPr>
              <a:t>Phenotype rule: {Gentamicin, Streptomycin}  {</a:t>
            </a:r>
            <a:r>
              <a:rPr lang="en-US" sz="1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Amoxicillin–Clavulanic Acid</a:t>
            </a:r>
            <a:r>
              <a:rPr lang="en-US" sz="1900" dirty="0">
                <a:solidFill>
                  <a:schemeClr val="bg1"/>
                </a:solidFill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sym typeface="Wingdings" panose="05000000000000000000" pitchFamily="2" charset="2"/>
              </a:rPr>
              <a:t>Class Based rule: {Aminoglycosides}  {Beta lactams}</a:t>
            </a: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600</Words>
  <Application>Microsoft Office PowerPoint</Application>
  <PresentationFormat>Widescreen</PresentationFormat>
  <Paragraphs>224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 Theme</vt:lpstr>
      <vt:lpstr>Association Rule Mining for AMR analysis</vt:lpstr>
      <vt:lpstr>Background On The Method</vt:lpstr>
      <vt:lpstr>Background On The Method</vt:lpstr>
      <vt:lpstr>Background On The Method</vt:lpstr>
      <vt:lpstr>Background On The Method</vt:lpstr>
      <vt:lpstr>Background On The Method</vt:lpstr>
      <vt:lpstr>Background On The Method</vt:lpstr>
      <vt:lpstr>Previous Work</vt:lpstr>
      <vt:lpstr>The Current Work</vt:lpstr>
      <vt:lpstr>Data Preparation</vt:lpstr>
      <vt:lpstr>PowerPoint Presentation</vt:lpstr>
      <vt:lpstr>Quality Measure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Glass</dc:creator>
  <cp:lastModifiedBy>Joshua Glass</cp:lastModifiedBy>
  <cp:revision>6</cp:revision>
  <dcterms:created xsi:type="dcterms:W3CDTF">2024-11-22T14:53:25Z</dcterms:created>
  <dcterms:modified xsi:type="dcterms:W3CDTF">2024-11-22T15:44:30Z</dcterms:modified>
</cp:coreProperties>
</file>