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47" r:id="rId2"/>
    <p:sldId id="548" r:id="rId3"/>
    <p:sldId id="549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8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8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8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8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8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48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48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48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48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19DD"/>
    <a:srgbClr val="009999"/>
    <a:srgbClr val="FF9900"/>
    <a:srgbClr val="DDDDDD"/>
    <a:srgbClr val="33CC33"/>
    <a:srgbClr val="FF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6" autoAdjust="0"/>
    <p:restoredTop sz="93139" autoAdjust="0"/>
  </p:normalViewPr>
  <p:slideViewPr>
    <p:cSldViewPr>
      <p:cViewPr varScale="1">
        <p:scale>
          <a:sx n="109" d="100"/>
          <a:sy n="109" d="100"/>
        </p:scale>
        <p:origin x="-18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E8569D-7445-4CB4-9601-D2C0A9261028}" type="datetimeFigureOut">
              <a:rPr lang="en-US" altLang="en-US"/>
              <a:pPr>
                <a:defRPr/>
              </a:pPr>
              <a:t>10/2/2015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8B29A5-E258-411C-B61A-D1D6F015E6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398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7B441-84FE-4756-AA1B-708097CB47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82241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2F64-05C0-411E-B1C5-88059D3477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15836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134CF-1FDC-40E2-B75F-FBE6AE752B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28423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B10AB-797B-430D-A0C7-44795B9ABE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30021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41142-95B9-46E7-807B-B77EF56DC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2888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145F-6CFB-4F0C-A47E-E812E5581E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7474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E79B1-E01B-4ACA-9A67-1EA03938F9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3010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03DAE-2946-421E-9388-1027ED6EE1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4864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61072-76D2-4884-807F-703A7306B7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155225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41CB3-F29F-411C-AA34-BED33F78D7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67198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0256D-BA1F-4039-B030-B29A4E5F5A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32079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462E4EB-2F9F-4A33-8CF3-3CA88541C1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9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4532"/>
              </p:ext>
            </p:extLst>
          </p:nvPr>
        </p:nvGraphicFramePr>
        <p:xfrm>
          <a:off x="2290763" y="1268413"/>
          <a:ext cx="13223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7" name="Equation" r:id="rId3" imgW="749160" imgH="419040" progId="Equation.DSMT4">
                  <p:embed/>
                </p:oleObj>
              </mc:Choice>
              <mc:Fallback>
                <p:oleObj name="Equation" r:id="rId3" imgW="74916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1268413"/>
                        <a:ext cx="13223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47667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One infinite plane (at </a:t>
            </a:r>
            <a:r>
              <a:rPr lang="en-US" sz="2000" i="1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= 0) oriented in the </a:t>
            </a:r>
            <a:r>
              <a:rPr lang="en-US" sz="2000" i="1" dirty="0" err="1" smtClean="0">
                <a:solidFill>
                  <a:srgbClr val="0000FF"/>
                </a:solidFill>
              </a:rPr>
              <a:t>yz</a:t>
            </a:r>
            <a:r>
              <a:rPr lang="en-US" sz="2000" dirty="0" smtClean="0">
                <a:solidFill>
                  <a:srgbClr val="0000FF"/>
                </a:solidFill>
              </a:rPr>
              <a:t> plane at potential V</a:t>
            </a:r>
            <a:r>
              <a:rPr lang="en-US" sz="2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: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053989"/>
              </p:ext>
            </p:extLst>
          </p:nvPr>
        </p:nvGraphicFramePr>
        <p:xfrm>
          <a:off x="2087563" y="2817813"/>
          <a:ext cx="18510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8" name="Equation" r:id="rId5" imgW="965160" imgH="253800" progId="Equation.DSMT4">
                  <p:embed/>
                </p:oleObj>
              </mc:Choice>
              <mc:Fallback>
                <p:oleObj name="Equation" r:id="rId5" imgW="9651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817813"/>
                        <a:ext cx="18510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234888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General solution</a:t>
            </a:r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95534" y="3645024"/>
            <a:ext cx="4101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Boundary condition: </a:t>
            </a:r>
            <a:r>
              <a:rPr lang="en-US" sz="2000" b="0" i="1" dirty="0" smtClean="0"/>
              <a:t>B</a:t>
            </a:r>
            <a:r>
              <a:rPr lang="en-US" sz="2000" b="0" dirty="0" smtClean="0"/>
              <a:t> must be </a:t>
            </a:r>
            <a:r>
              <a:rPr lang="en-US" sz="2000" b="0" i="1" dirty="0" smtClean="0"/>
              <a:t>V</a:t>
            </a:r>
            <a:r>
              <a:rPr lang="en-US" sz="2000" b="0" baseline="-25000" dirty="0" smtClean="0"/>
              <a:t>0</a:t>
            </a:r>
            <a:r>
              <a:rPr lang="en-US" sz="2000" b="0" dirty="0" smtClean="0"/>
              <a:t>!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Solution: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049889"/>
              </p:ext>
            </p:extLst>
          </p:nvPr>
        </p:nvGraphicFramePr>
        <p:xfrm>
          <a:off x="1954213" y="4868863"/>
          <a:ext cx="18780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9" name="Equation" r:id="rId7" imgW="977760" imgH="253800" progId="Equation.DSMT4">
                  <p:embed/>
                </p:oleObj>
              </mc:Choice>
              <mc:Fallback>
                <p:oleObj name="Equation" r:id="rId7" imgW="9777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868863"/>
                        <a:ext cx="18780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11760" y="5733256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Obviously </a:t>
            </a:r>
            <a:r>
              <a:rPr lang="en-US" sz="2000" b="0" i="1" dirty="0" smtClean="0"/>
              <a:t>A</a:t>
            </a:r>
            <a:r>
              <a:rPr lang="en-US" sz="2000" b="0" dirty="0" smtClean="0"/>
              <a:t> = -</a:t>
            </a:r>
            <a:r>
              <a:rPr lang="en-US" sz="2000" b="0" dirty="0" smtClean="0">
                <a:latin typeface="Symbol" panose="05050102010706020507" pitchFamily="18" charset="2"/>
              </a:rPr>
              <a:t>s</a:t>
            </a:r>
            <a:r>
              <a:rPr lang="en-US" sz="2000" b="0" dirty="0" smtClean="0"/>
              <a:t>/2</a:t>
            </a:r>
            <a:r>
              <a:rPr lang="en-US" sz="2000" b="0" dirty="0" smtClean="0">
                <a:latin typeface="Symbol" panose="05050102010706020507" pitchFamily="18" charset="2"/>
              </a:rPr>
              <a:t>e</a:t>
            </a:r>
            <a:r>
              <a:rPr lang="en-US" sz="2000" b="0" baseline="-25000" dirty="0" smtClean="0"/>
              <a:t>0</a:t>
            </a:r>
            <a:endParaRPr lang="en-US" sz="2000" b="0" baseline="-25000" dirty="0"/>
          </a:p>
        </p:txBody>
      </p:sp>
    </p:spTree>
    <p:extLst>
      <p:ext uri="{BB962C8B-B14F-4D97-AF65-F5344CB8AC3E}">
        <p14:creationId xmlns:p14="http://schemas.microsoft.com/office/powerpoint/2010/main" val="1246726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222" y="188640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Consider a box. </a:t>
            </a:r>
            <a:r>
              <a:rPr lang="en-US" sz="2000" dirty="0">
                <a:solidFill>
                  <a:srgbClr val="0000FF"/>
                </a:solidFill>
              </a:rPr>
              <a:t>T</a:t>
            </a:r>
            <a:r>
              <a:rPr lang="en-US" sz="2000" dirty="0" smtClean="0">
                <a:solidFill>
                  <a:srgbClr val="0000FF"/>
                </a:solidFill>
              </a:rPr>
              <a:t>he side oriented in the </a:t>
            </a:r>
            <a:r>
              <a:rPr lang="en-US" sz="2000" i="1" dirty="0" err="1" smtClean="0">
                <a:solidFill>
                  <a:srgbClr val="0000FF"/>
                </a:solidFill>
              </a:rPr>
              <a:t>yz</a:t>
            </a:r>
            <a:r>
              <a:rPr lang="en-US" sz="2000" dirty="0" smtClean="0">
                <a:solidFill>
                  <a:srgbClr val="0000FF"/>
                </a:solidFill>
              </a:rPr>
              <a:t> plane at </a:t>
            </a:r>
            <a:r>
              <a:rPr lang="en-US" sz="2000" i="1" dirty="0" smtClean="0">
                <a:solidFill>
                  <a:srgbClr val="0000FF"/>
                </a:solidFill>
              </a:rPr>
              <a:t>x </a:t>
            </a:r>
            <a:r>
              <a:rPr lang="en-US" sz="2000" dirty="0" smtClean="0">
                <a:solidFill>
                  <a:srgbClr val="0000FF"/>
                </a:solidFill>
              </a:rPr>
              <a:t>= 1 is at potential </a:t>
            </a:r>
            <a:r>
              <a:rPr lang="en-US" sz="2000" i="1" dirty="0" smtClean="0">
                <a:solidFill>
                  <a:srgbClr val="0000FF"/>
                </a:solidFill>
              </a:rPr>
              <a:t>V</a:t>
            </a:r>
            <a:r>
              <a:rPr lang="en-US" sz="2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, the parallel one is at </a:t>
            </a:r>
            <a:r>
              <a:rPr lang="en-US" sz="2000" i="1" dirty="0" smtClean="0">
                <a:solidFill>
                  <a:srgbClr val="0000FF"/>
                </a:solidFill>
              </a:rPr>
              <a:t>x </a:t>
            </a:r>
            <a:r>
              <a:rPr lang="en-US" sz="2000" dirty="0" smtClean="0">
                <a:solidFill>
                  <a:srgbClr val="0000FF"/>
                </a:solidFill>
              </a:rPr>
              <a:t>= </a:t>
            </a:r>
            <a:r>
              <a:rPr lang="en-US" sz="2000" i="1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and grounded. All the other sides are also grounded. </a:t>
            </a:r>
            <a:r>
              <a:rPr lang="en-US" altLang="zh-HK" sz="2000" dirty="0">
                <a:solidFill>
                  <a:srgbClr val="0000FF"/>
                </a:solidFill>
              </a:rPr>
              <a:t>Look at the solution along </a:t>
            </a:r>
            <a:r>
              <a:rPr lang="en-US" altLang="zh-HK" sz="2000" i="1" dirty="0">
                <a:solidFill>
                  <a:srgbClr val="0000FF"/>
                </a:solidFill>
              </a:rPr>
              <a:t>x</a:t>
            </a:r>
            <a:r>
              <a:rPr lang="en-US" altLang="zh-HK" sz="2000" dirty="0">
                <a:solidFill>
                  <a:srgbClr val="0000FF"/>
                </a:solidFill>
              </a:rPr>
              <a:t> only</a:t>
            </a:r>
            <a:r>
              <a:rPr lang="en-US" altLang="zh-HK" sz="2000" dirty="0" smtClean="0">
                <a:solidFill>
                  <a:srgbClr val="0000FF"/>
                </a:solidFill>
              </a:rPr>
              <a:t>.</a:t>
            </a:r>
            <a:endParaRPr lang="en-US" altLang="zh-HK" sz="2000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17045"/>
              </p:ext>
            </p:extLst>
          </p:nvPr>
        </p:nvGraphicFramePr>
        <p:xfrm>
          <a:off x="2195513" y="1268760"/>
          <a:ext cx="13668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5" name="Equation" r:id="rId3" imgW="774360" imgH="419040" progId="Equation.DSMT4">
                  <p:embed/>
                </p:oleObj>
              </mc:Choice>
              <mc:Fallback>
                <p:oleObj name="Equation" r:id="rId3" imgW="77436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68760"/>
                        <a:ext cx="13668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61782"/>
              </p:ext>
            </p:extLst>
          </p:nvPr>
        </p:nvGraphicFramePr>
        <p:xfrm>
          <a:off x="1795463" y="2420789"/>
          <a:ext cx="24368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6" name="Equation" r:id="rId5" imgW="1269720" imgH="253800" progId="Equation.DSMT4">
                  <p:embed/>
                </p:oleObj>
              </mc:Choice>
              <mc:Fallback>
                <p:oleObj name="Equation" r:id="rId5" imgW="1269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420789"/>
                        <a:ext cx="24368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988741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General solution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924944"/>
            <a:ext cx="7742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to account for the boundary condition that </a:t>
            </a:r>
            <a:r>
              <a:rPr lang="en-US" sz="2000" i="1" dirty="0" smtClean="0"/>
              <a:t>V</a:t>
            </a:r>
            <a:r>
              <a:rPr lang="en-US" sz="2000" dirty="0" smtClean="0"/>
              <a:t> = 0 at </a:t>
            </a:r>
            <a:r>
              <a:rPr lang="en-US" sz="2000" i="1" dirty="0" smtClean="0"/>
              <a:t>x</a:t>
            </a:r>
            <a:r>
              <a:rPr lang="en-US" sz="2000" dirty="0" smtClean="0"/>
              <a:t> = </a:t>
            </a:r>
            <a:r>
              <a:rPr lang="en-US" sz="2000" i="1" dirty="0" smtClean="0"/>
              <a:t>0</a:t>
            </a:r>
            <a:r>
              <a:rPr lang="en-US" sz="2000" dirty="0" smtClean="0"/>
              <a:t>?</a:t>
            </a:r>
          </a:p>
          <a:p>
            <a:r>
              <a:rPr lang="en-US" sz="2000" b="0" i="1" dirty="0" smtClean="0"/>
              <a:t>A = </a:t>
            </a:r>
            <a:r>
              <a:rPr lang="en-US" sz="2000" b="0" i="1" dirty="0" smtClean="0"/>
              <a:t>-B</a:t>
            </a:r>
            <a:r>
              <a:rPr lang="en-US" sz="2000" b="0" dirty="0" smtClean="0"/>
              <a:t>, </a:t>
            </a:r>
            <a:r>
              <a:rPr lang="en-US" sz="2000" b="0" i="1" dirty="0" smtClean="0"/>
              <a:t>k</a:t>
            </a:r>
            <a:r>
              <a:rPr lang="en-US" sz="2000" b="0" dirty="0" smtClean="0"/>
              <a:t> = 1</a:t>
            </a:r>
            <a:endParaRPr lang="en-US" sz="2000" b="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8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645024"/>
            <a:ext cx="1945926" cy="31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758217"/>
              </p:ext>
            </p:extLst>
          </p:nvPr>
        </p:nvGraphicFramePr>
        <p:xfrm>
          <a:off x="683568" y="3651163"/>
          <a:ext cx="2436813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7" name="Equation" r:id="rId8" imgW="1269720" imgH="1015920" progId="Equation.DSMT4">
                  <p:embed/>
                </p:oleObj>
              </mc:Choice>
              <mc:Fallback>
                <p:oleObj name="Equation" r:id="rId8" imgW="1269720" imgH="1015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51163"/>
                        <a:ext cx="2436813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5733256"/>
            <a:ext cx="684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sinh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 shows the desired behavior, </a:t>
            </a:r>
            <a:r>
              <a:rPr lang="en-US" sz="2000" i="1" dirty="0" smtClean="0"/>
              <a:t>A</a:t>
            </a:r>
            <a:r>
              <a:rPr lang="en-US" sz="2000" dirty="0" smtClean="0"/>
              <a:t> = 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/2sinh(1)</a:t>
            </a:r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98043"/>
              </p:ext>
            </p:extLst>
          </p:nvPr>
        </p:nvGraphicFramePr>
        <p:xfrm>
          <a:off x="2184400" y="6111875"/>
          <a:ext cx="25860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8" name="Equation" r:id="rId10" imgW="1346040" imgH="419040" progId="Equation.DSMT4">
                  <p:embed/>
                </p:oleObj>
              </mc:Choice>
              <mc:Fallback>
                <p:oleObj name="Equation" r:id="rId10" imgW="134604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6111875"/>
                        <a:ext cx="258603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34095"/>
              </p:ext>
            </p:extLst>
          </p:nvPr>
        </p:nvGraphicFramePr>
        <p:xfrm>
          <a:off x="3730401" y="3789040"/>
          <a:ext cx="1827213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9" name="Equation" r:id="rId12" imgW="952200" imgH="863280" progId="Equation.DSMT4">
                  <p:embed/>
                </p:oleObj>
              </mc:Choice>
              <mc:Fallback>
                <p:oleObj name="Equation" r:id="rId12" imgW="952200" imgH="863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401" y="3789040"/>
                        <a:ext cx="1827213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927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9472"/>
              </p:ext>
            </p:extLst>
          </p:nvPr>
        </p:nvGraphicFramePr>
        <p:xfrm>
          <a:off x="2195513" y="1268760"/>
          <a:ext cx="13668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1" name="Equation" r:id="rId3" imgW="774360" imgH="419040" progId="Equation.DSMT4">
                  <p:embed/>
                </p:oleObj>
              </mc:Choice>
              <mc:Fallback>
                <p:oleObj name="Equation" r:id="rId3" imgW="774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68760"/>
                        <a:ext cx="13668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311614"/>
              </p:ext>
            </p:extLst>
          </p:nvPr>
        </p:nvGraphicFramePr>
        <p:xfrm>
          <a:off x="1795463" y="2420789"/>
          <a:ext cx="24368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2" name="Equation" r:id="rId5" imgW="1269720" imgH="253800" progId="Equation.DSMT4">
                  <p:embed/>
                </p:oleObj>
              </mc:Choice>
              <mc:Fallback>
                <p:oleObj name="Equation" r:id="rId5" imgW="1269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420789"/>
                        <a:ext cx="24368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988741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General solution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924944"/>
            <a:ext cx="7742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to account for the boundary condition that </a:t>
            </a:r>
            <a:r>
              <a:rPr lang="en-US" sz="2000" i="1" dirty="0" smtClean="0"/>
              <a:t>V</a:t>
            </a:r>
            <a:r>
              <a:rPr lang="en-US" sz="2000" dirty="0" smtClean="0"/>
              <a:t> = 0 at </a:t>
            </a:r>
            <a:r>
              <a:rPr lang="en-US" sz="2000" i="1" dirty="0" smtClean="0"/>
              <a:t>x</a:t>
            </a:r>
            <a:r>
              <a:rPr lang="en-US" sz="2000" dirty="0" smtClean="0"/>
              <a:t> = </a:t>
            </a:r>
            <a:r>
              <a:rPr lang="en-US" sz="2000" i="1" dirty="0" smtClean="0"/>
              <a:t>0</a:t>
            </a:r>
            <a:r>
              <a:rPr lang="en-US" sz="2000" dirty="0" smtClean="0"/>
              <a:t>?</a:t>
            </a:r>
          </a:p>
          <a:p>
            <a:r>
              <a:rPr lang="en-US" sz="2000" b="0" i="1" dirty="0" smtClean="0"/>
              <a:t>A = B</a:t>
            </a:r>
            <a:r>
              <a:rPr lang="en-US" sz="2000" b="0" dirty="0" smtClean="0"/>
              <a:t>, </a:t>
            </a:r>
            <a:r>
              <a:rPr lang="en-US" sz="2000" b="0" i="1" dirty="0" smtClean="0"/>
              <a:t>k</a:t>
            </a:r>
            <a:r>
              <a:rPr lang="en-US" sz="2000" b="0" dirty="0" smtClean="0"/>
              <a:t> = 1</a:t>
            </a:r>
            <a:endParaRPr lang="en-US" sz="2000" b="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8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645024"/>
            <a:ext cx="1945926" cy="31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76170"/>
              </p:ext>
            </p:extLst>
          </p:nvPr>
        </p:nvGraphicFramePr>
        <p:xfrm>
          <a:off x="683568" y="3651163"/>
          <a:ext cx="2436813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3" name="Equation" r:id="rId8" imgW="1269720" imgH="1015920" progId="Equation.DSMT4">
                  <p:embed/>
                </p:oleObj>
              </mc:Choice>
              <mc:Fallback>
                <p:oleObj name="Equation" r:id="rId8" imgW="12697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51163"/>
                        <a:ext cx="2436813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496" y="5733256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cosh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 shows the desired </a:t>
            </a:r>
            <a:r>
              <a:rPr lang="en-US" sz="2000" dirty="0"/>
              <a:t>behavior, 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/2cosh(1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626073"/>
              </p:ext>
            </p:extLst>
          </p:nvPr>
        </p:nvGraphicFramePr>
        <p:xfrm>
          <a:off x="2136775" y="6111875"/>
          <a:ext cx="26828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4" name="Equation" r:id="rId10" imgW="1396800" imgH="419040" progId="Equation.DSMT4">
                  <p:embed/>
                </p:oleObj>
              </mc:Choice>
              <mc:Fallback>
                <p:oleObj name="Equation" r:id="rId10" imgW="1396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6111875"/>
                        <a:ext cx="26828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40322"/>
              </p:ext>
            </p:extLst>
          </p:nvPr>
        </p:nvGraphicFramePr>
        <p:xfrm>
          <a:off x="3779912" y="3789040"/>
          <a:ext cx="1827213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5" name="Equation" r:id="rId12" imgW="952200" imgH="863280" progId="Equation.DSMT4">
                  <p:embed/>
                </p:oleObj>
              </mc:Choice>
              <mc:Fallback>
                <p:oleObj name="Equation" r:id="rId12" imgW="9522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89040"/>
                        <a:ext cx="1827213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1222" y="253097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Consider a box. The two parallel sides in the </a:t>
            </a:r>
            <a:r>
              <a:rPr lang="en-US" sz="2000" i="1" dirty="0" err="1" smtClean="0">
                <a:solidFill>
                  <a:srgbClr val="0000FF"/>
                </a:solidFill>
              </a:rPr>
              <a:t>yz</a:t>
            </a:r>
            <a:r>
              <a:rPr lang="en-US" sz="2000" dirty="0" smtClean="0">
                <a:solidFill>
                  <a:srgbClr val="0000FF"/>
                </a:solidFill>
              </a:rPr>
              <a:t> plane are held at </a:t>
            </a:r>
            <a:r>
              <a:rPr lang="en-US" altLang="zh-HK" sz="2000" dirty="0">
                <a:solidFill>
                  <a:srgbClr val="0000FF"/>
                </a:solidFill>
              </a:rPr>
              <a:t>potential </a:t>
            </a:r>
            <a:r>
              <a:rPr lang="en-US" altLang="zh-HK" sz="2000" i="1" dirty="0">
                <a:solidFill>
                  <a:srgbClr val="0000FF"/>
                </a:solidFill>
              </a:rPr>
              <a:t>V</a:t>
            </a:r>
            <a:r>
              <a:rPr lang="en-US" altLang="zh-HK" sz="2000" baseline="-25000" dirty="0">
                <a:solidFill>
                  <a:srgbClr val="0000FF"/>
                </a:solidFill>
              </a:rPr>
              <a:t>0</a:t>
            </a:r>
            <a:r>
              <a:rPr lang="en-US" altLang="zh-HK" sz="2000" dirty="0" smtClean="0">
                <a:solidFill>
                  <a:srgbClr val="0000FF"/>
                </a:solidFill>
              </a:rPr>
              <a:t>, one is at </a:t>
            </a:r>
            <a:r>
              <a:rPr lang="en-US" sz="2000" i="1" dirty="0" smtClean="0">
                <a:solidFill>
                  <a:srgbClr val="0000FF"/>
                </a:solidFill>
              </a:rPr>
              <a:t>x </a:t>
            </a:r>
            <a:r>
              <a:rPr lang="en-US" sz="2000" dirty="0" smtClean="0">
                <a:solidFill>
                  <a:srgbClr val="0000FF"/>
                </a:solidFill>
              </a:rPr>
              <a:t>= -1 is other one is at </a:t>
            </a:r>
            <a:r>
              <a:rPr lang="en-US" sz="2000" i="1" dirty="0" smtClean="0">
                <a:solidFill>
                  <a:srgbClr val="0000FF"/>
                </a:solidFill>
              </a:rPr>
              <a:t>x </a:t>
            </a:r>
            <a:r>
              <a:rPr lang="en-US" sz="2000" dirty="0" smtClean="0">
                <a:solidFill>
                  <a:srgbClr val="0000FF"/>
                </a:solidFill>
              </a:rPr>
              <a:t>= </a:t>
            </a:r>
            <a:r>
              <a:rPr lang="en-US" sz="2000" i="1" dirty="0" smtClean="0">
                <a:solidFill>
                  <a:srgbClr val="0000FF"/>
                </a:solidFill>
              </a:rPr>
              <a:t>1. </a:t>
            </a:r>
            <a:r>
              <a:rPr lang="en-US" sz="2000" dirty="0" smtClean="0">
                <a:solidFill>
                  <a:srgbClr val="0000FF"/>
                </a:solidFill>
              </a:rPr>
              <a:t>All the other sides are grounded. Look at the solution along </a:t>
            </a:r>
            <a:r>
              <a:rPr lang="en-US" sz="2000" i="1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only.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67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205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預設簡報設計</vt:lpstr>
      <vt:lpstr>Equation</vt:lpstr>
      <vt:lpstr>MathType 6.0 Equation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Techniques for Calculating Potentials</dc:title>
  <dc:creator>To Wai Shan</dc:creator>
  <cp:lastModifiedBy>Lortz</cp:lastModifiedBy>
  <cp:revision>137</cp:revision>
  <dcterms:created xsi:type="dcterms:W3CDTF">2007-09-28T08:58:07Z</dcterms:created>
  <dcterms:modified xsi:type="dcterms:W3CDTF">2015-10-02T09:42:41Z</dcterms:modified>
</cp:coreProperties>
</file>