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7"/>
  </p:notesMasterIdLst>
  <p:sldIdLst>
    <p:sldId id="256" r:id="rId2"/>
    <p:sldId id="275" r:id="rId3"/>
    <p:sldId id="257" r:id="rId4"/>
    <p:sldId id="276" r:id="rId5"/>
    <p:sldId id="277" r:id="rId6"/>
    <p:sldId id="278" r:id="rId7"/>
    <p:sldId id="284" r:id="rId8"/>
    <p:sldId id="265" r:id="rId9"/>
    <p:sldId id="271" r:id="rId10"/>
    <p:sldId id="273" r:id="rId11"/>
    <p:sldId id="280" r:id="rId12"/>
    <p:sldId id="282" r:id="rId13"/>
    <p:sldId id="258" r:id="rId14"/>
    <p:sldId id="285"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89" d="100"/>
          <a:sy n="89" d="100"/>
        </p:scale>
        <p:origin x="621" y="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526737-F744-4B03-B294-F18C3F21C769}" type="datetimeFigureOut">
              <a:rPr lang="en-US" smtClean="0"/>
              <a:t>3/29/2016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17DBE-3712-4151-97F8-B7411C3A03DC}" type="slidenum">
              <a:rPr lang="en-US" smtClean="0"/>
              <a:t>‹#›</a:t>
            </a:fld>
            <a:endParaRPr lang="en-US"/>
          </a:p>
        </p:txBody>
      </p:sp>
    </p:spTree>
    <p:extLst>
      <p:ext uri="{BB962C8B-B14F-4D97-AF65-F5344CB8AC3E}">
        <p14:creationId xmlns:p14="http://schemas.microsoft.com/office/powerpoint/2010/main" val="1868674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3853AC9-5F08-4BFF-B24D-7497D5024E38}" type="datetime1">
              <a:rPr lang="en-US" smtClean="0"/>
              <a:t>3/29/2016</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Springboard Foundations of Data Science - Craig Calder</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358CF8C-D631-410F-8801-EC23C1D88FF9}"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E08B84-9C5E-4F44-ADEF-B0512E32B1EA}"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EBF4901-1DCE-41F3-8C86-BC746F350F28}"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425E99C-ACF6-43BE-8F2C-5D6823F1EEFE}"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F3B60606-83B0-4DB1-9DC2-B193D64B8388}" type="datetime1">
              <a:rPr lang="en-US" smtClean="0"/>
              <a:t>3/29/2016</a:t>
            </a:fld>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54A592FC-477C-4C54-9940-0D42B5B94975}" type="datetime1">
              <a:rPr lang="en-US" smtClean="0"/>
              <a:t>3/29/2016</a:t>
            </a:fld>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9842FDB-32ED-4359-909B-960FB35B16D8}" type="datetime1">
              <a:rPr lang="en-US" smtClean="0"/>
              <a:t>3/29/2016</a:t>
            </a:fld>
            <a:endParaRPr lang="en-US" dirty="0"/>
          </a:p>
        </p:txBody>
      </p:sp>
      <p:sp>
        <p:nvSpPr>
          <p:cNvPr id="5" name="Footer Placeholder 4"/>
          <p:cNvSpPr>
            <a:spLocks noGrp="1"/>
          </p:cNvSpPr>
          <p:nvPr>
            <p:ph type="ftr" sz="quarter" idx="11"/>
          </p:nvPr>
        </p:nvSpPr>
        <p:spPr/>
        <p:txBody>
          <a:bodyPr/>
          <a:lstStyle/>
          <a:p>
            <a:r>
              <a:rPr lang="en-US" smtClean="0"/>
              <a:t>Springboard Foundations of Data Science - Craig Calder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536814-B449-4888-A853-093C2045E0EB}" type="datetime1">
              <a:rPr lang="en-US" smtClean="0"/>
              <a:t>3/29/2016</a:t>
            </a:fld>
            <a:endParaRPr lang="en-US" dirty="0"/>
          </a:p>
        </p:txBody>
      </p:sp>
      <p:sp>
        <p:nvSpPr>
          <p:cNvPr id="5" name="Footer Placeholder 4"/>
          <p:cNvSpPr>
            <a:spLocks noGrp="1"/>
          </p:cNvSpPr>
          <p:nvPr>
            <p:ph type="ftr" sz="quarter" idx="11"/>
          </p:nvPr>
        </p:nvSpPr>
        <p:spPr/>
        <p:txBody>
          <a:bodyPr/>
          <a:lstStyle/>
          <a:p>
            <a:r>
              <a:rPr lang="en-US" smtClean="0"/>
              <a:t>Springboard Foundations of Data Science - Craig Calder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022686-44DD-4907-8D19-FF8DB19B7431}" type="datetime1">
              <a:rPr lang="en-US" smtClean="0"/>
              <a:t>3/29/2016</a:t>
            </a:fld>
            <a:endParaRPr lang="en-US" dirty="0"/>
          </a:p>
        </p:txBody>
      </p:sp>
      <p:sp>
        <p:nvSpPr>
          <p:cNvPr id="5" name="Footer Placeholder 4"/>
          <p:cNvSpPr>
            <a:spLocks noGrp="1"/>
          </p:cNvSpPr>
          <p:nvPr>
            <p:ph type="ftr" sz="quarter" idx="11"/>
          </p:nvPr>
        </p:nvSpPr>
        <p:spPr/>
        <p:txBody>
          <a:bodyPr/>
          <a:lstStyle/>
          <a:p>
            <a:r>
              <a:rPr lang="en-US" smtClean="0"/>
              <a:t>Springboard Foundations of Data Science - Craig Calder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79D4BA8-D320-44A3-BC08-C2E8E977F907}" type="datetime1">
              <a:rPr lang="en-US" smtClean="0"/>
              <a:t>3/29/2016</a:t>
            </a:fld>
            <a:endParaRPr lang="en-US" dirty="0"/>
          </a:p>
        </p:txBody>
      </p:sp>
      <p:sp>
        <p:nvSpPr>
          <p:cNvPr id="5" name="Footer Placeholder 4"/>
          <p:cNvSpPr>
            <a:spLocks noGrp="1"/>
          </p:cNvSpPr>
          <p:nvPr>
            <p:ph type="ftr" sz="quarter" idx="11"/>
          </p:nvPr>
        </p:nvSpPr>
        <p:spPr/>
        <p:txBody>
          <a:bodyPr/>
          <a:lstStyle/>
          <a:p>
            <a:r>
              <a:rPr lang="en-US" smtClean="0"/>
              <a:t>Springboard Foundations of Data Science - Craig Calder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E738B21-4DB0-4D76-844B-5BEFE8D1384E}"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3CE3A3-2F08-4628-B953-766256A2B833}" type="datetime1">
              <a:rPr lang="en-US" smtClean="0"/>
              <a:t>3/29/2016</a:t>
            </a:fld>
            <a:endParaRPr lang="en-US" dirty="0"/>
          </a:p>
        </p:txBody>
      </p:sp>
      <p:sp>
        <p:nvSpPr>
          <p:cNvPr id="8" name="Footer Placeholder 7"/>
          <p:cNvSpPr>
            <a:spLocks noGrp="1"/>
          </p:cNvSpPr>
          <p:nvPr>
            <p:ph type="ftr" sz="quarter" idx="11"/>
          </p:nvPr>
        </p:nvSpPr>
        <p:spPr/>
        <p:txBody>
          <a:bodyPr/>
          <a:lstStyle/>
          <a:p>
            <a:r>
              <a:rPr lang="en-US" smtClean="0"/>
              <a:t>Springboard Foundations of Data Science - Craig Calder</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91F1107-D571-4B1E-997B-C34CDCBBC410}" type="datetime1">
              <a:rPr lang="en-US" smtClean="0"/>
              <a:t>3/29/2016</a:t>
            </a:fld>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33A390-CD59-41E8-BAAF-735D41B93D26}" type="datetime1">
              <a:rPr lang="en-US" smtClean="0"/>
              <a:t>3/29/2016</a:t>
            </a:fld>
            <a:endParaRPr lang="en-US" dirty="0"/>
          </a:p>
        </p:txBody>
      </p:sp>
      <p:sp>
        <p:nvSpPr>
          <p:cNvPr id="3" name="Footer Placeholder 2"/>
          <p:cNvSpPr>
            <a:spLocks noGrp="1"/>
          </p:cNvSpPr>
          <p:nvPr>
            <p:ph type="ftr" sz="quarter" idx="11"/>
          </p:nvPr>
        </p:nvSpPr>
        <p:spPr/>
        <p:txBody>
          <a:bodyPr/>
          <a:lstStyle/>
          <a:p>
            <a:r>
              <a:rPr lang="en-US" smtClean="0"/>
              <a:t>Springboard Foundations of Data Science - Craig Calder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2AD6A8-F119-46ED-A56D-8B1F5257584B}"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B3D9C7-CD71-475B-A94B-55A41AB9DA06}" type="datetime1">
              <a:rPr lang="en-US" smtClean="0"/>
              <a:t>3/29/2016</a:t>
            </a:fld>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1E3E59-E8EC-4AF5-9CED-A0634F405AF2}" type="datetime1">
              <a:rPr lang="en-US" smtClean="0"/>
              <a:t>3/29/2016</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Springboard Foundations of Data Science - Craig Calder</a:t>
            </a:r>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lendingclub.com/info/download-data.action/loan.cs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Capstone Project</a:t>
            </a:r>
            <a:br>
              <a:rPr lang="en-US" dirty="0" smtClean="0"/>
            </a:br>
            <a:r>
              <a:rPr lang="en-US" dirty="0" smtClean="0"/>
              <a:t>Foundations of Data Science</a:t>
            </a:r>
            <a:endParaRPr lang="en-US" dirty="0"/>
          </a:p>
        </p:txBody>
      </p:sp>
      <p:sp>
        <p:nvSpPr>
          <p:cNvPr id="3" name="Subtitle 2"/>
          <p:cNvSpPr>
            <a:spLocks noGrp="1"/>
          </p:cNvSpPr>
          <p:nvPr>
            <p:ph type="subTitle" idx="1"/>
          </p:nvPr>
        </p:nvSpPr>
        <p:spPr/>
        <p:txBody>
          <a:bodyPr/>
          <a:lstStyle/>
          <a:p>
            <a:r>
              <a:rPr lang="en-US" dirty="0" smtClean="0"/>
              <a:t>Craig Calder</a:t>
            </a:r>
          </a:p>
          <a:p>
            <a:r>
              <a:rPr lang="en-US" dirty="0" smtClean="0"/>
              <a:t>March 2016</a:t>
            </a:r>
            <a:endParaRPr lang="en-US" dirty="0"/>
          </a:p>
        </p:txBody>
      </p:sp>
    </p:spTree>
    <p:extLst>
      <p:ext uri="{BB962C8B-B14F-4D97-AF65-F5344CB8AC3E}">
        <p14:creationId xmlns:p14="http://schemas.microsoft.com/office/powerpoint/2010/main" val="25293712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580" y="597002"/>
            <a:ext cx="9905998" cy="1478570"/>
          </a:xfrm>
        </p:spPr>
        <p:txBody>
          <a:bodyPr/>
          <a:lstStyle/>
          <a:p>
            <a:r>
              <a:rPr lang="en-US" dirty="0" smtClean="0"/>
              <a:t>MODEL: Classification Tree</a:t>
            </a:r>
            <a:endParaRPr lang="en-US" dirty="0"/>
          </a:p>
        </p:txBody>
      </p:sp>
      <p:sp>
        <p:nvSpPr>
          <p:cNvPr id="3" name="Footer Placeholder 2"/>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0580" y="1677658"/>
            <a:ext cx="4018090" cy="2191686"/>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8585" y="1677658"/>
            <a:ext cx="2903696" cy="1682359"/>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68585" y="3590332"/>
            <a:ext cx="4691371" cy="2442038"/>
          </a:xfrm>
          <a:prstGeom prst="rect">
            <a:avLst/>
          </a:prstGeom>
        </p:spPr>
      </p:pic>
      <p:sp>
        <p:nvSpPr>
          <p:cNvPr id="13" name="Rectangle 12"/>
          <p:cNvSpPr/>
          <p:nvPr/>
        </p:nvSpPr>
        <p:spPr>
          <a:xfrm>
            <a:off x="8721397" y="1625449"/>
            <a:ext cx="1389179" cy="900246"/>
          </a:xfrm>
          <a:prstGeom prst="rect">
            <a:avLst/>
          </a:prstGeom>
        </p:spPr>
        <p:txBody>
          <a:bodyPr wrap="square">
            <a:spAutoFit/>
          </a:bodyPr>
          <a:lstStyle/>
          <a:p>
            <a:r>
              <a:rPr lang="en-US" sz="1050" dirty="0" smtClean="0"/>
              <a:t>Do </a:t>
            </a:r>
            <a:r>
              <a:rPr lang="en-US" sz="1050" dirty="0"/>
              <a:t>K-fold cross-validation </a:t>
            </a:r>
            <a:r>
              <a:rPr lang="en-US" sz="1050" dirty="0" smtClean="0"/>
              <a:t>to </a:t>
            </a:r>
            <a:r>
              <a:rPr lang="en-US" sz="1050" dirty="0"/>
              <a:t>find the </a:t>
            </a:r>
            <a:r>
              <a:rPr lang="en-US" sz="1050" dirty="0" smtClean="0"/>
              <a:t>best </a:t>
            </a:r>
            <a:r>
              <a:rPr lang="en-US" sz="1050" dirty="0"/>
              <a:t>number </a:t>
            </a:r>
            <a:r>
              <a:rPr lang="en-US" sz="1050" dirty="0" smtClean="0"/>
              <a:t>of </a:t>
            </a:r>
            <a:r>
              <a:rPr lang="en-US" sz="1050" dirty="0"/>
              <a:t>nodes for </a:t>
            </a:r>
            <a:r>
              <a:rPr lang="en-US" sz="1050" dirty="0" smtClean="0"/>
              <a:t>the tree that minimizes overfitting.</a:t>
            </a:r>
            <a:endParaRPr lang="en-US" sz="1050" dirty="0"/>
          </a:p>
        </p:txBody>
      </p:sp>
      <p:sp>
        <p:nvSpPr>
          <p:cNvPr id="14" name="Rectangle 13"/>
          <p:cNvSpPr/>
          <p:nvPr/>
        </p:nvSpPr>
        <p:spPr>
          <a:xfrm>
            <a:off x="1200580" y="3903214"/>
            <a:ext cx="3817861" cy="738664"/>
          </a:xfrm>
          <a:prstGeom prst="rect">
            <a:avLst/>
          </a:prstGeom>
        </p:spPr>
        <p:txBody>
          <a:bodyPr wrap="square">
            <a:spAutoFit/>
          </a:bodyPr>
          <a:lstStyle/>
          <a:p>
            <a:r>
              <a:rPr lang="en-US" sz="1050" dirty="0" smtClean="0"/>
              <a:t>The classification model run with all variables</a:t>
            </a:r>
            <a:r>
              <a:rPr lang="en-US" sz="1050" dirty="0"/>
              <a:t>. </a:t>
            </a:r>
            <a:r>
              <a:rPr lang="en-US" sz="1050" dirty="0" smtClean="0"/>
              <a:t/>
            </a:r>
            <a:br>
              <a:rPr lang="en-US" sz="1050" dirty="0" smtClean="0"/>
            </a:br>
            <a:r>
              <a:rPr lang="en-US" sz="1050" dirty="0" smtClean="0"/>
              <a:t>Number </a:t>
            </a:r>
            <a:r>
              <a:rPr lang="en-US" sz="1050" dirty="0"/>
              <a:t>of terminal nodes:  10 </a:t>
            </a:r>
          </a:p>
          <a:p>
            <a:r>
              <a:rPr lang="en-US" sz="1050" dirty="0"/>
              <a:t>Residual mean deviance:  </a:t>
            </a:r>
            <a:r>
              <a:rPr lang="en-US" sz="1050" dirty="0" smtClean="0"/>
              <a:t>1.318</a:t>
            </a:r>
            <a:endParaRPr lang="en-US" sz="1050" dirty="0"/>
          </a:p>
          <a:p>
            <a:r>
              <a:rPr lang="en-US" sz="1050" dirty="0"/>
              <a:t>Misclassification error rate: </a:t>
            </a:r>
            <a:r>
              <a:rPr lang="en-US" sz="1050" dirty="0" smtClean="0"/>
              <a:t>0.3888</a:t>
            </a:r>
            <a:endParaRPr lang="en-US" sz="1050" dirty="0"/>
          </a:p>
        </p:txBody>
      </p:sp>
      <p:sp>
        <p:nvSpPr>
          <p:cNvPr id="6" name="Rectangle 5"/>
          <p:cNvSpPr/>
          <p:nvPr/>
        </p:nvSpPr>
        <p:spPr>
          <a:xfrm>
            <a:off x="7594040" y="4072687"/>
            <a:ext cx="2051575" cy="738664"/>
          </a:xfrm>
          <a:prstGeom prst="rect">
            <a:avLst/>
          </a:prstGeom>
        </p:spPr>
        <p:txBody>
          <a:bodyPr wrap="square">
            <a:spAutoFit/>
          </a:bodyPr>
          <a:lstStyle/>
          <a:p>
            <a:r>
              <a:rPr lang="en-US" sz="1050" dirty="0" smtClean="0">
                <a:solidFill>
                  <a:srgbClr val="0070C0"/>
                </a:solidFill>
              </a:rPr>
              <a:t>Revised model using 3 as the number </a:t>
            </a:r>
            <a:r>
              <a:rPr lang="en-US" sz="1050" dirty="0">
                <a:solidFill>
                  <a:srgbClr val="0070C0"/>
                </a:solidFill>
              </a:rPr>
              <a:t>of terminal </a:t>
            </a:r>
            <a:r>
              <a:rPr lang="en-US" sz="1050" dirty="0" smtClean="0">
                <a:solidFill>
                  <a:srgbClr val="0070C0"/>
                </a:solidFill>
              </a:rPr>
              <a:t>nodes</a:t>
            </a:r>
            <a:r>
              <a:rPr lang="en-US" sz="1050" dirty="0">
                <a:solidFill>
                  <a:srgbClr val="0070C0"/>
                </a:solidFill>
              </a:rPr>
              <a:t>:</a:t>
            </a:r>
          </a:p>
          <a:p>
            <a:r>
              <a:rPr lang="en-US" sz="1050" dirty="0">
                <a:solidFill>
                  <a:srgbClr val="0070C0"/>
                </a:solidFill>
              </a:rPr>
              <a:t>Residual mean deviance:  </a:t>
            </a:r>
            <a:r>
              <a:rPr lang="en-US" sz="1050" dirty="0" smtClean="0">
                <a:solidFill>
                  <a:srgbClr val="0070C0"/>
                </a:solidFill>
              </a:rPr>
              <a:t>1.341</a:t>
            </a:r>
            <a:endParaRPr lang="en-US" sz="1050" dirty="0">
              <a:solidFill>
                <a:srgbClr val="0070C0"/>
              </a:solidFill>
            </a:endParaRPr>
          </a:p>
          <a:p>
            <a:r>
              <a:rPr lang="en-US" sz="1050" dirty="0">
                <a:solidFill>
                  <a:srgbClr val="0070C0"/>
                </a:solidFill>
              </a:rPr>
              <a:t>Misclassification error rate: </a:t>
            </a:r>
            <a:r>
              <a:rPr lang="en-US" sz="1050" dirty="0" smtClean="0">
                <a:solidFill>
                  <a:srgbClr val="0070C0"/>
                </a:solidFill>
              </a:rPr>
              <a:t>0.4047</a:t>
            </a:r>
            <a:endParaRPr lang="en-US" sz="1050" dirty="0">
              <a:solidFill>
                <a:srgbClr val="0070C0"/>
              </a:solidFill>
            </a:endParaRPr>
          </a:p>
        </p:txBody>
      </p:sp>
    </p:spTree>
    <p:extLst>
      <p:ext uri="{BB962C8B-B14F-4D97-AF65-F5344CB8AC3E}">
        <p14:creationId xmlns:p14="http://schemas.microsoft.com/office/powerpoint/2010/main" val="4261395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RTree</a:t>
            </a:r>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11</a:t>
            </a:fld>
            <a:endParaRPr lang="en-US" dirty="0"/>
          </a:p>
        </p:txBody>
      </p:sp>
      <p:sp>
        <p:nvSpPr>
          <p:cNvPr id="7" name="Rectangle 6"/>
          <p:cNvSpPr/>
          <p:nvPr/>
        </p:nvSpPr>
        <p:spPr>
          <a:xfrm>
            <a:off x="1242163" y="1754637"/>
            <a:ext cx="3146957" cy="1569660"/>
          </a:xfrm>
          <a:prstGeom prst="rect">
            <a:avLst/>
          </a:prstGeom>
        </p:spPr>
        <p:txBody>
          <a:bodyPr wrap="square">
            <a:spAutoFit/>
          </a:bodyPr>
          <a:lstStyle/>
          <a:p>
            <a:r>
              <a:rPr lang="en-US" sz="1200" dirty="0" smtClean="0"/>
              <a:t>The </a:t>
            </a:r>
            <a:r>
              <a:rPr lang="en-US" sz="1200" dirty="0" err="1" smtClean="0"/>
              <a:t>Rtree</a:t>
            </a:r>
            <a:r>
              <a:rPr lang="en-US" sz="1200" dirty="0" smtClean="0"/>
              <a:t> model, shown below using default values, creates an </a:t>
            </a:r>
            <a:r>
              <a:rPr lang="en-US" sz="1200" dirty="0" err="1" smtClean="0"/>
              <a:t>overfitted</a:t>
            </a:r>
            <a:r>
              <a:rPr lang="en-US" sz="1200" dirty="0" smtClean="0"/>
              <a:t> tree. But by increasing the number of observations assigned to a minimum split, or by controlling the maximum depth, we can reduce the model down  to a meaningful number of nodes.</a:t>
            </a:r>
            <a:br>
              <a:rPr lang="en-US" sz="1200" dirty="0" smtClean="0"/>
            </a:br>
            <a:r>
              <a:rPr lang="en-US" sz="1200" dirty="0" smtClean="0"/>
              <a:t/>
            </a:r>
            <a:br>
              <a:rPr lang="en-US" sz="1200" dirty="0" smtClean="0"/>
            </a:br>
            <a:endParaRPr lang="en-US" sz="1200" dirty="0"/>
          </a:p>
        </p:txBody>
      </p:sp>
      <p:pic>
        <p:nvPicPr>
          <p:cNvPr id="11" name="Content Placeholder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2163" y="3098127"/>
            <a:ext cx="2954753" cy="1784108"/>
          </a:xfr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66620" y="1754637"/>
            <a:ext cx="6424443" cy="4128637"/>
          </a:xfrm>
          <a:prstGeom prst="rect">
            <a:avLst/>
          </a:prstGeom>
        </p:spPr>
      </p:pic>
    </p:spTree>
    <p:extLst>
      <p:ext uri="{BB962C8B-B14F-4D97-AF65-F5344CB8AC3E}">
        <p14:creationId xmlns:p14="http://schemas.microsoft.com/office/powerpoint/2010/main" val="1649862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a:t>
            </a:r>
            <a:r>
              <a:rPr lang="en-US" dirty="0" err="1" smtClean="0"/>
              <a:t>Rtree</a:t>
            </a:r>
            <a:r>
              <a:rPr lang="en-US" dirty="0" smtClean="0"/>
              <a:t> Validation</a:t>
            </a:r>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12</a:t>
            </a:fld>
            <a:endParaRPr lang="en-US" dirty="0"/>
          </a:p>
        </p:txBody>
      </p:sp>
      <p:sp>
        <p:nvSpPr>
          <p:cNvPr id="6" name="Rectangle 5"/>
          <p:cNvSpPr/>
          <p:nvPr/>
        </p:nvSpPr>
        <p:spPr>
          <a:xfrm>
            <a:off x="1141411" y="1771914"/>
            <a:ext cx="3783209" cy="1200329"/>
          </a:xfrm>
          <a:prstGeom prst="rect">
            <a:avLst/>
          </a:prstGeom>
        </p:spPr>
        <p:txBody>
          <a:bodyPr wrap="square">
            <a:spAutoFit/>
          </a:bodyPr>
          <a:lstStyle/>
          <a:p>
            <a:r>
              <a:rPr lang="en-US" sz="1200" dirty="0" smtClean="0"/>
              <a:t>Analyzing for the optimal depth that minimizes overfitting. The analysis below suggests that either three or four splits are the optimal. In trying both, four resulted in a more compelling tree and is shown on the right.</a:t>
            </a:r>
            <a:br>
              <a:rPr lang="en-US" sz="1200" dirty="0" smtClean="0"/>
            </a:br>
            <a:r>
              <a:rPr lang="en-US" sz="1200" dirty="0" smtClean="0"/>
              <a:t/>
            </a:r>
            <a:br>
              <a:rPr lang="en-US" sz="1200" dirty="0" smtClean="0"/>
            </a:b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8823" y="1771914"/>
            <a:ext cx="6400895" cy="3455571"/>
          </a:xfrm>
          <a:prstGeom prst="rect">
            <a:avLst/>
          </a:prstGeom>
        </p:spPr>
      </p:pic>
      <p:sp>
        <p:nvSpPr>
          <p:cNvPr id="10" name="Rectangle 9"/>
          <p:cNvSpPr/>
          <p:nvPr/>
        </p:nvSpPr>
        <p:spPr>
          <a:xfrm>
            <a:off x="4998822" y="5236943"/>
            <a:ext cx="6400895" cy="646331"/>
          </a:xfrm>
          <a:prstGeom prst="rect">
            <a:avLst/>
          </a:prstGeom>
        </p:spPr>
        <p:txBody>
          <a:bodyPr wrap="square">
            <a:spAutoFit/>
          </a:bodyPr>
          <a:lstStyle/>
          <a:p>
            <a:r>
              <a:rPr lang="en-US" sz="900" dirty="0" smtClean="0">
                <a:latin typeface="Corbel" panose="020B0503020204020204" pitchFamily="34" charset="0"/>
                <a:ea typeface="SimSun" panose="02010600030101010101" pitchFamily="2" charset="-122"/>
                <a:cs typeface="Tahoma" panose="020B0604030504040204" pitchFamily="34" charset="0"/>
              </a:rPr>
              <a:t>Variable definitions: </a:t>
            </a:r>
            <a:br>
              <a:rPr lang="en-US" sz="900" dirty="0" smtClean="0">
                <a:latin typeface="Corbel" panose="020B0503020204020204" pitchFamily="34" charset="0"/>
                <a:ea typeface="SimSun" panose="02010600030101010101" pitchFamily="2" charset="-122"/>
                <a:cs typeface="Tahoma" panose="020B0604030504040204" pitchFamily="34" charset="0"/>
              </a:rPr>
            </a:br>
            <a:r>
              <a:rPr lang="en-US" sz="900" dirty="0" err="1" smtClean="0">
                <a:latin typeface="Corbel" panose="020B0503020204020204" pitchFamily="34" charset="0"/>
                <a:ea typeface="SimSun" panose="02010600030101010101" pitchFamily="2" charset="-122"/>
                <a:cs typeface="Tahoma" panose="020B0604030504040204" pitchFamily="34" charset="0"/>
              </a:rPr>
              <a:t>revol_util</a:t>
            </a:r>
            <a:r>
              <a:rPr lang="en-US" sz="900" dirty="0" smtClean="0">
                <a:latin typeface="Corbel" panose="020B0503020204020204" pitchFamily="34" charset="0"/>
                <a:ea typeface="SimSun" panose="02010600030101010101" pitchFamily="2" charset="-122"/>
                <a:cs typeface="Tahoma" panose="020B0604030504040204" pitchFamily="34" charset="0"/>
              </a:rPr>
              <a:t> = Revolving </a:t>
            </a:r>
            <a:r>
              <a:rPr lang="en-US" sz="900" dirty="0">
                <a:latin typeface="Corbel" panose="020B0503020204020204" pitchFamily="34" charset="0"/>
                <a:ea typeface="SimSun" panose="02010600030101010101" pitchFamily="2" charset="-122"/>
                <a:cs typeface="Tahoma" panose="020B0604030504040204" pitchFamily="34" charset="0"/>
              </a:rPr>
              <a:t>line utilization rate, or the amount of credit the borrower is using relative to all available revolving credit. </a:t>
            </a:r>
            <a:r>
              <a:rPr lang="en-US" sz="900" dirty="0" smtClean="0">
                <a:latin typeface="Corbel" panose="020B0503020204020204" pitchFamily="34" charset="0"/>
                <a:ea typeface="SimSun" panose="02010600030101010101" pitchFamily="2" charset="-122"/>
                <a:cs typeface="Tahoma" panose="020B0604030504040204" pitchFamily="34" charset="0"/>
              </a:rPr>
              <a:t/>
            </a:r>
            <a:br>
              <a:rPr lang="en-US" sz="900" dirty="0" smtClean="0">
                <a:latin typeface="Corbel" panose="020B0503020204020204" pitchFamily="34" charset="0"/>
                <a:ea typeface="SimSun" panose="02010600030101010101" pitchFamily="2" charset="-122"/>
                <a:cs typeface="Tahoma" panose="020B0604030504040204" pitchFamily="34" charset="0"/>
              </a:rPr>
            </a:br>
            <a:r>
              <a:rPr lang="en-US" sz="900" dirty="0" err="1">
                <a:latin typeface="Corbel" panose="020B0503020204020204" pitchFamily="34" charset="0"/>
                <a:ea typeface="SimSun" panose="02010600030101010101" pitchFamily="2" charset="-122"/>
                <a:cs typeface="Tahoma" panose="020B0604030504040204" pitchFamily="34" charset="0"/>
              </a:rPr>
              <a:t>d</a:t>
            </a:r>
            <a:r>
              <a:rPr lang="en-US" sz="900" dirty="0" err="1" smtClean="0">
                <a:latin typeface="Corbel" panose="020B0503020204020204" pitchFamily="34" charset="0"/>
                <a:ea typeface="SimSun" panose="02010600030101010101" pitchFamily="2" charset="-122"/>
                <a:cs typeface="Tahoma" panose="020B0604030504040204" pitchFamily="34" charset="0"/>
              </a:rPr>
              <a:t>ti</a:t>
            </a:r>
            <a:r>
              <a:rPr lang="en-US" sz="900" dirty="0" smtClean="0">
                <a:latin typeface="Corbel" panose="020B0503020204020204" pitchFamily="34" charset="0"/>
                <a:ea typeface="SimSun" panose="02010600030101010101" pitchFamily="2" charset="-122"/>
                <a:cs typeface="Tahoma" panose="020B0604030504040204" pitchFamily="34" charset="0"/>
              </a:rPr>
              <a:t> = A </a:t>
            </a:r>
            <a:r>
              <a:rPr lang="en-US" sz="900" dirty="0">
                <a:latin typeface="Corbel" panose="020B0503020204020204" pitchFamily="34" charset="0"/>
                <a:ea typeface="SimSun" panose="02010600030101010101" pitchFamily="2" charset="-122"/>
                <a:cs typeface="Tahoma" panose="020B0604030504040204" pitchFamily="34" charset="0"/>
              </a:rPr>
              <a:t>ratio calculated using the borrower's total monthly debt payments on the total debt </a:t>
            </a:r>
            <a:r>
              <a:rPr lang="en-US" sz="900" dirty="0" smtClean="0">
                <a:latin typeface="Corbel" panose="020B0503020204020204" pitchFamily="34" charset="0"/>
                <a:ea typeface="SimSun" panose="02010600030101010101" pitchFamily="2" charset="-122"/>
                <a:cs typeface="Tahoma" panose="020B0604030504040204" pitchFamily="34" charset="0"/>
              </a:rPr>
              <a:t>obligations, </a:t>
            </a:r>
            <a:r>
              <a:rPr lang="en-US" sz="900" dirty="0">
                <a:latin typeface="Corbel" panose="020B0503020204020204" pitchFamily="34" charset="0"/>
                <a:ea typeface="SimSun" panose="02010600030101010101" pitchFamily="2" charset="-122"/>
                <a:cs typeface="Tahoma" panose="020B0604030504040204" pitchFamily="34" charset="0"/>
              </a:rPr>
              <a:t>divided by the borrower's self-reported monthly income.</a:t>
            </a:r>
            <a:endParaRPr lang="en-US" sz="9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614" y="2694542"/>
            <a:ext cx="3556887" cy="2090689"/>
          </a:xfrm>
          <a:prstGeom prst="rect">
            <a:avLst/>
          </a:prstGeom>
        </p:spPr>
      </p:pic>
    </p:spTree>
    <p:extLst>
      <p:ext uri="{BB962C8B-B14F-4D97-AF65-F5344CB8AC3E}">
        <p14:creationId xmlns:p14="http://schemas.microsoft.com/office/powerpoint/2010/main" val="47024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691443708"/>
              </p:ext>
            </p:extLst>
          </p:nvPr>
        </p:nvGraphicFramePr>
        <p:xfrm>
          <a:off x="947254" y="1962313"/>
          <a:ext cx="10293844" cy="3258457"/>
        </p:xfrm>
        <a:graphic>
          <a:graphicData uri="http://schemas.openxmlformats.org/drawingml/2006/table">
            <a:tbl>
              <a:tblPr firstRow="1" firstCol="1" bandRow="1"/>
              <a:tblGrid>
                <a:gridCol w="804105">
                  <a:extLst>
                    <a:ext uri="{9D8B030D-6E8A-4147-A177-3AD203B41FA5}">
                      <a16:colId xmlns:a16="http://schemas.microsoft.com/office/drawing/2014/main" val="3187706053"/>
                    </a:ext>
                  </a:extLst>
                </a:gridCol>
                <a:gridCol w="1422651">
                  <a:extLst>
                    <a:ext uri="{9D8B030D-6E8A-4147-A177-3AD203B41FA5}">
                      <a16:colId xmlns:a16="http://schemas.microsoft.com/office/drawing/2014/main" val="3972964956"/>
                    </a:ext>
                  </a:extLst>
                </a:gridCol>
                <a:gridCol w="6954009">
                  <a:extLst>
                    <a:ext uri="{9D8B030D-6E8A-4147-A177-3AD203B41FA5}">
                      <a16:colId xmlns:a16="http://schemas.microsoft.com/office/drawing/2014/main" val="3584904968"/>
                    </a:ext>
                  </a:extLst>
                </a:gridCol>
                <a:gridCol w="1113079">
                  <a:extLst>
                    <a:ext uri="{9D8B030D-6E8A-4147-A177-3AD203B41FA5}">
                      <a16:colId xmlns:a16="http://schemas.microsoft.com/office/drawing/2014/main" val="1340062138"/>
                    </a:ext>
                  </a:extLst>
                </a:gridCol>
              </a:tblGrid>
              <a:tr h="451053">
                <a:tc>
                  <a:txBody>
                    <a:bodyPr/>
                    <a:lstStyle/>
                    <a:p>
                      <a:pPr marL="0" marR="0">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Model </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b="1" kern="1200" dirty="0" smtClean="0">
                          <a:solidFill>
                            <a:schemeClr val="tx1"/>
                          </a:solidFill>
                          <a:effectLst/>
                          <a:latin typeface="Corbel" panose="020B0503020204020204" pitchFamily="34" charset="0"/>
                          <a:ea typeface="SimSun" panose="02010600030101010101" pitchFamily="2" charset="-122"/>
                          <a:cs typeface="Tahoma" panose="020B0604030504040204" pitchFamily="34" charset="0"/>
                        </a:rPr>
                        <a:t>Technique</a:t>
                      </a:r>
                      <a:endParaRPr lang="en-US" sz="1800" b="1" kern="1200" dirty="0">
                        <a:solidFill>
                          <a:schemeClr val="tx1"/>
                        </a:solidFill>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gn="ctr">
                        <a:lnSpc>
                          <a:spcPct val="110000"/>
                        </a:lnSpc>
                        <a:spcBef>
                          <a:spcPts val="600"/>
                        </a:spcBef>
                        <a:spcAft>
                          <a:spcPts val="0"/>
                        </a:spcAft>
                      </a:pPr>
                      <a:r>
                        <a:rPr lang="en-US" sz="1800" b="1" kern="1200" dirty="0" err="1" smtClean="0">
                          <a:solidFill>
                            <a:schemeClr val="tx1"/>
                          </a:solidFill>
                          <a:effectLst/>
                          <a:latin typeface="Corbel" panose="020B0503020204020204" pitchFamily="34" charset="0"/>
                          <a:ea typeface="SimSun" panose="02010600030101010101" pitchFamily="2" charset="-122"/>
                          <a:cs typeface="Tahoma" panose="020B0604030504040204" pitchFamily="34" charset="0"/>
                        </a:rPr>
                        <a:t>Variable.Imp</a:t>
                      </a:r>
                      <a:endParaRPr lang="en-US" sz="1800" b="1" kern="1200" dirty="0">
                        <a:solidFill>
                          <a:schemeClr val="tx1"/>
                        </a:solidFill>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gn="ctr">
                        <a:lnSpc>
                          <a:spcPct val="110000"/>
                        </a:lnSpc>
                        <a:spcBef>
                          <a:spcPts val="600"/>
                        </a:spcBef>
                        <a:spcAft>
                          <a:spcPts val="0"/>
                        </a:spcAft>
                      </a:pPr>
                      <a:r>
                        <a:rPr lang="en-US" sz="1800" b="1" dirty="0">
                          <a:effectLst/>
                          <a:latin typeface="Corbel" panose="020B0503020204020204" pitchFamily="34" charset="0"/>
                          <a:ea typeface="SimSun" panose="02010600030101010101" pitchFamily="2" charset="-122"/>
                          <a:cs typeface="Tahoma" panose="020B0604030504040204" pitchFamily="34" charset="0"/>
                        </a:rPr>
                        <a:t>AUC</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1747414974"/>
                  </a:ext>
                </a:extLst>
              </a:tr>
              <a:tr h="1049934">
                <a:tc>
                  <a:txBody>
                    <a:bodyPr/>
                    <a:lstStyle/>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1</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dirty="0" smtClean="0"/>
                        <a:t>Logistic</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term,</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loan_amnt</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dti</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delinq_2yrs,</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revol_util</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total_acc</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longest_credit_length</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bankrpc_state_low</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bankrpc_state_high</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homeown_mort</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homeown_rent</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purpose</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vstatus_verified</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dirty="0" smtClean="0">
                          <a:effectLst/>
                          <a:latin typeface="Corbel" panose="020B0503020204020204" pitchFamily="34" charset="0"/>
                          <a:ea typeface="SimSun" panose="02010600030101010101" pitchFamily="2" charset="-122"/>
                          <a:cs typeface="Tahoma" panose="020B0604030504040204" pitchFamily="34" charset="0"/>
                        </a:rPr>
                        <a:t>66.186%</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2103482849"/>
                  </a:ext>
                </a:extLst>
              </a:tr>
              <a:tr h="791127">
                <a:tc>
                  <a:txBody>
                    <a:bodyPr/>
                    <a:lstStyle/>
                    <a:p>
                      <a:pPr marL="0" marR="0">
                        <a:lnSpc>
                          <a:spcPct val="110000"/>
                        </a:lnSpc>
                        <a:spcBef>
                          <a:spcPts val="600"/>
                        </a:spcBef>
                        <a:spcAft>
                          <a:spcPts val="0"/>
                        </a:spcAft>
                      </a:pPr>
                      <a:r>
                        <a:rPr lang="en-US" sz="1800" b="1" dirty="0" smtClean="0">
                          <a:effectLst/>
                          <a:latin typeface="Corbel" panose="020B0503020204020204" pitchFamily="34" charset="0"/>
                          <a:ea typeface="SimSun" panose="02010600030101010101" pitchFamily="2" charset="-122"/>
                          <a:cs typeface="Tahoma" panose="020B0604030504040204" pitchFamily="34" charset="0"/>
                        </a:rPr>
                        <a:t>2</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dirty="0" smtClean="0"/>
                        <a:t>Decision Tree</a:t>
                      </a:r>
                      <a:br>
                        <a:rPr lang="en-US" dirty="0" smtClean="0"/>
                      </a:br>
                      <a:r>
                        <a:rPr lang="en-US" dirty="0" smtClean="0"/>
                        <a:t>(Tree</a:t>
                      </a:r>
                      <a:r>
                        <a:rPr lang="en-US" dirty="0" smtClean="0"/>
                        <a:t>) </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indent="0" algn="l" defTabSz="914400" rtl="0" eaLnBrk="1" fontAlgn="auto" latinLnBrk="0" hangingPunct="1">
                        <a:lnSpc>
                          <a:spcPct val="110000"/>
                        </a:lnSpc>
                        <a:spcBef>
                          <a:spcPts val="600"/>
                        </a:spcBef>
                        <a:spcAft>
                          <a:spcPts val="0"/>
                        </a:spcAft>
                        <a:buClrTx/>
                        <a:buSzTx/>
                        <a:buFontTx/>
                        <a:buNone/>
                        <a:tabLst/>
                        <a:defRPr/>
                      </a:pP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term,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endParaRPr lang="en-US" sz="1800" dirty="0" smtClean="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dirty="0" smtClean="0">
                          <a:effectLst/>
                          <a:latin typeface="Corbel" panose="020B0503020204020204" pitchFamily="34" charset="0"/>
                          <a:ea typeface="SimSun" panose="02010600030101010101" pitchFamily="2" charset="-122"/>
                          <a:cs typeface="Tahoma" panose="020B0604030504040204" pitchFamily="34" charset="0"/>
                        </a:rPr>
                        <a:t>63.492%</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791791539"/>
                  </a:ext>
                </a:extLst>
              </a:tr>
              <a:tr h="695382">
                <a:tc>
                  <a:txBody>
                    <a:bodyPr/>
                    <a:lstStyle/>
                    <a:p>
                      <a:pPr marL="0" marR="0">
                        <a:lnSpc>
                          <a:spcPct val="110000"/>
                        </a:lnSpc>
                        <a:spcBef>
                          <a:spcPts val="600"/>
                        </a:spcBef>
                        <a:spcAft>
                          <a:spcPts val="0"/>
                        </a:spcAft>
                      </a:pPr>
                      <a:r>
                        <a:rPr lang="en-US" sz="1800" dirty="0" smtClean="0">
                          <a:effectLst/>
                          <a:latin typeface="Corbel" panose="020B0503020204020204" pitchFamily="34" charset="0"/>
                          <a:ea typeface="SimSun" panose="02010600030101010101" pitchFamily="2" charset="-122"/>
                          <a:cs typeface="Tahoma" panose="020B0604030504040204" pitchFamily="34" charset="0"/>
                        </a:rPr>
                        <a:t>3</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indent="0" algn="l" defTabSz="914400" rtl="0" eaLnBrk="1" fontAlgn="auto" latinLnBrk="0" hangingPunct="1">
                        <a:lnSpc>
                          <a:spcPct val="110000"/>
                        </a:lnSpc>
                        <a:spcBef>
                          <a:spcPts val="600"/>
                        </a:spcBef>
                        <a:spcAft>
                          <a:spcPts val="0"/>
                        </a:spcAft>
                        <a:buClrTx/>
                        <a:buSzTx/>
                        <a:buFontTx/>
                        <a:buNone/>
                        <a:tabLst/>
                        <a:defRPr/>
                      </a:pPr>
                      <a:r>
                        <a:rPr lang="en-US" dirty="0" smtClean="0"/>
                        <a:t>Decision Tree</a:t>
                      </a:r>
                      <a:br>
                        <a:rPr lang="en-US" dirty="0" smtClean="0"/>
                      </a:br>
                      <a:r>
                        <a:rPr lang="en-US" dirty="0" smtClean="0"/>
                        <a:t>(</a:t>
                      </a:r>
                      <a:r>
                        <a:rPr lang="en-US" dirty="0" err="1" smtClean="0"/>
                        <a:t>RTree</a:t>
                      </a:r>
                      <a:r>
                        <a:rPr lang="en-US" dirty="0" smtClean="0"/>
                        <a:t>) </a:t>
                      </a:r>
                      <a:endParaRPr lang="en-US" sz="1800" dirty="0" smtClean="0">
                        <a:effectLst/>
                        <a:latin typeface="Corbel" panose="020B0503020204020204" pitchFamily="34" charset="0"/>
                        <a:ea typeface="SimSun" panose="02010600030101010101" pitchFamily="2" charset="-122"/>
                        <a:cs typeface="Tahoma" panose="020B0604030504040204" pitchFamily="34" charset="0"/>
                      </a:endParaRPr>
                    </a:p>
                    <a:p>
                      <a:pPr marL="0" marR="0">
                        <a:lnSpc>
                          <a:spcPct val="110000"/>
                        </a:lnSpc>
                        <a:spcBef>
                          <a:spcPts val="600"/>
                        </a:spcBef>
                        <a:spcAft>
                          <a:spcPts val="0"/>
                        </a:spcAft>
                      </a:pP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indent="0" algn="l" defTabSz="914400" rtl="0" eaLnBrk="1" fontAlgn="auto" latinLnBrk="0" hangingPunct="1">
                        <a:lnSpc>
                          <a:spcPct val="110000"/>
                        </a:lnSpc>
                        <a:spcBef>
                          <a:spcPts val="600"/>
                        </a:spcBef>
                        <a:spcAft>
                          <a:spcPts val="0"/>
                        </a:spcAft>
                        <a:buClrTx/>
                        <a:buSzTx/>
                        <a:buFontTx/>
                        <a:buNone/>
                        <a:tabLst/>
                        <a:defRPr/>
                      </a:pP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term,</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annual_inc</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revol_util</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dti</a:t>
                      </a:r>
                      <a:r>
                        <a:rPr lang="en-US" sz="1800" b="1"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a:t>
                      </a:r>
                      <a:r>
                        <a:rPr lang="en-US" sz="1800" b="1" baseline="0" dirty="0"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 </a:t>
                      </a:r>
                      <a:r>
                        <a:rPr lang="en-US" sz="1800" b="1" dirty="0" err="1" smtClean="0">
                          <a:solidFill>
                            <a:schemeClr val="accent1">
                              <a:lumMod val="60000"/>
                              <a:lumOff val="40000"/>
                            </a:schemeClr>
                          </a:solidFill>
                          <a:effectLst/>
                          <a:latin typeface="Corbel" panose="020B0503020204020204" pitchFamily="34" charset="0"/>
                          <a:ea typeface="SimSun" panose="02010600030101010101" pitchFamily="2" charset="-122"/>
                          <a:cs typeface="Tahoma" panose="020B0604030504040204" pitchFamily="34" charset="0"/>
                        </a:rPr>
                        <a:t>loan_amnt</a:t>
                      </a:r>
                      <a:endParaRPr lang="en-US" sz="1800" dirty="0" smtClean="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tc>
                  <a:txBody>
                    <a:bodyPr/>
                    <a:lstStyle/>
                    <a:p>
                      <a:pPr marL="0" marR="0">
                        <a:lnSpc>
                          <a:spcPct val="110000"/>
                        </a:lnSpc>
                        <a:spcBef>
                          <a:spcPts val="600"/>
                        </a:spcBef>
                        <a:spcAft>
                          <a:spcPts val="0"/>
                        </a:spcAft>
                      </a:pPr>
                      <a:r>
                        <a:rPr lang="en-US" sz="1800" dirty="0" smtClean="0">
                          <a:effectLst/>
                          <a:latin typeface="Corbel" panose="020B0503020204020204" pitchFamily="34" charset="0"/>
                          <a:ea typeface="SimSun" panose="02010600030101010101" pitchFamily="2" charset="-122"/>
                          <a:cs typeface="Tahoma" panose="020B0604030504040204" pitchFamily="34" charset="0"/>
                        </a:rPr>
                        <a:t>65.718%</a:t>
                      </a:r>
                      <a:endParaRPr lang="en-US" sz="18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lnL>
                      <a:noFill/>
                    </a:lnL>
                    <a:lnR>
                      <a:noFill/>
                    </a:lnR>
                    <a:lnT w="12700" cap="flat" cmpd="sng" algn="ctr">
                      <a:solidFill>
                        <a:srgbClr val="959595"/>
                      </a:solidFill>
                      <a:prstDash val="solid"/>
                      <a:round/>
                      <a:headEnd type="none" w="med" len="med"/>
                      <a:tailEnd type="none" w="med" len="med"/>
                    </a:lnT>
                    <a:lnB w="12700" cap="flat" cmpd="sng" algn="ctr">
                      <a:solidFill>
                        <a:srgbClr val="959595"/>
                      </a:solidFill>
                      <a:prstDash val="solid"/>
                      <a:round/>
                      <a:headEnd type="none" w="med" len="med"/>
                      <a:tailEnd type="none" w="med" len="med"/>
                    </a:lnB>
                  </a:tcPr>
                </a:tc>
                <a:extLst>
                  <a:ext uri="{0D108BD9-81ED-4DB2-BD59-A6C34878D82A}">
                    <a16:rowId xmlns:a16="http://schemas.microsoft.com/office/drawing/2014/main" val="399893658"/>
                  </a:ext>
                </a:extLst>
              </a:tr>
            </a:tbl>
          </a:graphicData>
        </a:graphic>
      </p:graphicFrame>
      <p:sp>
        <p:nvSpPr>
          <p:cNvPr id="7" name="Rectangle 2"/>
          <p:cNvSpPr>
            <a:spLocks noChangeArrowheads="1"/>
          </p:cNvSpPr>
          <p:nvPr/>
        </p:nvSpPr>
        <p:spPr bwMode="auto">
          <a:xfrm>
            <a:off x="-1755099" y="-82793"/>
            <a:ext cx="1530385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100" b="0" i="0" u="none" strike="noStrike" cap="none" normalizeH="0" baseline="0"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AUC = Area Under Curve. See Section 6.</a:t>
            </a:r>
            <a:endParaRPr kumimoji="0" lang="en-US" altLang="ja-JP" sz="1800" b="0" i="0" u="none" strike="noStrike" cap="none" normalizeH="0" baseline="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smtClean="0"/>
              <a:t>Springboard Foundations of Data Science - Craig Calder</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13</a:t>
            </a:fld>
            <a:endParaRPr lang="en-US" dirty="0"/>
          </a:p>
        </p:txBody>
      </p:sp>
      <p:sp>
        <p:nvSpPr>
          <p:cNvPr id="5" name="Curved Up Ribbon 4"/>
          <p:cNvSpPr/>
          <p:nvPr/>
        </p:nvSpPr>
        <p:spPr>
          <a:xfrm>
            <a:off x="10162434" y="2744479"/>
            <a:ext cx="884976" cy="517707"/>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smtClean="0">
                <a:solidFill>
                  <a:schemeClr val="bg1"/>
                </a:solidFill>
              </a:rPr>
              <a:t>Best</a:t>
            </a:r>
            <a:endParaRPr lang="en-US" sz="1100" dirty="0">
              <a:solidFill>
                <a:schemeClr val="bg1"/>
              </a:solidFill>
            </a:endParaRPr>
          </a:p>
        </p:txBody>
      </p:sp>
      <p:sp>
        <p:nvSpPr>
          <p:cNvPr id="8" name="Curved Up Ribbon 7"/>
          <p:cNvSpPr/>
          <p:nvPr/>
        </p:nvSpPr>
        <p:spPr>
          <a:xfrm>
            <a:off x="10162434" y="4627074"/>
            <a:ext cx="884976" cy="435624"/>
          </a:xfrm>
          <a:prstGeom prst="ellipseRibbon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dirty="0" smtClean="0">
                <a:solidFill>
                  <a:schemeClr val="bg1"/>
                </a:solidFill>
              </a:rPr>
              <a:t>Runner Up</a:t>
            </a:r>
            <a:endParaRPr lang="en-US" sz="700" dirty="0">
              <a:solidFill>
                <a:schemeClr val="bg1"/>
              </a:solidFill>
            </a:endParaRPr>
          </a:p>
        </p:txBody>
      </p:sp>
    </p:spTree>
    <p:extLst>
      <p:ext uri="{BB962C8B-B14F-4D97-AF65-F5344CB8AC3E}">
        <p14:creationId xmlns:p14="http://schemas.microsoft.com/office/powerpoint/2010/main" val="527150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 </a:t>
            </a:r>
            <a:r>
              <a:rPr lang="en-US" dirty="0" smtClean="0"/>
              <a:t>Original Variable </a:t>
            </a:r>
            <a:r>
              <a:rPr lang="en-US" dirty="0" smtClean="0"/>
              <a:t>Definitions</a:t>
            </a:r>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14</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513185278"/>
              </p:ext>
            </p:extLst>
          </p:nvPr>
        </p:nvGraphicFramePr>
        <p:xfrm>
          <a:off x="1188719" y="1941608"/>
          <a:ext cx="9945446" cy="3447617"/>
        </p:xfrm>
        <a:graphic>
          <a:graphicData uri="http://schemas.openxmlformats.org/drawingml/2006/table">
            <a:tbl>
              <a:tblPr firstRow="1" firstCol="1" bandRow="1">
                <a:tableStyleId>{5C22544A-7EE6-4342-B048-85BDC9FD1C3A}</a:tableStyleId>
              </a:tblPr>
              <a:tblGrid>
                <a:gridCol w="338867">
                  <a:extLst>
                    <a:ext uri="{9D8B030D-6E8A-4147-A177-3AD203B41FA5}">
                      <a16:colId xmlns:a16="http://schemas.microsoft.com/office/drawing/2014/main" val="1477395390"/>
                    </a:ext>
                  </a:extLst>
                </a:gridCol>
                <a:gridCol w="1414210">
                  <a:extLst>
                    <a:ext uri="{9D8B030D-6E8A-4147-A177-3AD203B41FA5}">
                      <a16:colId xmlns:a16="http://schemas.microsoft.com/office/drawing/2014/main" val="4250967354"/>
                    </a:ext>
                  </a:extLst>
                </a:gridCol>
                <a:gridCol w="8192369">
                  <a:extLst>
                    <a:ext uri="{9D8B030D-6E8A-4147-A177-3AD203B41FA5}">
                      <a16:colId xmlns:a16="http://schemas.microsoft.com/office/drawing/2014/main" val="3494751739"/>
                    </a:ext>
                  </a:extLst>
                </a:gridCol>
              </a:tblGrid>
              <a:tr h="126490">
                <a:tc>
                  <a:txBody>
                    <a:bodyPr/>
                    <a:lstStyle/>
                    <a:p>
                      <a:pPr marL="0" marR="0">
                        <a:lnSpc>
                          <a:spcPct val="110000"/>
                        </a:lnSpc>
                        <a:spcBef>
                          <a:spcPts val="600"/>
                        </a:spcBef>
                        <a:spcAft>
                          <a:spcPts val="0"/>
                        </a:spcAft>
                      </a:pPr>
                      <a:r>
                        <a:rPr lang="en-US" sz="1050">
                          <a:effectLst/>
                        </a:rPr>
                        <a:t>#</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Variable Name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Description</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770999334"/>
                  </a:ext>
                </a:extLst>
              </a:tr>
              <a:tr h="379469">
                <a:tc>
                  <a:txBody>
                    <a:bodyPr/>
                    <a:lstStyle/>
                    <a:p>
                      <a:pPr marL="0" marR="0">
                        <a:lnSpc>
                          <a:spcPct val="110000"/>
                        </a:lnSpc>
                        <a:spcBef>
                          <a:spcPts val="600"/>
                        </a:spcBef>
                        <a:spcAft>
                          <a:spcPts val="0"/>
                        </a:spcAft>
                      </a:pPr>
                      <a:r>
                        <a:rPr lang="en-US" sz="1050">
                          <a:effectLst/>
                        </a:rPr>
                        <a:t>1</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loan_amnt</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The listed amount of the loan applied for by the borrower. If at some point in time, the credit department reduces the loan amount, then it will be reflected in this value. Loan amount ranges from 500 to 35,000.</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950935703"/>
                  </a:ext>
                </a:extLst>
              </a:tr>
              <a:tr h="219207">
                <a:tc>
                  <a:txBody>
                    <a:bodyPr/>
                    <a:lstStyle/>
                    <a:p>
                      <a:pPr marL="0" marR="0">
                        <a:lnSpc>
                          <a:spcPct val="110000"/>
                        </a:lnSpc>
                        <a:spcBef>
                          <a:spcPts val="600"/>
                        </a:spcBef>
                        <a:spcAft>
                          <a:spcPts val="0"/>
                        </a:spcAft>
                      </a:pPr>
                      <a:r>
                        <a:rPr lang="en-US" sz="1050">
                          <a:effectLst/>
                        </a:rPr>
                        <a:t>2</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term</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The number of months to pay the loan. Values are either 36 or 60 months (character type)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4210974916"/>
                  </a:ext>
                </a:extLst>
              </a:tr>
              <a:tr h="208275">
                <a:tc>
                  <a:txBody>
                    <a:bodyPr/>
                    <a:lstStyle/>
                    <a:p>
                      <a:pPr marL="0" marR="0">
                        <a:lnSpc>
                          <a:spcPct val="110000"/>
                        </a:lnSpc>
                        <a:spcBef>
                          <a:spcPts val="600"/>
                        </a:spcBef>
                        <a:spcAft>
                          <a:spcPts val="0"/>
                        </a:spcAft>
                      </a:pPr>
                      <a:r>
                        <a:rPr lang="en-US" sz="1050">
                          <a:effectLst/>
                        </a:rPr>
                        <a:t>3</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int_rate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Ranging from 5.42 the best candidate (e.g. lowest risk) to 26.06 for high risk customers. (dependent variable)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896077418"/>
                  </a:ext>
                </a:extLst>
              </a:tr>
              <a:tr h="126490">
                <a:tc>
                  <a:txBody>
                    <a:bodyPr/>
                    <a:lstStyle/>
                    <a:p>
                      <a:pPr marL="0" marR="0">
                        <a:lnSpc>
                          <a:spcPct val="110000"/>
                        </a:lnSpc>
                        <a:spcBef>
                          <a:spcPts val="600"/>
                        </a:spcBef>
                        <a:spcAft>
                          <a:spcPts val="0"/>
                        </a:spcAft>
                      </a:pPr>
                      <a:r>
                        <a:rPr lang="en-US" sz="1050">
                          <a:effectLst/>
                        </a:rPr>
                        <a:t>4</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emp_length</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Employment length in years. </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061785169"/>
                  </a:ext>
                </a:extLst>
              </a:tr>
              <a:tr h="220337">
                <a:tc>
                  <a:txBody>
                    <a:bodyPr/>
                    <a:lstStyle/>
                    <a:p>
                      <a:pPr marL="0" marR="0">
                        <a:lnSpc>
                          <a:spcPct val="110000"/>
                        </a:lnSpc>
                        <a:spcBef>
                          <a:spcPts val="600"/>
                        </a:spcBef>
                        <a:spcAft>
                          <a:spcPts val="0"/>
                        </a:spcAft>
                      </a:pPr>
                      <a:r>
                        <a:rPr lang="en-US" sz="1050">
                          <a:effectLst/>
                        </a:rPr>
                        <a:t>5</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dirty="0" err="1" smtClean="0">
                          <a:effectLst/>
                        </a:rPr>
                        <a:t>home_ownership</a:t>
                      </a:r>
                      <a:endParaRPr lang="en-US" sz="1050" dirty="0" smtClean="0">
                        <a:effectLst/>
                      </a:endParaRPr>
                    </a:p>
                  </a:txBody>
                  <a:tcPr marL="47042" marR="47042" marT="0" marB="0"/>
                </a:tc>
                <a:tc>
                  <a:txBody>
                    <a:bodyPr/>
                    <a:lstStyle/>
                    <a:p>
                      <a:pPr marL="0" marR="0">
                        <a:lnSpc>
                          <a:spcPct val="110000"/>
                        </a:lnSpc>
                        <a:spcBef>
                          <a:spcPts val="600"/>
                        </a:spcBef>
                        <a:spcAft>
                          <a:spcPts val="0"/>
                        </a:spcAft>
                      </a:pPr>
                      <a:r>
                        <a:rPr lang="en-US" sz="1050" dirty="0">
                          <a:effectLst/>
                        </a:rPr>
                        <a:t>The home ownership status provided by the borrower during registration. Our values are: RENT, OWN, MORTGAGE, OTHER (character type).</a:t>
                      </a:r>
                      <a:endParaRPr lang="en-US" sz="1050" dirty="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568867881"/>
                  </a:ext>
                </a:extLst>
              </a:tr>
              <a:tr h="215153">
                <a:tc>
                  <a:txBody>
                    <a:bodyPr/>
                    <a:lstStyle/>
                    <a:p>
                      <a:pPr marL="0" marR="0">
                        <a:lnSpc>
                          <a:spcPct val="110000"/>
                        </a:lnSpc>
                        <a:spcBef>
                          <a:spcPts val="600"/>
                        </a:spcBef>
                        <a:spcAft>
                          <a:spcPts val="0"/>
                        </a:spcAft>
                      </a:pPr>
                      <a:r>
                        <a:rPr lang="en-US" sz="1050">
                          <a:effectLst/>
                        </a:rPr>
                        <a:t>6</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annual_inc</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The self-reported annual income provided by the borrower during registration.</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431432574"/>
                  </a:ext>
                </a:extLst>
              </a:tr>
              <a:tr h="126490">
                <a:tc>
                  <a:txBody>
                    <a:bodyPr/>
                    <a:lstStyle/>
                    <a:p>
                      <a:pPr marL="0" marR="0">
                        <a:lnSpc>
                          <a:spcPct val="110000"/>
                        </a:lnSpc>
                        <a:spcBef>
                          <a:spcPts val="600"/>
                        </a:spcBef>
                        <a:spcAft>
                          <a:spcPts val="0"/>
                        </a:spcAft>
                      </a:pPr>
                      <a:r>
                        <a:rPr lang="en-US" sz="1050">
                          <a:effectLst/>
                        </a:rPr>
                        <a:t>7</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purpose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dirty="0">
                          <a:effectLst/>
                        </a:rPr>
                        <a:t> A category provided by the borrower for the loan request. </a:t>
                      </a:r>
                      <a:endParaRPr lang="en-US" sz="1050" dirty="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626767170"/>
                  </a:ext>
                </a:extLst>
              </a:tr>
              <a:tr h="126490">
                <a:tc>
                  <a:txBody>
                    <a:bodyPr/>
                    <a:lstStyle/>
                    <a:p>
                      <a:pPr marL="0" marR="0">
                        <a:lnSpc>
                          <a:spcPct val="110000"/>
                        </a:lnSpc>
                        <a:spcBef>
                          <a:spcPts val="600"/>
                        </a:spcBef>
                        <a:spcAft>
                          <a:spcPts val="0"/>
                        </a:spcAft>
                      </a:pPr>
                      <a:r>
                        <a:rPr lang="en-US" sz="1050">
                          <a:effectLst/>
                        </a:rPr>
                        <a:t>8</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addr_state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The state provided by the borrower in the loan application</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511287211"/>
                  </a:ext>
                </a:extLst>
              </a:tr>
              <a:tr h="379469">
                <a:tc>
                  <a:txBody>
                    <a:bodyPr/>
                    <a:lstStyle/>
                    <a:p>
                      <a:pPr marL="0" marR="0">
                        <a:lnSpc>
                          <a:spcPct val="110000"/>
                        </a:lnSpc>
                        <a:spcBef>
                          <a:spcPts val="600"/>
                        </a:spcBef>
                        <a:spcAft>
                          <a:spcPts val="0"/>
                        </a:spcAft>
                      </a:pPr>
                      <a:r>
                        <a:rPr lang="en-US" sz="1050">
                          <a:effectLst/>
                        </a:rPr>
                        <a:t>9</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dti</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A ratio calculated using the borrower's total monthly debt payments on the total debt obligations, excluding mortgage and the requested LC loan, divided by the borrower's self-reported monthly income.</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507638579"/>
                  </a:ext>
                </a:extLst>
              </a:tr>
              <a:tr h="236501">
                <a:tc>
                  <a:txBody>
                    <a:bodyPr/>
                    <a:lstStyle/>
                    <a:p>
                      <a:pPr marL="0" marR="0">
                        <a:lnSpc>
                          <a:spcPct val="110000"/>
                        </a:lnSpc>
                        <a:spcBef>
                          <a:spcPts val="600"/>
                        </a:spcBef>
                        <a:spcAft>
                          <a:spcPts val="0"/>
                        </a:spcAft>
                      </a:pPr>
                      <a:r>
                        <a:rPr lang="en-US" sz="1050">
                          <a:effectLst/>
                        </a:rPr>
                        <a:t>10</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delinq_2yrs</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The number of 30+ days past-due incidences of delinquency in the borrower's credit file for the past 2 years</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963510083"/>
                  </a:ext>
                </a:extLst>
              </a:tr>
              <a:tr h="209433">
                <a:tc>
                  <a:txBody>
                    <a:bodyPr/>
                    <a:lstStyle/>
                    <a:p>
                      <a:pPr marL="0" marR="0">
                        <a:lnSpc>
                          <a:spcPct val="110000"/>
                        </a:lnSpc>
                        <a:spcBef>
                          <a:spcPts val="600"/>
                        </a:spcBef>
                        <a:spcAft>
                          <a:spcPts val="0"/>
                        </a:spcAft>
                      </a:pPr>
                      <a:r>
                        <a:rPr lang="en-US" sz="1050">
                          <a:effectLst/>
                        </a:rPr>
                        <a:t>11</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revol_util</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Revolving line utilization rate, or the amount of credit the borrower is using relative to all available revolving credit.</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072717651"/>
                  </a:ext>
                </a:extLst>
              </a:tr>
              <a:tr h="126490">
                <a:tc>
                  <a:txBody>
                    <a:bodyPr/>
                    <a:lstStyle/>
                    <a:p>
                      <a:pPr marL="0" marR="0">
                        <a:lnSpc>
                          <a:spcPct val="110000"/>
                        </a:lnSpc>
                        <a:spcBef>
                          <a:spcPts val="600"/>
                        </a:spcBef>
                        <a:spcAft>
                          <a:spcPts val="0"/>
                        </a:spcAft>
                      </a:pPr>
                      <a:r>
                        <a:rPr lang="en-US" sz="1050">
                          <a:effectLst/>
                        </a:rPr>
                        <a:t>12</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total_acc</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Total number of accounts</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361264363"/>
                  </a:ext>
                </a:extLst>
              </a:tr>
              <a:tr h="210738">
                <a:tc>
                  <a:txBody>
                    <a:bodyPr/>
                    <a:lstStyle/>
                    <a:p>
                      <a:pPr marL="0" marR="0">
                        <a:lnSpc>
                          <a:spcPct val="110000"/>
                        </a:lnSpc>
                        <a:spcBef>
                          <a:spcPts val="600"/>
                        </a:spcBef>
                        <a:spcAft>
                          <a:spcPts val="0"/>
                        </a:spcAft>
                      </a:pPr>
                      <a:r>
                        <a:rPr lang="en-US" sz="1050">
                          <a:effectLst/>
                        </a:rPr>
                        <a:t>13</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bad_loan</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Numeric: 1 = Bad Loan, 0 = Good loan. Captures if the consumer was either a good or bad loan. </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1784459163"/>
                  </a:ext>
                </a:extLst>
              </a:tr>
              <a:tr h="126490">
                <a:tc>
                  <a:txBody>
                    <a:bodyPr/>
                    <a:lstStyle/>
                    <a:p>
                      <a:pPr marL="0" marR="0">
                        <a:lnSpc>
                          <a:spcPct val="110000"/>
                        </a:lnSpc>
                        <a:spcBef>
                          <a:spcPts val="600"/>
                        </a:spcBef>
                        <a:spcAft>
                          <a:spcPts val="0"/>
                        </a:spcAft>
                      </a:pPr>
                      <a:r>
                        <a:rPr lang="en-US" sz="1050">
                          <a:effectLst/>
                        </a:rPr>
                        <a:t>14</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longest_credit_length</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dirty="0">
                          <a:effectLst/>
                        </a:rPr>
                        <a:t>In months.</a:t>
                      </a:r>
                      <a:endParaRPr lang="en-US" sz="1050" dirty="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2160171844"/>
                  </a:ext>
                </a:extLst>
              </a:tr>
              <a:tr h="126490">
                <a:tc>
                  <a:txBody>
                    <a:bodyPr/>
                    <a:lstStyle/>
                    <a:p>
                      <a:pPr marL="0" marR="0">
                        <a:lnSpc>
                          <a:spcPct val="110000"/>
                        </a:lnSpc>
                        <a:spcBef>
                          <a:spcPts val="600"/>
                        </a:spcBef>
                        <a:spcAft>
                          <a:spcPts val="0"/>
                        </a:spcAft>
                      </a:pPr>
                      <a:r>
                        <a:rPr lang="en-US" sz="1050">
                          <a:effectLst/>
                        </a:rPr>
                        <a:t>15</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a:effectLst/>
                        </a:rPr>
                        <a:t>verification_status</a:t>
                      </a:r>
                      <a:endParaRPr lang="en-US" sz="105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tc>
                  <a:txBody>
                    <a:bodyPr/>
                    <a:lstStyle/>
                    <a:p>
                      <a:pPr marL="0" marR="0">
                        <a:lnSpc>
                          <a:spcPct val="110000"/>
                        </a:lnSpc>
                        <a:spcBef>
                          <a:spcPts val="600"/>
                        </a:spcBef>
                        <a:spcAft>
                          <a:spcPts val="0"/>
                        </a:spcAft>
                      </a:pPr>
                      <a:r>
                        <a:rPr lang="en-US" sz="1050" dirty="0">
                          <a:effectLst/>
                        </a:rPr>
                        <a:t>Based on the state of the loan application</a:t>
                      </a:r>
                      <a:endParaRPr lang="en-US" sz="1050" dirty="0">
                        <a:effectLst/>
                        <a:latin typeface="Corbel" panose="020B0503020204020204" pitchFamily="34" charset="0"/>
                        <a:ea typeface="SimSun" panose="02010600030101010101" pitchFamily="2" charset="-122"/>
                        <a:cs typeface="Tahoma" panose="020B0604030504040204" pitchFamily="34" charset="0"/>
                      </a:endParaRPr>
                    </a:p>
                  </a:txBody>
                  <a:tcPr marL="47042" marR="47042" marT="0" marB="0"/>
                </a:tc>
                <a:extLst>
                  <a:ext uri="{0D108BD9-81ED-4DB2-BD59-A6C34878D82A}">
                    <a16:rowId xmlns:a16="http://schemas.microsoft.com/office/drawing/2014/main" val="4225574211"/>
                  </a:ext>
                </a:extLst>
              </a:tr>
            </a:tbl>
          </a:graphicData>
        </a:graphic>
      </p:graphicFrame>
    </p:spTree>
    <p:extLst>
      <p:ext uri="{BB962C8B-B14F-4D97-AF65-F5344CB8AC3E}">
        <p14:creationId xmlns:p14="http://schemas.microsoft.com/office/powerpoint/2010/main" val="3962167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Appendix</a:t>
            </a:r>
            <a:r>
              <a:rPr lang="en-US" dirty="0" smtClean="0"/>
              <a:t>: added variables definitions </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25809895"/>
              </p:ext>
            </p:extLst>
          </p:nvPr>
        </p:nvGraphicFramePr>
        <p:xfrm>
          <a:off x="2237591" y="2538804"/>
          <a:ext cx="6825447" cy="2078055"/>
        </p:xfrm>
        <a:graphic>
          <a:graphicData uri="http://schemas.openxmlformats.org/drawingml/2006/table">
            <a:tbl>
              <a:tblPr firstRow="1" firstCol="1" bandRow="1">
                <a:tableStyleId>{5C22544A-7EE6-4342-B048-85BDC9FD1C3A}</a:tableStyleId>
              </a:tblPr>
              <a:tblGrid>
                <a:gridCol w="2164433">
                  <a:extLst>
                    <a:ext uri="{9D8B030D-6E8A-4147-A177-3AD203B41FA5}">
                      <a16:colId xmlns:a16="http://schemas.microsoft.com/office/drawing/2014/main" val="42474219"/>
                    </a:ext>
                  </a:extLst>
                </a:gridCol>
                <a:gridCol w="4661014">
                  <a:extLst>
                    <a:ext uri="{9D8B030D-6E8A-4147-A177-3AD203B41FA5}">
                      <a16:colId xmlns:a16="http://schemas.microsoft.com/office/drawing/2014/main" val="78167284"/>
                    </a:ext>
                  </a:extLst>
                </a:gridCol>
              </a:tblGrid>
              <a:tr h="230895">
                <a:tc>
                  <a:txBody>
                    <a:bodyPr/>
                    <a:lstStyle/>
                    <a:p>
                      <a:pPr marL="0" marR="0">
                        <a:lnSpc>
                          <a:spcPct val="110000"/>
                        </a:lnSpc>
                        <a:spcBef>
                          <a:spcPts val="600"/>
                        </a:spcBef>
                        <a:spcAft>
                          <a:spcPts val="0"/>
                        </a:spcAft>
                      </a:pPr>
                      <a:r>
                        <a:rPr lang="en-US" sz="1100">
                          <a:effectLst/>
                        </a:rPr>
                        <a:t>New Variables</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Description</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3069299399"/>
                  </a:ext>
                </a:extLst>
              </a:tr>
              <a:tr h="230895">
                <a:tc>
                  <a:txBody>
                    <a:bodyPr/>
                    <a:lstStyle/>
                    <a:p>
                      <a:pPr marL="0" marR="0">
                        <a:lnSpc>
                          <a:spcPct val="110000"/>
                        </a:lnSpc>
                        <a:spcBef>
                          <a:spcPts val="600"/>
                        </a:spcBef>
                        <a:spcAft>
                          <a:spcPts val="0"/>
                        </a:spcAft>
                      </a:pPr>
                      <a:r>
                        <a:rPr lang="en-US" sz="1100">
                          <a:effectLst/>
                        </a:rPr>
                        <a:t>bankrpc_state_high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rowSpan="4">
                  <a:txBody>
                    <a:bodyPr/>
                    <a:lstStyle/>
                    <a:p>
                      <a:pPr marL="0" marR="0" algn="l">
                        <a:lnSpc>
                          <a:spcPct val="110000"/>
                        </a:lnSpc>
                        <a:spcBef>
                          <a:spcPts val="600"/>
                        </a:spcBef>
                        <a:spcAft>
                          <a:spcPts val="0"/>
                        </a:spcAft>
                      </a:pPr>
                      <a:r>
                        <a:rPr lang="en-US" sz="1100" dirty="0">
                          <a:effectLst/>
                        </a:rPr>
                        <a:t>States, grouped into four categories, based on bankruptcy filings by State: http://www.valuepenguin.com/bankruptcy-filings-state</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2695484721"/>
                  </a:ext>
                </a:extLst>
              </a:tr>
              <a:tr h="230895">
                <a:tc>
                  <a:txBody>
                    <a:bodyPr/>
                    <a:lstStyle/>
                    <a:p>
                      <a:pPr marL="0" marR="0">
                        <a:lnSpc>
                          <a:spcPct val="110000"/>
                        </a:lnSpc>
                        <a:spcBef>
                          <a:spcPts val="600"/>
                        </a:spcBef>
                        <a:spcAft>
                          <a:spcPts val="0"/>
                        </a:spcAft>
                      </a:pPr>
                      <a:r>
                        <a:rPr lang="en-US" sz="1100">
                          <a:effectLst/>
                        </a:rPr>
                        <a:t>bankrpc_state_medhigh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3212635675"/>
                  </a:ext>
                </a:extLst>
              </a:tr>
              <a:tr h="230895">
                <a:tc>
                  <a:txBody>
                    <a:bodyPr/>
                    <a:lstStyle/>
                    <a:p>
                      <a:pPr marL="0" marR="0">
                        <a:lnSpc>
                          <a:spcPct val="110000"/>
                        </a:lnSpc>
                        <a:spcBef>
                          <a:spcPts val="600"/>
                        </a:spcBef>
                        <a:spcAft>
                          <a:spcPts val="0"/>
                        </a:spcAft>
                      </a:pPr>
                      <a:r>
                        <a:rPr lang="en-US" sz="1100">
                          <a:effectLst/>
                        </a:rPr>
                        <a:t>bankrpc_state_med</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3320581105"/>
                  </a:ext>
                </a:extLst>
              </a:tr>
              <a:tr h="230895">
                <a:tc>
                  <a:txBody>
                    <a:bodyPr/>
                    <a:lstStyle/>
                    <a:p>
                      <a:pPr marL="0" marR="0">
                        <a:lnSpc>
                          <a:spcPct val="110000"/>
                        </a:lnSpc>
                        <a:spcBef>
                          <a:spcPts val="600"/>
                        </a:spcBef>
                        <a:spcAft>
                          <a:spcPts val="0"/>
                        </a:spcAft>
                      </a:pPr>
                      <a:r>
                        <a:rPr lang="en-US" sz="1100">
                          <a:effectLst/>
                        </a:rPr>
                        <a:t>bankrpc_state_low</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2765906876"/>
                  </a:ext>
                </a:extLst>
              </a:tr>
              <a:tr h="230895">
                <a:tc>
                  <a:txBody>
                    <a:bodyPr/>
                    <a:lstStyle/>
                    <a:p>
                      <a:pPr marL="0" marR="0">
                        <a:lnSpc>
                          <a:spcPct val="110000"/>
                        </a:lnSpc>
                        <a:spcBef>
                          <a:spcPts val="600"/>
                        </a:spcBef>
                        <a:spcAft>
                          <a:spcPts val="0"/>
                        </a:spcAft>
                      </a:pPr>
                      <a:r>
                        <a:rPr lang="en-US" sz="1100" dirty="0" err="1">
                          <a:effectLst/>
                        </a:rPr>
                        <a:t>vstatus_verified</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dirty="0" smtClean="0">
                          <a:effectLst/>
                        </a:rPr>
                        <a:t>Loan</a:t>
                      </a:r>
                      <a:r>
                        <a:rPr lang="en-US" sz="1100" baseline="0" dirty="0" smtClean="0">
                          <a:effectLst/>
                        </a:rPr>
                        <a:t> status V</a:t>
                      </a:r>
                      <a:r>
                        <a:rPr lang="en-US" sz="1100" dirty="0" smtClean="0">
                          <a:effectLst/>
                        </a:rPr>
                        <a:t>erified </a:t>
                      </a:r>
                      <a:r>
                        <a:rPr lang="en-US" sz="1100" dirty="0">
                          <a:effectLst/>
                        </a:rPr>
                        <a:t>= 1, </a:t>
                      </a:r>
                      <a:r>
                        <a:rPr lang="en-US" sz="1100" dirty="0" smtClean="0">
                          <a:effectLst/>
                        </a:rPr>
                        <a:t>Not Verified </a:t>
                      </a:r>
                      <a:r>
                        <a:rPr lang="en-US" sz="1100" dirty="0">
                          <a:effectLst/>
                        </a:rPr>
                        <a:t>= 0</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52012496"/>
                  </a:ext>
                </a:extLst>
              </a:tr>
              <a:tr h="230895">
                <a:tc>
                  <a:txBody>
                    <a:bodyPr/>
                    <a:lstStyle/>
                    <a:p>
                      <a:pPr marL="0" marR="0">
                        <a:lnSpc>
                          <a:spcPct val="110000"/>
                        </a:lnSpc>
                        <a:spcBef>
                          <a:spcPts val="600"/>
                        </a:spcBef>
                        <a:spcAft>
                          <a:spcPts val="0"/>
                        </a:spcAft>
                      </a:pPr>
                      <a:r>
                        <a:rPr lang="en-US" sz="1100">
                          <a:effectLst/>
                        </a:rPr>
                        <a:t>homeown_other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rowSpan="3">
                  <a:txBody>
                    <a:bodyPr/>
                    <a:lstStyle/>
                    <a:p>
                      <a:pPr marL="0" marR="0">
                        <a:lnSpc>
                          <a:spcPct val="110000"/>
                        </a:lnSpc>
                        <a:spcBef>
                          <a:spcPts val="600"/>
                        </a:spcBef>
                        <a:spcAft>
                          <a:spcPts val="0"/>
                        </a:spcAft>
                      </a:pPr>
                      <a:r>
                        <a:rPr lang="en-US" sz="1100" dirty="0">
                          <a:effectLst/>
                        </a:rPr>
                        <a:t>Collapsed the homeownership value into categories other, mortgage, or rent.</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nchor="ctr"/>
                </a:tc>
                <a:extLst>
                  <a:ext uri="{0D108BD9-81ED-4DB2-BD59-A6C34878D82A}">
                    <a16:rowId xmlns:a16="http://schemas.microsoft.com/office/drawing/2014/main" val="732248896"/>
                  </a:ext>
                </a:extLst>
              </a:tr>
              <a:tr h="230895">
                <a:tc>
                  <a:txBody>
                    <a:bodyPr/>
                    <a:lstStyle/>
                    <a:p>
                      <a:pPr marL="0" marR="0">
                        <a:lnSpc>
                          <a:spcPct val="110000"/>
                        </a:lnSpc>
                        <a:spcBef>
                          <a:spcPts val="600"/>
                        </a:spcBef>
                        <a:spcAft>
                          <a:spcPts val="0"/>
                        </a:spcAft>
                      </a:pPr>
                      <a:r>
                        <a:rPr lang="en-US" sz="1100">
                          <a:effectLst/>
                        </a:rPr>
                        <a:t>homeown_mort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769820067"/>
                  </a:ext>
                </a:extLst>
              </a:tr>
              <a:tr h="230895">
                <a:tc>
                  <a:txBody>
                    <a:bodyPr/>
                    <a:lstStyle/>
                    <a:p>
                      <a:pPr marL="0" marR="0">
                        <a:lnSpc>
                          <a:spcPct val="110000"/>
                        </a:lnSpc>
                        <a:spcBef>
                          <a:spcPts val="600"/>
                        </a:spcBef>
                        <a:spcAft>
                          <a:spcPts val="0"/>
                        </a:spcAft>
                      </a:pPr>
                      <a:r>
                        <a:rPr lang="en-US" sz="1100" dirty="0" err="1">
                          <a:effectLst/>
                        </a:rPr>
                        <a:t>homeown_rent</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vMerge="1">
                  <a:txBody>
                    <a:bodyPr/>
                    <a:lstStyle/>
                    <a:p>
                      <a:endParaRPr lang="en-US"/>
                    </a:p>
                  </a:txBody>
                  <a:tcPr/>
                </a:tc>
                <a:extLst>
                  <a:ext uri="{0D108BD9-81ED-4DB2-BD59-A6C34878D82A}">
                    <a16:rowId xmlns:a16="http://schemas.microsoft.com/office/drawing/2014/main" val="828174265"/>
                  </a:ext>
                </a:extLst>
              </a:tr>
            </a:tbl>
          </a:graphicData>
        </a:graphic>
      </p:graphicFrame>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837711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a:xfrm>
            <a:off x="1141412" y="1899863"/>
            <a:ext cx="9905999" cy="3541714"/>
          </a:xfrm>
        </p:spPr>
        <p:txBody>
          <a:bodyPr>
            <a:normAutofit/>
          </a:bodyPr>
          <a:lstStyle/>
          <a:p>
            <a:pPr marL="457200" indent="-457200">
              <a:buFont typeface="+mj-lt"/>
              <a:buAutoNum type="arabicPeriod"/>
            </a:pPr>
            <a:r>
              <a:rPr lang="en-US" dirty="0" smtClean="0"/>
              <a:t>Problem </a:t>
            </a:r>
            <a:r>
              <a:rPr lang="en-US" dirty="0"/>
              <a:t>statement</a:t>
            </a:r>
          </a:p>
          <a:p>
            <a:pPr marL="457200" indent="-457200">
              <a:buFont typeface="+mj-lt"/>
              <a:buAutoNum type="arabicPeriod"/>
            </a:pPr>
            <a:r>
              <a:rPr lang="en-US" dirty="0" smtClean="0"/>
              <a:t>Data </a:t>
            </a:r>
            <a:r>
              <a:rPr lang="en-US" dirty="0"/>
              <a:t>sources </a:t>
            </a:r>
            <a:endParaRPr lang="en-US" dirty="0" smtClean="0"/>
          </a:p>
          <a:p>
            <a:pPr marL="457200" indent="-457200">
              <a:buFont typeface="+mj-lt"/>
              <a:buAutoNum type="arabicPeriod"/>
            </a:pPr>
            <a:r>
              <a:rPr lang="en-US" dirty="0" smtClean="0"/>
              <a:t>Data challenges and preparation</a:t>
            </a:r>
            <a:endParaRPr lang="en-US" dirty="0"/>
          </a:p>
          <a:p>
            <a:pPr marL="457200" indent="-457200">
              <a:buFont typeface="+mj-lt"/>
              <a:buAutoNum type="arabicPeriod"/>
            </a:pPr>
            <a:r>
              <a:rPr lang="en-US" dirty="0" smtClean="0"/>
              <a:t>Exploratory </a:t>
            </a:r>
            <a:r>
              <a:rPr lang="en-US" dirty="0"/>
              <a:t>analysis </a:t>
            </a:r>
            <a:endParaRPr lang="en-US" dirty="0" smtClean="0"/>
          </a:p>
          <a:p>
            <a:pPr marL="457200" indent="-457200">
              <a:buFont typeface="+mj-lt"/>
              <a:buAutoNum type="arabicPeriod"/>
            </a:pPr>
            <a:r>
              <a:rPr lang="en-US" dirty="0" smtClean="0"/>
              <a:t>Top models</a:t>
            </a:r>
          </a:p>
          <a:p>
            <a:pPr marL="457200" indent="-457200">
              <a:buFont typeface="+mj-lt"/>
              <a:buAutoNum type="arabicPeriod"/>
            </a:pPr>
            <a:r>
              <a:rPr lang="en-US" dirty="0" smtClean="0"/>
              <a:t>Summary</a:t>
            </a:r>
            <a:endParaRPr lang="en-US" dirty="0"/>
          </a:p>
          <a:p>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291324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Create a model that a lending organization could use to evaluate </a:t>
            </a:r>
            <a:r>
              <a:rPr lang="en-US" dirty="0"/>
              <a:t>a potential customer's likelihood of being a good candidate for a medium </a:t>
            </a:r>
            <a:r>
              <a:rPr lang="en-US" dirty="0" smtClean="0"/>
              <a:t>term  </a:t>
            </a:r>
            <a:r>
              <a:rPr lang="en-US" dirty="0"/>
              <a:t>(36 or 60 month) </a:t>
            </a:r>
            <a:r>
              <a:rPr lang="en-US" dirty="0" smtClean="0"/>
              <a:t>loan </a:t>
            </a:r>
            <a:r>
              <a:rPr lang="en-US" dirty="0"/>
              <a:t>based on a modest number of </a:t>
            </a:r>
            <a:r>
              <a:rPr lang="en-US" dirty="0" smtClean="0"/>
              <a:t>inputs such as annual income, loan amount, term, revolving </a:t>
            </a:r>
            <a:r>
              <a:rPr lang="en-US" dirty="0"/>
              <a:t>line utilization </a:t>
            </a:r>
            <a:r>
              <a:rPr lang="en-US" dirty="0" smtClean="0"/>
              <a:t>rate, etc.</a:t>
            </a:r>
            <a:endParaRPr lang="en-US" dirty="0"/>
          </a:p>
          <a:p>
            <a:pPr marL="0" indent="0">
              <a:buNone/>
            </a:pPr>
            <a:endParaRPr lang="en-US" dirty="0" smtClean="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161605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a:t>
            </a:r>
            <a:r>
              <a:rPr lang="en-US" dirty="0" smtClean="0"/>
              <a:t> </a:t>
            </a:r>
            <a:r>
              <a:rPr lang="en-US" dirty="0" err="1" smtClean="0"/>
              <a:t>sOURCES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Data: </a:t>
            </a:r>
            <a:r>
              <a:rPr lang="en-US" u="sng" dirty="0" smtClean="0">
                <a:hlinkClick r:id="rId2"/>
              </a:rPr>
              <a:t>https</a:t>
            </a:r>
            <a:r>
              <a:rPr lang="en-US" u="sng" dirty="0">
                <a:hlinkClick r:id="rId2"/>
              </a:rPr>
              <a:t>://</a:t>
            </a:r>
            <a:r>
              <a:rPr lang="en-US" u="sng" dirty="0" smtClean="0">
                <a:hlinkClick r:id="rId2"/>
              </a:rPr>
              <a:t>www.lendingclub.com/info/download-data.action/loan.csv</a:t>
            </a:r>
            <a:r>
              <a:rPr lang="en-US" dirty="0" smtClean="0"/>
              <a:t/>
            </a:r>
            <a:br>
              <a:rPr lang="en-US" dirty="0" smtClean="0"/>
            </a:br>
            <a:r>
              <a:rPr lang="en-US" dirty="0" smtClean="0"/>
              <a:t/>
            </a:r>
            <a:br>
              <a:rPr lang="en-US" dirty="0" smtClean="0"/>
            </a:br>
            <a:r>
              <a:rPr lang="en-US" dirty="0" smtClean="0"/>
              <a:t>Contains </a:t>
            </a:r>
            <a:r>
              <a:rPr lang="en-US" dirty="0"/>
              <a:t>163,987 observations with 15 variables. The </a:t>
            </a:r>
            <a:r>
              <a:rPr lang="en-US" dirty="0" smtClean="0"/>
              <a:t>variable we want to predict is </a:t>
            </a:r>
            <a:r>
              <a:rPr lang="en-US" dirty="0" err="1" smtClean="0"/>
              <a:t>bad_loans</a:t>
            </a:r>
            <a:r>
              <a:rPr lang="en-US" dirty="0" smtClean="0"/>
              <a:t>. The dataset is split between these observations: </a:t>
            </a:r>
            <a:endParaRPr lang="en-US" dirty="0"/>
          </a:p>
          <a:p>
            <a:pPr lvl="1"/>
            <a:r>
              <a:rPr lang="en-US" dirty="0"/>
              <a:t>Good Loans (</a:t>
            </a:r>
            <a:r>
              <a:rPr lang="en-US" dirty="0" err="1"/>
              <a:t>bad_loan</a:t>
            </a:r>
            <a:r>
              <a:rPr lang="en-US" dirty="0"/>
              <a:t> = 0): 133,971 observations (82%)</a:t>
            </a:r>
          </a:p>
          <a:p>
            <a:pPr lvl="1"/>
            <a:r>
              <a:rPr lang="en-US" dirty="0"/>
              <a:t>Bad Loans (</a:t>
            </a:r>
            <a:r>
              <a:rPr lang="en-US" dirty="0" err="1"/>
              <a:t>bad_loan</a:t>
            </a:r>
            <a:r>
              <a:rPr lang="en-US" dirty="0"/>
              <a:t> = 1): 30,016 observations (18%)</a:t>
            </a:r>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611596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Preparation</a:t>
            </a:r>
            <a:endParaRPr lang="en-US" dirty="0"/>
          </a:p>
        </p:txBody>
      </p:sp>
      <p:sp>
        <p:nvSpPr>
          <p:cNvPr id="3" name="Content Placeholder 2"/>
          <p:cNvSpPr>
            <a:spLocks noGrp="1"/>
          </p:cNvSpPr>
          <p:nvPr>
            <p:ph idx="1"/>
          </p:nvPr>
        </p:nvSpPr>
        <p:spPr/>
        <p:txBody>
          <a:bodyPr/>
          <a:lstStyle/>
          <a:p>
            <a:r>
              <a:rPr lang="en-US" dirty="0" smtClean="0"/>
              <a:t>Wrangling</a:t>
            </a:r>
          </a:p>
          <a:p>
            <a:pPr lvl="1"/>
            <a:r>
              <a:rPr lang="en-US" dirty="0" smtClean="0"/>
              <a:t>Imputed Missing Values using MICE package</a:t>
            </a:r>
          </a:p>
          <a:p>
            <a:pPr lvl="1"/>
            <a:r>
              <a:rPr lang="en-US" dirty="0" smtClean="0"/>
              <a:t>Created Dummy Variables from Categorical Variables</a:t>
            </a:r>
          </a:p>
          <a:p>
            <a:pPr lvl="1"/>
            <a:r>
              <a:rPr lang="en-US" dirty="0" smtClean="0"/>
              <a:t>Identified and Excluded Outliers (Annual Income &gt; $1M)</a:t>
            </a:r>
          </a:p>
          <a:p>
            <a:pPr lvl="1"/>
            <a:r>
              <a:rPr lang="en-US" dirty="0" smtClean="0"/>
              <a:t>Balance </a:t>
            </a:r>
            <a:r>
              <a:rPr lang="en-US" dirty="0"/>
              <a:t>and </a:t>
            </a:r>
            <a:r>
              <a:rPr lang="en-US" dirty="0" smtClean="0"/>
              <a:t>Split Training/Test Data using SMOTE</a:t>
            </a:r>
            <a:endParaRPr lang="en-US" dirty="0"/>
          </a:p>
        </p:txBody>
      </p:sp>
      <p:sp>
        <p:nvSpPr>
          <p:cNvPr id="4" name="Footer Placeholder 3"/>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814885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1413" y="2206457"/>
            <a:ext cx="4705999" cy="354171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251" y="2204078"/>
            <a:ext cx="4709160" cy="3544091"/>
          </a:xfrm>
          <a:prstGeom prst="rect">
            <a:avLst/>
          </a:prstGeom>
        </p:spPr>
      </p:pic>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6</a:t>
            </a:fld>
            <a:endParaRPr lang="en-US" dirty="0"/>
          </a:p>
        </p:txBody>
      </p:sp>
      <p:sp>
        <p:nvSpPr>
          <p:cNvPr id="8" name="TextBox 7"/>
          <p:cNvSpPr txBox="1"/>
          <p:nvPr/>
        </p:nvSpPr>
        <p:spPr>
          <a:xfrm>
            <a:off x="1141412" y="1877209"/>
            <a:ext cx="4942038" cy="276999"/>
          </a:xfrm>
          <a:prstGeom prst="rect">
            <a:avLst/>
          </a:prstGeom>
          <a:noFill/>
        </p:spPr>
        <p:txBody>
          <a:bodyPr wrap="square" rtlCol="0">
            <a:spAutoFit/>
          </a:bodyPr>
          <a:lstStyle/>
          <a:p>
            <a:r>
              <a:rPr lang="en-US" sz="1200" dirty="0" smtClean="0"/>
              <a:t>Unsurprisingly mean annual </a:t>
            </a:r>
            <a:r>
              <a:rPr lang="en-US" sz="1200" dirty="0"/>
              <a:t>i</a:t>
            </a:r>
            <a:r>
              <a:rPr lang="en-US" sz="1200" dirty="0" smtClean="0"/>
              <a:t>ncome is distinctly lower for a bad loan </a:t>
            </a:r>
            <a:r>
              <a:rPr lang="en-US" sz="1200" dirty="0" smtClean="0"/>
              <a:t>state…</a:t>
            </a:r>
            <a:endParaRPr lang="en-US" sz="1200" dirty="0"/>
          </a:p>
        </p:txBody>
      </p:sp>
      <p:sp>
        <p:nvSpPr>
          <p:cNvPr id="9" name="TextBox 8"/>
          <p:cNvSpPr txBox="1"/>
          <p:nvPr/>
        </p:nvSpPr>
        <p:spPr>
          <a:xfrm>
            <a:off x="6215435" y="1873584"/>
            <a:ext cx="5160777" cy="276999"/>
          </a:xfrm>
          <a:prstGeom prst="rect">
            <a:avLst/>
          </a:prstGeom>
          <a:noFill/>
        </p:spPr>
        <p:txBody>
          <a:bodyPr wrap="square" rtlCol="0">
            <a:spAutoFit/>
          </a:bodyPr>
          <a:lstStyle/>
          <a:p>
            <a:r>
              <a:rPr lang="en-US" sz="1200" dirty="0" smtClean="0"/>
              <a:t>and </a:t>
            </a:r>
            <a:r>
              <a:rPr lang="en-US" sz="1200" dirty="0" smtClean="0"/>
              <a:t>while loan amounts increase for longer terms, but the means are comparable </a:t>
            </a:r>
            <a:endParaRPr lang="en-US" sz="1200" dirty="0"/>
          </a:p>
        </p:txBody>
      </p:sp>
    </p:spTree>
    <p:extLst>
      <p:ext uri="{BB962C8B-B14F-4D97-AF65-F5344CB8AC3E}">
        <p14:creationId xmlns:p14="http://schemas.microsoft.com/office/powerpoint/2010/main" val="2483252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Exploratory Data Analysis </a:t>
            </a:r>
            <a:r>
              <a:rPr lang="en-US" dirty="0" err="1" smtClean="0"/>
              <a:t>Cont</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Springboard Foundations of Data Science - Craig Calder</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7</a:t>
            </a:fld>
            <a:endParaRPr lang="en-US" dirty="0"/>
          </a:p>
        </p:txBody>
      </p:sp>
      <p:sp>
        <p:nvSpPr>
          <p:cNvPr id="8" name="TextBox 7"/>
          <p:cNvSpPr txBox="1"/>
          <p:nvPr/>
        </p:nvSpPr>
        <p:spPr>
          <a:xfrm>
            <a:off x="6304387" y="1768693"/>
            <a:ext cx="5012657" cy="461665"/>
          </a:xfrm>
          <a:prstGeom prst="rect">
            <a:avLst/>
          </a:prstGeom>
          <a:noFill/>
        </p:spPr>
        <p:txBody>
          <a:bodyPr wrap="square" rtlCol="0">
            <a:spAutoFit/>
          </a:bodyPr>
          <a:lstStyle/>
          <a:p>
            <a:r>
              <a:rPr lang="en-US" sz="1200" dirty="0" smtClean="0"/>
              <a:t>Revolving Line Utilization does appear to be a predicative variable of if a loan will be bad as one can see bad loans (1) increases as </a:t>
            </a:r>
            <a:r>
              <a:rPr lang="en-US" sz="1200" dirty="0" err="1" smtClean="0"/>
              <a:t>revol_util</a:t>
            </a:r>
            <a:r>
              <a:rPr lang="en-US" sz="1200" dirty="0" smtClean="0"/>
              <a:t> increases.</a:t>
            </a:r>
            <a:r>
              <a:rPr lang="en-US" sz="1200" dirty="0" smtClean="0"/>
              <a:t>   </a:t>
            </a:r>
            <a:endParaRPr lang="en-US" sz="1200"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3185" y="2415024"/>
            <a:ext cx="4709160" cy="319654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094" y="2418618"/>
            <a:ext cx="4709160" cy="3206513"/>
          </a:xfrm>
          <a:prstGeom prst="rect">
            <a:avLst/>
          </a:prstGeom>
        </p:spPr>
      </p:pic>
      <p:sp>
        <p:nvSpPr>
          <p:cNvPr id="12" name="TextBox 11"/>
          <p:cNvSpPr txBox="1"/>
          <p:nvPr/>
        </p:nvSpPr>
        <p:spPr>
          <a:xfrm>
            <a:off x="1141411" y="1768693"/>
            <a:ext cx="4893343" cy="646331"/>
          </a:xfrm>
          <a:prstGeom prst="rect">
            <a:avLst/>
          </a:prstGeom>
          <a:noFill/>
        </p:spPr>
        <p:txBody>
          <a:bodyPr wrap="square" rtlCol="0">
            <a:spAutoFit/>
          </a:bodyPr>
          <a:lstStyle/>
          <a:p>
            <a:r>
              <a:rPr lang="en-US" sz="1200" dirty="0" smtClean="0"/>
              <a:t>Most loans are for similar amounts across all employment lengths. Comparing Good Loans (0) to Bad Loans (1), employment length doesn’t appear to be a factor in whether or not a loan will be bad.</a:t>
            </a:r>
            <a:endParaRPr lang="en-US" sz="1200" dirty="0"/>
          </a:p>
        </p:txBody>
      </p:sp>
    </p:spTree>
    <p:extLst>
      <p:ext uri="{BB962C8B-B14F-4D97-AF65-F5344CB8AC3E}">
        <p14:creationId xmlns:p14="http://schemas.microsoft.com/office/powerpoint/2010/main" val="2738846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Logistic Regression</a:t>
            </a:r>
            <a:endParaRPr lang="en-US" dirty="0"/>
          </a:p>
        </p:txBody>
      </p:sp>
      <p:sp>
        <p:nvSpPr>
          <p:cNvPr id="5" name="Rectangle 1"/>
          <p:cNvSpPr>
            <a:spLocks noChangeArrowheads="1"/>
          </p:cNvSpPr>
          <p:nvPr/>
        </p:nvSpPr>
        <p:spPr bwMode="auto">
          <a:xfrm>
            <a:off x="8261872" y="5358644"/>
            <a:ext cx="3506993"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1000" b="0" i="0" u="none" strike="noStrike" cap="none" normalizeH="0" baseline="0" dirty="0" err="1"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Signif</a:t>
            </a:r>
            <a:r>
              <a:rPr kumimoji="0" lang="en-US" altLang="ja-JP" sz="1000" b="0" i="0" u="none" strike="noStrike" cap="none" normalizeH="0" baseline="0" dirty="0" smtClean="0">
                <a:ln>
                  <a:noFill/>
                </a:ln>
                <a:solidFill>
                  <a:schemeClr val="tx1"/>
                </a:solidFill>
                <a:effectLst/>
                <a:latin typeface="Corbel" panose="020B0503020204020204" pitchFamily="34" charset="0"/>
                <a:ea typeface="SimSun" panose="02010600030101010101" pitchFamily="2" charset="-122"/>
                <a:cs typeface="Tahoma" panose="020B0604030504040204" pitchFamily="34" charset="0"/>
              </a:rPr>
              <a:t>. codes:  0 ‘***’ 0.001 ‘**’ 0.01 ‘*’ 0.05 ‘.’ 0.1 ‘ ’ 1</a:t>
            </a:r>
            <a:endParaRPr kumimoji="0" lang="en-US" altLang="ja-JP" sz="1400" b="0" i="0" u="none" strike="noStrike" cap="none" normalizeH="0" baseline="0" dirty="0" smtClean="0">
              <a:ln>
                <a:noFill/>
              </a:ln>
              <a:solidFill>
                <a:schemeClr val="tx1"/>
              </a:solidFill>
              <a:effectLst/>
              <a:latin typeface="Arial" panose="020B0604020202020204" pitchFamily="34" charset="0"/>
            </a:endParaRPr>
          </a:p>
        </p:txBody>
      </p:sp>
      <p:sp>
        <p:nvSpPr>
          <p:cNvPr id="3" name="Footer Placeholder 2"/>
          <p:cNvSpPr>
            <a:spLocks noGrp="1"/>
          </p:cNvSpPr>
          <p:nvPr>
            <p:ph type="ftr" sz="quarter" idx="11"/>
          </p:nvPr>
        </p:nvSpPr>
        <p:spPr/>
        <p:txBody>
          <a:bodyPr/>
          <a:lstStyle/>
          <a:p>
            <a:r>
              <a:rPr lang="en-US" dirty="0" smtClean="0"/>
              <a:t>Springboard Foundations of Data Science - Craig Calder</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8</a:t>
            </a:fld>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3284315356"/>
              </p:ext>
            </p:extLst>
          </p:nvPr>
        </p:nvGraphicFramePr>
        <p:xfrm>
          <a:off x="1503063" y="4002034"/>
          <a:ext cx="3670300" cy="1290828"/>
        </p:xfrm>
        <a:graphic>
          <a:graphicData uri="http://schemas.openxmlformats.org/drawingml/2006/table">
            <a:tbl>
              <a:tblPr firstRow="1" firstCol="1" bandRow="1">
                <a:tableStyleId>{5C22544A-7EE6-4342-B048-85BDC9FD1C3A}</a:tableStyleId>
              </a:tblPr>
              <a:tblGrid>
                <a:gridCol w="889000">
                  <a:extLst>
                    <a:ext uri="{9D8B030D-6E8A-4147-A177-3AD203B41FA5}">
                      <a16:colId xmlns:a16="http://schemas.microsoft.com/office/drawing/2014/main" val="1774964941"/>
                    </a:ext>
                  </a:extLst>
                </a:gridCol>
                <a:gridCol w="774700">
                  <a:extLst>
                    <a:ext uri="{9D8B030D-6E8A-4147-A177-3AD203B41FA5}">
                      <a16:colId xmlns:a16="http://schemas.microsoft.com/office/drawing/2014/main" val="305913102"/>
                    </a:ext>
                  </a:extLst>
                </a:gridCol>
                <a:gridCol w="647700">
                  <a:extLst>
                    <a:ext uri="{9D8B030D-6E8A-4147-A177-3AD203B41FA5}">
                      <a16:colId xmlns:a16="http://schemas.microsoft.com/office/drawing/2014/main" val="3357801753"/>
                    </a:ext>
                  </a:extLst>
                </a:gridCol>
                <a:gridCol w="647700">
                  <a:extLst>
                    <a:ext uri="{9D8B030D-6E8A-4147-A177-3AD203B41FA5}">
                      <a16:colId xmlns:a16="http://schemas.microsoft.com/office/drawing/2014/main" val="3663932834"/>
                    </a:ext>
                  </a:extLst>
                </a:gridCol>
                <a:gridCol w="711200">
                  <a:extLst>
                    <a:ext uri="{9D8B030D-6E8A-4147-A177-3AD203B41FA5}">
                      <a16:colId xmlns:a16="http://schemas.microsoft.com/office/drawing/2014/main" val="2643912989"/>
                    </a:ext>
                  </a:extLst>
                </a:gridCol>
              </a:tblGrid>
              <a:tr h="180975">
                <a:tc>
                  <a:txBody>
                    <a:bodyPr/>
                    <a:lstStyle/>
                    <a:p>
                      <a:pPr marL="0" marR="0">
                        <a:lnSpc>
                          <a:spcPct val="110000"/>
                        </a:lnSpc>
                        <a:spcBef>
                          <a:spcPts val="600"/>
                        </a:spcBef>
                        <a:spcAft>
                          <a:spcPts val="0"/>
                        </a:spcAft>
                      </a:pPr>
                      <a:r>
                        <a:rPr lang="en-US" sz="1100" dirty="0">
                          <a:effectLst/>
                        </a:rPr>
                        <a:t>Threshold</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dirty="0">
                          <a:effectLst/>
                        </a:rPr>
                        <a:t>TP</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FP</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TN</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FN</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49797513"/>
                  </a:ext>
                </a:extLst>
              </a:tr>
              <a:tr h="180975">
                <a:tc>
                  <a:txBody>
                    <a:bodyPr/>
                    <a:lstStyle/>
                    <a:p>
                      <a:pPr marL="0" marR="0" algn="ctr">
                        <a:lnSpc>
                          <a:spcPct val="110000"/>
                        </a:lnSpc>
                        <a:spcBef>
                          <a:spcPts val="600"/>
                        </a:spcBef>
                        <a:spcAft>
                          <a:spcPts val="0"/>
                        </a:spcAft>
                      </a:pPr>
                      <a:r>
                        <a:rPr lang="en-US" sz="1100">
                          <a:effectLst/>
                        </a:rPr>
                        <a:t>t &gt; .70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106,393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   6,505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998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4,995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50245627"/>
                  </a:ext>
                </a:extLst>
              </a:tr>
              <a:tr h="180975">
                <a:tc>
                  <a:txBody>
                    <a:bodyPr/>
                    <a:lstStyle/>
                    <a:p>
                      <a:pPr marL="0" marR="0" algn="ctr">
                        <a:lnSpc>
                          <a:spcPct val="110000"/>
                        </a:lnSpc>
                        <a:spcBef>
                          <a:spcPts val="600"/>
                        </a:spcBef>
                        <a:spcAft>
                          <a:spcPts val="0"/>
                        </a:spcAft>
                      </a:pPr>
                      <a:r>
                        <a:rPr lang="en-US" sz="1100">
                          <a:effectLst/>
                        </a:rPr>
                        <a:t>t &gt; .65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101,629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5,867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1,636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9,759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26187622"/>
                  </a:ext>
                </a:extLst>
              </a:tr>
              <a:tr h="180975">
                <a:tc>
                  <a:txBody>
                    <a:bodyPr/>
                    <a:lstStyle/>
                    <a:p>
                      <a:pPr marL="0" marR="0" algn="ctr">
                        <a:lnSpc>
                          <a:spcPct val="110000"/>
                        </a:lnSpc>
                        <a:spcBef>
                          <a:spcPts val="600"/>
                        </a:spcBef>
                        <a:spcAft>
                          <a:spcPts val="0"/>
                        </a:spcAft>
                      </a:pPr>
                      <a:r>
                        <a:rPr lang="en-US" sz="1100">
                          <a:effectLst/>
                        </a:rPr>
                        <a:t>t &gt; .60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94,395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5,036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2,467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16,993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05411740"/>
                  </a:ext>
                </a:extLst>
              </a:tr>
              <a:tr h="180975">
                <a:tc>
                  <a:txBody>
                    <a:bodyPr/>
                    <a:lstStyle/>
                    <a:p>
                      <a:pPr marL="0" marR="0" algn="ctr">
                        <a:lnSpc>
                          <a:spcPct val="110000"/>
                        </a:lnSpc>
                        <a:spcBef>
                          <a:spcPts val="600"/>
                        </a:spcBef>
                        <a:spcAft>
                          <a:spcPts val="0"/>
                        </a:spcAft>
                      </a:pPr>
                      <a:r>
                        <a:rPr lang="en-US" sz="1100">
                          <a:effectLst/>
                        </a:rPr>
                        <a:t>t &gt; .55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83,695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4,056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3,447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27,693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255834175"/>
                  </a:ext>
                </a:extLst>
              </a:tr>
              <a:tr h="180975">
                <a:tc>
                  <a:txBody>
                    <a:bodyPr/>
                    <a:lstStyle/>
                    <a:p>
                      <a:pPr marL="0" marR="0" algn="ctr">
                        <a:lnSpc>
                          <a:spcPct val="110000"/>
                        </a:lnSpc>
                        <a:spcBef>
                          <a:spcPts val="600"/>
                        </a:spcBef>
                        <a:spcAft>
                          <a:spcPts val="0"/>
                        </a:spcAft>
                      </a:pPr>
                      <a:r>
                        <a:rPr lang="en-US" sz="1100">
                          <a:effectLst/>
                        </a:rPr>
                        <a:t>t &gt; .50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69,625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2,919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4,584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41,763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654974218"/>
                  </a:ext>
                </a:extLst>
              </a:tr>
              <a:tr h="180975">
                <a:tc>
                  <a:txBody>
                    <a:bodyPr/>
                    <a:lstStyle/>
                    <a:p>
                      <a:pPr marL="0" marR="0" algn="ctr">
                        <a:lnSpc>
                          <a:spcPct val="110000"/>
                        </a:lnSpc>
                        <a:spcBef>
                          <a:spcPts val="600"/>
                        </a:spcBef>
                        <a:spcAft>
                          <a:spcPts val="0"/>
                        </a:spcAft>
                      </a:pPr>
                      <a:r>
                        <a:rPr lang="en-US" sz="1100">
                          <a:effectLst/>
                        </a:rPr>
                        <a:t>t &gt; .45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53,333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1,911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5,592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dirty="0">
                          <a:effectLst/>
                        </a:rPr>
                        <a:t>58,055 </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987192258"/>
                  </a:ext>
                </a:extLst>
              </a:tr>
            </a:tbl>
          </a:graphicData>
        </a:graphic>
      </p:graphicFrame>
      <p:sp>
        <p:nvSpPr>
          <p:cNvPr id="8" name="Rectangle 7"/>
          <p:cNvSpPr/>
          <p:nvPr/>
        </p:nvSpPr>
        <p:spPr>
          <a:xfrm>
            <a:off x="1503063" y="1754637"/>
            <a:ext cx="3670300" cy="2677656"/>
          </a:xfrm>
          <a:prstGeom prst="rect">
            <a:avLst/>
          </a:prstGeom>
        </p:spPr>
        <p:txBody>
          <a:bodyPr wrap="square">
            <a:spAutoFit/>
          </a:bodyPr>
          <a:lstStyle/>
          <a:p>
            <a:r>
              <a:rPr lang="en-US" sz="1200" dirty="0" smtClean="0"/>
              <a:t>The table on the right displays the logistic regression models output. From this we see employment length, annual income, total accounts, credit length, living in a low or medium average bankruptcy state and having a mortgage are all inversely related to bad loans.  </a:t>
            </a:r>
          </a:p>
          <a:p>
            <a:endParaRPr lang="en-US" sz="1200" dirty="0"/>
          </a:p>
          <a:p>
            <a:endParaRPr lang="en-US" sz="1200" dirty="0" smtClean="0"/>
          </a:p>
          <a:p>
            <a:r>
              <a:rPr lang="en-US" sz="1200" dirty="0" smtClean="0"/>
              <a:t>Below we see the effect of different threshold values on the confusion matrices. It seems t=.55 provides balances the desire maximize true positives and true negatives while managing false </a:t>
            </a:r>
            <a:r>
              <a:rPr lang="en-US" sz="1200" dirty="0"/>
              <a:t>p</a:t>
            </a:r>
            <a:r>
              <a:rPr lang="en-US" sz="1200" dirty="0" smtClean="0"/>
              <a:t>ositives and false negatives. </a:t>
            </a:r>
          </a:p>
          <a:p>
            <a:r>
              <a:rPr lang="en-US" dirty="0" smtClean="0"/>
              <a:t/>
            </a:r>
            <a:br>
              <a:rPr lang="en-US" dirty="0" smtClean="0"/>
            </a:br>
            <a:endParaRPr lang="en-US" dirty="0"/>
          </a:p>
        </p:txBody>
      </p:sp>
      <p:graphicFrame>
        <p:nvGraphicFramePr>
          <p:cNvPr id="11" name="Content Placeholder 10"/>
          <p:cNvGraphicFramePr>
            <a:graphicFrameLocks noGrp="1"/>
          </p:cNvGraphicFramePr>
          <p:nvPr>
            <p:ph idx="1"/>
            <p:extLst>
              <p:ext uri="{D42A27DB-BD31-4B8C-83A1-F6EECF244321}">
                <p14:modId xmlns:p14="http://schemas.microsoft.com/office/powerpoint/2010/main" val="2032115168"/>
              </p:ext>
            </p:extLst>
          </p:nvPr>
        </p:nvGraphicFramePr>
        <p:xfrm>
          <a:off x="5748891" y="1765395"/>
          <a:ext cx="5363757" cy="3561063"/>
        </p:xfrm>
        <a:graphic>
          <a:graphicData uri="http://schemas.openxmlformats.org/drawingml/2006/table">
            <a:tbl>
              <a:tblPr firstRow="1" firstCol="1" bandRow="1">
                <a:tableStyleId>{5C22544A-7EE6-4342-B048-85BDC9FD1C3A}</a:tableStyleId>
              </a:tblPr>
              <a:tblGrid>
                <a:gridCol w="2466887">
                  <a:extLst>
                    <a:ext uri="{9D8B030D-6E8A-4147-A177-3AD203B41FA5}">
                      <a16:colId xmlns:a16="http://schemas.microsoft.com/office/drawing/2014/main" val="3045772368"/>
                    </a:ext>
                  </a:extLst>
                </a:gridCol>
                <a:gridCol w="950235">
                  <a:extLst>
                    <a:ext uri="{9D8B030D-6E8A-4147-A177-3AD203B41FA5}">
                      <a16:colId xmlns:a16="http://schemas.microsoft.com/office/drawing/2014/main" val="4123172278"/>
                    </a:ext>
                  </a:extLst>
                </a:gridCol>
                <a:gridCol w="1059130">
                  <a:extLst>
                    <a:ext uri="{9D8B030D-6E8A-4147-A177-3AD203B41FA5}">
                      <a16:colId xmlns:a16="http://schemas.microsoft.com/office/drawing/2014/main" val="2205404104"/>
                    </a:ext>
                  </a:extLst>
                </a:gridCol>
                <a:gridCol w="887505">
                  <a:extLst>
                    <a:ext uri="{9D8B030D-6E8A-4147-A177-3AD203B41FA5}">
                      <a16:colId xmlns:a16="http://schemas.microsoft.com/office/drawing/2014/main" val="4212327576"/>
                    </a:ext>
                  </a:extLst>
                </a:gridCol>
              </a:tblGrid>
              <a:tr h="241791">
                <a:tc>
                  <a:txBody>
                    <a:bodyPr/>
                    <a:lstStyle/>
                    <a:p>
                      <a:pPr marL="0" marR="0">
                        <a:lnSpc>
                          <a:spcPct val="110000"/>
                        </a:lnSpc>
                        <a:spcBef>
                          <a:spcPts val="600"/>
                        </a:spcBef>
                        <a:spcAft>
                          <a:spcPts val="0"/>
                        </a:spcAft>
                      </a:pPr>
                      <a:r>
                        <a:rPr lang="en-US" sz="1100">
                          <a:effectLst/>
                        </a:rPr>
                        <a:t>Variable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dirty="0">
                          <a:effectLst/>
                        </a:rPr>
                        <a:t>Coefficient</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P-Value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Significance</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2735922904"/>
                  </a:ext>
                </a:extLst>
              </a:tr>
              <a:tr h="177086">
                <a:tc>
                  <a:txBody>
                    <a:bodyPr/>
                    <a:lstStyle/>
                    <a:p>
                      <a:pPr marL="0" marR="0">
                        <a:lnSpc>
                          <a:spcPct val="110000"/>
                        </a:lnSpc>
                        <a:spcBef>
                          <a:spcPts val="600"/>
                        </a:spcBef>
                        <a:spcAft>
                          <a:spcPts val="0"/>
                        </a:spcAft>
                      </a:pPr>
                      <a:r>
                        <a:rPr lang="en-US" sz="1100">
                          <a:effectLst/>
                        </a:rPr>
                        <a:t>Loan_amount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1.84E-05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1.35E-55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824055027"/>
                  </a:ext>
                </a:extLst>
              </a:tr>
              <a:tr h="177086">
                <a:tc>
                  <a:txBody>
                    <a:bodyPr/>
                    <a:lstStyle/>
                    <a:p>
                      <a:pPr marL="0" marR="0">
                        <a:lnSpc>
                          <a:spcPct val="110000"/>
                        </a:lnSpc>
                        <a:spcBef>
                          <a:spcPts val="600"/>
                        </a:spcBef>
                        <a:spcAft>
                          <a:spcPts val="0"/>
                        </a:spcAft>
                      </a:pPr>
                      <a:r>
                        <a:rPr lang="en-US" sz="1100">
                          <a:effectLst/>
                        </a:rPr>
                        <a:t>emp_length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-0.00182616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0.485009021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1822708890"/>
                  </a:ext>
                </a:extLst>
              </a:tr>
              <a:tr h="177086">
                <a:tc>
                  <a:txBody>
                    <a:bodyPr/>
                    <a:lstStyle/>
                    <a:p>
                      <a:pPr marL="0" marR="0">
                        <a:lnSpc>
                          <a:spcPct val="110000"/>
                        </a:lnSpc>
                        <a:spcBef>
                          <a:spcPts val="600"/>
                        </a:spcBef>
                        <a:spcAft>
                          <a:spcPts val="0"/>
                        </a:spcAft>
                      </a:pPr>
                      <a:r>
                        <a:rPr lang="en-US" sz="1100">
                          <a:effectLst/>
                        </a:rPr>
                        <a:t>annual_inc</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-5.39E-06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5.49E-104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3433038970"/>
                  </a:ext>
                </a:extLst>
              </a:tr>
              <a:tr h="177086">
                <a:tc>
                  <a:txBody>
                    <a:bodyPr/>
                    <a:lstStyle/>
                    <a:p>
                      <a:pPr marL="0" marR="0">
                        <a:lnSpc>
                          <a:spcPct val="110000"/>
                        </a:lnSpc>
                        <a:spcBef>
                          <a:spcPts val="600"/>
                        </a:spcBef>
                        <a:spcAft>
                          <a:spcPts val="0"/>
                        </a:spcAft>
                      </a:pPr>
                      <a:r>
                        <a:rPr lang="en-US" sz="1100">
                          <a:effectLst/>
                        </a:rPr>
                        <a:t>dti</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0.035582836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1.32E-177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1733753551"/>
                  </a:ext>
                </a:extLst>
              </a:tr>
              <a:tr h="177086">
                <a:tc>
                  <a:txBody>
                    <a:bodyPr/>
                    <a:lstStyle/>
                    <a:p>
                      <a:pPr marL="0" marR="0">
                        <a:lnSpc>
                          <a:spcPct val="110000"/>
                        </a:lnSpc>
                        <a:spcBef>
                          <a:spcPts val="600"/>
                        </a:spcBef>
                        <a:spcAft>
                          <a:spcPts val="0"/>
                        </a:spcAft>
                      </a:pPr>
                      <a:r>
                        <a:rPr lang="en-US" sz="1100">
                          <a:effectLst/>
                        </a:rPr>
                        <a:t>delinq_2yrs</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0.056976745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3.57E-05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282043386"/>
                  </a:ext>
                </a:extLst>
              </a:tr>
              <a:tr h="177086">
                <a:tc>
                  <a:txBody>
                    <a:bodyPr/>
                    <a:lstStyle/>
                    <a:p>
                      <a:pPr marL="0" marR="0">
                        <a:lnSpc>
                          <a:spcPct val="110000"/>
                        </a:lnSpc>
                        <a:spcBef>
                          <a:spcPts val="600"/>
                        </a:spcBef>
                        <a:spcAft>
                          <a:spcPts val="0"/>
                        </a:spcAft>
                      </a:pPr>
                      <a:r>
                        <a:rPr lang="en-US" sz="1100">
                          <a:effectLst/>
                        </a:rPr>
                        <a:t>revol_util</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0.011514081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2.61E-195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820689924"/>
                  </a:ext>
                </a:extLst>
              </a:tr>
              <a:tr h="177086">
                <a:tc>
                  <a:txBody>
                    <a:bodyPr/>
                    <a:lstStyle/>
                    <a:p>
                      <a:pPr marL="0" marR="0">
                        <a:lnSpc>
                          <a:spcPct val="110000"/>
                        </a:lnSpc>
                        <a:spcBef>
                          <a:spcPts val="600"/>
                        </a:spcBef>
                        <a:spcAft>
                          <a:spcPts val="0"/>
                        </a:spcAft>
                      </a:pPr>
                      <a:r>
                        <a:rPr lang="en-US" sz="1100">
                          <a:effectLst/>
                        </a:rPr>
                        <a:t>total_acc</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-0.00902606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4.00E-28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3767964786"/>
                  </a:ext>
                </a:extLst>
              </a:tr>
              <a:tr h="177086">
                <a:tc>
                  <a:txBody>
                    <a:bodyPr/>
                    <a:lstStyle/>
                    <a:p>
                      <a:pPr marL="0" marR="0">
                        <a:lnSpc>
                          <a:spcPct val="110000"/>
                        </a:lnSpc>
                        <a:spcBef>
                          <a:spcPts val="600"/>
                        </a:spcBef>
                        <a:spcAft>
                          <a:spcPts val="0"/>
                        </a:spcAft>
                      </a:pPr>
                      <a:r>
                        <a:rPr lang="en-US" sz="1100">
                          <a:effectLst/>
                        </a:rPr>
                        <a:t>longest_credit_length</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-0.00746845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3.89E-08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4020741739"/>
                  </a:ext>
                </a:extLst>
              </a:tr>
              <a:tr h="177086">
                <a:tc>
                  <a:txBody>
                    <a:bodyPr/>
                    <a:lstStyle/>
                    <a:p>
                      <a:pPr marL="0" marR="0">
                        <a:lnSpc>
                          <a:spcPct val="110000"/>
                        </a:lnSpc>
                        <a:spcBef>
                          <a:spcPts val="600"/>
                        </a:spcBef>
                        <a:spcAft>
                          <a:spcPts val="0"/>
                        </a:spcAft>
                      </a:pPr>
                      <a:r>
                        <a:rPr lang="en-US" sz="1100">
                          <a:effectLst/>
                        </a:rPr>
                        <a:t>bankrpc_state_low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-0.09342886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4.57E-05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3837202536"/>
                  </a:ext>
                </a:extLst>
              </a:tr>
              <a:tr h="177086">
                <a:tc>
                  <a:txBody>
                    <a:bodyPr/>
                    <a:lstStyle/>
                    <a:p>
                      <a:pPr marL="0" marR="0">
                        <a:lnSpc>
                          <a:spcPct val="110000"/>
                        </a:lnSpc>
                        <a:spcBef>
                          <a:spcPts val="600"/>
                        </a:spcBef>
                        <a:spcAft>
                          <a:spcPts val="0"/>
                        </a:spcAft>
                      </a:pPr>
                      <a:r>
                        <a:rPr lang="en-US" sz="1100">
                          <a:effectLst/>
                        </a:rPr>
                        <a:t>bankrpc_state_med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-0.04470727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0.032735737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646090840"/>
                  </a:ext>
                </a:extLst>
              </a:tr>
              <a:tr h="177086">
                <a:tc>
                  <a:txBody>
                    <a:bodyPr/>
                    <a:lstStyle/>
                    <a:p>
                      <a:pPr marL="0" marR="0">
                        <a:lnSpc>
                          <a:spcPct val="110000"/>
                        </a:lnSpc>
                        <a:spcBef>
                          <a:spcPts val="600"/>
                        </a:spcBef>
                        <a:spcAft>
                          <a:spcPts val="0"/>
                        </a:spcAft>
                      </a:pPr>
                      <a:r>
                        <a:rPr lang="en-US" sz="1100">
                          <a:effectLst/>
                        </a:rPr>
                        <a:t>bankrpc_state_medhigh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0.059659539</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0.003381705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138789689"/>
                  </a:ext>
                </a:extLst>
              </a:tr>
              <a:tr h="177086">
                <a:tc>
                  <a:txBody>
                    <a:bodyPr/>
                    <a:lstStyle/>
                    <a:p>
                      <a:pPr marL="0" marR="0">
                        <a:lnSpc>
                          <a:spcPct val="110000"/>
                        </a:lnSpc>
                        <a:spcBef>
                          <a:spcPts val="600"/>
                        </a:spcBef>
                        <a:spcAft>
                          <a:spcPts val="0"/>
                        </a:spcAft>
                      </a:pPr>
                      <a:r>
                        <a:rPr lang="en-US" sz="1100">
                          <a:effectLst/>
                        </a:rPr>
                        <a:t>bankrpc_state_high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0.096607377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0.000106993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2734042388"/>
                  </a:ext>
                </a:extLst>
              </a:tr>
              <a:tr h="177086">
                <a:tc>
                  <a:txBody>
                    <a:bodyPr/>
                    <a:lstStyle/>
                    <a:p>
                      <a:pPr marL="0" marR="0">
                        <a:lnSpc>
                          <a:spcPct val="110000"/>
                        </a:lnSpc>
                        <a:spcBef>
                          <a:spcPts val="600"/>
                        </a:spcBef>
                        <a:spcAft>
                          <a:spcPts val="0"/>
                        </a:spcAft>
                      </a:pPr>
                      <a:r>
                        <a:rPr lang="en-US" sz="1100">
                          <a:effectLst/>
                        </a:rPr>
                        <a:t>homeown_other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0.060802301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0.072699274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84539870"/>
                  </a:ext>
                </a:extLst>
              </a:tr>
              <a:tr h="177086">
                <a:tc>
                  <a:txBody>
                    <a:bodyPr/>
                    <a:lstStyle/>
                    <a:p>
                      <a:pPr marL="0" marR="0">
                        <a:lnSpc>
                          <a:spcPct val="110000"/>
                        </a:lnSpc>
                        <a:spcBef>
                          <a:spcPts val="600"/>
                        </a:spcBef>
                        <a:spcAft>
                          <a:spcPts val="0"/>
                        </a:spcAft>
                      </a:pPr>
                      <a:r>
                        <a:rPr lang="en-US" sz="1100">
                          <a:effectLst/>
                        </a:rPr>
                        <a:t>homeown_mort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-0.26221461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1.30E-43</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906652997"/>
                  </a:ext>
                </a:extLst>
              </a:tr>
              <a:tr h="177086">
                <a:tc>
                  <a:txBody>
                    <a:bodyPr/>
                    <a:lstStyle/>
                    <a:p>
                      <a:pPr marL="0" marR="0">
                        <a:lnSpc>
                          <a:spcPct val="110000"/>
                        </a:lnSpc>
                        <a:spcBef>
                          <a:spcPts val="600"/>
                        </a:spcBef>
                        <a:spcAft>
                          <a:spcPts val="0"/>
                        </a:spcAft>
                      </a:pPr>
                      <a:r>
                        <a:rPr lang="en-US" sz="1100">
                          <a:effectLst/>
                        </a:rPr>
                        <a:t>homeown_rent (dummy)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0.244811429</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5.09E-38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4208097446"/>
                  </a:ext>
                </a:extLst>
              </a:tr>
              <a:tr h="177086">
                <a:tc>
                  <a:txBody>
                    <a:bodyPr/>
                    <a:lstStyle/>
                    <a:p>
                      <a:pPr marL="0" marR="0">
                        <a:lnSpc>
                          <a:spcPct val="110000"/>
                        </a:lnSpc>
                        <a:spcBef>
                          <a:spcPts val="600"/>
                        </a:spcBef>
                        <a:spcAft>
                          <a:spcPts val="0"/>
                        </a:spcAft>
                      </a:pPr>
                      <a:r>
                        <a:rPr lang="en-US" sz="1100">
                          <a:effectLst/>
                        </a:rPr>
                        <a:t>term (factor)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1.64E-297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1692502643"/>
                  </a:ext>
                </a:extLst>
              </a:tr>
              <a:tr h="177086">
                <a:tc>
                  <a:txBody>
                    <a:bodyPr/>
                    <a:lstStyle/>
                    <a:p>
                      <a:pPr marL="0" marR="0">
                        <a:lnSpc>
                          <a:spcPct val="110000"/>
                        </a:lnSpc>
                        <a:spcBef>
                          <a:spcPts val="600"/>
                        </a:spcBef>
                        <a:spcAft>
                          <a:spcPts val="0"/>
                        </a:spcAft>
                      </a:pPr>
                      <a:r>
                        <a:rPr lang="en-US" sz="1100">
                          <a:effectLst/>
                        </a:rPr>
                        <a:t>purpose (factor)</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3.41E-16</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a:effectLst/>
                        </a:rPr>
                        <a:t>***</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2666623937"/>
                  </a:ext>
                </a:extLst>
              </a:tr>
              <a:tr h="177086">
                <a:tc>
                  <a:txBody>
                    <a:bodyPr/>
                    <a:lstStyle/>
                    <a:p>
                      <a:pPr marL="0" marR="0">
                        <a:lnSpc>
                          <a:spcPct val="110000"/>
                        </a:lnSpc>
                        <a:spcBef>
                          <a:spcPts val="600"/>
                        </a:spcBef>
                        <a:spcAft>
                          <a:spcPts val="0"/>
                        </a:spcAft>
                      </a:pPr>
                      <a:r>
                        <a:rPr lang="en-US" sz="1100" dirty="0" err="1">
                          <a:effectLst/>
                        </a:rPr>
                        <a:t>vstatus_verified</a:t>
                      </a:r>
                      <a:r>
                        <a:rPr lang="en-US" sz="1100" dirty="0">
                          <a:effectLst/>
                        </a:rPr>
                        <a:t> (factor)</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 </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nSpc>
                          <a:spcPct val="110000"/>
                        </a:lnSpc>
                        <a:spcBef>
                          <a:spcPts val="600"/>
                        </a:spcBef>
                        <a:spcAft>
                          <a:spcPts val="0"/>
                        </a:spcAft>
                      </a:pPr>
                      <a:r>
                        <a:rPr lang="en-US" sz="1100">
                          <a:effectLst/>
                        </a:rPr>
                        <a:t>1.54E-67</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tc>
                  <a:txBody>
                    <a:bodyPr/>
                    <a:lstStyle/>
                    <a:p>
                      <a:pPr marL="0" marR="0" algn="ctr">
                        <a:lnSpc>
                          <a:spcPct val="110000"/>
                        </a:lnSpc>
                        <a:spcBef>
                          <a:spcPts val="600"/>
                        </a:spcBef>
                        <a:spcAft>
                          <a:spcPts val="0"/>
                        </a:spcAft>
                      </a:pPr>
                      <a:r>
                        <a:rPr lang="en-US" sz="1100" dirty="0">
                          <a:effectLst/>
                        </a:rPr>
                        <a:t>***</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5858" marR="65858" marT="0" marB="0"/>
                </a:tc>
                <a:extLst>
                  <a:ext uri="{0D108BD9-81ED-4DB2-BD59-A6C34878D82A}">
                    <a16:rowId xmlns:a16="http://schemas.microsoft.com/office/drawing/2014/main" val="3155784437"/>
                  </a:ext>
                </a:extLst>
              </a:tr>
            </a:tbl>
          </a:graphicData>
        </a:graphic>
      </p:graphicFrame>
      <p:sp>
        <p:nvSpPr>
          <p:cNvPr id="4" name="Rectangle 3"/>
          <p:cNvSpPr/>
          <p:nvPr/>
        </p:nvSpPr>
        <p:spPr>
          <a:xfrm>
            <a:off x="1414631" y="4722607"/>
            <a:ext cx="3845858" cy="204395"/>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17089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Validation - ROCR</a:t>
            </a:r>
            <a:endParaRPr lang="en-US" dirty="0"/>
          </a:p>
        </p:txBody>
      </p:sp>
      <p:sp>
        <p:nvSpPr>
          <p:cNvPr id="3" name="Footer Placeholder 2"/>
          <p:cNvSpPr>
            <a:spLocks noGrp="1"/>
          </p:cNvSpPr>
          <p:nvPr>
            <p:ph type="ftr" sz="quarter" idx="11"/>
          </p:nvPr>
        </p:nvSpPr>
        <p:spPr/>
        <p:txBody>
          <a:bodyPr/>
          <a:lstStyle/>
          <a:p>
            <a:r>
              <a:rPr lang="en-US" smtClean="0"/>
              <a:t>Springboard Foundations of Data Science - Craig Calder</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9</a:t>
            </a:fld>
            <a:endParaRPr lang="en-US" dirty="0"/>
          </a:p>
        </p:txBody>
      </p:sp>
      <p:graphicFrame>
        <p:nvGraphicFramePr>
          <p:cNvPr id="6" name="Content Placeholder 3"/>
          <p:cNvGraphicFramePr>
            <a:graphicFrameLocks/>
          </p:cNvGraphicFramePr>
          <p:nvPr>
            <p:extLst>
              <p:ext uri="{D42A27DB-BD31-4B8C-83A1-F6EECF244321}">
                <p14:modId xmlns:p14="http://schemas.microsoft.com/office/powerpoint/2010/main" val="464884068"/>
              </p:ext>
            </p:extLst>
          </p:nvPr>
        </p:nvGraphicFramePr>
        <p:xfrm>
          <a:off x="1702080" y="4005521"/>
          <a:ext cx="2611288" cy="1290828"/>
        </p:xfrm>
        <a:graphic>
          <a:graphicData uri="http://schemas.openxmlformats.org/drawingml/2006/table">
            <a:tbl>
              <a:tblPr firstRow="1" firstCol="1" bandRow="1">
                <a:tableStyleId>{5C22544A-7EE6-4342-B048-85BDC9FD1C3A}</a:tableStyleId>
              </a:tblPr>
              <a:tblGrid>
                <a:gridCol w="889000">
                  <a:extLst>
                    <a:ext uri="{9D8B030D-6E8A-4147-A177-3AD203B41FA5}">
                      <a16:colId xmlns:a16="http://schemas.microsoft.com/office/drawing/2014/main" val="1774964941"/>
                    </a:ext>
                  </a:extLst>
                </a:gridCol>
                <a:gridCol w="936979">
                  <a:extLst>
                    <a:ext uri="{9D8B030D-6E8A-4147-A177-3AD203B41FA5}">
                      <a16:colId xmlns:a16="http://schemas.microsoft.com/office/drawing/2014/main" val="1923673830"/>
                    </a:ext>
                  </a:extLst>
                </a:gridCol>
                <a:gridCol w="785309">
                  <a:extLst>
                    <a:ext uri="{9D8B030D-6E8A-4147-A177-3AD203B41FA5}">
                      <a16:colId xmlns:a16="http://schemas.microsoft.com/office/drawing/2014/main" val="247062321"/>
                    </a:ext>
                  </a:extLst>
                </a:gridCol>
              </a:tblGrid>
              <a:tr h="180975">
                <a:tc>
                  <a:txBody>
                    <a:bodyPr/>
                    <a:lstStyle/>
                    <a:p>
                      <a:pPr marL="0" marR="0">
                        <a:lnSpc>
                          <a:spcPct val="110000"/>
                        </a:lnSpc>
                        <a:spcBef>
                          <a:spcPts val="600"/>
                        </a:spcBef>
                        <a:spcAft>
                          <a:spcPts val="0"/>
                        </a:spcAft>
                      </a:pPr>
                      <a:r>
                        <a:rPr lang="en-US" sz="1100" dirty="0">
                          <a:effectLst/>
                        </a:rPr>
                        <a:t>Threshold</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dirty="0">
                          <a:effectLst/>
                        </a:rPr>
                        <a:t>Sensitivity</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nSpc>
                          <a:spcPct val="110000"/>
                        </a:lnSpc>
                        <a:spcBef>
                          <a:spcPts val="600"/>
                        </a:spcBef>
                        <a:spcAft>
                          <a:spcPts val="0"/>
                        </a:spcAft>
                      </a:pPr>
                      <a:r>
                        <a:rPr lang="en-US" sz="1100">
                          <a:effectLst/>
                        </a:rPr>
                        <a:t>Specificity</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49797513"/>
                  </a:ext>
                </a:extLst>
              </a:tr>
              <a:tr h="180975">
                <a:tc>
                  <a:txBody>
                    <a:bodyPr/>
                    <a:lstStyle/>
                    <a:p>
                      <a:pPr marL="0" marR="0" algn="ctr">
                        <a:lnSpc>
                          <a:spcPct val="110000"/>
                        </a:lnSpc>
                        <a:spcBef>
                          <a:spcPts val="600"/>
                        </a:spcBef>
                        <a:spcAft>
                          <a:spcPts val="0"/>
                        </a:spcAft>
                      </a:pPr>
                      <a:r>
                        <a:rPr lang="en-US" sz="1100" dirty="0">
                          <a:effectLst/>
                        </a:rPr>
                        <a:t>t &gt; .70</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0.9552</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0.1330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50245627"/>
                  </a:ext>
                </a:extLst>
              </a:tr>
              <a:tr h="180975">
                <a:tc>
                  <a:txBody>
                    <a:bodyPr/>
                    <a:lstStyle/>
                    <a:p>
                      <a:pPr marL="0" marR="0" algn="ctr">
                        <a:lnSpc>
                          <a:spcPct val="110000"/>
                        </a:lnSpc>
                        <a:spcBef>
                          <a:spcPts val="600"/>
                        </a:spcBef>
                        <a:spcAft>
                          <a:spcPts val="0"/>
                        </a:spcAft>
                      </a:pPr>
                      <a:r>
                        <a:rPr lang="en-US" sz="1100">
                          <a:effectLst/>
                        </a:rPr>
                        <a:t>t &gt; .65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0.9124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0.2180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326187622"/>
                  </a:ext>
                </a:extLst>
              </a:tr>
              <a:tr h="180975">
                <a:tc>
                  <a:txBody>
                    <a:bodyPr/>
                    <a:lstStyle/>
                    <a:p>
                      <a:pPr marL="0" marR="0" algn="ctr">
                        <a:lnSpc>
                          <a:spcPct val="110000"/>
                        </a:lnSpc>
                        <a:spcBef>
                          <a:spcPts val="600"/>
                        </a:spcBef>
                        <a:spcAft>
                          <a:spcPts val="0"/>
                        </a:spcAft>
                      </a:pPr>
                      <a:r>
                        <a:rPr lang="en-US" sz="1100">
                          <a:effectLst/>
                        </a:rPr>
                        <a:t>t &gt; .60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0.8474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0.3288</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1405411740"/>
                  </a:ext>
                </a:extLst>
              </a:tr>
              <a:tr h="180975">
                <a:tc>
                  <a:txBody>
                    <a:bodyPr/>
                    <a:lstStyle/>
                    <a:p>
                      <a:pPr marL="0" marR="0" algn="ctr">
                        <a:lnSpc>
                          <a:spcPct val="110000"/>
                        </a:lnSpc>
                        <a:spcBef>
                          <a:spcPts val="600"/>
                        </a:spcBef>
                        <a:spcAft>
                          <a:spcPts val="0"/>
                        </a:spcAft>
                      </a:pPr>
                      <a:r>
                        <a:rPr lang="en-US" sz="1100">
                          <a:effectLst/>
                        </a:rPr>
                        <a:t>t &gt; .55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0.7514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0.4594</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2255834175"/>
                  </a:ext>
                </a:extLst>
              </a:tr>
              <a:tr h="180975">
                <a:tc>
                  <a:txBody>
                    <a:bodyPr/>
                    <a:lstStyle/>
                    <a:p>
                      <a:pPr marL="0" marR="0" algn="ctr">
                        <a:lnSpc>
                          <a:spcPct val="110000"/>
                        </a:lnSpc>
                        <a:spcBef>
                          <a:spcPts val="600"/>
                        </a:spcBef>
                        <a:spcAft>
                          <a:spcPts val="0"/>
                        </a:spcAft>
                      </a:pPr>
                      <a:r>
                        <a:rPr lang="en-US" sz="1100">
                          <a:effectLst/>
                        </a:rPr>
                        <a:t>t &gt; .50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0.6251</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a:effectLst/>
                        </a:rPr>
                        <a:t>0.6110</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654974218"/>
                  </a:ext>
                </a:extLst>
              </a:tr>
              <a:tr h="180975">
                <a:tc>
                  <a:txBody>
                    <a:bodyPr/>
                    <a:lstStyle/>
                    <a:p>
                      <a:pPr marL="0" marR="0" algn="ctr">
                        <a:lnSpc>
                          <a:spcPct val="110000"/>
                        </a:lnSpc>
                        <a:spcBef>
                          <a:spcPts val="600"/>
                        </a:spcBef>
                        <a:spcAft>
                          <a:spcPts val="0"/>
                        </a:spcAft>
                      </a:pPr>
                      <a:r>
                        <a:rPr lang="en-US" sz="1100">
                          <a:effectLst/>
                        </a:rPr>
                        <a:t>t &gt; .45</a:t>
                      </a:r>
                      <a:endParaRPr lang="en-US" sz="110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dirty="0">
                          <a:effectLst/>
                        </a:rPr>
                        <a:t>0.4788</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tc>
                  <a:txBody>
                    <a:bodyPr/>
                    <a:lstStyle/>
                    <a:p>
                      <a:pPr marL="0" marR="0" algn="r">
                        <a:lnSpc>
                          <a:spcPct val="110000"/>
                        </a:lnSpc>
                        <a:spcBef>
                          <a:spcPts val="600"/>
                        </a:spcBef>
                        <a:spcAft>
                          <a:spcPts val="0"/>
                        </a:spcAft>
                      </a:pPr>
                      <a:r>
                        <a:rPr lang="en-US" sz="1100" dirty="0">
                          <a:effectLst/>
                        </a:rPr>
                        <a:t>0.7453</a:t>
                      </a:r>
                      <a:endParaRPr lang="en-US" sz="1100" dirty="0">
                        <a:effectLst/>
                        <a:latin typeface="Corbel" panose="020B0503020204020204" pitchFamily="34" charset="0"/>
                        <a:ea typeface="SimSun" panose="02010600030101010101" pitchFamily="2" charset="-122"/>
                        <a:cs typeface="Tahoma" panose="020B0604030504040204" pitchFamily="34" charset="0"/>
                      </a:endParaRPr>
                    </a:p>
                  </a:txBody>
                  <a:tcPr marL="68580" marR="68580" marT="0" marB="0"/>
                </a:tc>
                <a:extLst>
                  <a:ext uri="{0D108BD9-81ED-4DB2-BD59-A6C34878D82A}">
                    <a16:rowId xmlns:a16="http://schemas.microsoft.com/office/drawing/2014/main" val="987192258"/>
                  </a:ext>
                </a:extLst>
              </a:tr>
            </a:tbl>
          </a:graphicData>
        </a:graphic>
      </p:graphicFrame>
      <p:sp>
        <p:nvSpPr>
          <p:cNvPr id="7" name="Rectangle 6"/>
          <p:cNvSpPr/>
          <p:nvPr/>
        </p:nvSpPr>
        <p:spPr>
          <a:xfrm>
            <a:off x="1702080" y="1754637"/>
            <a:ext cx="2611288" cy="2308324"/>
          </a:xfrm>
          <a:prstGeom prst="rect">
            <a:avLst/>
          </a:prstGeom>
        </p:spPr>
        <p:txBody>
          <a:bodyPr wrap="square">
            <a:spAutoFit/>
          </a:bodyPr>
          <a:lstStyle/>
          <a:p>
            <a:r>
              <a:rPr lang="en-US" sz="1200" dirty="0"/>
              <a:t>Area Under the Curve </a:t>
            </a:r>
            <a:r>
              <a:rPr lang="en-US" sz="1200" dirty="0" smtClean="0"/>
              <a:t/>
            </a:r>
            <a:br>
              <a:rPr lang="en-US" sz="1200" dirty="0" smtClean="0"/>
            </a:br>
            <a:r>
              <a:rPr lang="en-US" sz="1200" dirty="0" smtClean="0"/>
              <a:t>(</a:t>
            </a:r>
            <a:r>
              <a:rPr lang="en-US" sz="1200" dirty="0"/>
              <a:t>AUC) = 0.6618582</a:t>
            </a:r>
            <a:r>
              <a:rPr lang="en-US" sz="1200" dirty="0" smtClean="0"/>
              <a:t>.</a:t>
            </a:r>
            <a:br>
              <a:rPr lang="en-US" sz="1200" dirty="0" smtClean="0"/>
            </a:br>
            <a:r>
              <a:rPr lang="en-US" sz="1200" dirty="0" smtClean="0"/>
              <a:t/>
            </a:r>
            <a:br>
              <a:rPr lang="en-US" sz="1200" dirty="0" smtClean="0"/>
            </a:br>
            <a:r>
              <a:rPr lang="en-US" sz="1200" dirty="0" smtClean="0"/>
              <a:t>The </a:t>
            </a:r>
            <a:r>
              <a:rPr lang="en-US" sz="1200" dirty="0"/>
              <a:t>ROC curve shows the </a:t>
            </a:r>
            <a:r>
              <a:rPr lang="en-US" sz="1200" dirty="0" smtClean="0"/>
              <a:t>tradeoff </a:t>
            </a:r>
            <a:r>
              <a:rPr lang="en-US" sz="1200" dirty="0"/>
              <a:t>between sensitivity and </a:t>
            </a:r>
            <a:r>
              <a:rPr lang="en-US" sz="1200" dirty="0" smtClean="0"/>
              <a:t>specificity. </a:t>
            </a:r>
          </a:p>
          <a:p>
            <a:endParaRPr lang="en-US" sz="1200" dirty="0"/>
          </a:p>
          <a:p>
            <a:r>
              <a:rPr lang="en-US" sz="1200" dirty="0" smtClean="0"/>
              <a:t>The table below highlights the exact values at select thresholds, where a threshold of .55 balances the True Positive Rate well against False Positive Rate.</a:t>
            </a:r>
            <a:br>
              <a:rPr lang="en-US" sz="1200" dirty="0" smtClean="0"/>
            </a:br>
            <a:endParaRPr lang="en-US" sz="12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616" y="1754637"/>
            <a:ext cx="7012985" cy="3541712"/>
          </a:xfrm>
        </p:spPr>
      </p:pic>
    </p:spTree>
    <p:extLst>
      <p:ext uri="{BB962C8B-B14F-4D97-AF65-F5344CB8AC3E}">
        <p14:creationId xmlns:p14="http://schemas.microsoft.com/office/powerpoint/2010/main" val="30366391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5007</TotalTime>
  <Words>1245</Words>
  <Application>Microsoft Office PowerPoint</Application>
  <PresentationFormat>Widescreen</PresentationFormat>
  <Paragraphs>295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SimSun</vt:lpstr>
      <vt:lpstr>Arial</vt:lpstr>
      <vt:lpstr>Calibri</vt:lpstr>
      <vt:lpstr>Corbel</vt:lpstr>
      <vt:lpstr>Tahoma</vt:lpstr>
      <vt:lpstr>Trebuchet MS</vt:lpstr>
      <vt:lpstr>Tw Cen MT</vt:lpstr>
      <vt:lpstr>Circuit</vt:lpstr>
      <vt:lpstr>Capstone Project Foundations of Data Science</vt:lpstr>
      <vt:lpstr>Overview</vt:lpstr>
      <vt:lpstr>Problem Statement</vt:lpstr>
      <vt:lpstr>DatA sOURCES</vt:lpstr>
      <vt:lpstr>Data Preparation</vt:lpstr>
      <vt:lpstr>Exploratory Data Analysis</vt:lpstr>
      <vt:lpstr>Exploratory Data Analysis Cont…</vt:lpstr>
      <vt:lpstr>Model: Logistic Regression</vt:lpstr>
      <vt:lpstr>Model Validation - ROCR</vt:lpstr>
      <vt:lpstr>MODEL: Classification Tree</vt:lpstr>
      <vt:lpstr>Model: RTree</vt:lpstr>
      <vt:lpstr>Model: Rtree Validation</vt:lpstr>
      <vt:lpstr>Summary</vt:lpstr>
      <vt:lpstr>Appendix: Original Variable Definitions</vt:lpstr>
      <vt:lpstr>Appendix: added variables definitions </vt:lpstr>
    </vt:vector>
  </TitlesOfParts>
  <Company>eBay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2016</dc:title>
  <dc:creator>Calder, Craig</dc:creator>
  <cp:lastModifiedBy>Calder, Craig</cp:lastModifiedBy>
  <cp:revision>47</cp:revision>
  <dcterms:created xsi:type="dcterms:W3CDTF">2016-03-22T00:51:36Z</dcterms:created>
  <dcterms:modified xsi:type="dcterms:W3CDTF">2016-03-29T16:56:01Z</dcterms:modified>
</cp:coreProperties>
</file>