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3"/>
  </p:notesMasterIdLst>
  <p:sldIdLst>
    <p:sldId id="256" r:id="rId2"/>
    <p:sldId id="275" r:id="rId3"/>
    <p:sldId id="257" r:id="rId4"/>
    <p:sldId id="276" r:id="rId5"/>
    <p:sldId id="277" r:id="rId6"/>
    <p:sldId id="278" r:id="rId7"/>
    <p:sldId id="265" r:id="rId8"/>
    <p:sldId id="271" r:id="rId9"/>
    <p:sldId id="273" r:id="rId10"/>
    <p:sldId id="280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26737-F744-4B03-B294-F18C3F21C769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17DBE-3712-4151-97F8-B7411C3A0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74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3853AC9-5F08-4BFF-B24D-7497D5024E38}" type="datetime1">
              <a:rPr lang="en-US" smtClean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Springboard Foundations of Data Science - Craig Calder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8CF8C-D631-410F-8801-EC23C1D88FF9}" type="datetime1">
              <a:rPr lang="en-US" smtClean="0"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Foundations of Data Science - Craig Calder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08B84-9C5E-4F44-ADEF-B0512E32B1EA}" type="datetime1">
              <a:rPr lang="en-US" smtClean="0"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Foundations of Data Science - Craig Calder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F4901-1DCE-41F3-8C86-BC746F350F28}" type="datetime1">
              <a:rPr lang="en-US" smtClean="0"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Foundations of Data Science - Craig Calder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5E99C-ACF6-43BE-8F2C-5D6823F1EEFE}" type="datetime1">
              <a:rPr lang="en-US" smtClean="0"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Foundations of Data Science - Craig Calder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0606-83B0-4DB1-9DC2-B193D64B8388}" type="datetime1">
              <a:rPr lang="en-US" smtClean="0"/>
              <a:t>3/22/2016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Foundations of Data Science - Craig Calder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92FC-477C-4C54-9940-0D42B5B94975}" type="datetime1">
              <a:rPr lang="en-US" smtClean="0"/>
              <a:t>3/22/2016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Foundations of Data Science - Craig Calder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2FDB-32ED-4359-909B-960FB35B16D8}" type="datetime1">
              <a:rPr lang="en-US" smtClean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Foundations of Data Science - Craig Calder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6814-B449-4888-A853-093C2045E0EB}" type="datetime1">
              <a:rPr lang="en-US" smtClean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Foundations of Data Science - Craig Calder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2686-44DD-4907-8D19-FF8DB19B7431}" type="datetime1">
              <a:rPr lang="en-US" smtClean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Foundations of Data Science - Craig Calder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4BA8-D320-44A3-BC08-C2E8E977F907}" type="datetime1">
              <a:rPr lang="en-US" smtClean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Foundations of Data Science - Craig Calder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8B21-4DB0-4D76-844B-5BEFE8D1384E}" type="datetime1">
              <a:rPr lang="en-US" smtClean="0"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Foundations of Data Science - Craig Calder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CE3A3-2F08-4628-B953-766256A2B833}" type="datetime1">
              <a:rPr lang="en-US" smtClean="0"/>
              <a:t>3/22/2016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Foundations of Data Science - Craig Calder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1107-D571-4B1E-997B-C34CDCBBC410}" type="datetime1">
              <a:rPr lang="en-US" smtClean="0"/>
              <a:t>3/22/2016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Foundations of Data Science - Craig Calder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A390-CD59-41E8-BAAF-735D41B93D26}" type="datetime1">
              <a:rPr lang="en-US" smtClean="0"/>
              <a:t>3/22/2016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Foundations of Data Science - Craig Calder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AD6A8-F119-46ED-A56D-8B1F5257584B}" type="datetime1">
              <a:rPr lang="en-US" smtClean="0"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Foundations of Data Science - Craig Calder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D9C7-CD71-475B-A94B-55A41AB9DA06}" type="datetime1">
              <a:rPr lang="en-US" smtClean="0"/>
              <a:t>3/22/2016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Foundations of Data Science - Craig Calder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E3E59-E8EC-4AF5-9CED-A0634F405AF2}" type="datetime1">
              <a:rPr lang="en-US" smtClean="0"/>
              <a:t>3/22/2016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Springboard Foundations of Data Science - Craig Calder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ndingclub.com/info/download-data.action/loan.c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Foundations of Data Science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Craig </a:t>
            </a:r>
            <a:r>
              <a:rPr lang="en-US" dirty="0" smtClean="0"/>
              <a:t>Calder</a:t>
            </a:r>
          </a:p>
          <a:p>
            <a:r>
              <a:rPr lang="en-US" dirty="0" smtClean="0"/>
              <a:t>March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71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Model: </a:t>
            </a:r>
            <a:r>
              <a:rPr lang="en-US" dirty="0" err="1" smtClean="0"/>
              <a:t>RTree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986" y="1832050"/>
            <a:ext cx="5846636" cy="3541712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Foundations of Data Science - Craig Calder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02080" y="1754637"/>
            <a:ext cx="26112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Interestingly a </a:t>
            </a:r>
            <a:r>
              <a:rPr lang="en-US" sz="1200" dirty="0" err="1" smtClean="0"/>
              <a:t>rtree</a:t>
            </a:r>
            <a:r>
              <a:rPr lang="en-US" sz="1200" dirty="0" smtClean="0"/>
              <a:t> model identified only three significant variables: Term, annual income, </a:t>
            </a:r>
            <a:r>
              <a:rPr lang="en-US" sz="1200" dirty="0" err="1" smtClean="0"/>
              <a:t>revoling</a:t>
            </a:r>
            <a:r>
              <a:rPr lang="en-US" sz="1200" dirty="0" smtClean="0"/>
              <a:t> </a:t>
            </a:r>
            <a:r>
              <a:rPr lang="en-US" sz="1200" dirty="0" err="1" smtClean="0"/>
              <a:t>util</a:t>
            </a:r>
            <a:r>
              <a:rPr lang="en-US" sz="1200" dirty="0" smtClean="0"/>
              <a:t>*</a:t>
            </a:r>
          </a:p>
          <a:p>
            <a:endParaRPr lang="en-US" sz="1200" dirty="0"/>
          </a:p>
          <a:p>
            <a:r>
              <a:rPr lang="en-US" sz="1200" dirty="0" smtClean="0"/>
              <a:t>Creating a general linear model with just these three variables results in a model with an AUC </a:t>
            </a:r>
            <a:r>
              <a:rPr lang="en-US" sz="1200" dirty="0"/>
              <a:t>= </a:t>
            </a:r>
            <a:r>
              <a:rPr lang="en-US" sz="1200" dirty="0" smtClean="0"/>
              <a:t>0.64859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1141411" y="5568941"/>
            <a:ext cx="85595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rbel" panose="020B050302020402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* Revolving </a:t>
            </a:r>
            <a:r>
              <a:rPr lang="en-US" sz="1200" dirty="0">
                <a:latin typeface="Corbel" panose="020B050302020402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line utilization rate, or the amount of credit the borrower is using relative to all available revolving credit.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49862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410898"/>
              </p:ext>
            </p:extLst>
          </p:nvPr>
        </p:nvGraphicFramePr>
        <p:xfrm>
          <a:off x="2264390" y="1992548"/>
          <a:ext cx="7455048" cy="3441395"/>
        </p:xfrm>
        <a:graphic>
          <a:graphicData uri="http://schemas.openxmlformats.org/drawingml/2006/table">
            <a:tbl>
              <a:tblPr firstRow="1" firstCol="1" bandRow="1"/>
              <a:tblGrid>
                <a:gridCol w="6312838">
                  <a:extLst>
                    <a:ext uri="{9D8B030D-6E8A-4147-A177-3AD203B41FA5}">
                      <a16:colId xmlns:a16="http://schemas.microsoft.com/office/drawing/2014/main" val="3187706053"/>
                    </a:ext>
                  </a:extLst>
                </a:gridCol>
                <a:gridCol w="1142210">
                  <a:extLst>
                    <a:ext uri="{9D8B030D-6E8A-4147-A177-3AD203B41FA5}">
                      <a16:colId xmlns:a16="http://schemas.microsoft.com/office/drawing/2014/main" val="1340062138"/>
                    </a:ext>
                  </a:extLst>
                </a:gridCol>
              </a:tblGrid>
              <a:tr h="451053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Model </a:t>
                      </a:r>
                      <a:endParaRPr lang="en-US" sz="18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AUC</a:t>
                      </a:r>
                      <a:endParaRPr lang="en-US" sz="18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14974"/>
                  </a:ext>
                </a:extLst>
              </a:tr>
              <a:tr h="1804211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LoanModel00 = </a:t>
                      </a:r>
                      <a:r>
                        <a:rPr lang="en-US" sz="1800" b="1" dirty="0" err="1"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glm</a:t>
                      </a:r>
                      <a:r>
                        <a:rPr lang="en-US" sz="1800" b="1" dirty="0"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 (</a:t>
                      </a:r>
                      <a:r>
                        <a:rPr lang="en-US" sz="1800" b="1" dirty="0" err="1"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bad_loan</a:t>
                      </a:r>
                      <a:r>
                        <a:rPr lang="en-US" sz="1800" b="1" dirty="0"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 ~ </a:t>
                      </a:r>
                      <a:endParaRPr lang="en-US" sz="1800" b="1" dirty="0" smtClean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loan_amnt</a:t>
                      </a:r>
                      <a:r>
                        <a:rPr lang="en-US" sz="1800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+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annual_inc</a:t>
                      </a:r>
                      <a:r>
                        <a:rPr lang="en-US" sz="1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 +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dti</a:t>
                      </a:r>
                      <a:r>
                        <a:rPr lang="en-US" sz="1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 + delinq_2yrs +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revol_util</a:t>
                      </a:r>
                      <a:r>
                        <a:rPr lang="en-US" sz="1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 +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total_acc</a:t>
                      </a:r>
                      <a:r>
                        <a:rPr lang="en-US" sz="1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 +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longest_credit_length</a:t>
                      </a:r>
                      <a:r>
                        <a:rPr lang="en-US" sz="1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 +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bankrpc_state_low</a:t>
                      </a:r>
                      <a:r>
                        <a:rPr lang="en-US" sz="1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 +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bankrpc_state_high</a:t>
                      </a:r>
                      <a:r>
                        <a:rPr lang="en-US" sz="1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  +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homeown_mort</a:t>
                      </a:r>
                      <a:r>
                        <a:rPr lang="en-US" sz="1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 +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homeown_rent</a:t>
                      </a:r>
                      <a:r>
                        <a:rPr lang="en-US" sz="1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 + term + purpose +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vstatus_verified</a:t>
                      </a:r>
                      <a:r>
                        <a:rPr lang="en-US" sz="1800" b="1" dirty="0"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, </a:t>
                      </a:r>
                      <a:endParaRPr lang="en-US" sz="1800" b="1" dirty="0" smtClean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data=</a:t>
                      </a:r>
                      <a:r>
                        <a:rPr lang="en-US" sz="1800" b="1" dirty="0" err="1" smtClean="0"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loan_train</a:t>
                      </a:r>
                      <a:r>
                        <a:rPr lang="en-US" sz="1800" b="1" dirty="0"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, family="binomial")</a:t>
                      </a:r>
                      <a:endParaRPr lang="en-US" sz="18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66.186%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482849"/>
                  </a:ext>
                </a:extLst>
              </a:tr>
              <a:tr h="90210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LoanModel03b = </a:t>
                      </a:r>
                      <a:r>
                        <a:rPr lang="en-US" sz="1800" b="1" dirty="0" err="1"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glm</a:t>
                      </a:r>
                      <a:r>
                        <a:rPr lang="en-US" sz="1800" b="1" dirty="0"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 (</a:t>
                      </a:r>
                      <a:r>
                        <a:rPr lang="en-US" sz="1800" b="1" dirty="0" err="1"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bad_loan</a:t>
                      </a:r>
                      <a:r>
                        <a:rPr lang="en-US" sz="1800" b="1" dirty="0"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 ~ </a:t>
                      </a:r>
                      <a:endParaRPr lang="en-US" sz="1800" b="1" dirty="0" smtClean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annual_inc</a:t>
                      </a:r>
                      <a:r>
                        <a:rPr lang="en-US" sz="1800" b="1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+ term</a:t>
                      </a:r>
                      <a:r>
                        <a:rPr lang="en-US" sz="1800" b="1" dirty="0"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, </a:t>
                      </a:r>
                      <a:endParaRPr lang="en-US" sz="1800" b="1" dirty="0" smtClean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data=</a:t>
                      </a:r>
                      <a:r>
                        <a:rPr lang="en-US" sz="1800" b="1" dirty="0" err="1" smtClean="0"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loan_train</a:t>
                      </a:r>
                      <a:r>
                        <a:rPr lang="en-US" sz="1800" b="1" dirty="0"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, family="binomial")</a:t>
                      </a:r>
                      <a:endParaRPr lang="en-US" sz="18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rbel" panose="020B0503020204020204" pitchFamily="34" charset="0"/>
                          <a:ea typeface="SimSun" panose="02010600030101010101" pitchFamily="2" charset="-122"/>
                          <a:cs typeface="Tahoma" panose="020B0604030504040204" pitchFamily="34" charset="0"/>
                        </a:rPr>
                        <a:t>63.492%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959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791539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-1755099" y="-82793"/>
            <a:ext cx="15303851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AUC = Area Under Curve. See Section 6.</a:t>
            </a:r>
            <a:endParaRPr kumimoji="0" lang="en-US" altLang="ja-JP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Foundations of Data Science - Craig Calder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5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99863"/>
            <a:ext cx="9905999" cy="354171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Problem </a:t>
            </a:r>
            <a:r>
              <a:rPr lang="en-US" dirty="0"/>
              <a:t>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/>
              <a:t>sources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challenges and preparation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Exploratory </a:t>
            </a:r>
            <a:r>
              <a:rPr lang="en-US" dirty="0"/>
              <a:t>analysis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Top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Summary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Foundations of Data Science - Craig Calder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248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Create a model that a lending organization could use to evaluate </a:t>
            </a:r>
            <a:r>
              <a:rPr lang="en-US" dirty="0"/>
              <a:t>a potential customer's likelihood of being a good candidate for a medium </a:t>
            </a:r>
            <a:r>
              <a:rPr lang="en-US" dirty="0" smtClean="0"/>
              <a:t>term  </a:t>
            </a:r>
            <a:r>
              <a:rPr lang="en-US" dirty="0"/>
              <a:t>(36 or 60 month) </a:t>
            </a:r>
            <a:r>
              <a:rPr lang="en-US" dirty="0" smtClean="0"/>
              <a:t>loan </a:t>
            </a:r>
            <a:r>
              <a:rPr lang="en-US" dirty="0"/>
              <a:t>based on a modest number of </a:t>
            </a:r>
            <a:r>
              <a:rPr lang="en-US" dirty="0" smtClean="0"/>
              <a:t>inputs such as annual income, loan amount, term, revolving </a:t>
            </a:r>
            <a:r>
              <a:rPr lang="en-US" dirty="0"/>
              <a:t>line utilization </a:t>
            </a:r>
            <a:r>
              <a:rPr lang="en-US" dirty="0" smtClean="0"/>
              <a:t>rate, etc.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Foundations of Data Science - Craig Calder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5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</a:t>
            </a:r>
            <a:r>
              <a:rPr lang="en-US" dirty="0" err="1" smtClean="0"/>
              <a:t>A</a:t>
            </a:r>
            <a:r>
              <a:rPr lang="en-US" dirty="0" smtClean="0"/>
              <a:t> </a:t>
            </a:r>
            <a:r>
              <a:rPr lang="en-US" dirty="0" err="1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Data: </a:t>
            </a: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</a:t>
            </a:r>
            <a:r>
              <a:rPr lang="en-US" u="sng" dirty="0" smtClean="0">
                <a:hlinkClick r:id="rId2"/>
              </a:rPr>
              <a:t>www.lendingclub.com/info/download-data.action/loan.csv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Contains </a:t>
            </a:r>
            <a:r>
              <a:rPr lang="en-US" dirty="0"/>
              <a:t>163,987 observations with 15 variables. The </a:t>
            </a:r>
            <a:r>
              <a:rPr lang="en-US" dirty="0" smtClean="0"/>
              <a:t>variable we want to predict is </a:t>
            </a:r>
            <a:r>
              <a:rPr lang="en-US" dirty="0" err="1" smtClean="0"/>
              <a:t>bad_loans</a:t>
            </a:r>
            <a:r>
              <a:rPr lang="en-US" dirty="0" smtClean="0"/>
              <a:t>. The dataset is split between these observations: </a:t>
            </a:r>
            <a:endParaRPr lang="en-US" dirty="0"/>
          </a:p>
          <a:p>
            <a:pPr lvl="1"/>
            <a:r>
              <a:rPr lang="en-US" dirty="0"/>
              <a:t>Good Loans (</a:t>
            </a:r>
            <a:r>
              <a:rPr lang="en-US" dirty="0" err="1"/>
              <a:t>bad_loan</a:t>
            </a:r>
            <a:r>
              <a:rPr lang="en-US" dirty="0"/>
              <a:t> = 0): 133,971 observations (82%)</a:t>
            </a:r>
          </a:p>
          <a:p>
            <a:pPr lvl="1"/>
            <a:r>
              <a:rPr lang="en-US" dirty="0"/>
              <a:t>Bad Loans (</a:t>
            </a:r>
            <a:r>
              <a:rPr lang="en-US" dirty="0" err="1"/>
              <a:t>bad_loan</a:t>
            </a:r>
            <a:r>
              <a:rPr lang="en-US" dirty="0"/>
              <a:t> = 1): 30,016 observations (18%)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Foundations of Data Science - Craig Calder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59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Wrangling</a:t>
            </a:r>
          </a:p>
          <a:p>
            <a:pPr lvl="1"/>
            <a:r>
              <a:rPr lang="en-US" dirty="0" smtClean="0"/>
              <a:t>Impute Missing Values</a:t>
            </a:r>
          </a:p>
          <a:p>
            <a:pPr lvl="1"/>
            <a:r>
              <a:rPr lang="en-US" dirty="0" smtClean="0"/>
              <a:t>Convert to Factors </a:t>
            </a:r>
            <a:r>
              <a:rPr lang="en-US" dirty="0"/>
              <a:t>and </a:t>
            </a:r>
            <a:r>
              <a:rPr lang="en-US" dirty="0" smtClean="0"/>
              <a:t>Create Dummy Variables</a:t>
            </a:r>
          </a:p>
          <a:p>
            <a:pPr lvl="1"/>
            <a:r>
              <a:rPr lang="en-US" dirty="0" smtClean="0"/>
              <a:t>Eliminate Outliers</a:t>
            </a:r>
          </a:p>
          <a:p>
            <a:pPr lvl="1"/>
            <a:r>
              <a:rPr lang="en-US" dirty="0" smtClean="0"/>
              <a:t>Balance </a:t>
            </a:r>
            <a:r>
              <a:rPr lang="en-US" dirty="0"/>
              <a:t>and </a:t>
            </a:r>
            <a:r>
              <a:rPr lang="en-US" dirty="0" smtClean="0"/>
              <a:t>Split Training/Test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Foundations of Data Science - Craig Calder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88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206457"/>
            <a:ext cx="4705999" cy="35417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251" y="2204078"/>
            <a:ext cx="4709160" cy="3544091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Foundations of Data Science - Craig Calder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1411" y="1877209"/>
            <a:ext cx="10358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Unsurprisingly mean annual </a:t>
            </a:r>
            <a:r>
              <a:rPr lang="en-US" sz="1200" dirty="0"/>
              <a:t>i</a:t>
            </a:r>
            <a:r>
              <a:rPr lang="en-US" sz="1200" dirty="0" smtClean="0"/>
              <a:t>ncome is distinctly lower for a bad loan state….            and while loan amounts increase for longer terms, but the means are comparable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83252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Model: Logistic Regression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34517" y="5326458"/>
            <a:ext cx="350699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Signif</a:t>
            </a:r>
            <a:r>
              <a:rPr kumimoji="0" lang="en-US" altLang="ja-JP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rbel" panose="020B0503020204020204" pitchFamily="34" charset="0"/>
                <a:ea typeface="SimSun" panose="02010600030101010101" pitchFamily="2" charset="-122"/>
                <a:cs typeface="Tahoma" panose="020B0604030504040204" pitchFamily="34" charset="0"/>
              </a:rPr>
              <a:t>. codes:  0 ‘***’ 0.001 ‘**’ 0.01 ‘*’ 0.05 ‘.’ 0.1 ‘ ’ 1</a:t>
            </a:r>
            <a:endParaRPr kumimoji="0" lang="en-US" altLang="ja-JP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Springboard Foundations of Data Science - Craig Calder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4315356"/>
              </p:ext>
            </p:extLst>
          </p:nvPr>
        </p:nvGraphicFramePr>
        <p:xfrm>
          <a:off x="1503063" y="4002034"/>
          <a:ext cx="3670300" cy="12908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1774964941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3059131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35780175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66393283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643912989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Threshold</a:t>
                      </a:r>
                      <a:endParaRPr lang="en-US" sz="11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TP</a:t>
                      </a:r>
                      <a:endParaRPr lang="en-US" sz="11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FP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TN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FN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7975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 &gt; .70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106,393 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  6,505 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998 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4,995 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024562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 &gt; .65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101,629 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5,867 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1,636 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9,759 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61876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 &gt; .60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94,395 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5,036 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2,467 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16,993 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541174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 &gt; .55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83,695 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4,056 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3,447 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27,693 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583417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 &gt; .50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69,625 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2,919 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4,584 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41,763 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497421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 &gt; .45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53,333 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1,911 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5,592 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58,055 </a:t>
                      </a:r>
                      <a:endParaRPr lang="en-US" sz="11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719225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03063" y="1754637"/>
            <a:ext cx="3670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The table on the right displays the logistic regression models output. From this we see employment length, annual income, total accounts, credit length, living in a low or medium average bankruptcy state and having a mortgage are all inversely related to bad loans.  </a:t>
            </a:r>
          </a:p>
          <a:p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Below we see the effect of different threshold values on the confusion matrices. It seems t=.55 provides balances the desire maximize true positives and true negatives while managing false </a:t>
            </a:r>
            <a:r>
              <a:rPr lang="en-US" sz="1200" dirty="0"/>
              <a:t>p</a:t>
            </a:r>
            <a:r>
              <a:rPr lang="en-US" sz="1200" dirty="0" smtClean="0"/>
              <a:t>ositives and false negatives.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2115168"/>
              </p:ext>
            </p:extLst>
          </p:nvPr>
        </p:nvGraphicFramePr>
        <p:xfrm>
          <a:off x="5748891" y="1765395"/>
          <a:ext cx="5363757" cy="35610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6887">
                  <a:extLst>
                    <a:ext uri="{9D8B030D-6E8A-4147-A177-3AD203B41FA5}">
                      <a16:colId xmlns:a16="http://schemas.microsoft.com/office/drawing/2014/main" val="3045772368"/>
                    </a:ext>
                  </a:extLst>
                </a:gridCol>
                <a:gridCol w="950235">
                  <a:extLst>
                    <a:ext uri="{9D8B030D-6E8A-4147-A177-3AD203B41FA5}">
                      <a16:colId xmlns:a16="http://schemas.microsoft.com/office/drawing/2014/main" val="4123172278"/>
                    </a:ext>
                  </a:extLst>
                </a:gridCol>
                <a:gridCol w="1059130">
                  <a:extLst>
                    <a:ext uri="{9D8B030D-6E8A-4147-A177-3AD203B41FA5}">
                      <a16:colId xmlns:a16="http://schemas.microsoft.com/office/drawing/2014/main" val="2205404104"/>
                    </a:ext>
                  </a:extLst>
                </a:gridCol>
                <a:gridCol w="887505">
                  <a:extLst>
                    <a:ext uri="{9D8B030D-6E8A-4147-A177-3AD203B41FA5}">
                      <a16:colId xmlns:a16="http://schemas.microsoft.com/office/drawing/2014/main" val="4212327576"/>
                    </a:ext>
                  </a:extLst>
                </a:gridCol>
              </a:tblGrid>
              <a:tr h="241791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Variable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Coefficient</a:t>
                      </a:r>
                      <a:endParaRPr lang="en-US" sz="11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P-Value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Significance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extLst>
                  <a:ext uri="{0D108BD9-81ED-4DB2-BD59-A6C34878D82A}">
                    <a16:rowId xmlns:a16="http://schemas.microsoft.com/office/drawing/2014/main" val="2735922904"/>
                  </a:ext>
                </a:extLst>
              </a:tr>
              <a:tr h="177086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Loan_amount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1.84E-05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1.35E-55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***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extLst>
                  <a:ext uri="{0D108BD9-81ED-4DB2-BD59-A6C34878D82A}">
                    <a16:rowId xmlns:a16="http://schemas.microsoft.com/office/drawing/2014/main" val="824055027"/>
                  </a:ext>
                </a:extLst>
              </a:tr>
              <a:tr h="177086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emp_length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-0.00182616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0.485009021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 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extLst>
                  <a:ext uri="{0D108BD9-81ED-4DB2-BD59-A6C34878D82A}">
                    <a16:rowId xmlns:a16="http://schemas.microsoft.com/office/drawing/2014/main" val="1822708890"/>
                  </a:ext>
                </a:extLst>
              </a:tr>
              <a:tr h="177086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annual_inc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-5.39E-06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5.49E-104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***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extLst>
                  <a:ext uri="{0D108BD9-81ED-4DB2-BD59-A6C34878D82A}">
                    <a16:rowId xmlns:a16="http://schemas.microsoft.com/office/drawing/2014/main" val="3433038970"/>
                  </a:ext>
                </a:extLst>
              </a:tr>
              <a:tr h="177086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dti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0.035582836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1.32E-177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***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extLst>
                  <a:ext uri="{0D108BD9-81ED-4DB2-BD59-A6C34878D82A}">
                    <a16:rowId xmlns:a16="http://schemas.microsoft.com/office/drawing/2014/main" val="1733753551"/>
                  </a:ext>
                </a:extLst>
              </a:tr>
              <a:tr h="177086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delinq_2yrs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0.056976745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3.57E-05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***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extLst>
                  <a:ext uri="{0D108BD9-81ED-4DB2-BD59-A6C34878D82A}">
                    <a16:rowId xmlns:a16="http://schemas.microsoft.com/office/drawing/2014/main" val="282043386"/>
                  </a:ext>
                </a:extLst>
              </a:tr>
              <a:tr h="177086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revol_util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0.011514081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2.61E-195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***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extLst>
                  <a:ext uri="{0D108BD9-81ED-4DB2-BD59-A6C34878D82A}">
                    <a16:rowId xmlns:a16="http://schemas.microsoft.com/office/drawing/2014/main" val="820689924"/>
                  </a:ext>
                </a:extLst>
              </a:tr>
              <a:tr h="177086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total_acc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-0.00902606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4.00E-28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***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extLst>
                  <a:ext uri="{0D108BD9-81ED-4DB2-BD59-A6C34878D82A}">
                    <a16:rowId xmlns:a16="http://schemas.microsoft.com/office/drawing/2014/main" val="3767964786"/>
                  </a:ext>
                </a:extLst>
              </a:tr>
              <a:tr h="177086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longest_credit_length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-0.00746845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3.89E-08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***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extLst>
                  <a:ext uri="{0D108BD9-81ED-4DB2-BD59-A6C34878D82A}">
                    <a16:rowId xmlns:a16="http://schemas.microsoft.com/office/drawing/2014/main" val="4020741739"/>
                  </a:ext>
                </a:extLst>
              </a:tr>
              <a:tr h="177086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bankrpc_state_low (dummy)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-0.09342886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4.57E-05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***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extLst>
                  <a:ext uri="{0D108BD9-81ED-4DB2-BD59-A6C34878D82A}">
                    <a16:rowId xmlns:a16="http://schemas.microsoft.com/office/drawing/2014/main" val="3837202536"/>
                  </a:ext>
                </a:extLst>
              </a:tr>
              <a:tr h="177086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bankrpc_state_med (dummy)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-0.04470727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0.032735737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extLst>
                  <a:ext uri="{0D108BD9-81ED-4DB2-BD59-A6C34878D82A}">
                    <a16:rowId xmlns:a16="http://schemas.microsoft.com/office/drawing/2014/main" val="646090840"/>
                  </a:ext>
                </a:extLst>
              </a:tr>
              <a:tr h="177086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bankrpc_state_medhigh (dummy)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0.059659539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0.003381705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**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extLst>
                  <a:ext uri="{0D108BD9-81ED-4DB2-BD59-A6C34878D82A}">
                    <a16:rowId xmlns:a16="http://schemas.microsoft.com/office/drawing/2014/main" val="138789689"/>
                  </a:ext>
                </a:extLst>
              </a:tr>
              <a:tr h="177086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bankrpc_state_high (dummy)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0.096607377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0.000106993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***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extLst>
                  <a:ext uri="{0D108BD9-81ED-4DB2-BD59-A6C34878D82A}">
                    <a16:rowId xmlns:a16="http://schemas.microsoft.com/office/drawing/2014/main" val="2734042388"/>
                  </a:ext>
                </a:extLst>
              </a:tr>
              <a:tr h="177086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homeown_other (dummy)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0.060802301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0.072699274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.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extLst>
                  <a:ext uri="{0D108BD9-81ED-4DB2-BD59-A6C34878D82A}">
                    <a16:rowId xmlns:a16="http://schemas.microsoft.com/office/drawing/2014/main" val="84539870"/>
                  </a:ext>
                </a:extLst>
              </a:tr>
              <a:tr h="177086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homeown_mort (dummy)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-0.26221461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1.30E-43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***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extLst>
                  <a:ext uri="{0D108BD9-81ED-4DB2-BD59-A6C34878D82A}">
                    <a16:rowId xmlns:a16="http://schemas.microsoft.com/office/drawing/2014/main" val="906652997"/>
                  </a:ext>
                </a:extLst>
              </a:tr>
              <a:tr h="177086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homeown_rent (dummy)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0.244811429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5.09E-38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***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extLst>
                  <a:ext uri="{0D108BD9-81ED-4DB2-BD59-A6C34878D82A}">
                    <a16:rowId xmlns:a16="http://schemas.microsoft.com/office/drawing/2014/main" val="4208097446"/>
                  </a:ext>
                </a:extLst>
              </a:tr>
              <a:tr h="177086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term (factor)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1.64E-297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***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extLst>
                  <a:ext uri="{0D108BD9-81ED-4DB2-BD59-A6C34878D82A}">
                    <a16:rowId xmlns:a16="http://schemas.microsoft.com/office/drawing/2014/main" val="1692502643"/>
                  </a:ext>
                </a:extLst>
              </a:tr>
              <a:tr h="177086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purpose (factor)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3.41E-16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***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extLst>
                  <a:ext uri="{0D108BD9-81ED-4DB2-BD59-A6C34878D82A}">
                    <a16:rowId xmlns:a16="http://schemas.microsoft.com/office/drawing/2014/main" val="2666623937"/>
                  </a:ext>
                </a:extLst>
              </a:tr>
              <a:tr h="177086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vstatus_verified (factor)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1.54E-67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***</a:t>
                      </a:r>
                      <a:endParaRPr lang="en-US" sz="11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5858" marR="65858" marT="0" marB="0"/>
                </a:tc>
                <a:extLst>
                  <a:ext uri="{0D108BD9-81ED-4DB2-BD59-A6C34878D82A}">
                    <a16:rowId xmlns:a16="http://schemas.microsoft.com/office/drawing/2014/main" val="3155784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89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smtClean="0"/>
              <a:t>Validation </a:t>
            </a:r>
            <a:r>
              <a:rPr lang="en-US" dirty="0" smtClean="0"/>
              <a:t>- ROCR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Foundations of Data Science - Craig Calder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4884068"/>
              </p:ext>
            </p:extLst>
          </p:nvPr>
        </p:nvGraphicFramePr>
        <p:xfrm>
          <a:off x="1702080" y="4005521"/>
          <a:ext cx="2611288" cy="12668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1774964941"/>
                    </a:ext>
                  </a:extLst>
                </a:gridCol>
                <a:gridCol w="936979">
                  <a:extLst>
                    <a:ext uri="{9D8B030D-6E8A-4147-A177-3AD203B41FA5}">
                      <a16:colId xmlns:a16="http://schemas.microsoft.com/office/drawing/2014/main" val="1923673830"/>
                    </a:ext>
                  </a:extLst>
                </a:gridCol>
                <a:gridCol w="785309">
                  <a:extLst>
                    <a:ext uri="{9D8B030D-6E8A-4147-A177-3AD203B41FA5}">
                      <a16:colId xmlns:a16="http://schemas.microsoft.com/office/drawing/2014/main" val="24706232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Threshold</a:t>
                      </a:r>
                      <a:endParaRPr lang="en-US" sz="11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Sensitivity</a:t>
                      </a:r>
                      <a:endParaRPr lang="en-US" sz="11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Specificity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79751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 &gt; .70</a:t>
                      </a:r>
                      <a:endParaRPr lang="en-US" sz="11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0.9552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0.1330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024562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 &gt; .65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0.9124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0.2180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61876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 &gt; .60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0.8474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0.3288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541174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 &gt; .55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0.7514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0.4594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583417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 &gt; .50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0.6251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0.6110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497421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 &gt; .45</a:t>
                      </a:r>
                      <a:endParaRPr lang="en-US" sz="110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0.4788</a:t>
                      </a:r>
                      <a:endParaRPr lang="en-US" sz="11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0.7453</a:t>
                      </a:r>
                      <a:endParaRPr lang="en-US" sz="1100" dirty="0">
                        <a:effectLst/>
                        <a:latin typeface="Corbel" panose="020B0503020204020204" pitchFamily="34" charset="0"/>
                        <a:ea typeface="SimSun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719225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702080" y="1754637"/>
            <a:ext cx="26112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Area Under the </a:t>
            </a:r>
            <a:r>
              <a:rPr lang="en-US" sz="1200" dirty="0"/>
              <a:t>Curve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(</a:t>
            </a:r>
            <a:r>
              <a:rPr lang="en-US" sz="1200" dirty="0"/>
              <a:t>AUC</a:t>
            </a:r>
            <a:r>
              <a:rPr lang="en-US" sz="1200" dirty="0"/>
              <a:t>) = </a:t>
            </a:r>
            <a:r>
              <a:rPr lang="en-US" sz="1200" dirty="0"/>
              <a:t>0.6618582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The </a:t>
            </a:r>
            <a:r>
              <a:rPr lang="en-US" sz="1200" dirty="0"/>
              <a:t>ROC curve shows the </a:t>
            </a:r>
            <a:r>
              <a:rPr lang="en-US" sz="1200" dirty="0" smtClean="0"/>
              <a:t>tradeoff </a:t>
            </a:r>
            <a:r>
              <a:rPr lang="en-US" sz="1200" dirty="0"/>
              <a:t>between sensitivity </a:t>
            </a:r>
            <a:r>
              <a:rPr lang="en-US" sz="1200" dirty="0"/>
              <a:t>and </a:t>
            </a:r>
            <a:r>
              <a:rPr lang="en-US" sz="1200" dirty="0" smtClean="0"/>
              <a:t>specificity. </a:t>
            </a:r>
          </a:p>
          <a:p>
            <a:endParaRPr lang="en-US" sz="1200" dirty="0"/>
          </a:p>
          <a:p>
            <a:r>
              <a:rPr lang="en-US" sz="1200" dirty="0" smtClean="0"/>
              <a:t>The table below highlights the exact values at select thresholds, where a threshold of .55 balances the True Positive Rate well against False Positive Rate.</a:t>
            </a:r>
            <a:br>
              <a:rPr lang="en-US" sz="1200" dirty="0" smtClean="0"/>
            </a:br>
            <a:endParaRPr lang="en-US" sz="12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616" y="1754637"/>
            <a:ext cx="7012985" cy="3541712"/>
          </a:xfrm>
        </p:spPr>
      </p:pic>
    </p:spTree>
    <p:extLst>
      <p:ext uri="{BB962C8B-B14F-4D97-AF65-F5344CB8AC3E}">
        <p14:creationId xmlns:p14="http://schemas.microsoft.com/office/powerpoint/2010/main" val="303663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580" y="597002"/>
            <a:ext cx="9905998" cy="1478570"/>
          </a:xfrm>
        </p:spPr>
        <p:txBody>
          <a:bodyPr/>
          <a:lstStyle/>
          <a:p>
            <a:r>
              <a:rPr lang="en-US" dirty="0" smtClean="0"/>
              <a:t>MODEL: Classification </a:t>
            </a:r>
            <a:r>
              <a:rPr lang="en-US" dirty="0" smtClean="0"/>
              <a:t>Tree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652" y="1964410"/>
            <a:ext cx="5846636" cy="3541712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Foundations of Data Science - Craig Calder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0490" y="1910623"/>
            <a:ext cx="26112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Interestingly a classification tree model only identified two predictive variables: Term and annual income. </a:t>
            </a:r>
          </a:p>
          <a:p>
            <a:endParaRPr lang="en-US" sz="1200" dirty="0"/>
          </a:p>
          <a:p>
            <a:r>
              <a:rPr lang="en-US" sz="1200" dirty="0" smtClean="0"/>
              <a:t>Creating a general linear model with just these two variables results in a model with an AUC </a:t>
            </a:r>
            <a:r>
              <a:rPr lang="en-US" sz="1200" dirty="0"/>
              <a:t>= </a:t>
            </a:r>
            <a:r>
              <a:rPr lang="en-US" sz="1200" dirty="0" smtClean="0"/>
              <a:t>0.63492</a:t>
            </a:r>
            <a:br>
              <a:rPr lang="en-US" sz="1200" dirty="0" smtClean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61395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647</TotalTime>
  <Words>715</Words>
  <Application>Microsoft Office PowerPoint</Application>
  <PresentationFormat>Widescreen</PresentationFormat>
  <Paragraphs>208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MS PGothic</vt:lpstr>
      <vt:lpstr>SimSun</vt:lpstr>
      <vt:lpstr>Arial</vt:lpstr>
      <vt:lpstr>Calibri</vt:lpstr>
      <vt:lpstr>Corbel</vt:lpstr>
      <vt:lpstr>Tahoma</vt:lpstr>
      <vt:lpstr>Trebuchet MS</vt:lpstr>
      <vt:lpstr>Tw Cen MT</vt:lpstr>
      <vt:lpstr>Circuit</vt:lpstr>
      <vt:lpstr>Capstone Project Foundations of Data Science</vt:lpstr>
      <vt:lpstr>Overview</vt:lpstr>
      <vt:lpstr>Problem Statement</vt:lpstr>
      <vt:lpstr>DatA sOURCES</vt:lpstr>
      <vt:lpstr>Data Preparation</vt:lpstr>
      <vt:lpstr>Exploratory Data Analysis</vt:lpstr>
      <vt:lpstr>Model: Logistic Regression</vt:lpstr>
      <vt:lpstr>Model Validation - ROCR</vt:lpstr>
      <vt:lpstr>MODEL: Classification Tree</vt:lpstr>
      <vt:lpstr>Model: RTree</vt:lpstr>
      <vt:lpstr>Summary</vt:lpstr>
    </vt:vector>
  </TitlesOfParts>
  <Company>eBay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2016</dc:title>
  <dc:creator>Calder, Craig</dc:creator>
  <cp:lastModifiedBy>Calder, Craig</cp:lastModifiedBy>
  <cp:revision>23</cp:revision>
  <dcterms:created xsi:type="dcterms:W3CDTF">2016-03-22T00:51:36Z</dcterms:created>
  <dcterms:modified xsi:type="dcterms:W3CDTF">2016-03-23T01:21:59Z</dcterms:modified>
</cp:coreProperties>
</file>